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handoutMasterIdLst>
    <p:handoutMasterId r:id="rId10"/>
  </p:handoutMasterIdLst>
  <p:sldIdLst>
    <p:sldId id="261"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EBD2"/>
    <a:srgbClr val="001B36"/>
    <a:srgbClr val="002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14" autoAdjust="0"/>
  </p:normalViewPr>
  <p:slideViewPr>
    <p:cSldViewPr snapToGrid="0">
      <p:cViewPr>
        <p:scale>
          <a:sx n="75" d="100"/>
          <a:sy n="75" d="100"/>
        </p:scale>
        <p:origin x="902" y="12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CA1FF-9958-44F8-A4F2-1C9839A106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053F35BD-47B8-49CA-97BB-7C13FB92D7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98FB46-316A-4315-9B41-C243CD40CDB0}" type="datetimeFigureOut">
              <a:rPr lang="pt-PT" smtClean="0"/>
              <a:t>29/03/2020</a:t>
            </a:fld>
            <a:endParaRPr lang="pt-PT"/>
          </a:p>
        </p:txBody>
      </p:sp>
      <p:sp>
        <p:nvSpPr>
          <p:cNvPr id="4" name="Footer Placeholder 3">
            <a:extLst>
              <a:ext uri="{FF2B5EF4-FFF2-40B4-BE49-F238E27FC236}">
                <a16:creationId xmlns:a16="http://schemas.microsoft.com/office/drawing/2014/main" id="{68E2804F-D4F4-46AC-95F7-C3FC8B855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E509E64C-B28D-4813-9CBB-AB4A915335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6498D-EC0A-4992-99AE-73C0AB70FC23}" type="slidenum">
              <a:rPr lang="pt-PT" smtClean="0"/>
              <a:t>‹#›</a:t>
            </a:fld>
            <a:endParaRPr lang="pt-PT"/>
          </a:p>
        </p:txBody>
      </p:sp>
    </p:spTree>
    <p:extLst>
      <p:ext uri="{BB962C8B-B14F-4D97-AF65-F5344CB8AC3E}">
        <p14:creationId xmlns:p14="http://schemas.microsoft.com/office/powerpoint/2010/main" val="1116489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874B2-744E-447B-A26A-35965F8F185A}" type="datetimeFigureOut">
              <a:rPr lang="pt-PT" smtClean="0"/>
              <a:t>29/03/2020</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E5D39-ABCD-4B0F-B87F-02B193BB2B1C}" type="slidenum">
              <a:rPr lang="pt-PT" smtClean="0"/>
              <a:t>‹#›</a:t>
            </a:fld>
            <a:endParaRPr lang="pt-PT"/>
          </a:p>
        </p:txBody>
      </p:sp>
    </p:spTree>
    <p:extLst>
      <p:ext uri="{BB962C8B-B14F-4D97-AF65-F5344CB8AC3E}">
        <p14:creationId xmlns:p14="http://schemas.microsoft.com/office/powerpoint/2010/main" val="17516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50DE5D39-ABCD-4B0F-B87F-02B193BB2B1C}" type="slidenum">
              <a:rPr lang="pt-PT" smtClean="0"/>
              <a:t>4</a:t>
            </a:fld>
            <a:endParaRPr lang="pt-PT"/>
          </a:p>
        </p:txBody>
      </p:sp>
    </p:spTree>
    <p:extLst>
      <p:ext uri="{BB962C8B-B14F-4D97-AF65-F5344CB8AC3E}">
        <p14:creationId xmlns:p14="http://schemas.microsoft.com/office/powerpoint/2010/main" val="2924176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fld id="{50DE5D39-ABCD-4B0F-B87F-02B193BB2B1C}" type="slidenum">
              <a:rPr lang="pt-PT" smtClean="0"/>
              <a:t>5</a:t>
            </a:fld>
            <a:endParaRPr lang="pt-PT"/>
          </a:p>
        </p:txBody>
      </p:sp>
    </p:spTree>
    <p:extLst>
      <p:ext uri="{BB962C8B-B14F-4D97-AF65-F5344CB8AC3E}">
        <p14:creationId xmlns:p14="http://schemas.microsoft.com/office/powerpoint/2010/main" val="46147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50DE5D39-ABCD-4B0F-B87F-02B193BB2B1C}" type="slidenum">
              <a:rPr lang="pt-PT" smtClean="0"/>
              <a:t>6</a:t>
            </a:fld>
            <a:endParaRPr lang="pt-PT"/>
          </a:p>
        </p:txBody>
      </p:sp>
    </p:spTree>
    <p:extLst>
      <p:ext uri="{BB962C8B-B14F-4D97-AF65-F5344CB8AC3E}">
        <p14:creationId xmlns:p14="http://schemas.microsoft.com/office/powerpoint/2010/main" val="89169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50DE5D39-ABCD-4B0F-B87F-02B193BB2B1C}" type="slidenum">
              <a:rPr lang="pt-PT" smtClean="0"/>
              <a:t>7</a:t>
            </a:fld>
            <a:endParaRPr lang="pt-PT"/>
          </a:p>
        </p:txBody>
      </p:sp>
    </p:spTree>
    <p:extLst>
      <p:ext uri="{BB962C8B-B14F-4D97-AF65-F5344CB8AC3E}">
        <p14:creationId xmlns:p14="http://schemas.microsoft.com/office/powerpoint/2010/main" val="128167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29-Mar-20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85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29-Mar-20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165575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29-Mar-20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401707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925" y="6456"/>
            <a:ext cx="11887200" cy="872612"/>
          </a:xfrm>
        </p:spPr>
        <p:txBody>
          <a:bodyPr/>
          <a:lstStyle>
            <a:lvl1pPr marL="0">
              <a:defRPr b="1"/>
            </a:lvl1pPr>
          </a:lstStyle>
          <a:p>
            <a:r>
              <a:rPr lang="en-US" dirty="0"/>
              <a:t>Click to edit Master title style</a:t>
            </a:r>
          </a:p>
        </p:txBody>
      </p:sp>
      <p:sp>
        <p:nvSpPr>
          <p:cNvPr id="3" name="Content Placeholder 2"/>
          <p:cNvSpPr>
            <a:spLocks noGrp="1"/>
          </p:cNvSpPr>
          <p:nvPr>
            <p:ph idx="1"/>
          </p:nvPr>
        </p:nvSpPr>
        <p:spPr>
          <a:xfrm>
            <a:off x="161925" y="1038691"/>
            <a:ext cx="11925300" cy="5220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1925" y="6459785"/>
            <a:ext cx="3267075" cy="365125"/>
          </a:xfrm>
        </p:spPr>
        <p:txBody>
          <a:bodyPr/>
          <a:lstStyle>
            <a:lvl1pPr>
              <a:defRPr sz="1000" b="1"/>
            </a:lvl1pPr>
          </a:lstStyle>
          <a:p>
            <a:r>
              <a:rPr lang="en-US"/>
              <a:t>March 2020</a:t>
            </a:r>
            <a:endParaRPr lang="en-US" dirty="0"/>
          </a:p>
        </p:txBody>
      </p:sp>
      <p:sp>
        <p:nvSpPr>
          <p:cNvPr id="5" name="Footer Placeholder 4"/>
          <p:cNvSpPr>
            <a:spLocks noGrp="1"/>
          </p:cNvSpPr>
          <p:nvPr>
            <p:ph type="ftr" sz="quarter" idx="11"/>
          </p:nvPr>
        </p:nvSpPr>
        <p:spPr/>
        <p:txBody>
          <a:bodyPr/>
          <a:lstStyle>
            <a:lvl1pPr>
              <a:defRPr sz="1000" b="1"/>
            </a:lvl1pPr>
          </a:lstStyle>
          <a:p>
            <a:r>
              <a:rPr lang="en-US"/>
              <a:t>artificial intelligence</a:t>
            </a:r>
            <a:endParaRPr lang="en-US" dirty="0"/>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dirty="0"/>
          </a:p>
        </p:txBody>
      </p:sp>
      <p:cxnSp>
        <p:nvCxnSpPr>
          <p:cNvPr id="8" name="Straight Connector 7">
            <a:extLst>
              <a:ext uri="{FF2B5EF4-FFF2-40B4-BE49-F238E27FC236}">
                <a16:creationId xmlns:a16="http://schemas.microsoft.com/office/drawing/2014/main" id="{D24380DC-2342-43C1-A9F4-DA421C252B4B}"/>
              </a:ext>
            </a:extLst>
          </p:cNvPr>
          <p:cNvCxnSpPr>
            <a:cxnSpLocks/>
          </p:cNvCxnSpPr>
          <p:nvPr userDrawn="1"/>
        </p:nvCxnSpPr>
        <p:spPr>
          <a:xfrm>
            <a:off x="161925" y="922992"/>
            <a:ext cx="11887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32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19EEC-21EA-4CAF-8095-9FB30FBE369D}" type="datetimeFigureOut">
              <a:rPr lang="en-US" smtClean="0"/>
              <a:t>29-Mar-20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8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19EEC-21EA-4CAF-8095-9FB30FBE369D}" type="datetimeFigureOut">
              <a:rPr lang="en-US" smtClean="0"/>
              <a:t>29-Mar-20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164450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19EEC-21EA-4CAF-8095-9FB30FBE369D}" type="datetimeFigureOut">
              <a:rPr lang="en-US" smtClean="0"/>
              <a:t>29-Mar-20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16376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19EEC-21EA-4CAF-8095-9FB30FBE369D}" type="datetimeFigureOut">
              <a:rPr lang="en-US" smtClean="0"/>
              <a:t>29-Mar-20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90607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A19EEC-21EA-4CAF-8095-9FB30FBE369D}" type="datetimeFigureOut">
              <a:rPr lang="en-US" smtClean="0"/>
              <a:t>29-Mar-20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94729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4007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b="1">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sz="1000" b="1"/>
            </a:lvl1pPr>
          </a:lstStyle>
          <a:p>
            <a:r>
              <a:rPr lang="en-US"/>
              <a:t>March 2020</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FF435A-5B5D-48FB-B899-D92624692E5F}" type="slidenum">
              <a:rPr lang="en-US" smtClean="0"/>
              <a:t>‹#›</a:t>
            </a:fld>
            <a:endParaRPr lang="en-US"/>
          </a:p>
        </p:txBody>
      </p:sp>
    </p:spTree>
    <p:extLst>
      <p:ext uri="{BB962C8B-B14F-4D97-AF65-F5344CB8AC3E}">
        <p14:creationId xmlns:p14="http://schemas.microsoft.com/office/powerpoint/2010/main" val="19445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19EEC-21EA-4CAF-8095-9FB30FBE369D}" type="datetimeFigureOut">
              <a:rPr lang="en-US" smtClean="0"/>
              <a:t>29-Mar-20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539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12185" y="144561"/>
            <a:ext cx="10058400" cy="881716"/>
          </a:xfrm>
          <a:prstGeom prst="rect">
            <a:avLst/>
          </a:prstGeom>
        </p:spPr>
        <p:txBody>
          <a:bodyPr vert="horz" lIns="91440" tIns="45720" rIns="91440" bIns="45720" rtlCol="0" anchor="b">
            <a:normAutofit/>
          </a:bodyPr>
          <a:lstStyle/>
          <a:p>
            <a:r>
              <a:rPr lang="en-150" noProof="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150" noProof="0"/>
              <a:t>Click to edit Master text styles</a:t>
            </a:r>
          </a:p>
          <a:p>
            <a:pPr lvl="1"/>
            <a:r>
              <a:rPr lang="en-150" noProof="0"/>
              <a:t>Second level</a:t>
            </a:r>
          </a:p>
          <a:p>
            <a:pPr lvl="2"/>
            <a:r>
              <a:rPr lang="en-150" noProof="0"/>
              <a:t>Third level</a:t>
            </a:r>
          </a:p>
          <a:p>
            <a:pPr lvl="3"/>
            <a:r>
              <a:rPr lang="en-150" noProof="0"/>
              <a:t>Fourth level</a:t>
            </a:r>
          </a:p>
          <a:p>
            <a:pPr lvl="4"/>
            <a:r>
              <a:rPr lang="en-150" noProof="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A19EEC-21EA-4CAF-8095-9FB30FBE369D}" type="datetimeFigureOut">
              <a:rPr lang="en-US" smtClean="0"/>
              <a:t>29-Mar-20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FF435A-5B5D-48FB-B899-D92624692E5F}" type="slidenum">
              <a:rPr lang="en-US" smtClean="0"/>
              <a:t>‹#›</a:t>
            </a:fld>
            <a:endParaRPr lang="en-US"/>
          </a:p>
        </p:txBody>
      </p:sp>
    </p:spTree>
    <p:extLst>
      <p:ext uri="{BB962C8B-B14F-4D97-AF65-F5344CB8AC3E}">
        <p14:creationId xmlns:p14="http://schemas.microsoft.com/office/powerpoint/2010/main" val="4150915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pachristoumarios/HashCode-Team111/blob/master/selfdriving.py" TargetMode="External"/><Relationship Id="rId7" Type="http://schemas.openxmlformats.org/officeDocument/2006/relationships/hyperlink" Target="https://medium.com/plapadoo/lessons-learned-from-google-hash-code-9982e5e207d" TargetMode="External"/><Relationship Id="rId2" Type="http://schemas.openxmlformats.org/officeDocument/2006/relationships/hyperlink" Target="https://github.com/n1try/hashcode-2018/blob/master/qualification/python/" TargetMode="External"/><Relationship Id="rId1" Type="http://schemas.openxmlformats.org/officeDocument/2006/relationships/slideLayout" Target="../slideLayouts/slideLayout2.xml"/><Relationship Id="rId6" Type="http://schemas.openxmlformats.org/officeDocument/2006/relationships/hyperlink" Target="https://albertherd.com/2018/03/03/google-hash-code-2018-solution-and-source-code-1st-in-malta-and-top-20-worldwide/" TargetMode="External"/><Relationship Id="rId5" Type="http://schemas.openxmlformats.org/officeDocument/2006/relationships/hyperlink" Target="https://github.com/devspaceship/google-hash-code-2018" TargetMode="External"/><Relationship Id="rId4" Type="http://schemas.openxmlformats.org/officeDocument/2006/relationships/hyperlink" Target="https://github.com/schesa/hashcode201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4548-7DFA-405A-A843-589A1EA546DA}"/>
              </a:ext>
            </a:extLst>
          </p:cNvPr>
          <p:cNvSpPr>
            <a:spLocks noGrp="1"/>
          </p:cNvSpPr>
          <p:nvPr>
            <p:ph type="title"/>
          </p:nvPr>
        </p:nvSpPr>
        <p:spPr>
          <a:xfrm>
            <a:off x="301658" y="-4"/>
            <a:ext cx="3591612" cy="2394407"/>
          </a:xfrm>
        </p:spPr>
        <p:txBody>
          <a:bodyPr>
            <a:normAutofit/>
          </a:bodyPr>
          <a:lstStyle/>
          <a:p>
            <a:pPr>
              <a:spcAft>
                <a:spcPts val="1200"/>
              </a:spcAft>
            </a:pPr>
            <a:r>
              <a:rPr lang="en-US" sz="4000" b="0" dirty="0"/>
              <a:t>Artificial Intelligence</a:t>
            </a:r>
            <a:br>
              <a:rPr lang="en-US" sz="4000" b="0" dirty="0"/>
            </a:br>
            <a:br>
              <a:rPr lang="en-US" sz="4000" b="0" dirty="0"/>
            </a:br>
            <a:r>
              <a:rPr lang="en-US" sz="4000" b="0" dirty="0"/>
              <a:t>Self Driving Rides</a:t>
            </a:r>
            <a:endParaRPr lang="pt-PT" sz="4000" b="0" dirty="0"/>
          </a:p>
        </p:txBody>
      </p:sp>
      <p:sp>
        <p:nvSpPr>
          <p:cNvPr id="3" name="Content Placeholder 2">
            <a:extLst>
              <a:ext uri="{FF2B5EF4-FFF2-40B4-BE49-F238E27FC236}">
                <a16:creationId xmlns:a16="http://schemas.microsoft.com/office/drawing/2014/main" id="{F234D29A-2EDB-49E4-9BFD-459E80BACAC8}"/>
              </a:ext>
            </a:extLst>
          </p:cNvPr>
          <p:cNvSpPr>
            <a:spLocks noGrp="1"/>
          </p:cNvSpPr>
          <p:nvPr>
            <p:ph idx="1"/>
          </p:nvPr>
        </p:nvSpPr>
        <p:spPr>
          <a:xfrm>
            <a:off x="4800600" y="301658"/>
            <a:ext cx="6360736" cy="5687662"/>
          </a:xfrm>
        </p:spPr>
        <p:txBody>
          <a:bodyPr>
            <a:normAutofit/>
          </a:bodyPr>
          <a:lstStyle/>
          <a:p>
            <a:pPr marL="58738" indent="0">
              <a:spcBef>
                <a:spcPts val="200"/>
              </a:spcBef>
              <a:spcAft>
                <a:spcPts val="600"/>
              </a:spcAft>
              <a:buNone/>
            </a:pPr>
            <a:r>
              <a:rPr lang="en-US" sz="2400" b="1" dirty="0">
                <a:solidFill>
                  <a:srgbClr val="001B36"/>
                </a:solidFill>
                <a:highlight>
                  <a:srgbClr val="BBEBD2"/>
                </a:highlight>
              </a:rPr>
              <a:t>Introduction</a:t>
            </a:r>
            <a:endParaRPr lang="en-US" sz="2800" b="1" dirty="0">
              <a:solidFill>
                <a:srgbClr val="001B36"/>
              </a:solidFill>
              <a:highlight>
                <a:srgbClr val="BBEBD2"/>
              </a:highlight>
            </a:endParaRPr>
          </a:p>
          <a:p>
            <a:pPr lvl="1" algn="just">
              <a:spcAft>
                <a:spcPts val="1200"/>
              </a:spcAft>
            </a:pPr>
            <a:r>
              <a:rPr lang="en-US" sz="1600" dirty="0"/>
              <a:t>Millions of people commute by car every day; for example, to school or to their workplace. We’ll be looking at how a fleet of self-driving vehicles can efficiently get commuters to their destinations in a simulated city using numeric notation in text files (</a:t>
            </a:r>
            <a:r>
              <a:rPr lang="en-US" sz="1600" b="1" dirty="0"/>
              <a:t>.in</a:t>
            </a:r>
            <a:r>
              <a:rPr lang="en-US" sz="1600" dirty="0"/>
              <a:t> and </a:t>
            </a:r>
            <a:r>
              <a:rPr lang="en-US" sz="1600" b="1" dirty="0"/>
              <a:t>.out</a:t>
            </a:r>
            <a:r>
              <a:rPr lang="en-US" sz="1600" dirty="0"/>
              <a:t>).</a:t>
            </a:r>
          </a:p>
          <a:p>
            <a:pPr marL="225425" lvl="1" indent="0" algn="just">
              <a:spcAft>
                <a:spcPts val="1200"/>
              </a:spcAft>
            </a:pPr>
            <a:endParaRPr lang="en-US" sz="1600" b="1" dirty="0"/>
          </a:p>
          <a:p>
            <a:pPr marL="58738" indent="0" algn="just">
              <a:spcBef>
                <a:spcPts val="200"/>
              </a:spcBef>
              <a:spcAft>
                <a:spcPts val="600"/>
              </a:spcAft>
              <a:buNone/>
            </a:pPr>
            <a:r>
              <a:rPr lang="en-US" sz="2400" b="1" dirty="0">
                <a:solidFill>
                  <a:srgbClr val="001B36"/>
                </a:solidFill>
                <a:highlight>
                  <a:srgbClr val="BBEBD2"/>
                </a:highlight>
              </a:rPr>
              <a:t>Project goals</a:t>
            </a:r>
          </a:p>
          <a:p>
            <a:pPr lvl="1" algn="just">
              <a:spcAft>
                <a:spcPts val="1200"/>
              </a:spcAft>
            </a:pPr>
            <a:r>
              <a:rPr lang="en-US" sz="1600" dirty="0"/>
              <a:t>This project aims to solve an optimization problem of self driving rides, with the goal of efficiently getting commuters to their destinations on time, by assigning optimal rides to vehicles on the map.</a:t>
            </a:r>
          </a:p>
          <a:p>
            <a:pPr marL="201168" lvl="1" indent="0" algn="just">
              <a:spcAft>
                <a:spcPts val="1200"/>
              </a:spcAft>
              <a:buNone/>
            </a:pPr>
            <a:endParaRPr lang="en-US" dirty="0"/>
          </a:p>
          <a:p>
            <a:pPr marL="58738" lvl="1" indent="0" algn="just">
              <a:spcAft>
                <a:spcPts val="600"/>
              </a:spcAft>
              <a:buNone/>
            </a:pPr>
            <a:r>
              <a:rPr lang="en-US" sz="2400" b="1" dirty="0">
                <a:solidFill>
                  <a:srgbClr val="001B36"/>
                </a:solidFill>
                <a:highlight>
                  <a:srgbClr val="BBEBD2"/>
                </a:highlight>
              </a:rPr>
              <a:t>Task</a:t>
            </a:r>
            <a:endParaRPr lang="en-US" sz="2800" b="1" dirty="0">
              <a:solidFill>
                <a:srgbClr val="001B36"/>
              </a:solidFill>
              <a:highlight>
                <a:srgbClr val="BBEBD2"/>
              </a:highlight>
            </a:endParaRPr>
          </a:p>
          <a:p>
            <a:pPr lvl="1" algn="just"/>
            <a:r>
              <a:rPr lang="en-US" sz="1600" dirty="0"/>
              <a:t>There should be a list of pre-booked rides in a city as well as a fleet of self driving rides given as input and with this information the program should be able to determine an efficient solution. </a:t>
            </a:r>
            <a:endParaRPr lang="en-US" sz="1600" b="1" dirty="0"/>
          </a:p>
          <a:p>
            <a:pPr lvl="1" algn="just"/>
            <a:endParaRPr lang="pt-PT" dirty="0"/>
          </a:p>
        </p:txBody>
      </p:sp>
      <p:sp>
        <p:nvSpPr>
          <p:cNvPr id="4" name="Text Placeholder 3">
            <a:extLst>
              <a:ext uri="{FF2B5EF4-FFF2-40B4-BE49-F238E27FC236}">
                <a16:creationId xmlns:a16="http://schemas.microsoft.com/office/drawing/2014/main" id="{BBEA73BE-0F18-4740-A07F-431300A206E2}"/>
              </a:ext>
            </a:extLst>
          </p:cNvPr>
          <p:cNvSpPr>
            <a:spLocks noGrp="1"/>
          </p:cNvSpPr>
          <p:nvPr>
            <p:ph type="body" sz="half" idx="2"/>
          </p:nvPr>
        </p:nvSpPr>
        <p:spPr>
          <a:xfrm>
            <a:off x="457200" y="2926080"/>
            <a:ext cx="3200400" cy="3276757"/>
          </a:xfrm>
        </p:spPr>
        <p:txBody>
          <a:bodyPr>
            <a:normAutofit/>
          </a:bodyPr>
          <a:lstStyle/>
          <a:p>
            <a:pPr algn="just">
              <a:spcBef>
                <a:spcPts val="0"/>
              </a:spcBef>
              <a:spcAft>
                <a:spcPts val="0"/>
              </a:spcAft>
            </a:pPr>
            <a:r>
              <a:rPr lang="en-US" b="0" dirty="0"/>
              <a:t>Checkpoint slides for AI Project 1</a:t>
            </a:r>
          </a:p>
          <a:p>
            <a:pPr algn="just">
              <a:spcBef>
                <a:spcPts val="0"/>
              </a:spcBef>
              <a:spcAft>
                <a:spcPts val="0"/>
              </a:spcAft>
            </a:pPr>
            <a:r>
              <a:rPr lang="en-US" b="0" dirty="0"/>
              <a:t>March 2020</a:t>
            </a:r>
          </a:p>
          <a:p>
            <a:pPr algn="just"/>
            <a:endParaRPr lang="en-US" dirty="0"/>
          </a:p>
          <a:p>
            <a:pPr algn="just"/>
            <a:endParaRPr lang="en-US" dirty="0"/>
          </a:p>
          <a:p>
            <a:pPr algn="just"/>
            <a:endParaRPr lang="en-US" dirty="0"/>
          </a:p>
          <a:p>
            <a:pPr algn="just"/>
            <a:endParaRPr lang="en-US" dirty="0"/>
          </a:p>
          <a:p>
            <a:pPr algn="just">
              <a:spcBef>
                <a:spcPts val="0"/>
              </a:spcBef>
            </a:pPr>
            <a:r>
              <a:rPr lang="en-US" dirty="0"/>
              <a:t>Francisco Gonçalves</a:t>
            </a:r>
          </a:p>
          <a:p>
            <a:pPr algn="just">
              <a:spcBef>
                <a:spcPts val="0"/>
              </a:spcBef>
            </a:pPr>
            <a:r>
              <a:rPr lang="en-US" dirty="0"/>
              <a:t>Luís Ramos </a:t>
            </a:r>
          </a:p>
          <a:p>
            <a:pPr algn="just">
              <a:spcBef>
                <a:spcPts val="0"/>
              </a:spcBef>
            </a:pPr>
            <a:r>
              <a:rPr lang="en-US" dirty="0"/>
              <a:t>Martim Silva</a:t>
            </a:r>
          </a:p>
          <a:p>
            <a:pPr algn="just">
              <a:spcBef>
                <a:spcPts val="0"/>
              </a:spcBef>
            </a:pPr>
            <a:endParaRPr lang="en-US" dirty="0"/>
          </a:p>
          <a:p>
            <a:pPr algn="just">
              <a:spcBef>
                <a:spcPts val="0"/>
              </a:spcBef>
            </a:pPr>
            <a:r>
              <a:rPr lang="en-US" b="0" dirty="0"/>
              <a:t>Class no. 4 (3MIEIC04)</a:t>
            </a:r>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endParaRPr lang="pt-PT" dirty="0"/>
          </a:p>
        </p:txBody>
      </p:sp>
      <p:cxnSp>
        <p:nvCxnSpPr>
          <p:cNvPr id="6" name="Straight Connector 5">
            <a:extLst>
              <a:ext uri="{FF2B5EF4-FFF2-40B4-BE49-F238E27FC236}">
                <a16:creationId xmlns:a16="http://schemas.microsoft.com/office/drawing/2014/main" id="{89C4B753-E694-4194-8F11-D27846F5AA68}"/>
              </a:ext>
            </a:extLst>
          </p:cNvPr>
          <p:cNvCxnSpPr>
            <a:cxnSpLocks/>
          </p:cNvCxnSpPr>
          <p:nvPr/>
        </p:nvCxnSpPr>
        <p:spPr>
          <a:xfrm>
            <a:off x="0" y="1527144"/>
            <a:ext cx="4062953" cy="0"/>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3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7CBC-281B-46F3-9733-F591F654B8CB}"/>
              </a:ext>
            </a:extLst>
          </p:cNvPr>
          <p:cNvSpPr>
            <a:spLocks noGrp="1"/>
          </p:cNvSpPr>
          <p:nvPr>
            <p:ph type="title"/>
          </p:nvPr>
        </p:nvSpPr>
        <p:spPr>
          <a:xfrm>
            <a:off x="216815" y="-26286"/>
            <a:ext cx="11774079" cy="948118"/>
          </a:xfrm>
        </p:spPr>
        <p:txBody>
          <a:bodyPr>
            <a:normAutofit/>
          </a:bodyPr>
          <a:lstStyle/>
          <a:p>
            <a:r>
              <a:rPr lang="en-150" b="1" noProof="0" dirty="0"/>
              <a:t>Problem Description</a:t>
            </a:r>
          </a:p>
        </p:txBody>
      </p:sp>
      <p:sp>
        <p:nvSpPr>
          <p:cNvPr id="3" name="Content Placeholder 2">
            <a:extLst>
              <a:ext uri="{FF2B5EF4-FFF2-40B4-BE49-F238E27FC236}">
                <a16:creationId xmlns:a16="http://schemas.microsoft.com/office/drawing/2014/main" id="{DEE151C5-442E-432C-B4C3-72418C120A28}"/>
              </a:ext>
            </a:extLst>
          </p:cNvPr>
          <p:cNvSpPr>
            <a:spLocks noGrp="1"/>
          </p:cNvSpPr>
          <p:nvPr>
            <p:ph idx="1"/>
          </p:nvPr>
        </p:nvSpPr>
        <p:spPr>
          <a:xfrm>
            <a:off x="216818" y="978394"/>
            <a:ext cx="11679810" cy="5375271"/>
          </a:xfrm>
        </p:spPr>
        <p:txBody>
          <a:bodyPr numCol="2" spcCol="365760">
            <a:noAutofit/>
          </a:bodyPr>
          <a:lstStyle/>
          <a:p>
            <a:pPr marL="60325" indent="0" algn="just">
              <a:lnSpc>
                <a:spcPct val="100000"/>
              </a:lnSpc>
              <a:spcBef>
                <a:spcPts val="0"/>
              </a:spcBef>
              <a:spcAft>
                <a:spcPts val="0"/>
              </a:spcAft>
              <a:buNone/>
            </a:pPr>
            <a:r>
              <a:rPr lang="en-150" sz="1400" b="1" u="sng" noProof="0" dirty="0">
                <a:highlight>
                  <a:srgbClr val="BBEBD2"/>
                </a:highlight>
              </a:rPr>
              <a:t>Map</a:t>
            </a:r>
            <a:r>
              <a:rPr lang="en-150" sz="1400" noProof="0" dirty="0"/>
              <a:t>:</a:t>
            </a:r>
            <a:r>
              <a:rPr lang="en-150" sz="1400" b="1" noProof="0" dirty="0"/>
              <a:t> </a:t>
            </a:r>
            <a:r>
              <a:rPr lang="en-150" sz="1400" noProof="0" dirty="0"/>
              <a:t>The city is represented by a rectangular grid of streets, with R horizontal streets (rows) and C vertical streets (columns). Street intersections are referenced by integer, 0-based coordinates of the horizontal and the vertical street. For example, [r, c] means the intersection of the r-</a:t>
            </a:r>
            <a:r>
              <a:rPr lang="en-150" sz="1400" noProof="0" dirty="0" err="1"/>
              <a:t>th</a:t>
            </a:r>
            <a:r>
              <a:rPr lang="en-150" sz="1400" noProof="0" dirty="0"/>
              <a:t> horizontal and the c-</a:t>
            </a:r>
            <a:r>
              <a:rPr lang="en-150" sz="1400" noProof="0" dirty="0" err="1"/>
              <a:t>th</a:t>
            </a:r>
            <a:r>
              <a:rPr lang="en-150" sz="1400" noProof="0" dirty="0"/>
              <a:t> vertical street ( 0 ≤ r &lt; R, 0 ≤ c &lt; C ).</a:t>
            </a:r>
            <a:endParaRPr lang="en-US" sz="1400" noProof="0" dirty="0"/>
          </a:p>
          <a:p>
            <a:pPr marL="60325" indent="0" algn="just">
              <a:lnSpc>
                <a:spcPct val="100000"/>
              </a:lnSpc>
              <a:spcBef>
                <a:spcPts val="0"/>
              </a:spcBef>
              <a:spcAft>
                <a:spcPts val="0"/>
              </a:spcAft>
            </a:pPr>
            <a:endParaRPr lang="en-US" sz="1400" noProof="0" dirty="0"/>
          </a:p>
          <a:p>
            <a:pPr marL="60325" indent="0" algn="just">
              <a:lnSpc>
                <a:spcPct val="100000"/>
              </a:lnSpc>
              <a:spcBef>
                <a:spcPts val="0"/>
              </a:spcBef>
              <a:spcAft>
                <a:spcPts val="0"/>
              </a:spcAft>
            </a:pPr>
            <a:endParaRPr lang="en-150" sz="1000" noProof="0" dirty="0"/>
          </a:p>
          <a:p>
            <a:pPr marL="60325" indent="0" algn="just">
              <a:lnSpc>
                <a:spcPct val="100000"/>
              </a:lnSpc>
              <a:spcBef>
                <a:spcPts val="0"/>
              </a:spcBef>
              <a:spcAft>
                <a:spcPts val="0"/>
              </a:spcAft>
              <a:buNone/>
            </a:pPr>
            <a:r>
              <a:rPr lang="en-150" sz="1400" b="1" u="sng" noProof="0" dirty="0">
                <a:highlight>
                  <a:srgbClr val="BBEBD2"/>
                </a:highlight>
              </a:rPr>
              <a:t>Vehicles</a:t>
            </a:r>
            <a:r>
              <a:rPr lang="en-150" sz="1400" noProof="0" dirty="0"/>
              <a:t>:</a:t>
            </a:r>
            <a:r>
              <a:rPr lang="en-150" sz="1400" b="1" noProof="0" dirty="0"/>
              <a:t> </a:t>
            </a:r>
            <a:r>
              <a:rPr lang="en-150" sz="1400" noProof="0" dirty="0"/>
              <a:t>There are F vehicles in the fleet. At the beginning of the simulation, all vehicles are in the intersection [0, 0]. There is no limit to how many vehicles can be in the same intersection. </a:t>
            </a:r>
          </a:p>
          <a:p>
            <a:pPr marL="60325" indent="0" algn="just">
              <a:lnSpc>
                <a:spcPct val="100000"/>
              </a:lnSpc>
              <a:spcBef>
                <a:spcPts val="0"/>
              </a:spcBef>
              <a:spcAft>
                <a:spcPts val="0"/>
              </a:spcAft>
            </a:pPr>
            <a:endParaRPr lang="en-US" sz="1400" noProof="0" dirty="0"/>
          </a:p>
          <a:p>
            <a:pPr marL="60325" indent="0" algn="just">
              <a:lnSpc>
                <a:spcPct val="100000"/>
              </a:lnSpc>
              <a:spcBef>
                <a:spcPts val="0"/>
              </a:spcBef>
              <a:spcAft>
                <a:spcPts val="0"/>
              </a:spcAft>
            </a:pPr>
            <a:endParaRPr lang="en-150" sz="1000" noProof="0" dirty="0"/>
          </a:p>
          <a:p>
            <a:pPr marL="60325" indent="0" algn="just">
              <a:lnSpc>
                <a:spcPct val="100000"/>
              </a:lnSpc>
              <a:spcBef>
                <a:spcPts val="0"/>
              </a:spcBef>
              <a:spcAft>
                <a:spcPts val="0"/>
              </a:spcAft>
              <a:buNone/>
            </a:pPr>
            <a:r>
              <a:rPr lang="en-150" sz="1400" b="1" u="sng" noProof="0" dirty="0">
                <a:highlight>
                  <a:srgbClr val="BBEBD2"/>
                </a:highlight>
              </a:rPr>
              <a:t>Time and distance</a:t>
            </a:r>
            <a:r>
              <a:rPr lang="en-150" sz="1400" noProof="0" dirty="0"/>
              <a:t>:</a:t>
            </a:r>
            <a:r>
              <a:rPr lang="en-150" sz="1400" b="1" noProof="0" dirty="0"/>
              <a:t> </a:t>
            </a:r>
            <a:r>
              <a:rPr lang="en-150" sz="1400" noProof="0" dirty="0"/>
              <a:t>The simulation proceeds in T steps, from 0 to T − 1 . The distance between two intersections is defined as the minimum total number of city blocks (cells in the grid) that a vehicle has to pass in each direction to get from one intersection to the other. That is, the distance between intersection [a, b] and intersection [x, y] is equal to |a − x| + |b − y| . </a:t>
            </a:r>
          </a:p>
          <a:p>
            <a:pPr marL="60325" indent="0" algn="just">
              <a:lnSpc>
                <a:spcPct val="100000"/>
              </a:lnSpc>
              <a:spcBef>
                <a:spcPts val="0"/>
              </a:spcBef>
              <a:spcAft>
                <a:spcPts val="0"/>
              </a:spcAft>
            </a:pPr>
            <a:endParaRPr lang="en-US" sz="1400" noProof="0" dirty="0"/>
          </a:p>
          <a:p>
            <a:pPr marL="60325" indent="0" algn="just">
              <a:lnSpc>
                <a:spcPct val="100000"/>
              </a:lnSpc>
              <a:spcBef>
                <a:spcPts val="0"/>
              </a:spcBef>
              <a:spcAft>
                <a:spcPts val="0"/>
              </a:spcAft>
            </a:pPr>
            <a:endParaRPr lang="en-150" sz="1000" noProof="0" dirty="0"/>
          </a:p>
          <a:p>
            <a:pPr marL="60325" indent="0" algn="just">
              <a:lnSpc>
                <a:spcPct val="100000"/>
              </a:lnSpc>
              <a:spcBef>
                <a:spcPts val="0"/>
              </a:spcBef>
              <a:spcAft>
                <a:spcPts val="0"/>
              </a:spcAft>
              <a:buNone/>
            </a:pPr>
            <a:r>
              <a:rPr lang="en-150" sz="1400" b="1" u="sng" noProof="0" dirty="0">
                <a:highlight>
                  <a:srgbClr val="BBEBD2"/>
                </a:highlight>
              </a:rPr>
              <a:t>Rides</a:t>
            </a:r>
            <a:r>
              <a:rPr lang="en-150" sz="1400" noProof="0" dirty="0"/>
              <a:t>: There are N pre-booked rides. Each ride is characterized by the following information: </a:t>
            </a:r>
          </a:p>
          <a:p>
            <a:pPr marL="60325" indent="0" algn="just">
              <a:lnSpc>
                <a:spcPct val="100000"/>
              </a:lnSpc>
              <a:spcBef>
                <a:spcPts val="0"/>
              </a:spcBef>
              <a:spcAft>
                <a:spcPts val="0"/>
              </a:spcAft>
            </a:pPr>
            <a:r>
              <a:rPr lang="en-150" sz="1400" noProof="0" dirty="0"/>
              <a:t>● </a:t>
            </a:r>
            <a:r>
              <a:rPr lang="en-150" sz="1400" b="1" noProof="0" dirty="0"/>
              <a:t>start intersection</a:t>
            </a:r>
            <a:r>
              <a:rPr lang="en-150" sz="1400" noProof="0" dirty="0"/>
              <a:t> – to begin the ride, the vehicle must be in this intersection. </a:t>
            </a:r>
            <a:endParaRPr lang="en-US" sz="1400" noProof="0" dirty="0"/>
          </a:p>
          <a:p>
            <a:pPr marL="60325" indent="0" algn="just">
              <a:lnSpc>
                <a:spcPct val="100000"/>
              </a:lnSpc>
              <a:spcBef>
                <a:spcPts val="0"/>
              </a:spcBef>
              <a:spcAft>
                <a:spcPts val="0"/>
              </a:spcAft>
            </a:pPr>
            <a:r>
              <a:rPr lang="en-150" sz="1400" noProof="0" dirty="0"/>
              <a:t>● </a:t>
            </a:r>
            <a:r>
              <a:rPr lang="en-150" sz="1400" b="1" noProof="0" dirty="0"/>
              <a:t>finish intersection</a:t>
            </a:r>
            <a:r>
              <a:rPr lang="en-150" sz="1400" noProof="0" dirty="0"/>
              <a:t> – to end the ride, the vehicle must be in </a:t>
            </a:r>
            <a:r>
              <a:rPr lang="en-150" sz="1400" noProof="0" dirty="0" err="1"/>
              <a:t>th</a:t>
            </a:r>
            <a:r>
              <a:rPr lang="en-US" sz="1400" noProof="0" dirty="0" err="1"/>
              <a:t>i</a:t>
            </a:r>
            <a:r>
              <a:rPr lang="en-150" sz="1400" noProof="0" dirty="0"/>
              <a:t>s intersection. Finish intersection is always different than start intersection</a:t>
            </a:r>
            <a:r>
              <a:rPr lang="en-150" sz="1400" dirty="0"/>
              <a:t>. </a:t>
            </a:r>
            <a:endParaRPr lang="en-US" sz="1400" dirty="0"/>
          </a:p>
          <a:p>
            <a:pPr marL="60325" indent="0" algn="just">
              <a:lnSpc>
                <a:spcPct val="100000"/>
              </a:lnSpc>
              <a:spcBef>
                <a:spcPts val="0"/>
              </a:spcBef>
              <a:spcAft>
                <a:spcPts val="0"/>
              </a:spcAft>
            </a:pPr>
            <a:r>
              <a:rPr lang="en-150" sz="1400" noProof="0" dirty="0"/>
              <a:t>● </a:t>
            </a:r>
            <a:r>
              <a:rPr lang="en-150" sz="1400" b="1" noProof="0" dirty="0"/>
              <a:t>earliest start</a:t>
            </a:r>
            <a:r>
              <a:rPr lang="en-150" sz="1400" noProof="0" dirty="0"/>
              <a:t> – the earliest step in which the ride can start. It can also start at any later step. </a:t>
            </a:r>
          </a:p>
          <a:p>
            <a:pPr marL="60325" indent="0" algn="just">
              <a:lnSpc>
                <a:spcPct val="100000"/>
              </a:lnSpc>
              <a:spcBef>
                <a:spcPts val="0"/>
              </a:spcBef>
              <a:spcAft>
                <a:spcPts val="0"/>
              </a:spcAft>
            </a:pPr>
            <a:r>
              <a:rPr lang="en-150" sz="1400" noProof="0" dirty="0"/>
              <a:t>● </a:t>
            </a:r>
            <a:r>
              <a:rPr lang="en-150" sz="1400" b="1" noProof="0" dirty="0"/>
              <a:t>latest finish</a:t>
            </a:r>
            <a:r>
              <a:rPr lang="en-150" sz="1400" noProof="0" dirty="0"/>
              <a:t> – the latest step by which the ride must finish to get points for it. ○ Note that the given “latest finish” step is the step in which the ride must already be over (and not the last step in which the vehicle moves) – see example below. </a:t>
            </a:r>
          </a:p>
          <a:p>
            <a:pPr marL="60325" indent="0" algn="just">
              <a:lnSpc>
                <a:spcPct val="100000"/>
              </a:lnSpc>
              <a:spcBef>
                <a:spcPts val="0"/>
              </a:spcBef>
              <a:spcAft>
                <a:spcPts val="0"/>
              </a:spcAft>
            </a:pPr>
            <a:endParaRPr lang="en-US" sz="1400" b="1" noProof="0" dirty="0"/>
          </a:p>
          <a:p>
            <a:pPr marL="60325" indent="0" algn="just">
              <a:lnSpc>
                <a:spcPct val="100000"/>
              </a:lnSpc>
              <a:spcBef>
                <a:spcPts val="0"/>
              </a:spcBef>
              <a:spcAft>
                <a:spcPts val="0"/>
              </a:spcAft>
              <a:buNone/>
            </a:pPr>
            <a:r>
              <a:rPr lang="en-150" sz="1400" b="1" u="sng" noProof="0" dirty="0">
                <a:highlight>
                  <a:srgbClr val="BBEBD2"/>
                </a:highlight>
              </a:rPr>
              <a:t>Simulation</a:t>
            </a:r>
            <a:r>
              <a:rPr lang="en-150" sz="1400" noProof="0" dirty="0"/>
              <a:t>: Each vehicle makes the rides you assign to it in the order that you specify: </a:t>
            </a:r>
          </a:p>
          <a:p>
            <a:pPr marL="60325" indent="0" algn="just">
              <a:lnSpc>
                <a:spcPct val="100000"/>
              </a:lnSpc>
              <a:spcBef>
                <a:spcPts val="0"/>
              </a:spcBef>
              <a:spcAft>
                <a:spcPts val="0"/>
              </a:spcAft>
            </a:pPr>
            <a:r>
              <a:rPr lang="en-150" sz="1400" noProof="0" dirty="0"/>
              <a:t>● first, the vehicle drives from its current intersection ([0,0] at the beginning of the simulation) to the start intersection of the next ride (unless the vehicle is already in this intersection) </a:t>
            </a:r>
          </a:p>
          <a:p>
            <a:pPr marL="60325" indent="0" algn="just">
              <a:lnSpc>
                <a:spcPct val="100000"/>
              </a:lnSpc>
              <a:spcBef>
                <a:spcPts val="0"/>
              </a:spcBef>
              <a:spcAft>
                <a:spcPts val="0"/>
              </a:spcAft>
            </a:pPr>
            <a:r>
              <a:rPr lang="en-150" sz="1400" noProof="0" dirty="0"/>
              <a:t>● then, if the current step is earlier than the earliest start of the next ride, the vehicle waits until that step </a:t>
            </a:r>
          </a:p>
          <a:p>
            <a:pPr marL="60325" indent="0" algn="just">
              <a:lnSpc>
                <a:spcPct val="100000"/>
              </a:lnSpc>
              <a:spcBef>
                <a:spcPts val="0"/>
              </a:spcBef>
              <a:spcAft>
                <a:spcPts val="0"/>
              </a:spcAft>
            </a:pPr>
            <a:r>
              <a:rPr lang="en-150" sz="1400" noProof="0" dirty="0"/>
              <a:t>● then, the vehicle drives to the finish intersection ○ the vehicle does this even if the arrival step is later than the latest finish; but no points are earned by such a ride </a:t>
            </a:r>
          </a:p>
          <a:p>
            <a:pPr marL="60325" indent="0" algn="just">
              <a:lnSpc>
                <a:spcPct val="100000"/>
              </a:lnSpc>
              <a:spcBef>
                <a:spcPts val="0"/>
              </a:spcBef>
              <a:spcAft>
                <a:spcPts val="0"/>
              </a:spcAft>
            </a:pPr>
            <a:r>
              <a:rPr lang="en-150" sz="1400" noProof="0" dirty="0"/>
              <a:t>● then, the process repeats for the next assigned ride, until the vehicle handles all scheduled rides or the simulation reaches its final step T (whichever comes first) </a:t>
            </a:r>
          </a:p>
          <a:p>
            <a:pPr marL="60325" indent="0" algn="just">
              <a:lnSpc>
                <a:spcPct val="100000"/>
              </a:lnSpc>
              <a:spcBef>
                <a:spcPts val="0"/>
              </a:spcBef>
              <a:spcAft>
                <a:spcPts val="0"/>
              </a:spcAft>
            </a:pPr>
            <a:r>
              <a:rPr lang="en-150" sz="1400" noProof="0" dirty="0"/>
              <a:t>● any remaining assigned rides are simply ignored </a:t>
            </a:r>
          </a:p>
          <a:p>
            <a:pPr marL="60325" indent="0" algn="just"/>
            <a:endParaRPr lang="en-150" sz="1400" noProof="0" dirty="0"/>
          </a:p>
        </p:txBody>
      </p:sp>
    </p:spTree>
    <p:extLst>
      <p:ext uri="{BB962C8B-B14F-4D97-AF65-F5344CB8AC3E}">
        <p14:creationId xmlns:p14="http://schemas.microsoft.com/office/powerpoint/2010/main" val="199563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A380-0AC9-4A93-AA0D-985CB56D6DC4}"/>
              </a:ext>
            </a:extLst>
          </p:cNvPr>
          <p:cNvSpPr>
            <a:spLocks noGrp="1"/>
          </p:cNvSpPr>
          <p:nvPr>
            <p:ph type="title"/>
          </p:nvPr>
        </p:nvSpPr>
        <p:spPr>
          <a:xfrm>
            <a:off x="216816" y="-22919"/>
            <a:ext cx="11792932" cy="948118"/>
          </a:xfrm>
        </p:spPr>
        <p:txBody>
          <a:bodyPr/>
          <a:lstStyle/>
          <a:p>
            <a:r>
              <a:rPr lang="en-150" noProof="0" dirty="0"/>
              <a:t>References</a:t>
            </a:r>
          </a:p>
        </p:txBody>
      </p:sp>
      <p:sp>
        <p:nvSpPr>
          <p:cNvPr id="3" name="Content Placeholder 2">
            <a:extLst>
              <a:ext uri="{FF2B5EF4-FFF2-40B4-BE49-F238E27FC236}">
                <a16:creationId xmlns:a16="http://schemas.microsoft.com/office/drawing/2014/main" id="{DDEF9C54-FF2B-4BCC-AA7F-AD2F1A70BC78}"/>
              </a:ext>
            </a:extLst>
          </p:cNvPr>
          <p:cNvSpPr>
            <a:spLocks noGrp="1"/>
          </p:cNvSpPr>
          <p:nvPr>
            <p:ph idx="1"/>
          </p:nvPr>
        </p:nvSpPr>
        <p:spPr>
          <a:xfrm>
            <a:off x="161925" y="1038691"/>
            <a:ext cx="11385910" cy="5220065"/>
          </a:xfrm>
        </p:spPr>
        <p:txBody>
          <a:bodyPr/>
          <a:lstStyle/>
          <a:p>
            <a:pPr algn="just"/>
            <a:r>
              <a:rPr lang="en-150" sz="1800" noProof="0" dirty="0"/>
              <a:t>During the research stage of the project</a:t>
            </a:r>
            <a:r>
              <a:rPr lang="en-US" sz="1800" noProof="0" dirty="0"/>
              <a:t>,</a:t>
            </a:r>
            <a:r>
              <a:rPr lang="en-150" sz="1800" noProof="0" dirty="0"/>
              <a:t> the group came across several implementations of algorithms that can be adapted and used on our own project, such as Python implementations of greedy algorithms</a:t>
            </a:r>
            <a:r>
              <a:rPr lang="pt-PT" sz="1800" noProof="0" dirty="0"/>
              <a:t>, </a:t>
            </a:r>
            <a:r>
              <a:rPr lang="en-150" sz="1800" dirty="0"/>
              <a:t>genetic</a:t>
            </a:r>
            <a:r>
              <a:rPr lang="pt-PT" sz="1800" noProof="0" dirty="0"/>
              <a:t> </a:t>
            </a:r>
            <a:r>
              <a:rPr lang="en-150" sz="1800" dirty="0"/>
              <a:t>algorithms</a:t>
            </a:r>
            <a:r>
              <a:rPr lang="pt-PT" sz="1800" noProof="0" dirty="0"/>
              <a:t> </a:t>
            </a:r>
            <a:r>
              <a:rPr lang="en-150" sz="1800" dirty="0"/>
              <a:t>and</a:t>
            </a:r>
            <a:r>
              <a:rPr lang="pt-PT" sz="1800" noProof="0" dirty="0"/>
              <a:t> web </a:t>
            </a:r>
            <a:r>
              <a:rPr lang="en-150" sz="1800" dirty="0"/>
              <a:t>articles</a:t>
            </a:r>
            <a:r>
              <a:rPr lang="pt-PT" sz="1800" noProof="0" dirty="0"/>
              <a:t> </a:t>
            </a:r>
            <a:r>
              <a:rPr lang="en-150" sz="1800" dirty="0"/>
              <a:t>explaining</a:t>
            </a:r>
            <a:r>
              <a:rPr lang="pt-PT" sz="1800" noProof="0" dirty="0"/>
              <a:t> </a:t>
            </a:r>
            <a:r>
              <a:rPr lang="en-150" sz="1800" dirty="0"/>
              <a:t>different</a:t>
            </a:r>
            <a:r>
              <a:rPr lang="pt-PT" sz="1800" noProof="0" dirty="0"/>
              <a:t> </a:t>
            </a:r>
            <a:r>
              <a:rPr lang="en-150" sz="1800" dirty="0"/>
              <a:t>approaches</a:t>
            </a:r>
            <a:r>
              <a:rPr lang="en-US" sz="1800" dirty="0"/>
              <a:t>.</a:t>
            </a:r>
            <a:endParaRPr lang="en-150" sz="1800" dirty="0"/>
          </a:p>
          <a:p>
            <a:r>
              <a:rPr lang="en-US" sz="1800" noProof="0" dirty="0"/>
              <a:t>  </a:t>
            </a:r>
            <a:r>
              <a:rPr lang="en-150" sz="1800" b="1" noProof="0" dirty="0"/>
              <a:t>Greedy</a:t>
            </a:r>
            <a:r>
              <a:rPr lang="en-150" sz="1800" noProof="0" dirty="0"/>
              <a:t> Ap</a:t>
            </a:r>
            <a:r>
              <a:rPr lang="en-US" sz="1800" noProof="0" dirty="0"/>
              <a:t>p</a:t>
            </a:r>
            <a:r>
              <a:rPr lang="en-150" sz="1800" noProof="0" dirty="0"/>
              <a:t>roaches: </a:t>
            </a:r>
          </a:p>
          <a:p>
            <a:pPr lvl="1"/>
            <a:r>
              <a:rPr lang="en-150" noProof="0" dirty="0">
                <a:hlinkClick r:id="rId2"/>
              </a:rPr>
              <a:t>https://github.com/n1try/hashcode-2018/blob/master/qualification/python/</a:t>
            </a:r>
            <a:endParaRPr lang="en-150" noProof="0" dirty="0"/>
          </a:p>
          <a:p>
            <a:pPr lvl="1"/>
            <a:r>
              <a:rPr lang="en-150" noProof="0" dirty="0">
                <a:hlinkClick r:id="rId3"/>
              </a:rPr>
              <a:t>https://github.com/papachristoumarios/HashCode-Team111/blob/master/selfdriving.py</a:t>
            </a:r>
            <a:endParaRPr lang="pt-PT" noProof="0" dirty="0"/>
          </a:p>
          <a:p>
            <a:pPr lvl="1"/>
            <a:endParaRPr lang="pt-PT" dirty="0"/>
          </a:p>
          <a:p>
            <a:pPr marL="201168" lvl="1" indent="0">
              <a:buNone/>
            </a:pPr>
            <a:r>
              <a:rPr lang="en-150" b="1" dirty="0"/>
              <a:t>Genetic</a:t>
            </a:r>
            <a:r>
              <a:rPr lang="pt-PT" noProof="0" dirty="0"/>
              <a:t> </a:t>
            </a:r>
            <a:r>
              <a:rPr lang="en-150" dirty="0"/>
              <a:t>Algorithm</a:t>
            </a:r>
            <a:r>
              <a:rPr lang="pt-PT" noProof="0" dirty="0"/>
              <a:t>:</a:t>
            </a:r>
          </a:p>
          <a:p>
            <a:pPr lvl="1"/>
            <a:r>
              <a:rPr lang="pt-PT" dirty="0">
                <a:hlinkClick r:id="rId4"/>
              </a:rPr>
              <a:t>https://github.com/schesa/hashcode2018</a:t>
            </a:r>
            <a:endParaRPr lang="pt-PT" dirty="0"/>
          </a:p>
          <a:p>
            <a:pPr lvl="1"/>
            <a:r>
              <a:rPr lang="pt-PT" dirty="0">
                <a:hlinkClick r:id="rId5"/>
              </a:rPr>
              <a:t>https://github.com/devspaceship/google-hash-code-2018</a:t>
            </a:r>
            <a:endParaRPr lang="pt-PT" dirty="0"/>
          </a:p>
          <a:p>
            <a:pPr lvl="1"/>
            <a:r>
              <a:rPr lang="pt-PT" dirty="0">
                <a:hlinkClick r:id="rId6"/>
              </a:rPr>
              <a:t>https://albertherd.com/2018/03/03/google-hash-code-2018-solution-and-source-code-1st-in-malta-and-top-20-worldwide/</a:t>
            </a:r>
            <a:endParaRPr lang="pt-PT" noProof="0" dirty="0"/>
          </a:p>
          <a:p>
            <a:pPr lvl="1"/>
            <a:endParaRPr lang="pt-PT" dirty="0"/>
          </a:p>
          <a:p>
            <a:pPr marL="201168" lvl="1" indent="0">
              <a:buNone/>
            </a:pPr>
            <a:r>
              <a:rPr lang="en-150" b="1" dirty="0"/>
              <a:t>Article</a:t>
            </a:r>
            <a:r>
              <a:rPr lang="pt-PT" noProof="0" dirty="0"/>
              <a:t>:</a:t>
            </a:r>
          </a:p>
          <a:p>
            <a:pPr lvl="1"/>
            <a:r>
              <a:rPr lang="pt-PT" dirty="0">
                <a:hlinkClick r:id="rId7"/>
              </a:rPr>
              <a:t>https://medium.com/plapadoo/lessons-learned-from-google-hash-code-9982e5e207d</a:t>
            </a:r>
            <a:endParaRPr lang="en-150" noProof="0" dirty="0"/>
          </a:p>
          <a:p>
            <a:endParaRPr lang="en-150" noProof="0" dirty="0"/>
          </a:p>
        </p:txBody>
      </p:sp>
    </p:spTree>
    <p:extLst>
      <p:ext uri="{BB962C8B-B14F-4D97-AF65-F5344CB8AC3E}">
        <p14:creationId xmlns:p14="http://schemas.microsoft.com/office/powerpoint/2010/main" val="65978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700F-FB35-4165-AAC1-D43408529EE5}"/>
              </a:ext>
            </a:extLst>
          </p:cNvPr>
          <p:cNvSpPr>
            <a:spLocks noGrp="1"/>
          </p:cNvSpPr>
          <p:nvPr>
            <p:ph type="title"/>
          </p:nvPr>
        </p:nvSpPr>
        <p:spPr>
          <a:xfrm>
            <a:off x="161925" y="0"/>
            <a:ext cx="11887200" cy="926203"/>
          </a:xfrm>
        </p:spPr>
        <p:txBody>
          <a:bodyPr>
            <a:normAutofit/>
          </a:bodyPr>
          <a:lstStyle/>
          <a:p>
            <a:r>
              <a:rPr lang="en-150" noProof="0" dirty="0"/>
              <a:t>Problem Formulation</a:t>
            </a:r>
          </a:p>
        </p:txBody>
      </p:sp>
      <p:sp>
        <p:nvSpPr>
          <p:cNvPr id="7" name="TextBox 6">
            <a:extLst>
              <a:ext uri="{FF2B5EF4-FFF2-40B4-BE49-F238E27FC236}">
                <a16:creationId xmlns:a16="http://schemas.microsoft.com/office/drawing/2014/main" id="{A3DBB13A-9FF7-411D-89D9-B2AB60EAF0BA}"/>
              </a:ext>
            </a:extLst>
          </p:cNvPr>
          <p:cNvSpPr txBox="1"/>
          <p:nvPr/>
        </p:nvSpPr>
        <p:spPr>
          <a:xfrm>
            <a:off x="161925" y="1041930"/>
            <a:ext cx="6715387" cy="369332"/>
          </a:xfrm>
          <a:prstGeom prst="rect">
            <a:avLst/>
          </a:prstGeom>
          <a:noFill/>
        </p:spPr>
        <p:txBody>
          <a:bodyPr wrap="square" rtlCol="0">
            <a:spAutoFit/>
          </a:bodyPr>
          <a:lstStyle/>
          <a:p>
            <a:r>
              <a:rPr lang="en-US" b="1" dirty="0">
                <a:solidFill>
                  <a:srgbClr val="001B36"/>
                </a:solidFill>
              </a:rPr>
              <a:t>Evaluation Function</a:t>
            </a:r>
          </a:p>
        </p:txBody>
      </p:sp>
      <p:sp>
        <p:nvSpPr>
          <p:cNvPr id="11" name="TextBox 6">
            <a:extLst>
              <a:ext uri="{FF2B5EF4-FFF2-40B4-BE49-F238E27FC236}">
                <a16:creationId xmlns:a16="http://schemas.microsoft.com/office/drawing/2014/main" id="{1226E312-AA04-4FE6-A07D-BD669B1BDE70}"/>
              </a:ext>
            </a:extLst>
          </p:cNvPr>
          <p:cNvSpPr txBox="1"/>
          <p:nvPr/>
        </p:nvSpPr>
        <p:spPr>
          <a:xfrm>
            <a:off x="156755" y="3563591"/>
            <a:ext cx="6715387" cy="369332"/>
          </a:xfrm>
          <a:prstGeom prst="rect">
            <a:avLst/>
          </a:prstGeom>
          <a:noFill/>
        </p:spPr>
        <p:txBody>
          <a:bodyPr wrap="square" rtlCol="0">
            <a:spAutoFit/>
          </a:bodyPr>
          <a:lstStyle/>
          <a:p>
            <a:r>
              <a:rPr lang="en-US" b="1" dirty="0">
                <a:solidFill>
                  <a:srgbClr val="001B36"/>
                </a:solidFill>
              </a:rPr>
              <a:t>Solution Representation</a:t>
            </a:r>
          </a:p>
        </p:txBody>
      </p:sp>
      <p:sp>
        <p:nvSpPr>
          <p:cNvPr id="4" name="TextBox 3">
            <a:extLst>
              <a:ext uri="{FF2B5EF4-FFF2-40B4-BE49-F238E27FC236}">
                <a16:creationId xmlns:a16="http://schemas.microsoft.com/office/drawing/2014/main" id="{EB69CAFC-FB3A-4832-A358-EA68534ACC52}"/>
              </a:ext>
            </a:extLst>
          </p:cNvPr>
          <p:cNvSpPr txBox="1"/>
          <p:nvPr/>
        </p:nvSpPr>
        <p:spPr>
          <a:xfrm>
            <a:off x="205375" y="4023203"/>
            <a:ext cx="6307185" cy="1923604"/>
          </a:xfrm>
          <a:prstGeom prst="rect">
            <a:avLst/>
          </a:prstGeom>
          <a:noFill/>
        </p:spPr>
        <p:txBody>
          <a:bodyPr wrap="square" rtlCol="0">
            <a:spAutoFit/>
          </a:bodyPr>
          <a:lstStyle/>
          <a:p>
            <a:pPr algn="just"/>
            <a:r>
              <a:rPr lang="en-US" sz="1700" dirty="0"/>
              <a:t>The solution is provided in an output file (.out). </a:t>
            </a:r>
          </a:p>
          <a:p>
            <a:pPr algn="just"/>
            <a:r>
              <a:rPr lang="en-US" sz="1700" dirty="0"/>
              <a:t>Each </a:t>
            </a:r>
            <a:r>
              <a:rPr lang="en-US" sz="1700" b="1" dirty="0"/>
              <a:t>line</a:t>
            </a:r>
            <a:r>
              <a:rPr lang="en-US" sz="1700" dirty="0"/>
              <a:t> corresponds to a </a:t>
            </a:r>
            <a:r>
              <a:rPr lang="en-US" sz="1700" b="1" dirty="0"/>
              <a:t>vehicle</a:t>
            </a:r>
            <a:r>
              <a:rPr lang="en-US" sz="1700" dirty="0"/>
              <a:t>. </a:t>
            </a:r>
          </a:p>
          <a:p>
            <a:pPr algn="just"/>
            <a:r>
              <a:rPr lang="en-US" sz="1700" dirty="0"/>
              <a:t>The first number (let’s call it </a:t>
            </a:r>
            <a:r>
              <a:rPr lang="en-US" sz="1700" b="1" dirty="0"/>
              <a:t>n</a:t>
            </a:r>
            <a:r>
              <a:rPr lang="en-US" sz="1700" dirty="0"/>
              <a:t>) is the amount of rides that have been assigned to each vehicle. Following this number there another </a:t>
            </a:r>
            <a:r>
              <a:rPr lang="en-US" sz="1700" b="1" dirty="0"/>
              <a:t>n</a:t>
            </a:r>
            <a:r>
              <a:rPr lang="en-US" sz="1700" dirty="0"/>
              <a:t> numbers representing the index of each assigned ride. </a:t>
            </a:r>
          </a:p>
          <a:p>
            <a:pPr algn="just"/>
            <a:r>
              <a:rPr lang="en-US" sz="1700" dirty="0"/>
              <a:t>On the right there is an extract of an output file (first vehicle - first line - has </a:t>
            </a:r>
            <a:r>
              <a:rPr lang="en-US" sz="1700" b="1" dirty="0"/>
              <a:t>3</a:t>
            </a:r>
            <a:r>
              <a:rPr lang="en-US" sz="1700" dirty="0"/>
              <a:t> rides [</a:t>
            </a:r>
            <a:r>
              <a:rPr lang="en-US" sz="1700" b="1" dirty="0"/>
              <a:t>85, 121, 51</a:t>
            </a:r>
            <a:r>
              <a:rPr lang="en-US" sz="1700" dirty="0"/>
              <a:t>]).</a:t>
            </a:r>
            <a:endParaRPr lang="pt-PT" sz="1700" dirty="0"/>
          </a:p>
        </p:txBody>
      </p:sp>
      <p:pic>
        <p:nvPicPr>
          <p:cNvPr id="8" name="Picture 7">
            <a:extLst>
              <a:ext uri="{FF2B5EF4-FFF2-40B4-BE49-F238E27FC236}">
                <a16:creationId xmlns:a16="http://schemas.microsoft.com/office/drawing/2014/main" id="{E325DD60-707B-4389-A780-0CABF2DC9E91}"/>
              </a:ext>
            </a:extLst>
          </p:cNvPr>
          <p:cNvPicPr>
            <a:picLocks noChangeAspect="1"/>
          </p:cNvPicPr>
          <p:nvPr/>
        </p:nvPicPr>
        <p:blipFill>
          <a:blip r:embed="rId3"/>
          <a:stretch>
            <a:fillRect/>
          </a:stretch>
        </p:blipFill>
        <p:spPr>
          <a:xfrm>
            <a:off x="256175" y="1392209"/>
            <a:ext cx="8428450" cy="1851820"/>
          </a:xfrm>
          <a:prstGeom prst="rect">
            <a:avLst/>
          </a:prstGeom>
        </p:spPr>
      </p:pic>
      <p:pic>
        <p:nvPicPr>
          <p:cNvPr id="9" name="Picture 8">
            <a:extLst>
              <a:ext uri="{FF2B5EF4-FFF2-40B4-BE49-F238E27FC236}">
                <a16:creationId xmlns:a16="http://schemas.microsoft.com/office/drawing/2014/main" id="{76F64591-3FD4-4E7E-9EB2-3AA4B9595F4B}"/>
              </a:ext>
            </a:extLst>
          </p:cNvPr>
          <p:cNvPicPr>
            <a:picLocks noChangeAspect="1"/>
          </p:cNvPicPr>
          <p:nvPr/>
        </p:nvPicPr>
        <p:blipFill rotWithShape="1">
          <a:blip r:embed="rId4"/>
          <a:srcRect b="3209"/>
          <a:stretch/>
        </p:blipFill>
        <p:spPr>
          <a:xfrm>
            <a:off x="6655256" y="3669990"/>
            <a:ext cx="2038796" cy="2496923"/>
          </a:xfrm>
          <a:prstGeom prst="rect">
            <a:avLst/>
          </a:prstGeom>
        </p:spPr>
      </p:pic>
    </p:spTree>
    <p:extLst>
      <p:ext uri="{BB962C8B-B14F-4D97-AF65-F5344CB8AC3E}">
        <p14:creationId xmlns:p14="http://schemas.microsoft.com/office/powerpoint/2010/main" val="25887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4BE0-9EDB-4D8D-A57C-52BBA4F38BFE}"/>
              </a:ext>
            </a:extLst>
          </p:cNvPr>
          <p:cNvSpPr>
            <a:spLocks noGrp="1"/>
          </p:cNvSpPr>
          <p:nvPr>
            <p:ph type="title"/>
          </p:nvPr>
        </p:nvSpPr>
        <p:spPr>
          <a:xfrm>
            <a:off x="161925" y="6456"/>
            <a:ext cx="11887200" cy="907944"/>
          </a:xfrm>
        </p:spPr>
        <p:txBody>
          <a:bodyPr/>
          <a:lstStyle/>
          <a:p>
            <a:r>
              <a:rPr lang="en-150" noProof="0" dirty="0"/>
              <a:t>Implementation</a:t>
            </a:r>
          </a:p>
        </p:txBody>
      </p:sp>
      <p:sp>
        <p:nvSpPr>
          <p:cNvPr id="3" name="Content Placeholder 2">
            <a:extLst>
              <a:ext uri="{FF2B5EF4-FFF2-40B4-BE49-F238E27FC236}">
                <a16:creationId xmlns:a16="http://schemas.microsoft.com/office/drawing/2014/main" id="{ABF6DFF8-F8A9-4DCA-BA99-B2B4580C415A}"/>
              </a:ext>
            </a:extLst>
          </p:cNvPr>
          <p:cNvSpPr>
            <a:spLocks noGrp="1"/>
          </p:cNvSpPr>
          <p:nvPr>
            <p:ph idx="1"/>
          </p:nvPr>
        </p:nvSpPr>
        <p:spPr>
          <a:xfrm>
            <a:off x="161926" y="1038691"/>
            <a:ext cx="11621580" cy="5220065"/>
          </a:xfrm>
        </p:spPr>
        <p:txBody>
          <a:bodyPr>
            <a:normAutofit/>
          </a:bodyPr>
          <a:lstStyle/>
          <a:p>
            <a:pPr>
              <a:spcBef>
                <a:spcPts val="400"/>
              </a:spcBef>
              <a:spcAft>
                <a:spcPts val="0"/>
              </a:spcAft>
            </a:pPr>
            <a:r>
              <a:rPr lang="en-150" sz="1400" noProof="0" dirty="0"/>
              <a:t>The project will be developed mostly in </a:t>
            </a:r>
            <a:r>
              <a:rPr lang="en-150" sz="1400" b="1" u="sng" noProof="0" dirty="0"/>
              <a:t>Python 3</a:t>
            </a:r>
            <a:r>
              <a:rPr lang="en-150" sz="1400" noProof="0" dirty="0"/>
              <a:t> with a possible visualization using JavaScript.</a:t>
            </a:r>
          </a:p>
          <a:p>
            <a:pPr>
              <a:spcBef>
                <a:spcPts val="400"/>
              </a:spcBef>
            </a:pPr>
            <a:r>
              <a:rPr lang="en-150" sz="1400" noProof="0" dirty="0"/>
              <a:t>The development environment used by the group to develop the project is </a:t>
            </a:r>
            <a:r>
              <a:rPr lang="en-150" sz="1400" b="1" noProof="0" dirty="0"/>
              <a:t>PyCharm</a:t>
            </a:r>
            <a:r>
              <a:rPr lang="en-150" sz="1400" noProof="0" dirty="0"/>
              <a:t> by JetBrains.</a:t>
            </a:r>
          </a:p>
          <a:p>
            <a:pPr>
              <a:spcBef>
                <a:spcPts val="400"/>
              </a:spcBef>
            </a:pPr>
            <a:r>
              <a:rPr lang="en-150" sz="1400" noProof="0" dirty="0"/>
              <a:t>Data structures that will be used are trees</a:t>
            </a:r>
            <a:r>
              <a:rPr lang="en-US" sz="1400" noProof="0" dirty="0"/>
              <a:t> for the most part</a:t>
            </a:r>
            <a:r>
              <a:rPr lang="en-150" sz="1400" noProof="0" dirty="0"/>
              <a:t>.</a:t>
            </a:r>
            <a:r>
              <a:rPr lang="en-US" sz="1400" noProof="0" dirty="0"/>
              <a:t> </a:t>
            </a:r>
            <a:endParaRPr lang="en-150" sz="1400" noProof="0" dirty="0"/>
          </a:p>
          <a:p>
            <a:pPr>
              <a:spcBef>
                <a:spcPts val="400"/>
              </a:spcBef>
              <a:spcAft>
                <a:spcPts val="600"/>
              </a:spcAft>
            </a:pPr>
            <a:r>
              <a:rPr lang="en-150" sz="1400" noProof="0" dirty="0"/>
              <a:t>The project directory will follow this structure:</a:t>
            </a:r>
          </a:p>
          <a:p>
            <a:pPr lvl="1">
              <a:spcBef>
                <a:spcPts val="400"/>
              </a:spcBef>
              <a:spcAft>
                <a:spcPts val="0"/>
              </a:spcAft>
            </a:pPr>
            <a:r>
              <a:rPr lang="en-US" sz="1400" b="1" noProof="0" dirty="0"/>
              <a:t>d</a:t>
            </a:r>
            <a:r>
              <a:rPr lang="en-150" sz="1400" b="1" noProof="0" dirty="0"/>
              <a:t>oc</a:t>
            </a:r>
            <a:r>
              <a:rPr lang="en-150" sz="1400" noProof="0" dirty="0"/>
              <a:t>: where all documents will be stored;</a:t>
            </a:r>
          </a:p>
          <a:p>
            <a:pPr lvl="1">
              <a:spcBef>
                <a:spcPts val="400"/>
              </a:spcBef>
              <a:spcAft>
                <a:spcPts val="0"/>
              </a:spcAft>
            </a:pPr>
            <a:r>
              <a:rPr lang="en-US" sz="1400" b="1" noProof="0" dirty="0"/>
              <a:t>s</a:t>
            </a:r>
            <a:r>
              <a:rPr lang="en-150" sz="1400" b="1" noProof="0" dirty="0"/>
              <a:t>rc</a:t>
            </a:r>
            <a:r>
              <a:rPr lang="en-150" sz="1400" noProof="0" dirty="0"/>
              <a:t>: where the project’s source code is located;</a:t>
            </a:r>
            <a:endParaRPr lang="en-US" sz="1400" noProof="0" dirty="0"/>
          </a:p>
          <a:p>
            <a:pPr lvl="2">
              <a:spcBef>
                <a:spcPts val="400"/>
              </a:spcBef>
              <a:spcAft>
                <a:spcPts val="0"/>
              </a:spcAft>
            </a:pPr>
            <a:r>
              <a:rPr lang="en-US" sz="1300" b="1" dirty="0"/>
              <a:t>objects</a:t>
            </a:r>
            <a:r>
              <a:rPr lang="en-US" sz="1300" dirty="0"/>
              <a:t>: folder that contains all the classes, representing the entities involved: Car, Ride, Position, Rides, FIFO, Car Genetic Rides.</a:t>
            </a:r>
          </a:p>
          <a:p>
            <a:pPr lvl="2">
              <a:spcBef>
                <a:spcPts val="400"/>
              </a:spcBef>
              <a:spcAft>
                <a:spcPts val="0"/>
              </a:spcAft>
            </a:pPr>
            <a:r>
              <a:rPr lang="en-US" sz="1300" b="1" noProof="0" dirty="0"/>
              <a:t>solvers</a:t>
            </a:r>
            <a:r>
              <a:rPr lang="en-US" sz="1300" noProof="0" dirty="0"/>
              <a:t>:</a:t>
            </a:r>
            <a:r>
              <a:rPr lang="en-US" sz="1300" b="1" noProof="0" dirty="0"/>
              <a:t> </a:t>
            </a:r>
            <a:r>
              <a:rPr lang="en-US" sz="1300" noProof="0" dirty="0"/>
              <a:t>solver files for all implemented algorithms: </a:t>
            </a:r>
            <a:r>
              <a:rPr lang="en-US" sz="1300" b="1" noProof="0" dirty="0"/>
              <a:t>hill climbing</a:t>
            </a:r>
            <a:r>
              <a:rPr lang="en-US" sz="1300" noProof="0" dirty="0"/>
              <a:t>, </a:t>
            </a:r>
            <a:r>
              <a:rPr lang="en-US" sz="1300" b="1" noProof="0" dirty="0"/>
              <a:t>simulated annealing</a:t>
            </a:r>
            <a:r>
              <a:rPr lang="en-US" sz="1300" noProof="0" dirty="0"/>
              <a:t>, </a:t>
            </a:r>
            <a:r>
              <a:rPr lang="en-US" sz="1300" b="1" noProof="0" dirty="0"/>
              <a:t>genetic </a:t>
            </a:r>
            <a:r>
              <a:rPr lang="en-US" sz="1300" noProof="0" dirty="0"/>
              <a:t>(car), </a:t>
            </a:r>
            <a:r>
              <a:rPr lang="en-US" sz="1300" b="1" noProof="0" dirty="0"/>
              <a:t>genetic</a:t>
            </a:r>
            <a:r>
              <a:rPr lang="en-US" sz="1300" noProof="0" dirty="0"/>
              <a:t> (rides)</a:t>
            </a:r>
            <a:endParaRPr lang="en-US" sz="1300" b="1" noProof="0" dirty="0"/>
          </a:p>
          <a:p>
            <a:pPr lvl="1">
              <a:spcBef>
                <a:spcPts val="400"/>
              </a:spcBef>
              <a:spcAft>
                <a:spcPts val="0"/>
              </a:spcAft>
            </a:pPr>
            <a:r>
              <a:rPr lang="en-US" sz="1400" b="1" dirty="0"/>
              <a:t>assets</a:t>
            </a:r>
            <a:r>
              <a:rPr lang="en-150" sz="1400" dirty="0"/>
              <a:t>: where code developed by others and</a:t>
            </a:r>
            <a:r>
              <a:rPr lang="pt-PT" sz="1400" dirty="0"/>
              <a:t> </a:t>
            </a:r>
            <a:r>
              <a:rPr lang="en-150" sz="1400" dirty="0"/>
              <a:t>the</a:t>
            </a:r>
            <a:r>
              <a:rPr lang="pt-PT" sz="1400" dirty="0"/>
              <a:t> </a:t>
            </a:r>
            <a:r>
              <a:rPr lang="pt-PT" sz="1400" b="1" dirty="0"/>
              <a:t>input</a:t>
            </a:r>
            <a:r>
              <a:rPr lang="pt-PT" sz="1400" dirty="0"/>
              <a:t> </a:t>
            </a:r>
            <a:r>
              <a:rPr lang="en-150" sz="1400" dirty="0"/>
              <a:t>is</a:t>
            </a:r>
            <a:r>
              <a:rPr lang="pt-PT" sz="1400" dirty="0"/>
              <a:t> </a:t>
            </a:r>
            <a:r>
              <a:rPr lang="en-150" sz="1400" dirty="0"/>
              <a:t>located</a:t>
            </a:r>
            <a:r>
              <a:rPr lang="pt-PT" sz="1400" dirty="0"/>
              <a:t> (5 </a:t>
            </a:r>
            <a:r>
              <a:rPr lang="en-150" sz="1400" dirty="0"/>
              <a:t>different</a:t>
            </a:r>
            <a:r>
              <a:rPr lang="pt-PT" sz="1400" dirty="0"/>
              <a:t> files).</a:t>
            </a:r>
            <a:endParaRPr lang="en-US" sz="1400" dirty="0"/>
          </a:p>
          <a:p>
            <a:pPr marL="201168" lvl="1" indent="0">
              <a:spcBef>
                <a:spcPts val="400"/>
              </a:spcBef>
              <a:spcAft>
                <a:spcPts val="0"/>
              </a:spcAft>
              <a:buNone/>
            </a:pPr>
            <a:endParaRPr lang="en-US" sz="700" noProof="0" dirty="0"/>
          </a:p>
          <a:p>
            <a:pPr marL="201168" lvl="1" indent="0">
              <a:spcBef>
                <a:spcPts val="0"/>
              </a:spcBef>
              <a:spcAft>
                <a:spcPts val="0"/>
              </a:spcAft>
              <a:buNone/>
            </a:pPr>
            <a:r>
              <a:rPr lang="en-US" sz="1400" noProof="0" dirty="0"/>
              <a:t>Each input file contains 6 integers in each line. The first line contains [</a:t>
            </a:r>
            <a:r>
              <a:rPr lang="en-US" sz="1400" b="1" noProof="0" dirty="0"/>
              <a:t>grid rows, grid columns, vehicles, rides, bonus per ride, steps</a:t>
            </a:r>
            <a:r>
              <a:rPr lang="en-US" sz="1400" noProof="0" dirty="0"/>
              <a:t>]. </a:t>
            </a:r>
          </a:p>
          <a:p>
            <a:pPr marL="201168" lvl="1" indent="0">
              <a:spcBef>
                <a:spcPts val="400"/>
              </a:spcBef>
              <a:buNone/>
            </a:pPr>
            <a:r>
              <a:rPr lang="en-US" sz="1400" noProof="0" dirty="0"/>
              <a:t>All the other lines contain [</a:t>
            </a:r>
            <a:r>
              <a:rPr lang="en-US" sz="1400" b="1" noProof="0" dirty="0"/>
              <a:t>row1, column1, row2, column2, earliest start, latest finish</a:t>
            </a:r>
            <a:r>
              <a:rPr lang="en-US" sz="1400" noProof="0" dirty="0"/>
              <a:t>]. </a:t>
            </a:r>
            <a:r>
              <a:rPr lang="en-US" sz="1400" dirty="0"/>
              <a:t>As it is, the program can be run </a:t>
            </a:r>
            <a:r>
              <a:rPr lang="en-US" sz="1400" u="sng" dirty="0"/>
              <a:t>with</a:t>
            </a:r>
            <a:r>
              <a:rPr lang="en-US" sz="1400" dirty="0"/>
              <a:t> or </a:t>
            </a:r>
            <a:r>
              <a:rPr lang="en-US" sz="1400" u="sng" dirty="0"/>
              <a:t>without</a:t>
            </a:r>
            <a:r>
              <a:rPr lang="en-US" sz="1400" dirty="0"/>
              <a:t> arguments. If the program is executed with an argument it should be the </a:t>
            </a:r>
            <a:r>
              <a:rPr lang="en-US" sz="1400" u="sng" dirty="0"/>
              <a:t>title</a:t>
            </a:r>
            <a:r>
              <a:rPr lang="en-US" sz="1400" dirty="0"/>
              <a:t> of an input (.in) file. If not, the program will test all 5 input files determining the sum of all 5 scores. Both ways of running will print the details of all rides for each tested input file. </a:t>
            </a:r>
          </a:p>
          <a:p>
            <a:pPr marL="201168" lvl="1" indent="0">
              <a:spcBef>
                <a:spcPts val="400"/>
              </a:spcBef>
              <a:buNone/>
            </a:pPr>
            <a:r>
              <a:rPr lang="en-US" sz="1400" dirty="0"/>
              <a:t>1</a:t>
            </a:r>
            <a:r>
              <a:rPr lang="en-US" sz="1400" baseline="30000" dirty="0"/>
              <a:t>st</a:t>
            </a:r>
            <a:r>
              <a:rPr lang="en-US" sz="1400" dirty="0"/>
              <a:t> and 2</a:t>
            </a:r>
            <a:r>
              <a:rPr lang="en-US" sz="1400" baseline="30000" dirty="0"/>
              <a:t>nd</a:t>
            </a:r>
            <a:r>
              <a:rPr lang="en-US" sz="1400" dirty="0"/>
              <a:t> files are almost instantly processed and as for the other 3 they all take around 4 and half minutes each (almost 14 minutes in total).</a:t>
            </a:r>
          </a:p>
          <a:p>
            <a:pPr marL="201168" lvl="1" indent="0">
              <a:spcBef>
                <a:spcPts val="400"/>
              </a:spcBef>
              <a:buNone/>
            </a:pPr>
            <a:r>
              <a:rPr lang="en-US" sz="1400" dirty="0"/>
              <a:t>The console will show the details of every ride and when it’s done it will show the score for the input file (using the evaluation function)</a:t>
            </a:r>
          </a:p>
        </p:txBody>
      </p:sp>
      <p:pic>
        <p:nvPicPr>
          <p:cNvPr id="4" name="Picture 3">
            <a:extLst>
              <a:ext uri="{FF2B5EF4-FFF2-40B4-BE49-F238E27FC236}">
                <a16:creationId xmlns:a16="http://schemas.microsoft.com/office/drawing/2014/main" id="{1123E172-B1E0-49BF-A1D4-4E3462D0CBFF}"/>
              </a:ext>
            </a:extLst>
          </p:cNvPr>
          <p:cNvPicPr>
            <a:picLocks noChangeAspect="1"/>
          </p:cNvPicPr>
          <p:nvPr/>
        </p:nvPicPr>
        <p:blipFill>
          <a:blip r:embed="rId3"/>
          <a:stretch>
            <a:fillRect/>
          </a:stretch>
        </p:blipFill>
        <p:spPr>
          <a:xfrm>
            <a:off x="389640" y="5137325"/>
            <a:ext cx="3198605" cy="1001303"/>
          </a:xfrm>
          <a:prstGeom prst="rect">
            <a:avLst/>
          </a:prstGeom>
        </p:spPr>
      </p:pic>
    </p:spTree>
    <p:extLst>
      <p:ext uri="{BB962C8B-B14F-4D97-AF65-F5344CB8AC3E}">
        <p14:creationId xmlns:p14="http://schemas.microsoft.com/office/powerpoint/2010/main" val="216855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4BE0-9EDB-4D8D-A57C-52BBA4F38BFE}"/>
              </a:ext>
            </a:extLst>
          </p:cNvPr>
          <p:cNvSpPr>
            <a:spLocks noGrp="1"/>
          </p:cNvSpPr>
          <p:nvPr>
            <p:ph type="title"/>
          </p:nvPr>
        </p:nvSpPr>
        <p:spPr>
          <a:xfrm>
            <a:off x="161925" y="6456"/>
            <a:ext cx="11887200" cy="907944"/>
          </a:xfrm>
        </p:spPr>
        <p:txBody>
          <a:bodyPr/>
          <a:lstStyle/>
          <a:p>
            <a:r>
              <a:rPr lang="en-US" noProof="0" dirty="0"/>
              <a:t>Approach</a:t>
            </a:r>
            <a:endParaRPr lang="en-150" noProof="0" dirty="0"/>
          </a:p>
        </p:txBody>
      </p:sp>
      <p:sp>
        <p:nvSpPr>
          <p:cNvPr id="3" name="Content Placeholder 2">
            <a:extLst>
              <a:ext uri="{FF2B5EF4-FFF2-40B4-BE49-F238E27FC236}">
                <a16:creationId xmlns:a16="http://schemas.microsoft.com/office/drawing/2014/main" id="{ABF6DFF8-F8A9-4DCA-BA99-B2B4580C415A}"/>
              </a:ext>
            </a:extLst>
          </p:cNvPr>
          <p:cNvSpPr>
            <a:spLocks noGrp="1"/>
          </p:cNvSpPr>
          <p:nvPr>
            <p:ph idx="1"/>
          </p:nvPr>
        </p:nvSpPr>
        <p:spPr>
          <a:xfrm>
            <a:off x="161926" y="1038691"/>
            <a:ext cx="11621580" cy="5220065"/>
          </a:xfrm>
        </p:spPr>
        <p:txBody>
          <a:bodyPr>
            <a:normAutofit/>
          </a:bodyPr>
          <a:lstStyle/>
          <a:p>
            <a:pPr>
              <a:spcBef>
                <a:spcPts val="400"/>
              </a:spcBef>
              <a:spcAft>
                <a:spcPts val="0"/>
              </a:spcAft>
            </a:pPr>
            <a:endParaRPr lang="en-US" sz="1400" dirty="0"/>
          </a:p>
        </p:txBody>
      </p:sp>
    </p:spTree>
    <p:extLst>
      <p:ext uri="{BB962C8B-B14F-4D97-AF65-F5344CB8AC3E}">
        <p14:creationId xmlns:p14="http://schemas.microsoft.com/office/powerpoint/2010/main" val="421930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4BE0-9EDB-4D8D-A57C-52BBA4F38BFE}"/>
              </a:ext>
            </a:extLst>
          </p:cNvPr>
          <p:cNvSpPr>
            <a:spLocks noGrp="1"/>
          </p:cNvSpPr>
          <p:nvPr>
            <p:ph type="title"/>
          </p:nvPr>
        </p:nvSpPr>
        <p:spPr>
          <a:xfrm>
            <a:off x="161925" y="6456"/>
            <a:ext cx="11887200" cy="907944"/>
          </a:xfrm>
        </p:spPr>
        <p:txBody>
          <a:bodyPr/>
          <a:lstStyle/>
          <a:p>
            <a:r>
              <a:rPr lang="en-US" noProof="0" dirty="0"/>
              <a:t>Algorithms</a:t>
            </a:r>
            <a:endParaRPr lang="en-150" noProof="0" dirty="0"/>
          </a:p>
        </p:txBody>
      </p:sp>
      <p:sp>
        <p:nvSpPr>
          <p:cNvPr id="3" name="Content Placeholder 2">
            <a:extLst>
              <a:ext uri="{FF2B5EF4-FFF2-40B4-BE49-F238E27FC236}">
                <a16:creationId xmlns:a16="http://schemas.microsoft.com/office/drawing/2014/main" id="{ABF6DFF8-F8A9-4DCA-BA99-B2B4580C415A}"/>
              </a:ext>
            </a:extLst>
          </p:cNvPr>
          <p:cNvSpPr>
            <a:spLocks noGrp="1"/>
          </p:cNvSpPr>
          <p:nvPr>
            <p:ph idx="1"/>
          </p:nvPr>
        </p:nvSpPr>
        <p:spPr>
          <a:xfrm>
            <a:off x="161926" y="1038691"/>
            <a:ext cx="11621580" cy="5220065"/>
          </a:xfrm>
        </p:spPr>
        <p:txBody>
          <a:bodyPr>
            <a:normAutofit/>
          </a:bodyPr>
          <a:lstStyle/>
          <a:p>
            <a:pPr>
              <a:spcBef>
                <a:spcPts val="400"/>
              </a:spcBef>
              <a:spcAft>
                <a:spcPts val="0"/>
              </a:spcAft>
            </a:pPr>
            <a:r>
              <a:rPr lang="en-US" sz="1800" dirty="0"/>
              <a:t>The group implemented the following algorithms:</a:t>
            </a:r>
          </a:p>
          <a:p>
            <a:pPr lvl="1">
              <a:spcBef>
                <a:spcPts val="400"/>
              </a:spcBef>
              <a:spcAft>
                <a:spcPts val="0"/>
              </a:spcAft>
            </a:pPr>
            <a:r>
              <a:rPr lang="en-US" sz="1600" b="1" dirty="0"/>
              <a:t>Greedy search</a:t>
            </a:r>
            <a:r>
              <a:rPr lang="en-150" sz="1600" dirty="0"/>
              <a:t>: </a:t>
            </a:r>
            <a:r>
              <a:rPr lang="en-US" sz="1600" dirty="0"/>
              <a:t>this algorithm was implemented before the checkpoint delivery but was then removed due to it not being an optimization algorithm. Although this method was the one that provided our first results and solution for the problem.</a:t>
            </a:r>
          </a:p>
          <a:p>
            <a:pPr marL="201168" lvl="1" indent="0">
              <a:spcBef>
                <a:spcPts val="400"/>
              </a:spcBef>
              <a:spcAft>
                <a:spcPts val="0"/>
              </a:spcAft>
              <a:buNone/>
            </a:pPr>
            <a:endParaRPr lang="en-US" sz="1600" dirty="0"/>
          </a:p>
          <a:p>
            <a:pPr marL="201168" lvl="1" indent="0">
              <a:spcBef>
                <a:spcPts val="400"/>
              </a:spcBef>
              <a:spcAft>
                <a:spcPts val="0"/>
              </a:spcAft>
              <a:buNone/>
            </a:pPr>
            <a:r>
              <a:rPr lang="en-US" sz="1600" b="1" dirty="0">
                <a:highlight>
                  <a:srgbClr val="BBEBD2"/>
                </a:highlight>
              </a:rPr>
              <a:t>Local search algorithms</a:t>
            </a:r>
            <a:r>
              <a:rPr lang="en-US" sz="1600" b="1" dirty="0"/>
              <a:t>:</a:t>
            </a:r>
          </a:p>
          <a:p>
            <a:pPr lvl="1">
              <a:spcBef>
                <a:spcPts val="400"/>
              </a:spcBef>
              <a:spcAft>
                <a:spcPts val="0"/>
              </a:spcAft>
            </a:pPr>
            <a:r>
              <a:rPr lang="en-US" sz="1600" b="1" dirty="0"/>
              <a:t>Hill climbing</a:t>
            </a:r>
            <a:r>
              <a:rPr lang="en-150" sz="1600" dirty="0"/>
              <a:t>:</a:t>
            </a:r>
            <a:r>
              <a:rPr lang="en-US" sz="1600" dirty="0"/>
              <a:t> this algorithm usually finds the local maximum, although it can get stuck on a local minimum, depending on the initial state. </a:t>
            </a:r>
          </a:p>
          <a:p>
            <a:pPr lvl="1">
              <a:spcBef>
                <a:spcPts val="400"/>
              </a:spcBef>
              <a:spcAft>
                <a:spcPts val="0"/>
              </a:spcAft>
            </a:pPr>
            <a:r>
              <a:rPr lang="en-US" sz="1600" b="1" dirty="0"/>
              <a:t>Simulated annealing</a:t>
            </a:r>
            <a:r>
              <a:rPr lang="en-150" sz="1600" dirty="0"/>
              <a:t>:</a:t>
            </a:r>
            <a:r>
              <a:rPr lang="en-US" sz="1600" dirty="0"/>
              <a:t> </a:t>
            </a:r>
            <a:r>
              <a:rPr lang="pt-PT" sz="1600" dirty="0"/>
              <a:t>.</a:t>
            </a:r>
            <a:endParaRPr lang="en-US" sz="1600" dirty="0"/>
          </a:p>
        </p:txBody>
      </p:sp>
    </p:spTree>
    <p:extLst>
      <p:ext uri="{BB962C8B-B14F-4D97-AF65-F5344CB8AC3E}">
        <p14:creationId xmlns:p14="http://schemas.microsoft.com/office/powerpoint/2010/main" val="2308296545"/>
      </p:ext>
    </p:extLst>
  </p:cSld>
  <p:clrMapOvr>
    <a:masterClrMapping/>
  </p:clrMapOvr>
</p:sld>
</file>

<file path=ppt/theme/theme1.xml><?xml version="1.0" encoding="utf-8"?>
<a:theme xmlns:a="http://schemas.openxmlformats.org/drawingml/2006/main" name="Retrospect">
  <a:themeElements>
    <a:clrScheme name="Custom 8">
      <a:dk1>
        <a:srgbClr val="000000"/>
      </a:dk1>
      <a:lt1>
        <a:sysClr val="window" lastClr="FFFFFF"/>
      </a:lt1>
      <a:dk2>
        <a:srgbClr val="637052"/>
      </a:dk2>
      <a:lt2>
        <a:srgbClr val="CCDDEA"/>
      </a:lt2>
      <a:accent1>
        <a:srgbClr val="BBEBD2"/>
      </a:accent1>
      <a:accent2>
        <a:srgbClr val="08293A"/>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1926</TotalTime>
  <Words>1298</Words>
  <Application>Microsoft Office PowerPoint</Application>
  <PresentationFormat>Widescreen</PresentationFormat>
  <Paragraphs>91</Paragraphs>
  <Slides>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Artificial Intelligence  Self Driving Rides</vt:lpstr>
      <vt:lpstr>Problem Description</vt:lpstr>
      <vt:lpstr>References</vt:lpstr>
      <vt:lpstr>Problem Formulation</vt:lpstr>
      <vt:lpstr>Implementation</vt:lpstr>
      <vt:lpstr>Approach</vt:lpstr>
      <vt:lpstr>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Descrição do Problema</dc:title>
  <dc:creator>luis ramos</dc:creator>
  <cp:lastModifiedBy>up201704790@ms.uporto.pt</cp:lastModifiedBy>
  <cp:revision>57</cp:revision>
  <dcterms:created xsi:type="dcterms:W3CDTF">2020-03-03T14:12:35Z</dcterms:created>
  <dcterms:modified xsi:type="dcterms:W3CDTF">2020-03-29T18:41:30Z</dcterms:modified>
</cp:coreProperties>
</file>