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59" r:id="rId7"/>
    <p:sldId id="260" r:id="rId8"/>
    <p:sldId id="261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C18E00-72A1-4746-B572-1212150DBF35}">
          <p14:sldIdLst>
            <p14:sldId id="256"/>
            <p14:sldId id="257"/>
            <p14:sldId id="258"/>
            <p14:sldId id="262"/>
            <p14:sldId id="264"/>
            <p14:sldId id="259"/>
            <p14:sldId id="260"/>
            <p14:sldId id="261"/>
            <p14:sldId id="263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E76E764-7D03-4403-9B9D-7FBE8FDAA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25766-EFFB-420D-BB74-BB2E14D94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640" y="4008962"/>
            <a:ext cx="10838972" cy="1419757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Centralized logging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Graylog</a:t>
            </a:r>
            <a:endParaRPr lang="mk-MK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5C081-20E9-4F3D-9B9C-FF19B4B4E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010" y="5445657"/>
            <a:ext cx="9648233" cy="77226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0F496F"/>
                </a:solidFill>
              </a:rPr>
              <a:t>Kristijan Trajkosvki</a:t>
            </a:r>
            <a:endParaRPr lang="mk-MK" dirty="0">
              <a:solidFill>
                <a:srgbClr val="0F496F"/>
              </a:solidFill>
            </a:endParaRPr>
          </a:p>
        </p:txBody>
      </p:sp>
      <p:sp useBgFill="1">
        <p:nvSpPr>
          <p:cNvPr id="73" name="Snip Diagonal Corner Rectangle 6">
            <a:extLst>
              <a:ext uri="{FF2B5EF4-FFF2-40B4-BE49-F238E27FC236}">
                <a16:creationId xmlns:a16="http://schemas.microsoft.com/office/drawing/2014/main" id="{FCEE49A1-138E-4B5B-ACEB-C61A5C591A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947" y="654449"/>
            <a:ext cx="5212106" cy="3199796"/>
          </a:xfrm>
          <a:prstGeom prst="snip2DiagRect">
            <a:avLst>
              <a:gd name="adj1" fmla="val 15758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graylog logo">
            <a:extLst>
              <a:ext uri="{FF2B5EF4-FFF2-40B4-BE49-F238E27FC236}">
                <a16:creationId xmlns:a16="http://schemas.microsoft.com/office/drawing/2014/main" id="{FD556F25-BEC1-4D69-874A-2A55A75C9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77032" y="1654922"/>
            <a:ext cx="4240388" cy="122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4C5F9751-5C17-4A6E-B14B-E470DE730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227E3FD-D9DF-4992-B8FA-601F41037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F9545A5-23B6-4BAD-BBD2-0DAA9C0A8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F03D121-7989-4398-BEE8-0208851A0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C5D0FAB-D1B6-4544-836C-75FB75622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FB23E85-CD62-4E51-96C9-ECCEFE8FF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7040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9938E-2B48-435F-AC16-2B06B448A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Python </a:t>
            </a:r>
            <a:r>
              <a:rPr lang="en-US" dirty="0" err="1"/>
              <a:t>graypy</a:t>
            </a:r>
            <a:r>
              <a:rPr lang="en-US" dirty="0"/>
              <a:t> </a:t>
            </a:r>
            <a:endParaRPr lang="mk-MK" dirty="0"/>
          </a:p>
        </p:txBody>
      </p:sp>
      <p:grpSp>
        <p:nvGrpSpPr>
          <p:cNvPr id="28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55903-785D-4550-9C41-6B38BD337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import logging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import </a:t>
            </a:r>
            <a:r>
              <a:rPr lang="en-US" dirty="0" err="1">
                <a:solidFill>
                  <a:schemeClr val="tx1"/>
                </a:solidFill>
              </a:rPr>
              <a:t>graypy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my_logger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logging.getLogger</a:t>
            </a:r>
            <a:r>
              <a:rPr lang="en-US" dirty="0">
                <a:solidFill>
                  <a:schemeClr val="tx1"/>
                </a:solidFill>
              </a:rPr>
              <a:t>('</a:t>
            </a:r>
            <a:r>
              <a:rPr lang="en-US" dirty="0" err="1">
                <a:solidFill>
                  <a:schemeClr val="tx1"/>
                </a:solidFill>
              </a:rPr>
              <a:t>test_logger</a:t>
            </a:r>
            <a:r>
              <a:rPr lang="en-US" dirty="0">
                <a:solidFill>
                  <a:schemeClr val="tx1"/>
                </a:solidFill>
              </a:rPr>
              <a:t>')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my_logger.setLevel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logging.DEBUG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handler = </a:t>
            </a:r>
            <a:r>
              <a:rPr lang="en-US" dirty="0" err="1">
                <a:solidFill>
                  <a:schemeClr val="tx1"/>
                </a:solidFill>
              </a:rPr>
              <a:t>graypy.GELFTCPHandler</a:t>
            </a:r>
            <a:r>
              <a:rPr lang="en-US" dirty="0">
                <a:solidFill>
                  <a:schemeClr val="tx1"/>
                </a:solidFill>
              </a:rPr>
              <a:t>('10.0.75.1', 12201)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my_logger.addHandler</a:t>
            </a:r>
            <a:r>
              <a:rPr lang="en-US" dirty="0">
                <a:solidFill>
                  <a:schemeClr val="tx1"/>
                </a:solidFill>
              </a:rPr>
              <a:t>(handler)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my_logger.debug</a:t>
            </a:r>
            <a:r>
              <a:rPr lang="en-US" dirty="0">
                <a:solidFill>
                  <a:schemeClr val="tx1"/>
                </a:solidFill>
              </a:rPr>
              <a:t>('Hello Graylog3.')</a:t>
            </a:r>
            <a:endParaRPr lang="mk-M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516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FA3D-F252-4164-B368-EF8C8524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53063-B462-4C31-8963-5B7E48661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mk-M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1C11DB-0563-467F-873D-AB52A4221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8618"/>
            <a:ext cx="12192000" cy="606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58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52EC-A374-4D03-8625-5C72BDF6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ED5EB-67DD-4B7C-92A3-BAB632128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mk-M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5E6F4E-60AA-44E4-837A-23AD80492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6234"/>
            <a:ext cx="12192000" cy="538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52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8FF3-9BB9-41CD-9559-D62806A2A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BA4E6-27F3-4CAD-A383-957FAF4C4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mk-M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59EACF-AB66-43DE-B0B3-3CE0AE319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8652"/>
            <a:ext cx="12192000" cy="582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26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00DA5-C2C4-4C9A-B4A5-1ED0848E1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34009-1FBD-4C76-B3E8-E59C415EE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mk-M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03BD24-0623-43A0-AA54-25C4DE3FC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5483"/>
            <a:ext cx="12192000" cy="616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5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24854-32CB-4A38-A7A3-EB2D5EC11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0FEE6-E300-4A96-85F3-F8113D4F9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mk-M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A808E8-B439-469F-BAEC-3D2EC0012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5132"/>
            <a:ext cx="12192000" cy="520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61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2BA8-9555-4101-A57B-356EBA8AF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C596-2D7E-45E1-AF81-0C6621769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mk-M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018A71-ACC0-4B0C-A476-9B1459084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314"/>
            <a:ext cx="12192000" cy="645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03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5B0FA-3C9A-4BD1-8F29-30346274A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Why graylog?</a:t>
            </a:r>
            <a:endParaRPr lang="mk-MK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D516A-27FE-4E65-BD7D-E7D43B135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Free and open source log management system.</a:t>
            </a:r>
          </a:p>
          <a:p>
            <a:r>
              <a:rPr lang="en-US" dirty="0">
                <a:solidFill>
                  <a:schemeClr val="tx1"/>
                </a:solidFill>
              </a:rPr>
              <a:t>Pattern detection, interactive visualization, dynamic queries, anomaly </a:t>
            </a:r>
            <a:r>
              <a:rPr lang="en-US" dirty="0" err="1">
                <a:solidFill>
                  <a:schemeClr val="tx1"/>
                </a:solidFill>
              </a:rPr>
              <a:t>detetion</a:t>
            </a:r>
            <a:r>
              <a:rPr lang="en-US" dirty="0">
                <a:solidFill>
                  <a:schemeClr val="tx1"/>
                </a:solidFill>
              </a:rPr>
              <a:t>, more sharing…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endParaRPr lang="mk-M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57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E84301-213A-4496-9360-37D046EF7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What does graylog</a:t>
            </a:r>
            <a:endParaRPr lang="mk-MK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4DF74-AC19-48A2-B1C9-FA562DF8B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Receives messages from multiple input protocols GELF via HTTP/UDP/TCP, Syslog ,….</a:t>
            </a:r>
          </a:p>
          <a:p>
            <a:r>
              <a:rPr lang="en-US" dirty="0">
                <a:solidFill>
                  <a:schemeClr val="tx1"/>
                </a:solidFill>
              </a:rPr>
              <a:t>Assign messages to stream</a:t>
            </a:r>
          </a:p>
          <a:p>
            <a:r>
              <a:rPr lang="en-US" dirty="0">
                <a:solidFill>
                  <a:schemeClr val="tx1"/>
                </a:solidFill>
              </a:rPr>
              <a:t>Trigger user-defined alerts per streams</a:t>
            </a:r>
          </a:p>
          <a:p>
            <a:r>
              <a:rPr lang="en-US" dirty="0">
                <a:solidFill>
                  <a:schemeClr val="tx1"/>
                </a:solidFill>
              </a:rPr>
              <a:t>Stores messages in </a:t>
            </a:r>
            <a:r>
              <a:rPr lang="en-US" dirty="0" err="1">
                <a:solidFill>
                  <a:schemeClr val="tx1"/>
                </a:solidFill>
              </a:rPr>
              <a:t>ElasticSearch</a:t>
            </a:r>
            <a:r>
              <a:rPr lang="en-US" dirty="0">
                <a:solidFill>
                  <a:schemeClr val="tx1"/>
                </a:solidFill>
              </a:rPr>
              <a:t> for graphing</a:t>
            </a:r>
          </a:p>
          <a:p>
            <a:r>
              <a:rPr lang="en-US" dirty="0">
                <a:solidFill>
                  <a:schemeClr val="tx1"/>
                </a:solidFill>
              </a:rPr>
              <a:t>Provides messages to different outputs based on streams</a:t>
            </a:r>
          </a:p>
          <a:p>
            <a:r>
              <a:rPr lang="en-US" dirty="0">
                <a:solidFill>
                  <a:schemeClr val="tx1"/>
                </a:solidFill>
              </a:rPr>
              <a:t>Uses MongoDB to store metadata and alerts</a:t>
            </a:r>
            <a:endParaRPr lang="mk-M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61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8A2CC9-240E-4299-B0AE-E3C6E5EE1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/>
              <a:t>Architecture</a:t>
            </a:r>
            <a:endParaRPr lang="mk-MK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75C0B4-6F86-4B7D-AA7F-19A403CF9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9270" y="2068513"/>
            <a:ext cx="6995399" cy="449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4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31802-DC93-4C6A-A972-B2F5CD9F9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Plugins</a:t>
            </a:r>
            <a:endParaRPr lang="mk-MK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214E9-B631-4990-B42D-A1F37FB7E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Are written in Java</a:t>
            </a:r>
          </a:p>
          <a:p>
            <a:r>
              <a:rPr lang="en-US" dirty="0">
                <a:solidFill>
                  <a:schemeClr val="tx1"/>
                </a:solidFill>
              </a:rPr>
              <a:t>Nearly all parts of Graylog are extensible: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Inputs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Outputs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Services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Alarm callbacks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Filters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REST API resources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Periodical tasks</a:t>
            </a:r>
            <a:endParaRPr lang="mk-M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176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89E38-C38E-460D-B10D-B3FED4D2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How to send your logs?</a:t>
            </a:r>
            <a:endParaRPr lang="mk-MK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B90DB-C1FC-4F8C-838A-2D180CD4C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1.Classic syslog via TCP/UDP</a:t>
            </a:r>
          </a:p>
          <a:p>
            <a:r>
              <a:rPr lang="en-US" dirty="0">
                <a:solidFill>
                  <a:schemeClr val="tx1"/>
                </a:solidFill>
              </a:rPr>
              <a:t>2.GELF via HTTP/TCP/UDP</a:t>
            </a:r>
          </a:p>
          <a:p>
            <a:r>
              <a:rPr lang="en-US" dirty="0">
                <a:solidFill>
                  <a:schemeClr val="tx1"/>
                </a:solidFill>
              </a:rPr>
              <a:t>3.Write your own input plugin</a:t>
            </a:r>
            <a:endParaRPr lang="mk-M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898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B15508-705F-4D1F-895C-D4358599B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GELF</a:t>
            </a:r>
            <a:endParaRPr lang="mk-MK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1A8BA-BF65-42E5-8A83-9EB1A048E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Graylog Extended Log Format – Lets you structure your logs</a:t>
            </a:r>
          </a:p>
          <a:p>
            <a:r>
              <a:rPr lang="en-US" dirty="0">
                <a:solidFill>
                  <a:schemeClr val="tx1"/>
                </a:solidFill>
              </a:rPr>
              <a:t>Compressed or uncompressed JSON string</a:t>
            </a:r>
          </a:p>
          <a:p>
            <a:r>
              <a:rPr lang="en-US" dirty="0">
                <a:solidFill>
                  <a:schemeClr val="tx1"/>
                </a:solidFill>
              </a:rPr>
              <a:t>JSON Hash with mandatory fields: host, version, </a:t>
            </a:r>
            <a:r>
              <a:rPr lang="en-US" dirty="0" err="1">
                <a:solidFill>
                  <a:schemeClr val="tx1"/>
                </a:solidFill>
              </a:rPr>
              <a:t>short_message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full_message</a:t>
            </a:r>
            <a:r>
              <a:rPr lang="en-US" dirty="0">
                <a:solidFill>
                  <a:schemeClr val="tx1"/>
                </a:solidFill>
              </a:rPr>
              <a:t>, timestamp, level</a:t>
            </a:r>
          </a:p>
          <a:p>
            <a:r>
              <a:rPr lang="en-US" dirty="0">
                <a:solidFill>
                  <a:schemeClr val="tx1"/>
                </a:solidFill>
              </a:rPr>
              <a:t>Additional custom fields start with an underscore</a:t>
            </a:r>
          </a:p>
          <a:p>
            <a:r>
              <a:rPr lang="en-US" dirty="0">
                <a:solidFill>
                  <a:schemeClr val="tx1"/>
                </a:solidFill>
              </a:rPr>
              <a:t>Many libraries for different systems and language available</a:t>
            </a:r>
            <a:endParaRPr lang="mk-M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74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A2DB4-1DCD-4846-A03A-5A326100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Example </a:t>
            </a:r>
            <a:r>
              <a:rPr lang="en-US" dirty="0" err="1"/>
              <a:t>gelf</a:t>
            </a:r>
            <a:r>
              <a:rPr lang="en-US" dirty="0"/>
              <a:t> message</a:t>
            </a:r>
            <a:endParaRPr lang="mk-MK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B26F3-E2AA-48D5-83EB-710D527DC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569" y="2068511"/>
            <a:ext cx="8534400" cy="361526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"version": "1.1",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"host": "example.org",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"</a:t>
            </a:r>
            <a:r>
              <a:rPr lang="en-US" dirty="0" err="1">
                <a:solidFill>
                  <a:schemeClr val="tx1"/>
                </a:solidFill>
              </a:rPr>
              <a:t>short_message</a:t>
            </a:r>
            <a:r>
              <a:rPr lang="en-US" dirty="0">
                <a:solidFill>
                  <a:schemeClr val="tx1"/>
                </a:solidFill>
              </a:rPr>
              <a:t>": "A short message that helps you identify what is going on",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"</a:t>
            </a:r>
            <a:r>
              <a:rPr lang="en-US" dirty="0" err="1">
                <a:solidFill>
                  <a:schemeClr val="tx1"/>
                </a:solidFill>
              </a:rPr>
              <a:t>full_message</a:t>
            </a:r>
            <a:r>
              <a:rPr lang="en-US" dirty="0">
                <a:solidFill>
                  <a:schemeClr val="tx1"/>
                </a:solidFill>
              </a:rPr>
              <a:t>": "</a:t>
            </a:r>
            <a:r>
              <a:rPr lang="en-US" dirty="0" err="1">
                <a:solidFill>
                  <a:schemeClr val="tx1"/>
                </a:solidFill>
              </a:rPr>
              <a:t>Backtrace</a:t>
            </a:r>
            <a:r>
              <a:rPr lang="en-US" dirty="0">
                <a:solidFill>
                  <a:schemeClr val="tx1"/>
                </a:solidFill>
              </a:rPr>
              <a:t> here\n\</a:t>
            </a:r>
            <a:r>
              <a:rPr lang="en-US" dirty="0" err="1">
                <a:solidFill>
                  <a:schemeClr val="tx1"/>
                </a:solidFill>
              </a:rPr>
              <a:t>nmore</a:t>
            </a:r>
            <a:r>
              <a:rPr lang="en-US" dirty="0">
                <a:solidFill>
                  <a:schemeClr val="tx1"/>
                </a:solidFill>
              </a:rPr>
              <a:t> stuff",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"timestamp": 1385053862.3072,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"level": 1,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"_</a:t>
            </a:r>
            <a:r>
              <a:rPr lang="en-US" dirty="0" err="1">
                <a:solidFill>
                  <a:schemeClr val="tx1"/>
                </a:solidFill>
              </a:rPr>
              <a:t>user_id</a:t>
            </a:r>
            <a:r>
              <a:rPr lang="en-US" dirty="0">
                <a:solidFill>
                  <a:schemeClr val="tx1"/>
                </a:solidFill>
              </a:rPr>
              <a:t>": 9001,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"_</a:t>
            </a:r>
            <a:r>
              <a:rPr lang="en-US" dirty="0" err="1">
                <a:solidFill>
                  <a:schemeClr val="tx1"/>
                </a:solidFill>
              </a:rPr>
              <a:t>some_info</a:t>
            </a:r>
            <a:r>
              <a:rPr lang="en-US" dirty="0">
                <a:solidFill>
                  <a:schemeClr val="tx1"/>
                </a:solidFill>
              </a:rPr>
              <a:t>": "foo",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"_</a:t>
            </a:r>
            <a:r>
              <a:rPr lang="en-US" dirty="0" err="1">
                <a:solidFill>
                  <a:schemeClr val="tx1"/>
                </a:solidFill>
              </a:rPr>
              <a:t>some_env_var</a:t>
            </a:r>
            <a:r>
              <a:rPr lang="en-US" dirty="0">
                <a:solidFill>
                  <a:schemeClr val="tx1"/>
                </a:solidFill>
              </a:rPr>
              <a:t>": "bar"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}</a:t>
            </a:r>
            <a:endParaRPr lang="mk-M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862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23A81-01A6-4986-B2B6-2619B48FD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Sending GELF messages</a:t>
            </a:r>
            <a:endParaRPr lang="mk-MK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EDEB8-55FD-456B-9E11-B9AC4187C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NETCAT GELF UDP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echo -n '{ "version": "1.1", "host": "example.org", "</a:t>
            </a:r>
            <a:r>
              <a:rPr lang="en-US" dirty="0" err="1">
                <a:solidFill>
                  <a:schemeClr val="tx1"/>
                </a:solidFill>
              </a:rPr>
              <a:t>short_message</a:t>
            </a:r>
            <a:r>
              <a:rPr lang="en-US" dirty="0">
                <a:solidFill>
                  <a:schemeClr val="tx1"/>
                </a:solidFill>
              </a:rPr>
              <a:t>": "A short message", "level": 5, "_</a:t>
            </a:r>
            <a:r>
              <a:rPr lang="en-US" dirty="0" err="1">
                <a:solidFill>
                  <a:schemeClr val="tx1"/>
                </a:solidFill>
              </a:rPr>
              <a:t>some_info</a:t>
            </a:r>
            <a:r>
              <a:rPr lang="en-US" dirty="0">
                <a:solidFill>
                  <a:schemeClr val="tx1"/>
                </a:solidFill>
              </a:rPr>
              <a:t>": "foo" }' | </a:t>
            </a:r>
            <a:r>
              <a:rPr lang="en-US" dirty="0" err="1">
                <a:solidFill>
                  <a:schemeClr val="tx1"/>
                </a:solidFill>
              </a:rPr>
              <a:t>nc</a:t>
            </a:r>
            <a:r>
              <a:rPr lang="en-US" dirty="0">
                <a:solidFill>
                  <a:schemeClr val="tx1"/>
                </a:solidFill>
              </a:rPr>
              <a:t> -w0 -u graylog.example.com 12201</a:t>
            </a:r>
          </a:p>
          <a:p>
            <a:r>
              <a:rPr lang="en-US" dirty="0">
                <a:solidFill>
                  <a:schemeClr val="tx1"/>
                </a:solidFill>
              </a:rPr>
              <a:t>NETCAT GELF TCP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echo -n -e '{ "version": "1.1", "host": "example.org", "</a:t>
            </a:r>
            <a:r>
              <a:rPr lang="en-US" dirty="0" err="1">
                <a:solidFill>
                  <a:schemeClr val="tx1"/>
                </a:solidFill>
              </a:rPr>
              <a:t>short_message</a:t>
            </a:r>
            <a:r>
              <a:rPr lang="en-US" dirty="0">
                <a:solidFill>
                  <a:schemeClr val="tx1"/>
                </a:solidFill>
              </a:rPr>
              <a:t>": "A short message", "level": 5, "_</a:t>
            </a:r>
            <a:r>
              <a:rPr lang="en-US" dirty="0" err="1">
                <a:solidFill>
                  <a:schemeClr val="tx1"/>
                </a:solidFill>
              </a:rPr>
              <a:t>some_info</a:t>
            </a:r>
            <a:r>
              <a:rPr lang="en-US" dirty="0">
                <a:solidFill>
                  <a:schemeClr val="tx1"/>
                </a:solidFill>
              </a:rPr>
              <a:t>": "foo" }'"\0" | </a:t>
            </a:r>
            <a:r>
              <a:rPr lang="en-US" dirty="0" err="1">
                <a:solidFill>
                  <a:schemeClr val="tx1"/>
                </a:solidFill>
              </a:rPr>
              <a:t>nc</a:t>
            </a:r>
            <a:r>
              <a:rPr lang="en-US" dirty="0">
                <a:solidFill>
                  <a:schemeClr val="tx1"/>
                </a:solidFill>
              </a:rPr>
              <a:t> -w0 graylog.example.com 12201</a:t>
            </a:r>
          </a:p>
        </p:txBody>
      </p:sp>
    </p:spTree>
    <p:extLst>
      <p:ext uri="{BB962C8B-B14F-4D97-AF65-F5344CB8AC3E}">
        <p14:creationId xmlns:p14="http://schemas.microsoft.com/office/powerpoint/2010/main" val="84800352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456</Words>
  <Application>Microsoft Office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Slice</vt:lpstr>
      <vt:lpstr>Centralized logging Graylog</vt:lpstr>
      <vt:lpstr>Why graylog?</vt:lpstr>
      <vt:lpstr>What does graylog</vt:lpstr>
      <vt:lpstr>Architecture</vt:lpstr>
      <vt:lpstr>Plugins</vt:lpstr>
      <vt:lpstr>How to send your logs?</vt:lpstr>
      <vt:lpstr>GELF</vt:lpstr>
      <vt:lpstr>Example gelf message</vt:lpstr>
      <vt:lpstr>Sending GELF messages</vt:lpstr>
      <vt:lpstr>Python graypy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Centralized logging Graylog</dc:title>
  <dc:creator>kikoano kikoano</dc:creator>
  <cp:lastModifiedBy>kikoano kikoano</cp:lastModifiedBy>
  <cp:revision>4</cp:revision>
  <dcterms:created xsi:type="dcterms:W3CDTF">2019-05-22T21:24:01Z</dcterms:created>
  <dcterms:modified xsi:type="dcterms:W3CDTF">2019-05-23T01:25:38Z</dcterms:modified>
</cp:coreProperties>
</file>