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6" r:id="rId3"/>
    <p:sldId id="258" r:id="rId4"/>
    <p:sldId id="259" r:id="rId5"/>
    <p:sldId id="260" r:id="rId6"/>
    <p:sldId id="261" r:id="rId7"/>
    <p:sldId id="267" r:id="rId8"/>
    <p:sldId id="262" r:id="rId9"/>
    <p:sldId id="263" r:id="rId10"/>
    <p:sldId id="297" r:id="rId11"/>
    <p:sldId id="298" r:id="rId12"/>
    <p:sldId id="299" r:id="rId13"/>
    <p:sldId id="300" r:id="rId14"/>
    <p:sldId id="301" r:id="rId15"/>
    <p:sldId id="303" r:id="rId16"/>
    <p:sldId id="304" r:id="rId17"/>
    <p:sldId id="305" r:id="rId18"/>
    <p:sldId id="306" r:id="rId19"/>
    <p:sldId id="3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66"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35551-169D-43C8-BE9F-FEF7CAE9A1EC}" type="datetimeFigureOut">
              <a:rPr lang="en-SG" smtClean="0"/>
              <a:t>23/1/2019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CFA51-031D-45C9-A47A-E73389554B3F}" type="slidenum">
              <a:rPr lang="en-SG" smtClean="0"/>
              <a:t>‹#›</a:t>
            </a:fld>
            <a:endParaRPr lang="en-SG"/>
          </a:p>
        </p:txBody>
      </p:sp>
    </p:spTree>
    <p:extLst>
      <p:ext uri="{BB962C8B-B14F-4D97-AF65-F5344CB8AC3E}">
        <p14:creationId xmlns:p14="http://schemas.microsoft.com/office/powerpoint/2010/main" val="43773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3958-CD38-4BB2-A522-05650EC42304}"/>
              </a:ext>
            </a:extLst>
          </p:cNvPr>
          <p:cNvSpPr>
            <a:spLocks noGrp="1"/>
          </p:cNvSpPr>
          <p:nvPr>
            <p:ph type="ctrTitle"/>
          </p:nvPr>
        </p:nvSpPr>
        <p:spPr>
          <a:xfrm>
            <a:off x="522514" y="1435875"/>
            <a:ext cx="59436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68708A2-2331-4585-8022-D67FF72E37B0}"/>
              </a:ext>
            </a:extLst>
          </p:cNvPr>
          <p:cNvSpPr>
            <a:spLocks noGrp="1"/>
          </p:cNvSpPr>
          <p:nvPr>
            <p:ph type="subTitle" idx="1"/>
          </p:nvPr>
        </p:nvSpPr>
        <p:spPr>
          <a:xfrm>
            <a:off x="522514" y="3915550"/>
            <a:ext cx="59436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58C41C0-B33C-486A-93E9-FB5BE3B4B14B}"/>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5" name="Footer Placeholder 4">
            <a:extLst>
              <a:ext uri="{FF2B5EF4-FFF2-40B4-BE49-F238E27FC236}">
                <a16:creationId xmlns:a16="http://schemas.microsoft.com/office/drawing/2014/main" id="{918AD59D-06D2-43B4-9194-2ECAB114F57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2FC4184-5CB5-49CA-83B0-E2107FA0D9F1}"/>
              </a:ext>
            </a:extLst>
          </p:cNvPr>
          <p:cNvSpPr>
            <a:spLocks noGrp="1"/>
          </p:cNvSpPr>
          <p:nvPr>
            <p:ph type="sldNum" sz="quarter" idx="12"/>
          </p:nvPr>
        </p:nvSpPr>
        <p:spPr/>
        <p:txBody>
          <a:bodyPr/>
          <a:lstStyle/>
          <a:p>
            <a:fld id="{DB4194E0-7DBC-427D-A19D-8437E3CFC0A5}" type="slidenum">
              <a:rPr lang="en-SG" smtClean="0"/>
              <a:t>‹#›</a:t>
            </a:fld>
            <a:endParaRPr lang="en-SG"/>
          </a:p>
        </p:txBody>
      </p:sp>
      <p:pic>
        <p:nvPicPr>
          <p:cNvPr id="7" name="Picture Placeholder 3" descr="Open book on table, blurred shelves of books in background">
            <a:extLst>
              <a:ext uri="{FF2B5EF4-FFF2-40B4-BE49-F238E27FC236}">
                <a16:creationId xmlns:a16="http://schemas.microsoft.com/office/drawing/2014/main" id="{D7167C40-40DB-4806-9CC8-CB7415FAE4E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8895" r="8895"/>
          <a:stretch>
            <a:fillRect/>
          </a:stretch>
        </p:blipFill>
        <p:spPr>
          <a:xfrm>
            <a:off x="6662057" y="1310656"/>
            <a:ext cx="5529943" cy="4208604"/>
          </a:xfrm>
          <a:prstGeom prst="rect">
            <a:avLst/>
          </a:prstGeom>
        </p:spPr>
      </p:pic>
      <p:sp>
        <p:nvSpPr>
          <p:cNvPr id="8" name="Rectangle 7">
            <a:extLst>
              <a:ext uri="{FF2B5EF4-FFF2-40B4-BE49-F238E27FC236}">
                <a16:creationId xmlns:a16="http://schemas.microsoft.com/office/drawing/2014/main" id="{40E7D949-6582-494A-933B-93BCAC9033E9}"/>
              </a:ext>
            </a:extLst>
          </p:cNvPr>
          <p:cNvSpPr/>
          <p:nvPr userDrawn="1"/>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a:extLst>
              <a:ext uri="{FF2B5EF4-FFF2-40B4-BE49-F238E27FC236}">
                <a16:creationId xmlns:a16="http://schemas.microsoft.com/office/drawing/2014/main" id="{B9F59090-6485-4874-B360-8314FE29C9BA}"/>
              </a:ext>
            </a:extLst>
          </p:cNvPr>
          <p:cNvGrpSpPr/>
          <p:nvPr userDrawn="1"/>
        </p:nvGrpSpPr>
        <p:grpSpPr>
          <a:xfrm>
            <a:off x="0" y="1143000"/>
            <a:ext cx="12192000" cy="63125"/>
            <a:chOff x="507492" y="1501519"/>
            <a:chExt cx="8129016" cy="63125"/>
          </a:xfrm>
        </p:grpSpPr>
        <p:cxnSp>
          <p:nvCxnSpPr>
            <p:cNvPr id="10" name="Straight Connector 9">
              <a:extLst>
                <a:ext uri="{FF2B5EF4-FFF2-40B4-BE49-F238E27FC236}">
                  <a16:creationId xmlns:a16="http://schemas.microsoft.com/office/drawing/2014/main" id="{814A05E1-3289-4270-B81D-36006FF8CFA1}"/>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EEAC69-7AB7-40E3-9A2A-19853A3A9CCC}"/>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20ADB61F-D546-4195-B39B-E27FD06C5D8E}"/>
              </a:ext>
            </a:extLst>
          </p:cNvPr>
          <p:cNvPicPr>
            <a:picLocks noChangeAspect="1"/>
          </p:cNvPicPr>
          <p:nvPr userDrawn="1"/>
        </p:nvPicPr>
        <p:blipFill rotWithShape="1">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a:extLst>
              <a:ext uri="{FF2B5EF4-FFF2-40B4-BE49-F238E27FC236}">
                <a16:creationId xmlns:a16="http://schemas.microsoft.com/office/drawing/2014/main" id="{424ABCAC-7C11-41D6-949B-0BEA26D4F988}"/>
              </a:ext>
            </a:extLst>
          </p:cNvPr>
          <p:cNvGrpSpPr/>
          <p:nvPr userDrawn="1"/>
        </p:nvGrpSpPr>
        <p:grpSpPr>
          <a:xfrm rot="10800000">
            <a:off x="0" y="5645510"/>
            <a:ext cx="12192000" cy="63125"/>
            <a:chOff x="507492" y="1501519"/>
            <a:chExt cx="8129016" cy="63125"/>
          </a:xfrm>
        </p:grpSpPr>
        <p:cxnSp>
          <p:nvCxnSpPr>
            <p:cNvPr id="14" name="Straight Connector 13">
              <a:extLst>
                <a:ext uri="{FF2B5EF4-FFF2-40B4-BE49-F238E27FC236}">
                  <a16:creationId xmlns:a16="http://schemas.microsoft.com/office/drawing/2014/main" id="{C0697E07-6BE9-405A-9420-4FBA92115D4E}"/>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24640EC-08F3-4150-94F9-724BE0C6C899}"/>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E24E169-B8B0-4255-A868-50D566A982B1}"/>
              </a:ext>
            </a:extLst>
          </p:cNvPr>
          <p:cNvSpPr/>
          <p:nvPr userDrawn="1"/>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03077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6FD4-CE4E-4A4E-84C5-AB545D223F7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E49DD9-FA0E-42EE-B906-0445CA2764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BF1D54-07FB-42E2-AB2A-466892AD5750}"/>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5" name="Footer Placeholder 4">
            <a:extLst>
              <a:ext uri="{FF2B5EF4-FFF2-40B4-BE49-F238E27FC236}">
                <a16:creationId xmlns:a16="http://schemas.microsoft.com/office/drawing/2014/main" id="{3671AE70-B091-4440-959E-50F4B157F6A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770685-31BD-4FF7-9B6C-182F9BBC7502}"/>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81378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D56AB-F6EE-4D2D-A5B3-DBA4C1022A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22133C8-C867-49A6-B1CA-E388D57D36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2B04D8-28A7-4E89-98F1-C66A9DFFCBF9}"/>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5" name="Footer Placeholder 4">
            <a:extLst>
              <a:ext uri="{FF2B5EF4-FFF2-40B4-BE49-F238E27FC236}">
                <a16:creationId xmlns:a16="http://schemas.microsoft.com/office/drawing/2014/main" id="{23579043-5267-4C94-B6C7-4279CD69E6A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7FE7643-11F3-4402-A5AE-9FAAACDD1B98}"/>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7190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D8F3-52A4-4CAF-92A3-718D6065A361}"/>
              </a:ext>
            </a:extLst>
          </p:cNvPr>
          <p:cNvSpPr>
            <a:spLocks noGrp="1"/>
          </p:cNvSpPr>
          <p:nvPr>
            <p:ph type="title"/>
          </p:nvPr>
        </p:nvSpPr>
        <p:spPr>
          <a:xfrm>
            <a:off x="838200" y="365126"/>
            <a:ext cx="10515600" cy="962947"/>
          </a:xfrm>
        </p:spPr>
        <p:txBody>
          <a:bodyPr>
            <a:normAutofit/>
          </a:bodyPr>
          <a:lstStyle>
            <a:lvl1pPr>
              <a:defRPr sz="5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CEF95A9-9359-44BB-8E2C-38EFBB584F50}"/>
              </a:ext>
            </a:extLst>
          </p:cNvPr>
          <p:cNvSpPr>
            <a:spLocks noGrp="1"/>
          </p:cNvSpPr>
          <p:nvPr>
            <p:ph idx="1"/>
          </p:nvPr>
        </p:nvSpPr>
        <p:spPr>
          <a:xfrm>
            <a:off x="838200" y="1582762"/>
            <a:ext cx="10515600" cy="4659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FD598E5-022C-4B26-8636-416E4869D449}"/>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5" name="Footer Placeholder 4">
            <a:extLst>
              <a:ext uri="{FF2B5EF4-FFF2-40B4-BE49-F238E27FC236}">
                <a16:creationId xmlns:a16="http://schemas.microsoft.com/office/drawing/2014/main" id="{D6594112-4F01-4C78-BB04-0F3B7425A4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8F5B52E-4C8F-4385-84F1-9424B4B869BA}"/>
              </a:ext>
            </a:extLst>
          </p:cNvPr>
          <p:cNvSpPr>
            <a:spLocks noGrp="1"/>
          </p:cNvSpPr>
          <p:nvPr>
            <p:ph type="sldNum" sz="quarter" idx="12"/>
          </p:nvPr>
        </p:nvSpPr>
        <p:spPr/>
        <p:txBody>
          <a:bodyPr/>
          <a:lstStyle/>
          <a:p>
            <a:fld id="{DB4194E0-7DBC-427D-A19D-8437E3CFC0A5}" type="slidenum">
              <a:rPr lang="en-SG" smtClean="0"/>
              <a:t>‹#›</a:t>
            </a:fld>
            <a:endParaRPr lang="en-SG"/>
          </a:p>
        </p:txBody>
      </p:sp>
      <p:grpSp>
        <p:nvGrpSpPr>
          <p:cNvPr id="7" name="Group 6">
            <a:extLst>
              <a:ext uri="{FF2B5EF4-FFF2-40B4-BE49-F238E27FC236}">
                <a16:creationId xmlns:a16="http://schemas.microsoft.com/office/drawing/2014/main" id="{6A5D1502-358A-4BD6-B8D9-9FBC1DBDD6DB}"/>
              </a:ext>
            </a:extLst>
          </p:cNvPr>
          <p:cNvGrpSpPr/>
          <p:nvPr userDrawn="1"/>
        </p:nvGrpSpPr>
        <p:grpSpPr>
          <a:xfrm>
            <a:off x="0" y="1391197"/>
            <a:ext cx="12192000" cy="63125"/>
            <a:chOff x="507492" y="1501519"/>
            <a:chExt cx="8129016" cy="63125"/>
          </a:xfrm>
        </p:grpSpPr>
        <p:cxnSp>
          <p:nvCxnSpPr>
            <p:cNvPr id="8" name="Straight Connector 7">
              <a:extLst>
                <a:ext uri="{FF2B5EF4-FFF2-40B4-BE49-F238E27FC236}">
                  <a16:creationId xmlns:a16="http://schemas.microsoft.com/office/drawing/2014/main" id="{A467579C-E80E-477F-8DA1-F0D133CBCE82}"/>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8F74DE-7F81-433A-A56C-E47B6D5D7417}"/>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790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8339-2A22-4BF2-916E-B74995EFB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685BF92-C783-44D2-BEA6-71FBEF7C5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A0195F-5851-44CD-8E8E-C6A72CE87D97}"/>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5" name="Footer Placeholder 4">
            <a:extLst>
              <a:ext uri="{FF2B5EF4-FFF2-40B4-BE49-F238E27FC236}">
                <a16:creationId xmlns:a16="http://schemas.microsoft.com/office/drawing/2014/main" id="{38D7DAFB-E447-4E0F-A39C-CEDED392C7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F35EFA-ADDD-4A96-B50F-68D96E5C467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329549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F706-25B5-4BBB-9AF9-2C097C1E7FB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432409-B44D-4D52-9524-154861031F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09D4295-0044-4AB1-BB63-C6A0F3996F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41C9AF0-B6C9-415A-81C3-A1B1D7BCB6E6}"/>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6" name="Footer Placeholder 5">
            <a:extLst>
              <a:ext uri="{FF2B5EF4-FFF2-40B4-BE49-F238E27FC236}">
                <a16:creationId xmlns:a16="http://schemas.microsoft.com/office/drawing/2014/main" id="{59C88918-A611-4E95-BEEA-6725BA87FCF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FCEC14E-268D-4548-95A0-FED50A33832C}"/>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008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3DEC-3BEC-4739-B32B-7761BA7A63D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A7E17F7-3893-4531-BD68-9C6C9448F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75BF94-035E-4F0A-9AE7-872C8FCAC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6FB0170-D3AA-45C6-9477-075CF5E64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13D10A-0D1B-40C2-ADEE-A8D0BF696B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C0E0E3D-1309-4228-BD1C-255AECAF2BE8}"/>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8" name="Footer Placeholder 7">
            <a:extLst>
              <a:ext uri="{FF2B5EF4-FFF2-40B4-BE49-F238E27FC236}">
                <a16:creationId xmlns:a16="http://schemas.microsoft.com/office/drawing/2014/main" id="{F45F6DEE-B201-41C5-B5B0-7564E6B117F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94784CDE-E195-44A8-BCEC-719B32F5FC7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57123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E42C-437F-453A-97B5-EB9198262D6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E98C72A-A974-41A8-BA93-4276B078181B}"/>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4" name="Footer Placeholder 3">
            <a:extLst>
              <a:ext uri="{FF2B5EF4-FFF2-40B4-BE49-F238E27FC236}">
                <a16:creationId xmlns:a16="http://schemas.microsoft.com/office/drawing/2014/main" id="{6A08E32D-39E9-4725-987B-F10CE29650C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2FACB36-9ED1-4665-B103-3D4A4921069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392605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9D581-4755-403A-8988-E33003572332}"/>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3" name="Footer Placeholder 2">
            <a:extLst>
              <a:ext uri="{FF2B5EF4-FFF2-40B4-BE49-F238E27FC236}">
                <a16:creationId xmlns:a16="http://schemas.microsoft.com/office/drawing/2014/main" id="{CDF3E3AD-0CD8-4073-AE8D-033595908AF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B6D8520-7540-4129-9B9F-ACAD89992EE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36164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730A-87FC-4F67-99F7-2A93992FD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7FBCF00-8641-47CB-9BCA-BCE8D7224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6576FC1-30BE-438F-A94D-2D7581BA1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76E35A-2787-4456-A698-D3C7BAD8D842}"/>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6" name="Footer Placeholder 5">
            <a:extLst>
              <a:ext uri="{FF2B5EF4-FFF2-40B4-BE49-F238E27FC236}">
                <a16:creationId xmlns:a16="http://schemas.microsoft.com/office/drawing/2014/main" id="{F6FF2DCB-4BAC-4C43-837B-2A1919ED63F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821A63-5927-4DC3-B28D-E23C6612C77D}"/>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55778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C886-9527-469B-B523-430583BA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18236A4-0D7F-4C14-907C-B140A0118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88C1215-6FF1-4E38-A2FA-7B51028A0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9D4771-811F-4814-9D14-7C1361E627C4}"/>
              </a:ext>
            </a:extLst>
          </p:cNvPr>
          <p:cNvSpPr>
            <a:spLocks noGrp="1"/>
          </p:cNvSpPr>
          <p:nvPr>
            <p:ph type="dt" sz="half" idx="10"/>
          </p:nvPr>
        </p:nvSpPr>
        <p:spPr/>
        <p:txBody>
          <a:bodyPr/>
          <a:lstStyle/>
          <a:p>
            <a:fld id="{11A5A1F6-49FC-4ED1-8995-959B61CBDBBE}" type="datetimeFigureOut">
              <a:rPr lang="en-SG" smtClean="0"/>
              <a:t>23/1/2019</a:t>
            </a:fld>
            <a:endParaRPr lang="en-SG"/>
          </a:p>
        </p:txBody>
      </p:sp>
      <p:sp>
        <p:nvSpPr>
          <p:cNvPr id="6" name="Footer Placeholder 5">
            <a:extLst>
              <a:ext uri="{FF2B5EF4-FFF2-40B4-BE49-F238E27FC236}">
                <a16:creationId xmlns:a16="http://schemas.microsoft.com/office/drawing/2014/main" id="{C0AA71A7-D669-4D2D-870E-A8613A94160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6867E5F-D802-4386-B197-2A7592DB558A}"/>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07275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4D727-3DEC-4071-96E1-9DF219C09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EBF3B75-7C23-4D24-8792-DE7C81975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74EC5EF-8AD0-4708-A111-A386BD84F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5A1F6-49FC-4ED1-8995-959B61CBDBBE}" type="datetimeFigureOut">
              <a:rPr lang="en-SG" smtClean="0"/>
              <a:t>23/1/2019</a:t>
            </a:fld>
            <a:endParaRPr lang="en-SG"/>
          </a:p>
        </p:txBody>
      </p:sp>
      <p:sp>
        <p:nvSpPr>
          <p:cNvPr id="5" name="Footer Placeholder 4">
            <a:extLst>
              <a:ext uri="{FF2B5EF4-FFF2-40B4-BE49-F238E27FC236}">
                <a16:creationId xmlns:a16="http://schemas.microsoft.com/office/drawing/2014/main" id="{446F9DDE-030D-4678-8830-B0E83D772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7AF8ABD-2FD3-46E3-B92F-DA6470687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194E0-7DBC-427D-A19D-8437E3CFC0A5}" type="slidenum">
              <a:rPr lang="en-SG" smtClean="0"/>
              <a:t>‹#›</a:t>
            </a:fld>
            <a:endParaRPr lang="en-SG"/>
          </a:p>
        </p:txBody>
      </p:sp>
    </p:spTree>
    <p:extLst>
      <p:ext uri="{BB962C8B-B14F-4D97-AF65-F5344CB8AC3E}">
        <p14:creationId xmlns:p14="http://schemas.microsoft.com/office/powerpoint/2010/main" val="370658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A6E5-3F41-44FA-874A-0C483CF3BAE8}"/>
              </a:ext>
            </a:extLst>
          </p:cNvPr>
          <p:cNvSpPr>
            <a:spLocks noGrp="1"/>
          </p:cNvSpPr>
          <p:nvPr>
            <p:ph type="ctrTitle"/>
          </p:nvPr>
        </p:nvSpPr>
        <p:spPr/>
        <p:txBody>
          <a:bodyPr>
            <a:normAutofit/>
          </a:bodyPr>
          <a:lstStyle/>
          <a:p>
            <a:r>
              <a:rPr lang="en-SG" sz="4800" dirty="0"/>
              <a:t>CSCI317 – Database Performance Tuning</a:t>
            </a:r>
          </a:p>
        </p:txBody>
      </p:sp>
      <p:sp>
        <p:nvSpPr>
          <p:cNvPr id="3" name="Subtitle 2">
            <a:extLst>
              <a:ext uri="{FF2B5EF4-FFF2-40B4-BE49-F238E27FC236}">
                <a16:creationId xmlns:a16="http://schemas.microsoft.com/office/drawing/2014/main" id="{15915880-FD4C-4DE3-B94D-CFDD9E0E013B}"/>
              </a:ext>
            </a:extLst>
          </p:cNvPr>
          <p:cNvSpPr>
            <a:spLocks noGrp="1"/>
          </p:cNvSpPr>
          <p:nvPr>
            <p:ph type="subTitle" idx="1"/>
          </p:nvPr>
        </p:nvSpPr>
        <p:spPr/>
        <p:txBody>
          <a:bodyPr/>
          <a:lstStyle/>
          <a:p>
            <a:r>
              <a:rPr lang="en-SG" dirty="0"/>
              <a:t>Materialized View</a:t>
            </a:r>
          </a:p>
          <a:p>
            <a:endParaRPr lang="en-SG" dirty="0"/>
          </a:p>
          <a:p>
            <a:fld id="{10BF20C3-8328-4D1E-9785-8736DC53C609}" type="datetime3">
              <a:rPr lang="en-SG" smtClean="0"/>
              <a:t>23 January 2019</a:t>
            </a:fld>
            <a:endParaRPr lang="en-SG" dirty="0"/>
          </a:p>
        </p:txBody>
      </p:sp>
    </p:spTree>
    <p:extLst>
      <p:ext uri="{BB962C8B-B14F-4D97-AF65-F5344CB8AC3E}">
        <p14:creationId xmlns:p14="http://schemas.microsoft.com/office/powerpoint/2010/main" val="47951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…2/5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S_NAME, COUNT(*)</a:t>
            </a:r>
          </a:p>
          <a:p>
            <a:pPr marL="0" indent="0">
              <a:buNone/>
            </a:pPr>
            <a:r>
              <a:rPr lang="en-SG" dirty="0">
                <a:solidFill>
                  <a:srgbClr val="C00000"/>
                </a:solidFill>
              </a:rPr>
              <a:t>FROM SUPPLIER JOIN PARTSUPP</a:t>
            </a:r>
          </a:p>
          <a:p>
            <a:pPr marL="0" indent="0">
              <a:buNone/>
            </a:pPr>
            <a:r>
              <a:rPr lang="en-SG" dirty="0">
                <a:solidFill>
                  <a:srgbClr val="C00000"/>
                </a:solidFill>
              </a:rPr>
              <a:t>	ON S_SUPPKEY = PS_SUPPKEY</a:t>
            </a:r>
          </a:p>
          <a:p>
            <a:pPr marL="0" indent="0">
              <a:buNone/>
            </a:pPr>
            <a:r>
              <a:rPr lang="en-SG" dirty="0">
                <a:solidFill>
                  <a:srgbClr val="C00000"/>
                </a:solidFill>
              </a:rPr>
              <a:t>GROUP BY S_NAME;</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178601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…3/5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S_NAME, PS_AVAILQTY</a:t>
            </a:r>
          </a:p>
          <a:p>
            <a:pPr marL="0" indent="0">
              <a:buNone/>
            </a:pPr>
            <a:r>
              <a:rPr lang="en-SG" dirty="0">
                <a:solidFill>
                  <a:srgbClr val="C00000"/>
                </a:solidFill>
              </a:rPr>
              <a:t>FROM PART JOIN PARTSUPP</a:t>
            </a:r>
          </a:p>
          <a:p>
            <a:pPr marL="0" indent="0">
              <a:buNone/>
            </a:pPr>
            <a:r>
              <a:rPr lang="en-SG" sz="2800" dirty="0">
                <a:solidFill>
                  <a:srgbClr val="C00000"/>
                </a:solidFill>
              </a:rPr>
              <a:t>	ON P_PARTKEY = PS_PARTKEY</a:t>
            </a:r>
          </a:p>
          <a:p>
            <a:pPr marL="0" indent="0">
              <a:buNone/>
            </a:pPr>
            <a:r>
              <a:rPr lang="en-SG" dirty="0">
                <a:solidFill>
                  <a:srgbClr val="C00000"/>
                </a:solidFill>
              </a:rPr>
              <a:t>	</a:t>
            </a:r>
            <a:r>
              <a:rPr lang="en-SG" sz="2800" dirty="0">
                <a:solidFill>
                  <a:srgbClr val="C00000"/>
                </a:solidFill>
              </a:rPr>
              <a:t>JOIN SUPPLIER</a:t>
            </a:r>
          </a:p>
          <a:p>
            <a:pPr marL="0" indent="0">
              <a:buNone/>
            </a:pPr>
            <a:r>
              <a:rPr lang="en-SG" dirty="0">
                <a:solidFill>
                  <a:srgbClr val="C00000"/>
                </a:solidFill>
              </a:rPr>
              <a:t>	</a:t>
            </a:r>
            <a:r>
              <a:rPr lang="en-SG" sz="2800" dirty="0">
                <a:solidFill>
                  <a:srgbClr val="C00000"/>
                </a:solidFill>
              </a:rPr>
              <a:t>ON S_SUPPKEY = PS_SUPPKEY;</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155266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…4/5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AVG(PS_SUPPLYCOST)</a:t>
            </a:r>
          </a:p>
          <a:p>
            <a:pPr marL="0" indent="0">
              <a:buNone/>
            </a:pPr>
            <a:r>
              <a:rPr lang="en-SG" dirty="0">
                <a:solidFill>
                  <a:srgbClr val="C00000"/>
                </a:solidFill>
              </a:rPr>
              <a:t>FROM PART JOIN PARTSUPP</a:t>
            </a:r>
          </a:p>
          <a:p>
            <a:pPr marL="0" indent="0">
              <a:buNone/>
            </a:pPr>
            <a:r>
              <a:rPr lang="en-SG" dirty="0">
                <a:solidFill>
                  <a:srgbClr val="C00000"/>
                </a:solidFill>
              </a:rPr>
              <a:t>	ON P_PARTKEY = PS_PARTKEY</a:t>
            </a:r>
          </a:p>
          <a:p>
            <a:pPr marL="0" indent="0">
              <a:buNone/>
            </a:pPr>
            <a:r>
              <a:rPr lang="en-SG" dirty="0">
                <a:solidFill>
                  <a:srgbClr val="C00000"/>
                </a:solidFill>
              </a:rPr>
              <a:t>GROUP BY P_NAME;</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04031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…5/5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P_BRAND</a:t>
            </a:r>
          </a:p>
          <a:p>
            <a:pPr marL="0" indent="0">
              <a:buNone/>
            </a:pPr>
            <a:r>
              <a:rPr lang="en-SG" dirty="0">
                <a:solidFill>
                  <a:srgbClr val="C00000"/>
                </a:solidFill>
              </a:rPr>
              <a:t>FROM PART;</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01777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 materialized view</a:t>
            </a:r>
          </a:p>
        </p:txBody>
      </p:sp>
      <p:sp>
        <p:nvSpPr>
          <p:cNvPr id="3" name="Content Placeholder 2"/>
          <p:cNvSpPr>
            <a:spLocks noGrp="1"/>
          </p:cNvSpPr>
          <p:nvPr>
            <p:ph idx="1"/>
          </p:nvPr>
        </p:nvSpPr>
        <p:spPr/>
        <p:txBody>
          <a:bodyPr>
            <a:normAutofit/>
          </a:bodyPr>
          <a:lstStyle/>
          <a:p>
            <a:pPr marL="0" indent="0">
              <a:buNone/>
            </a:pPr>
            <a:r>
              <a:rPr lang="en-SG" b="1" dirty="0"/>
              <a:t>Step 3: Create and load data into the smallest number of materialised views that can be used to speed up the retrieval of the same information as SELECT statements implemented in Step 1.</a:t>
            </a:r>
          </a:p>
          <a:p>
            <a:pPr marL="0" indent="0">
              <a:buNone/>
            </a:pPr>
            <a:endParaRPr lang="en-SG" dirty="0"/>
          </a:p>
        </p:txBody>
      </p:sp>
      <p:sp>
        <p:nvSpPr>
          <p:cNvPr id="4" name="Date Placeholder 3"/>
          <p:cNvSpPr>
            <a:spLocks noGrp="1"/>
          </p:cNvSpPr>
          <p:nvPr>
            <p:ph type="dt" sz="half" idx="10"/>
          </p:nvPr>
        </p:nvSpPr>
        <p:spPr/>
        <p:txBody>
          <a:bodyPr/>
          <a:lstStyle/>
          <a:p>
            <a:fld id="{467C0E58-8010-5149-9DD9-2F34F43273BE}" type="datetime2">
              <a:rPr lang="en-US" smtClean="0"/>
              <a:t>Wednesday, January 23,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14</a:t>
            </a:fld>
            <a:endParaRPr lang="en-US"/>
          </a:p>
        </p:txBody>
      </p:sp>
      <p:sp>
        <p:nvSpPr>
          <p:cNvPr id="7" name="Rectangle 6">
            <a:extLst>
              <a:ext uri="{FF2B5EF4-FFF2-40B4-BE49-F238E27FC236}">
                <a16:creationId xmlns:a16="http://schemas.microsoft.com/office/drawing/2014/main" id="{E8A108A6-FA03-4EB0-A597-0FA0718EC7A9}"/>
              </a:ext>
            </a:extLst>
          </p:cNvPr>
          <p:cNvSpPr/>
          <p:nvPr/>
        </p:nvSpPr>
        <p:spPr>
          <a:xfrm>
            <a:off x="838200" y="2843254"/>
            <a:ext cx="10515600" cy="3539430"/>
          </a:xfrm>
          <a:prstGeom prst="rect">
            <a:avLst/>
          </a:prstGeom>
        </p:spPr>
        <p:txBody>
          <a:bodyPr wrap="square">
            <a:spAutoFit/>
          </a:bodyPr>
          <a:lstStyle/>
          <a:p>
            <a:r>
              <a:rPr lang="en-SG" sz="2800" dirty="0">
                <a:solidFill>
                  <a:srgbClr val="C00000"/>
                </a:solidFill>
                <a:latin typeface="Courier New" panose="02070309020205020404" pitchFamily="49" charset="0"/>
              </a:rPr>
              <a:t>CREATE MATERIALIZED VIEW PARTPARTSUPP</a:t>
            </a:r>
          </a:p>
          <a:p>
            <a:r>
              <a:rPr lang="en-SG" sz="2800" dirty="0">
                <a:solidFill>
                  <a:srgbClr val="C00000"/>
                </a:solidFill>
                <a:latin typeface="Courier New" panose="02070309020205020404" pitchFamily="49" charset="0"/>
              </a:rPr>
              <a:t>	ENABLE QUERY REWRITE AS (</a:t>
            </a:r>
          </a:p>
          <a:p>
            <a:r>
              <a:rPr lang="en-SG" sz="2800" dirty="0">
                <a:solidFill>
                  <a:srgbClr val="C00000"/>
                </a:solidFill>
                <a:latin typeface="Courier New" panose="02070309020205020404" pitchFamily="49" charset="0"/>
              </a:rPr>
              <a:t>SELECT P_NAME, P_BRAND, PS_AVAILQTY,</a:t>
            </a:r>
          </a:p>
          <a:p>
            <a:r>
              <a:rPr lang="en-SG" sz="2800" dirty="0">
                <a:solidFill>
                  <a:srgbClr val="C00000"/>
                </a:solidFill>
                <a:latin typeface="Courier New" panose="02070309020205020404" pitchFamily="49" charset="0"/>
              </a:rPr>
              <a:t>		PS_SUPPLYCOST, S_NAME</a:t>
            </a:r>
          </a:p>
          <a:p>
            <a:r>
              <a:rPr lang="en-SG" sz="2800" dirty="0">
                <a:solidFill>
                  <a:srgbClr val="C00000"/>
                </a:solidFill>
                <a:latin typeface="Courier New" panose="02070309020205020404" pitchFamily="49" charset="0"/>
              </a:rPr>
              <a:t>FROM PART JOIN PARTSUPP</a:t>
            </a:r>
          </a:p>
          <a:p>
            <a:r>
              <a:rPr lang="en-SG" sz="2800" dirty="0">
                <a:solidFill>
                  <a:srgbClr val="C00000"/>
                </a:solidFill>
                <a:latin typeface="Courier New" panose="02070309020205020404" pitchFamily="49" charset="0"/>
              </a:rPr>
              <a:t>	ON P_PARTKEY = PS_PARTKEY</a:t>
            </a:r>
          </a:p>
          <a:p>
            <a:r>
              <a:rPr lang="en-SG" sz="2800" dirty="0">
                <a:solidFill>
                  <a:srgbClr val="C00000"/>
                </a:solidFill>
                <a:latin typeface="Courier New" panose="02070309020205020404" pitchFamily="49" charset="0"/>
              </a:rPr>
              <a:t>	JOIN SUPPLIER</a:t>
            </a:r>
          </a:p>
          <a:p>
            <a:r>
              <a:rPr lang="en-SG" sz="2800" dirty="0">
                <a:solidFill>
                  <a:srgbClr val="C00000"/>
                </a:solidFill>
                <a:latin typeface="Courier New" panose="02070309020205020404" pitchFamily="49" charset="0"/>
              </a:rPr>
              <a:t>	ON S_SUPPKEY = PS_SUPPKEY);</a:t>
            </a:r>
          </a:p>
        </p:txBody>
      </p:sp>
    </p:spTree>
    <p:extLst>
      <p:ext uri="{BB962C8B-B14F-4D97-AF65-F5344CB8AC3E}">
        <p14:creationId xmlns:p14="http://schemas.microsoft.com/office/powerpoint/2010/main" val="3429785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…1/5</a:t>
            </a:r>
          </a:p>
        </p:txBody>
      </p:sp>
      <p:sp>
        <p:nvSpPr>
          <p:cNvPr id="3" name="Content Placeholder 2"/>
          <p:cNvSpPr>
            <a:spLocks noGrp="1"/>
          </p:cNvSpPr>
          <p:nvPr>
            <p:ph idx="1"/>
          </p:nvPr>
        </p:nvSpPr>
        <p:spPr/>
        <p:txBody>
          <a:bodyPr>
            <a:normAutofit/>
          </a:bodyPr>
          <a:lstStyle/>
          <a:p>
            <a:pPr marL="0" indent="0">
              <a:buNone/>
            </a:pPr>
            <a:r>
              <a:rPr lang="en-SG" b="1" dirty="0"/>
              <a:t>Step 4: Find the query processing plans for the SELECT statements. This time, it is expected that the query processing plans use the materialized view created in step 3. </a:t>
            </a:r>
          </a:p>
          <a:p>
            <a:pPr marL="0" indent="0">
              <a:buNone/>
            </a:pPr>
            <a:endParaRPr lang="en-SG" dirty="0"/>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15</a:t>
            </a:fld>
            <a:endParaRPr lang="en-US"/>
          </a:p>
        </p:txBody>
      </p:sp>
      <p:sp>
        <p:nvSpPr>
          <p:cNvPr id="8" name="Rectangle 7">
            <a:extLst>
              <a:ext uri="{FF2B5EF4-FFF2-40B4-BE49-F238E27FC236}">
                <a16:creationId xmlns:a16="http://schemas.microsoft.com/office/drawing/2014/main" id="{EFE4C17A-F85C-4FD9-8C45-2D814AB61160}"/>
              </a:ext>
            </a:extLst>
          </p:cNvPr>
          <p:cNvSpPr/>
          <p:nvPr/>
        </p:nvSpPr>
        <p:spPr>
          <a:xfrm>
            <a:off x="838200" y="2912784"/>
            <a:ext cx="9653337" cy="2677656"/>
          </a:xfrm>
          <a:prstGeom prst="rect">
            <a:avLst/>
          </a:prstGeom>
        </p:spPr>
        <p:txBody>
          <a:bodyPr wrap="square">
            <a:spAutoFit/>
          </a:bodyPr>
          <a:lstStyle/>
          <a:p>
            <a:r>
              <a:rPr lang="en-SG" sz="2800" dirty="0">
                <a:solidFill>
                  <a:srgbClr val="C00000"/>
                </a:solidFill>
                <a:latin typeface="Courier New" panose="02070309020205020404" pitchFamily="49" charset="0"/>
              </a:rPr>
              <a:t>EXPLAIN PLAN FOR</a:t>
            </a:r>
          </a:p>
          <a:p>
            <a:r>
              <a:rPr lang="en-SG" sz="2800" dirty="0">
                <a:solidFill>
                  <a:srgbClr val="C00000"/>
                </a:solidFill>
                <a:latin typeface="Courier New" panose="02070309020205020404" pitchFamily="49" charset="0"/>
              </a:rPr>
              <a:t>SELECT P_NAME, S_NAME</a:t>
            </a:r>
          </a:p>
          <a:p>
            <a:r>
              <a:rPr lang="en-SG" sz="2800" dirty="0">
                <a:solidFill>
                  <a:srgbClr val="C00000"/>
                </a:solidFill>
                <a:latin typeface="Courier New" panose="02070309020205020404" pitchFamily="49" charset="0"/>
              </a:rPr>
              <a:t>FROM PART JOIN PARTSUPP</a:t>
            </a:r>
          </a:p>
          <a:p>
            <a:r>
              <a:rPr lang="en-SG" sz="2800" dirty="0">
                <a:solidFill>
                  <a:srgbClr val="C00000"/>
                </a:solidFill>
                <a:latin typeface="Courier New" panose="02070309020205020404" pitchFamily="49" charset="0"/>
              </a:rPr>
              <a:t>   	ON P_PARTKEY = PS_PARTKEY</a:t>
            </a:r>
          </a:p>
          <a:p>
            <a:r>
              <a:rPr lang="en-SG" sz="2800" dirty="0">
                <a:solidFill>
                  <a:srgbClr val="C00000"/>
                </a:solidFill>
                <a:latin typeface="Courier New" panose="02070309020205020404" pitchFamily="49" charset="0"/>
              </a:rPr>
              <a:t>   	JOIN SUPPLIER</a:t>
            </a:r>
          </a:p>
          <a:p>
            <a:r>
              <a:rPr lang="en-SG" sz="2800" dirty="0">
                <a:solidFill>
                  <a:srgbClr val="C00000"/>
                </a:solidFill>
                <a:latin typeface="Courier New" panose="02070309020205020404" pitchFamily="49" charset="0"/>
              </a:rPr>
              <a:t>	ON S_SUPPKEY = PS_SUPPKEY;</a:t>
            </a:r>
          </a:p>
        </p:txBody>
      </p:sp>
    </p:spTree>
    <p:extLst>
      <p:ext uri="{BB962C8B-B14F-4D97-AF65-F5344CB8AC3E}">
        <p14:creationId xmlns:p14="http://schemas.microsoft.com/office/powerpoint/2010/main" val="140908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…2/5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S_NAME, COUNT(*)</a:t>
            </a:r>
          </a:p>
          <a:p>
            <a:pPr marL="0" indent="0">
              <a:buNone/>
            </a:pPr>
            <a:r>
              <a:rPr lang="en-SG" dirty="0">
                <a:solidFill>
                  <a:srgbClr val="C00000"/>
                </a:solidFill>
              </a:rPr>
              <a:t>FROM SUPPLIER JOIN PARTSUPP</a:t>
            </a:r>
          </a:p>
          <a:p>
            <a:pPr marL="0" indent="0">
              <a:buNone/>
            </a:pPr>
            <a:r>
              <a:rPr lang="en-SG" dirty="0">
                <a:solidFill>
                  <a:srgbClr val="C00000"/>
                </a:solidFill>
              </a:rPr>
              <a:t>	ON S_SUPPKEY = PS_SUPPKEY</a:t>
            </a:r>
          </a:p>
          <a:p>
            <a:pPr marL="0" indent="0">
              <a:buNone/>
            </a:pPr>
            <a:r>
              <a:rPr lang="en-SG" dirty="0">
                <a:solidFill>
                  <a:srgbClr val="C00000"/>
                </a:solidFill>
              </a:rPr>
              <a:t>GROUP BY S_NAME;</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170844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…3/5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S_NAME, PS_AVAILQTY</a:t>
            </a:r>
          </a:p>
          <a:p>
            <a:pPr marL="0" indent="0">
              <a:buNone/>
            </a:pPr>
            <a:r>
              <a:rPr lang="en-SG" dirty="0">
                <a:solidFill>
                  <a:srgbClr val="C00000"/>
                </a:solidFill>
              </a:rPr>
              <a:t>FROM PART JOIN PARTSUPP</a:t>
            </a:r>
          </a:p>
          <a:p>
            <a:pPr marL="0" indent="0">
              <a:buNone/>
            </a:pPr>
            <a:r>
              <a:rPr lang="en-SG" sz="2800" dirty="0">
                <a:solidFill>
                  <a:srgbClr val="C00000"/>
                </a:solidFill>
              </a:rPr>
              <a:t>	ON P_PARTKEY = PS_PARTKEY</a:t>
            </a:r>
          </a:p>
          <a:p>
            <a:pPr marL="0" indent="0">
              <a:buNone/>
            </a:pPr>
            <a:r>
              <a:rPr lang="en-SG" dirty="0">
                <a:solidFill>
                  <a:srgbClr val="C00000"/>
                </a:solidFill>
              </a:rPr>
              <a:t>	</a:t>
            </a:r>
            <a:r>
              <a:rPr lang="en-SG" sz="2800" dirty="0">
                <a:solidFill>
                  <a:srgbClr val="C00000"/>
                </a:solidFill>
              </a:rPr>
              <a:t>JOIN SUPPLIER</a:t>
            </a:r>
          </a:p>
          <a:p>
            <a:pPr marL="0" indent="0">
              <a:buNone/>
            </a:pPr>
            <a:r>
              <a:rPr lang="en-SG" dirty="0">
                <a:solidFill>
                  <a:srgbClr val="C00000"/>
                </a:solidFill>
              </a:rPr>
              <a:t>	</a:t>
            </a:r>
            <a:r>
              <a:rPr lang="en-SG" sz="2800" dirty="0">
                <a:solidFill>
                  <a:srgbClr val="C00000"/>
                </a:solidFill>
              </a:rPr>
              <a:t>ON S_SUPPKEY = PS_SUPPKEY;</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107457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…4/5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AVG(PS_SUPPLYCOST)</a:t>
            </a:r>
          </a:p>
          <a:p>
            <a:pPr marL="0" indent="0">
              <a:buNone/>
            </a:pPr>
            <a:r>
              <a:rPr lang="en-SG" dirty="0">
                <a:solidFill>
                  <a:srgbClr val="C00000"/>
                </a:solidFill>
              </a:rPr>
              <a:t>FROM PART JOIN PARTSUPP</a:t>
            </a:r>
          </a:p>
          <a:p>
            <a:pPr marL="0" indent="0">
              <a:buNone/>
            </a:pPr>
            <a:r>
              <a:rPr lang="en-SG" dirty="0">
                <a:solidFill>
                  <a:srgbClr val="C00000"/>
                </a:solidFill>
              </a:rPr>
              <a:t>	ON P_PARTKEY = PS_PARTKEY</a:t>
            </a:r>
          </a:p>
          <a:p>
            <a:pPr marL="0" indent="0">
              <a:buNone/>
            </a:pPr>
            <a:r>
              <a:rPr lang="en-SG" dirty="0">
                <a:solidFill>
                  <a:srgbClr val="C00000"/>
                </a:solidFill>
              </a:rPr>
              <a:t>GROUP BY P_NAME;</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2934670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Find query processing plans …5/5</a:t>
            </a:r>
            <a:endParaRPr lang="en-SG" dirty="0"/>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P_BRAND</a:t>
            </a:r>
          </a:p>
          <a:p>
            <a:pPr marL="0" indent="0">
              <a:buNone/>
            </a:pPr>
            <a:r>
              <a:rPr lang="en-SG" dirty="0">
                <a:solidFill>
                  <a:srgbClr val="C00000"/>
                </a:solidFill>
              </a:rPr>
              <a:t>FROM PART;</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31240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Problem statements …1/2</a:t>
            </a:r>
          </a:p>
        </p:txBody>
      </p:sp>
      <p:sp>
        <p:nvSpPr>
          <p:cNvPr id="3" name="Content Placeholder 2"/>
          <p:cNvSpPr>
            <a:spLocks noGrp="1"/>
          </p:cNvSpPr>
          <p:nvPr>
            <p:ph idx="1"/>
          </p:nvPr>
        </p:nvSpPr>
        <p:spPr/>
        <p:txBody>
          <a:bodyPr>
            <a:noAutofit/>
          </a:bodyPr>
          <a:lstStyle/>
          <a:p>
            <a:pPr marL="0" indent="0">
              <a:buNone/>
            </a:pPr>
            <a:r>
              <a:rPr lang="en-SG" dirty="0"/>
              <a:t>Considering the following queries over TPCHR benchmark database.</a:t>
            </a:r>
          </a:p>
          <a:p>
            <a:pPr marL="514350" indent="-514350">
              <a:buFont typeface="+mj-lt"/>
              <a:buAutoNum type="arabicPeriod"/>
            </a:pPr>
            <a:r>
              <a:rPr lang="en-SG" dirty="0"/>
              <a:t>Find the names of parts and the names of supplier who supply parts. List the names of parts (P_NAME) and the names of suppliers (S_NAME).</a:t>
            </a:r>
          </a:p>
          <a:p>
            <a:pPr marL="514350" indent="-514350">
              <a:buFont typeface="+mj-lt"/>
              <a:buAutoNum type="arabicPeriod"/>
            </a:pPr>
            <a:r>
              <a:rPr lang="en-SG" dirty="0"/>
              <a:t>Find the total number of parts supplied by each supplier. Consider only supplier who supply at least one part. List the names of suppliers (S_NAME) and the total number of parts by each supplier.</a:t>
            </a:r>
          </a:p>
          <a:p>
            <a:pPr marL="514350" indent="-514350">
              <a:buFont typeface="+mj-lt"/>
              <a:buAutoNum type="arabicPeriod"/>
            </a:pPr>
            <a:r>
              <a:rPr lang="en-SG" dirty="0"/>
              <a:t>Find the names of parts, the names of suppliers who supply the parts, and available quantities of supplied parts. List the names of parts (P_NAME), the names of suppliers (S_NAME), and available quantities (PS_AVAILQTY).</a:t>
            </a:r>
          </a:p>
        </p:txBody>
      </p:sp>
      <p:sp>
        <p:nvSpPr>
          <p:cNvPr id="4" name="Date Placeholder 3"/>
          <p:cNvSpPr>
            <a:spLocks noGrp="1"/>
          </p:cNvSpPr>
          <p:nvPr>
            <p:ph type="dt" sz="half" idx="10"/>
          </p:nvPr>
        </p:nvSpPr>
        <p:spPr/>
        <p:txBody>
          <a:bodyPr/>
          <a:lstStyle/>
          <a:p>
            <a:fld id="{467C0E58-8010-5149-9DD9-2F34F43273BE}" type="datetime2">
              <a:rPr lang="en-US" smtClean="0"/>
              <a:t>Wednesday, January 23,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154264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Problem statements …2/2</a:t>
            </a: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SG" dirty="0"/>
              <a:t>Find the average supply costs (PS_SUPPLYCOST) of each part. List the average supply costs (PS_SUPPLYCOST) and part name (P_NAME).</a:t>
            </a:r>
          </a:p>
          <a:p>
            <a:pPr marL="514350" indent="-514350">
              <a:buFont typeface="+mj-lt"/>
              <a:buAutoNum type="arabicPeriod" startAt="4"/>
            </a:pPr>
            <a:r>
              <a:rPr lang="en-SG" dirty="0"/>
              <a:t>For each part find a name of brand it belongs to. List a part name (P_NAME) and brand name (P_BRAND).</a:t>
            </a:r>
          </a:p>
          <a:p>
            <a:pPr marL="514350" indent="-514350">
              <a:buFont typeface="+mj-lt"/>
              <a:buAutoNum type="arabicPeriod" startAt="4"/>
            </a:pPr>
            <a:endParaRPr lang="en-SG" dirty="0"/>
          </a:p>
          <a:p>
            <a:pPr marL="0" indent="0">
              <a:buNone/>
            </a:pPr>
            <a:r>
              <a:rPr lang="en-SG" dirty="0"/>
              <a:t>An objective of this task is to create the smallest number of materialized views that can be automatically used to speed up the processing of the queries specified above.</a:t>
            </a:r>
          </a:p>
        </p:txBody>
      </p:sp>
      <p:sp>
        <p:nvSpPr>
          <p:cNvPr id="4" name="Date Placeholder 3"/>
          <p:cNvSpPr>
            <a:spLocks noGrp="1"/>
          </p:cNvSpPr>
          <p:nvPr>
            <p:ph type="dt" sz="half" idx="10"/>
          </p:nvPr>
        </p:nvSpPr>
        <p:spPr/>
        <p:txBody>
          <a:bodyPr/>
          <a:lstStyle/>
          <a:p>
            <a:fld id="{467C0E58-8010-5149-9DD9-2F34F43273BE}" type="datetime2">
              <a:rPr lang="en-US" smtClean="0"/>
              <a:t>Wednesday, January 23,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369464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…1/5</a:t>
            </a:r>
          </a:p>
        </p:txBody>
      </p:sp>
      <p:sp>
        <p:nvSpPr>
          <p:cNvPr id="3" name="Content Placeholder 2"/>
          <p:cNvSpPr>
            <a:spLocks noGrp="1"/>
          </p:cNvSpPr>
          <p:nvPr>
            <p:ph idx="1"/>
          </p:nvPr>
        </p:nvSpPr>
        <p:spPr/>
        <p:txBody>
          <a:bodyPr>
            <a:noAutofit/>
          </a:bodyPr>
          <a:lstStyle/>
          <a:p>
            <a:pPr marL="0" indent="0">
              <a:buNone/>
            </a:pPr>
            <a:r>
              <a:rPr lang="en-SG" b="1" dirty="0"/>
              <a:t>Step 1: Realizing the queries as SELECT statements.</a:t>
            </a:r>
          </a:p>
          <a:p>
            <a:pPr marL="0" indent="0">
              <a:buNone/>
            </a:pPr>
            <a:endParaRPr lang="en-SG" dirty="0"/>
          </a:p>
          <a:p>
            <a:pPr marL="514350" indent="-514350">
              <a:buFont typeface="+mj-lt"/>
              <a:buAutoNum type="arabicPeriod"/>
            </a:pPr>
            <a:r>
              <a:rPr lang="en-SG" dirty="0"/>
              <a:t>Find the names of parts and the names of supplier who supply parts. List the names of parts (P_NAME) and the names of suppliers (S_NAME).</a:t>
            </a:r>
          </a:p>
          <a:p>
            <a:pPr marL="0" indent="0">
              <a:buNone/>
            </a:pPr>
            <a:endParaRPr lang="en-SG" sz="700" dirty="0"/>
          </a:p>
          <a:p>
            <a:pPr marL="457200" lvl="1" indent="0">
              <a:buNone/>
            </a:pPr>
            <a:r>
              <a:rPr lang="en-SG" sz="2800" dirty="0">
                <a:solidFill>
                  <a:srgbClr val="C00000"/>
                </a:solidFill>
              </a:rPr>
              <a:t>SELECT P_NAME, S_NAME</a:t>
            </a:r>
          </a:p>
          <a:p>
            <a:pPr marL="457200" lvl="1" indent="0">
              <a:buNone/>
            </a:pPr>
            <a:r>
              <a:rPr lang="en-SG" sz="2800" dirty="0">
                <a:solidFill>
                  <a:srgbClr val="C00000"/>
                </a:solidFill>
              </a:rPr>
              <a:t>FROM PART JOIN PARTSUPP</a:t>
            </a:r>
          </a:p>
          <a:p>
            <a:pPr marL="457200" lvl="1" indent="0">
              <a:buNone/>
            </a:pPr>
            <a:r>
              <a:rPr lang="en-SG" sz="2800" dirty="0">
                <a:solidFill>
                  <a:srgbClr val="C00000"/>
                </a:solidFill>
              </a:rPr>
              <a:t>       ON P_PARTKEY = PS_PARTKEY</a:t>
            </a:r>
          </a:p>
          <a:p>
            <a:pPr marL="457200" lvl="1" indent="0">
              <a:buNone/>
            </a:pPr>
            <a:r>
              <a:rPr lang="en-SG" sz="2800" dirty="0">
                <a:solidFill>
                  <a:srgbClr val="C00000"/>
                </a:solidFill>
              </a:rPr>
              <a:t>       JOIN SUPPLIER</a:t>
            </a:r>
          </a:p>
          <a:p>
            <a:pPr marL="457200" lvl="1" indent="0">
              <a:buNone/>
            </a:pPr>
            <a:r>
              <a:rPr lang="en-SG" sz="2800" dirty="0">
                <a:solidFill>
                  <a:srgbClr val="C00000"/>
                </a:solidFill>
              </a:rPr>
              <a:t>       ON S_SUPPKEY = PS_SUPPKEY;</a:t>
            </a:r>
          </a:p>
          <a:p>
            <a:pPr marL="0" indent="0">
              <a:buNone/>
            </a:pPr>
            <a:endParaRPr lang="en-SG" dirty="0"/>
          </a:p>
        </p:txBody>
      </p:sp>
      <p:sp>
        <p:nvSpPr>
          <p:cNvPr id="4" name="Date Placeholder 3"/>
          <p:cNvSpPr>
            <a:spLocks noGrp="1"/>
          </p:cNvSpPr>
          <p:nvPr>
            <p:ph type="dt" sz="half" idx="10"/>
          </p:nvPr>
        </p:nvSpPr>
        <p:spPr/>
        <p:txBody>
          <a:bodyPr/>
          <a:lstStyle/>
          <a:p>
            <a:fld id="{467C0E58-8010-5149-9DD9-2F34F43273BE}" type="datetime2">
              <a:rPr lang="en-US" smtClean="0"/>
              <a:t>Wednesday, January 23,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304166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…2/5</a:t>
            </a:r>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SG" dirty="0"/>
              <a:t>Find the total number of parts supplied by each supplier. Consider only supplier who supply at least one part. List the names of suppliers (S_NAME) and the total number of parts by each supplier.</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a:t>
            </a:fld>
            <a:endParaRPr lang="en-US"/>
          </a:p>
        </p:txBody>
      </p:sp>
      <p:sp>
        <p:nvSpPr>
          <p:cNvPr id="7" name="Rectangle 6">
            <a:extLst>
              <a:ext uri="{FF2B5EF4-FFF2-40B4-BE49-F238E27FC236}">
                <a16:creationId xmlns:a16="http://schemas.microsoft.com/office/drawing/2014/main" id="{620D088D-981B-4A00-97EC-028839C031ED}"/>
              </a:ext>
            </a:extLst>
          </p:cNvPr>
          <p:cNvSpPr/>
          <p:nvPr/>
        </p:nvSpPr>
        <p:spPr>
          <a:xfrm>
            <a:off x="1195136" y="3117594"/>
            <a:ext cx="8526380" cy="1815882"/>
          </a:xfrm>
          <a:prstGeom prst="rect">
            <a:avLst/>
          </a:prstGeom>
        </p:spPr>
        <p:txBody>
          <a:bodyPr wrap="square">
            <a:spAutoFit/>
          </a:bodyPr>
          <a:lstStyle/>
          <a:p>
            <a:r>
              <a:rPr lang="en-SG" sz="2800" dirty="0">
                <a:solidFill>
                  <a:srgbClr val="C00000"/>
                </a:solidFill>
              </a:rPr>
              <a:t> SELECT S_NAME, COUNT(*)</a:t>
            </a:r>
          </a:p>
          <a:p>
            <a:r>
              <a:rPr lang="en-SG" sz="2800" dirty="0">
                <a:solidFill>
                  <a:srgbClr val="C00000"/>
                </a:solidFill>
              </a:rPr>
              <a:t> FROM SUPPLIER JOIN PARTSUPP</a:t>
            </a:r>
          </a:p>
          <a:p>
            <a:r>
              <a:rPr lang="en-SG" sz="2800" dirty="0">
                <a:solidFill>
                  <a:srgbClr val="C00000"/>
                </a:solidFill>
              </a:rPr>
              <a:t> 	ON S_SUPPKEY = PS_SUPPKEY</a:t>
            </a:r>
          </a:p>
          <a:p>
            <a:r>
              <a:rPr lang="en-SG" sz="2800" dirty="0">
                <a:solidFill>
                  <a:srgbClr val="C00000"/>
                </a:solidFill>
              </a:rPr>
              <a:t> 	GROUP BY S_NAME;</a:t>
            </a:r>
          </a:p>
        </p:txBody>
      </p:sp>
    </p:spTree>
    <p:extLst>
      <p:ext uri="{BB962C8B-B14F-4D97-AF65-F5344CB8AC3E}">
        <p14:creationId xmlns:p14="http://schemas.microsoft.com/office/powerpoint/2010/main" val="376013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…3/5</a:t>
            </a:r>
          </a:p>
        </p:txBody>
      </p:sp>
      <p:sp>
        <p:nvSpPr>
          <p:cNvPr id="3" name="Content Placeholder 2"/>
          <p:cNvSpPr>
            <a:spLocks noGrp="1"/>
          </p:cNvSpPr>
          <p:nvPr>
            <p:ph idx="1"/>
          </p:nvPr>
        </p:nvSpPr>
        <p:spPr>
          <a:xfrm>
            <a:off x="838200" y="1600200"/>
            <a:ext cx="10515600" cy="4876800"/>
          </a:xfrm>
        </p:spPr>
        <p:txBody>
          <a:bodyPr>
            <a:noAutofit/>
          </a:bodyPr>
          <a:lstStyle/>
          <a:p>
            <a:pPr marL="514350" indent="-514350">
              <a:buFont typeface="+mj-lt"/>
              <a:buAutoNum type="arabicPeriod" startAt="3"/>
            </a:pPr>
            <a:r>
              <a:rPr lang="en-SG" dirty="0"/>
              <a:t>Find the names of parts, the names of suppliers who supply the parts, and available quantities of supplied parts. List the names of parts (P_NAME), the names of suppliers (S_NAME), and available quantities (PS_AVAILQTY).</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a:p>
        </p:txBody>
      </p:sp>
      <p:sp>
        <p:nvSpPr>
          <p:cNvPr id="7" name="Rectangle 6">
            <a:extLst>
              <a:ext uri="{FF2B5EF4-FFF2-40B4-BE49-F238E27FC236}">
                <a16:creationId xmlns:a16="http://schemas.microsoft.com/office/drawing/2014/main" id="{5E1EF8CF-AE4B-46D1-9774-0B44CFB8756D}"/>
              </a:ext>
            </a:extLst>
          </p:cNvPr>
          <p:cNvSpPr/>
          <p:nvPr/>
        </p:nvSpPr>
        <p:spPr>
          <a:xfrm>
            <a:off x="1267327" y="3428999"/>
            <a:ext cx="9729536" cy="2246769"/>
          </a:xfrm>
          <a:prstGeom prst="rect">
            <a:avLst/>
          </a:prstGeom>
        </p:spPr>
        <p:txBody>
          <a:bodyPr wrap="square">
            <a:spAutoFit/>
          </a:bodyPr>
          <a:lstStyle/>
          <a:p>
            <a:r>
              <a:rPr lang="en-SG" sz="2800" dirty="0">
                <a:solidFill>
                  <a:srgbClr val="C00000"/>
                </a:solidFill>
              </a:rPr>
              <a:t> SELECT P_NAME, S_NAME, PS_AVAILQTY</a:t>
            </a:r>
          </a:p>
          <a:p>
            <a:r>
              <a:rPr lang="en-SG" sz="2800" dirty="0">
                <a:solidFill>
                  <a:srgbClr val="C00000"/>
                </a:solidFill>
              </a:rPr>
              <a:t> FROM PART JOIN PARTSUPP</a:t>
            </a:r>
          </a:p>
          <a:p>
            <a:r>
              <a:rPr lang="en-SG" sz="2800" dirty="0">
                <a:solidFill>
                  <a:srgbClr val="C00000"/>
                </a:solidFill>
              </a:rPr>
              <a:t>  	       ON P_PARTKEY = PS_PARTKEY</a:t>
            </a:r>
          </a:p>
          <a:p>
            <a:r>
              <a:rPr lang="en-SG" sz="2800" dirty="0">
                <a:solidFill>
                  <a:srgbClr val="C00000"/>
                </a:solidFill>
              </a:rPr>
              <a:t>  	       JOIN SUPPLIER</a:t>
            </a:r>
          </a:p>
          <a:p>
            <a:r>
              <a:rPr lang="en-SG" sz="2800" dirty="0">
                <a:solidFill>
                  <a:srgbClr val="C00000"/>
                </a:solidFill>
              </a:rPr>
              <a:t>  	       ON S_SUPPKEY = PS_SUPPKEY;</a:t>
            </a:r>
          </a:p>
        </p:txBody>
      </p:sp>
    </p:spTree>
    <p:extLst>
      <p:ext uri="{BB962C8B-B14F-4D97-AF65-F5344CB8AC3E}">
        <p14:creationId xmlns:p14="http://schemas.microsoft.com/office/powerpoint/2010/main" val="239772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…4/5</a:t>
            </a:r>
          </a:p>
        </p:txBody>
      </p:sp>
      <p:sp>
        <p:nvSpPr>
          <p:cNvPr id="3" name="Content Placeholder 2"/>
          <p:cNvSpPr>
            <a:spLocks noGrp="1"/>
          </p:cNvSpPr>
          <p:nvPr>
            <p:ph idx="1"/>
          </p:nvPr>
        </p:nvSpPr>
        <p:spPr/>
        <p:txBody>
          <a:bodyPr>
            <a:noAutofit/>
          </a:bodyPr>
          <a:lstStyle/>
          <a:p>
            <a:pPr marL="514350" indent="-514350">
              <a:buFont typeface="+mj-lt"/>
              <a:buAutoNum type="arabicPeriod" startAt="4"/>
            </a:pPr>
            <a:r>
              <a:rPr lang="en-SG" dirty="0"/>
              <a:t>Find the average supply costs (PS_SUPPLYCOST) of each part. List the average supply costs (PS_SUPPLYCOST) and part name (P_NAME).</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7</a:t>
            </a:fld>
            <a:endParaRPr lang="en-US"/>
          </a:p>
        </p:txBody>
      </p:sp>
      <p:sp>
        <p:nvSpPr>
          <p:cNvPr id="7" name="Rectangle 6">
            <a:extLst>
              <a:ext uri="{FF2B5EF4-FFF2-40B4-BE49-F238E27FC236}">
                <a16:creationId xmlns:a16="http://schemas.microsoft.com/office/drawing/2014/main" id="{8D335A45-598E-444C-B8D4-FFFC0029D453}"/>
              </a:ext>
            </a:extLst>
          </p:cNvPr>
          <p:cNvSpPr/>
          <p:nvPr/>
        </p:nvSpPr>
        <p:spPr>
          <a:xfrm>
            <a:off x="1195136" y="3069468"/>
            <a:ext cx="10158663" cy="1815882"/>
          </a:xfrm>
          <a:prstGeom prst="rect">
            <a:avLst/>
          </a:prstGeom>
        </p:spPr>
        <p:txBody>
          <a:bodyPr wrap="square">
            <a:spAutoFit/>
          </a:bodyPr>
          <a:lstStyle/>
          <a:p>
            <a:r>
              <a:rPr lang="en-SG" sz="2800" dirty="0">
                <a:solidFill>
                  <a:srgbClr val="C00000"/>
                </a:solidFill>
              </a:rPr>
              <a:t> SELECT P_NAME, AVG(PS_SUPPLYCOST)</a:t>
            </a:r>
          </a:p>
          <a:p>
            <a:r>
              <a:rPr lang="en-SG" sz="2800" dirty="0">
                <a:solidFill>
                  <a:srgbClr val="C00000"/>
                </a:solidFill>
              </a:rPr>
              <a:t> FROM PART JOIN PARTSUPP</a:t>
            </a:r>
          </a:p>
          <a:p>
            <a:r>
              <a:rPr lang="en-SG" sz="2800" dirty="0">
                <a:solidFill>
                  <a:srgbClr val="C00000"/>
                </a:solidFill>
              </a:rPr>
              <a:t>   	       ON P_PARTKEY = PS_PARTKEY</a:t>
            </a:r>
          </a:p>
          <a:p>
            <a:r>
              <a:rPr lang="en-SG" sz="2800" dirty="0">
                <a:solidFill>
                  <a:srgbClr val="C00000"/>
                </a:solidFill>
              </a:rPr>
              <a:t> GROUP BY P_NAME;</a:t>
            </a:r>
          </a:p>
        </p:txBody>
      </p:sp>
    </p:spTree>
    <p:extLst>
      <p:ext uri="{BB962C8B-B14F-4D97-AF65-F5344CB8AC3E}">
        <p14:creationId xmlns:p14="http://schemas.microsoft.com/office/powerpoint/2010/main" val="219973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…5/5</a:t>
            </a:r>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SG" dirty="0"/>
              <a:t>For each part find a name of brand it belongs to. List a part name (P_NAME) and brand name (P_BRAND).</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8</a:t>
            </a:fld>
            <a:endParaRPr lang="en-US"/>
          </a:p>
        </p:txBody>
      </p:sp>
      <p:sp>
        <p:nvSpPr>
          <p:cNvPr id="7" name="Rectangle 6">
            <a:extLst>
              <a:ext uri="{FF2B5EF4-FFF2-40B4-BE49-F238E27FC236}">
                <a16:creationId xmlns:a16="http://schemas.microsoft.com/office/drawing/2014/main" id="{12DE459C-2745-498B-AFE1-B55A46EC7D28}"/>
              </a:ext>
            </a:extLst>
          </p:cNvPr>
          <p:cNvSpPr/>
          <p:nvPr/>
        </p:nvSpPr>
        <p:spPr>
          <a:xfrm>
            <a:off x="1195136" y="2782669"/>
            <a:ext cx="6096000" cy="954107"/>
          </a:xfrm>
          <a:prstGeom prst="rect">
            <a:avLst/>
          </a:prstGeom>
        </p:spPr>
        <p:txBody>
          <a:bodyPr>
            <a:spAutoFit/>
          </a:bodyPr>
          <a:lstStyle/>
          <a:p>
            <a:r>
              <a:rPr lang="en-SG" sz="2800" dirty="0">
                <a:solidFill>
                  <a:srgbClr val="C00000"/>
                </a:solidFill>
              </a:rPr>
              <a:t> SELECT P_NAME, P_BRAND</a:t>
            </a:r>
          </a:p>
          <a:p>
            <a:r>
              <a:rPr lang="en-SG" sz="2800" dirty="0">
                <a:solidFill>
                  <a:srgbClr val="C00000"/>
                </a:solidFill>
              </a:rPr>
              <a:t> FROM PART;</a:t>
            </a:r>
          </a:p>
        </p:txBody>
      </p:sp>
    </p:spTree>
    <p:extLst>
      <p:ext uri="{BB962C8B-B14F-4D97-AF65-F5344CB8AC3E}">
        <p14:creationId xmlns:p14="http://schemas.microsoft.com/office/powerpoint/2010/main" val="908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…1/5</a:t>
            </a:r>
          </a:p>
        </p:txBody>
      </p:sp>
      <p:sp>
        <p:nvSpPr>
          <p:cNvPr id="3" name="Content Placeholder 2"/>
          <p:cNvSpPr>
            <a:spLocks noGrp="1"/>
          </p:cNvSpPr>
          <p:nvPr>
            <p:ph idx="1"/>
          </p:nvPr>
        </p:nvSpPr>
        <p:spPr/>
        <p:txBody>
          <a:bodyPr>
            <a:normAutofit/>
          </a:bodyPr>
          <a:lstStyle/>
          <a:p>
            <a:pPr marL="0" indent="0">
              <a:buNone/>
            </a:pPr>
            <a:r>
              <a:rPr lang="en-SG" b="1" dirty="0"/>
              <a:t>Step 2: Find the query processing plans for the SELECT statements</a:t>
            </a:r>
          </a:p>
          <a:p>
            <a:pPr marL="0" indent="0">
              <a:buNone/>
            </a:pPr>
            <a:endParaRPr lang="en-SG" dirty="0"/>
          </a:p>
        </p:txBody>
      </p:sp>
      <p:sp>
        <p:nvSpPr>
          <p:cNvPr id="4" name="Date Placeholder 3"/>
          <p:cNvSpPr>
            <a:spLocks noGrp="1"/>
          </p:cNvSpPr>
          <p:nvPr>
            <p:ph type="dt" sz="half" idx="10"/>
          </p:nvPr>
        </p:nvSpPr>
        <p:spPr/>
        <p:txBody>
          <a:bodyPr/>
          <a:lstStyle/>
          <a:p>
            <a:fld id="{467C0E58-8010-5149-9DD9-2F34F43273BE}" type="datetime2">
              <a:rPr lang="en-US" smtClean="0"/>
              <a:t>Wednesday, January 23,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9</a:t>
            </a:fld>
            <a:endParaRPr lang="en-US"/>
          </a:p>
        </p:txBody>
      </p:sp>
      <p:sp>
        <p:nvSpPr>
          <p:cNvPr id="8" name="Rectangle 7">
            <a:extLst>
              <a:ext uri="{FF2B5EF4-FFF2-40B4-BE49-F238E27FC236}">
                <a16:creationId xmlns:a16="http://schemas.microsoft.com/office/drawing/2014/main" id="{EFE4C17A-F85C-4FD9-8C45-2D814AB61160}"/>
              </a:ext>
            </a:extLst>
          </p:cNvPr>
          <p:cNvSpPr/>
          <p:nvPr/>
        </p:nvSpPr>
        <p:spPr>
          <a:xfrm>
            <a:off x="838199" y="2383394"/>
            <a:ext cx="9653337" cy="2677656"/>
          </a:xfrm>
          <a:prstGeom prst="rect">
            <a:avLst/>
          </a:prstGeom>
        </p:spPr>
        <p:txBody>
          <a:bodyPr wrap="square">
            <a:spAutoFit/>
          </a:bodyPr>
          <a:lstStyle/>
          <a:p>
            <a:r>
              <a:rPr lang="en-SG" sz="2800" dirty="0">
                <a:solidFill>
                  <a:srgbClr val="C00000"/>
                </a:solidFill>
                <a:latin typeface="Courier New" panose="02070309020205020404" pitchFamily="49" charset="0"/>
              </a:rPr>
              <a:t>EXPLAIN PLAN FOR</a:t>
            </a:r>
          </a:p>
          <a:p>
            <a:r>
              <a:rPr lang="en-SG" sz="2800" dirty="0">
                <a:solidFill>
                  <a:srgbClr val="C00000"/>
                </a:solidFill>
                <a:latin typeface="Courier New" panose="02070309020205020404" pitchFamily="49" charset="0"/>
              </a:rPr>
              <a:t>SELECT P_NAME, S_NAME</a:t>
            </a:r>
          </a:p>
          <a:p>
            <a:r>
              <a:rPr lang="en-SG" sz="2800" dirty="0">
                <a:solidFill>
                  <a:srgbClr val="C00000"/>
                </a:solidFill>
                <a:latin typeface="Courier New" panose="02070309020205020404" pitchFamily="49" charset="0"/>
              </a:rPr>
              <a:t>FROM PART JOIN PARTSUPP</a:t>
            </a:r>
          </a:p>
          <a:p>
            <a:r>
              <a:rPr lang="en-SG" sz="2800" dirty="0">
                <a:solidFill>
                  <a:srgbClr val="C00000"/>
                </a:solidFill>
                <a:latin typeface="Courier New" panose="02070309020205020404" pitchFamily="49" charset="0"/>
              </a:rPr>
              <a:t>   	ON P_PARTKEY = PS_PARTKEY</a:t>
            </a:r>
          </a:p>
          <a:p>
            <a:r>
              <a:rPr lang="en-SG" sz="2800" dirty="0">
                <a:solidFill>
                  <a:srgbClr val="C00000"/>
                </a:solidFill>
                <a:latin typeface="Courier New" panose="02070309020205020404" pitchFamily="49" charset="0"/>
              </a:rPr>
              <a:t>   	JOIN SUPPLIER</a:t>
            </a:r>
          </a:p>
          <a:p>
            <a:r>
              <a:rPr lang="en-SG" sz="2800" dirty="0">
                <a:solidFill>
                  <a:srgbClr val="C00000"/>
                </a:solidFill>
                <a:latin typeface="Courier New" panose="02070309020205020404" pitchFamily="49" charset="0"/>
              </a:rPr>
              <a:t>	ON S_SUPPKEY = PS_SUPPKEY;</a:t>
            </a:r>
          </a:p>
        </p:txBody>
      </p:sp>
    </p:spTree>
    <p:extLst>
      <p:ext uri="{BB962C8B-B14F-4D97-AF65-F5344CB8AC3E}">
        <p14:creationId xmlns:p14="http://schemas.microsoft.com/office/powerpoint/2010/main" val="3456881051"/>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1012</Words>
  <Application>Microsoft Office PowerPoint</Application>
  <PresentationFormat>Widescreen</PresentationFormat>
  <Paragraphs>173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CSCI317 – Database Performance Tuning</vt:lpstr>
      <vt:lpstr>Problem statements …1/2</vt:lpstr>
      <vt:lpstr>Problem statements …2/2</vt:lpstr>
      <vt:lpstr>Realizing the queries …1/5</vt:lpstr>
      <vt:lpstr>Realizing the queries …2/5</vt:lpstr>
      <vt:lpstr>Realizing the queries …3/5</vt:lpstr>
      <vt:lpstr>Realizing the queries …4/5</vt:lpstr>
      <vt:lpstr>Realizing the queries …5/5</vt:lpstr>
      <vt:lpstr>Find query processing plans …1/5</vt:lpstr>
      <vt:lpstr>Find query processing plans …2/5</vt:lpstr>
      <vt:lpstr>Find query processing plans …3/5</vt:lpstr>
      <vt:lpstr>Find query processing plans …4/5</vt:lpstr>
      <vt:lpstr>Find query processing plans …5/5</vt:lpstr>
      <vt:lpstr>Create a materialized view</vt:lpstr>
      <vt:lpstr>Find query processing plans …1/5</vt:lpstr>
      <vt:lpstr>Find query processing plans …2/5</vt:lpstr>
      <vt:lpstr>Find query processing plans …3/5</vt:lpstr>
      <vt:lpstr>Find query processing plans …4/5</vt:lpstr>
      <vt:lpstr>Find query processing plans …5/5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CSCI317 – Database Performance Tuning</dc:title>
  <dc:creator>user</dc:creator>
  <cp:lastModifiedBy>user</cp:lastModifiedBy>
  <cp:revision>13</cp:revision>
  <dcterms:created xsi:type="dcterms:W3CDTF">2019-01-23T11:45:07Z</dcterms:created>
  <dcterms:modified xsi:type="dcterms:W3CDTF">2019-01-23T23:14:57Z</dcterms:modified>
</cp:coreProperties>
</file>