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7" r:id="rId3"/>
    <p:sldId id="298" r:id="rId4"/>
    <p:sldId id="299" r:id="rId5"/>
    <p:sldId id="257" r:id="rId6"/>
    <p:sldId id="258" r:id="rId7"/>
    <p:sldId id="259" r:id="rId8"/>
    <p:sldId id="260" r:id="rId9"/>
    <p:sldId id="261" r:id="rId10"/>
    <p:sldId id="268" r:id="rId11"/>
    <p:sldId id="269" r:id="rId12"/>
    <p:sldId id="280" r:id="rId13"/>
    <p:sldId id="282" r:id="rId14"/>
    <p:sldId id="283" r:id="rId15"/>
    <p:sldId id="284" r:id="rId16"/>
    <p:sldId id="285" r:id="rId17"/>
    <p:sldId id="287" r:id="rId18"/>
    <p:sldId id="286" r:id="rId19"/>
    <p:sldId id="288" r:id="rId20"/>
    <p:sldId id="290" r:id="rId21"/>
    <p:sldId id="291" r:id="rId22"/>
    <p:sldId id="292" r:id="rId23"/>
    <p:sldId id="293" r:id="rId24"/>
    <p:sldId id="294" r:id="rId25"/>
    <p:sldId id="295"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0" d="100"/>
          <a:sy n="40" d="100"/>
        </p:scale>
        <p:origin x="66"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35551-169D-43C8-BE9F-FEF7CAE9A1EC}" type="datetimeFigureOut">
              <a:rPr lang="en-SG" smtClean="0"/>
              <a:t>24/1/2019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CFA51-031D-45C9-A47A-E73389554B3F}" type="slidenum">
              <a:rPr lang="en-SG" smtClean="0"/>
              <a:t>‹#›</a:t>
            </a:fld>
            <a:endParaRPr lang="en-SG"/>
          </a:p>
        </p:txBody>
      </p:sp>
    </p:spTree>
    <p:extLst>
      <p:ext uri="{BB962C8B-B14F-4D97-AF65-F5344CB8AC3E}">
        <p14:creationId xmlns:p14="http://schemas.microsoft.com/office/powerpoint/2010/main" val="437731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D545669-B959-E94E-A73F-E59FD7C86B36}" type="slidenum">
              <a:rPr lang="en-US" smtClean="0"/>
              <a:t>6</a:t>
            </a:fld>
            <a:endParaRPr lang="en-US"/>
          </a:p>
        </p:txBody>
      </p:sp>
    </p:spTree>
    <p:extLst>
      <p:ext uri="{BB962C8B-B14F-4D97-AF65-F5344CB8AC3E}">
        <p14:creationId xmlns:p14="http://schemas.microsoft.com/office/powerpoint/2010/main" val="2467097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3958-CD38-4BB2-A522-05650EC42304}"/>
              </a:ext>
            </a:extLst>
          </p:cNvPr>
          <p:cNvSpPr>
            <a:spLocks noGrp="1"/>
          </p:cNvSpPr>
          <p:nvPr>
            <p:ph type="ctrTitle"/>
          </p:nvPr>
        </p:nvSpPr>
        <p:spPr>
          <a:xfrm>
            <a:off x="522514" y="1435875"/>
            <a:ext cx="59436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68708A2-2331-4585-8022-D67FF72E37B0}"/>
              </a:ext>
            </a:extLst>
          </p:cNvPr>
          <p:cNvSpPr>
            <a:spLocks noGrp="1"/>
          </p:cNvSpPr>
          <p:nvPr>
            <p:ph type="subTitle" idx="1"/>
          </p:nvPr>
        </p:nvSpPr>
        <p:spPr>
          <a:xfrm>
            <a:off x="522514" y="3915550"/>
            <a:ext cx="59436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58C41C0-B33C-486A-93E9-FB5BE3B4B14B}"/>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5" name="Footer Placeholder 4">
            <a:extLst>
              <a:ext uri="{FF2B5EF4-FFF2-40B4-BE49-F238E27FC236}">
                <a16:creationId xmlns:a16="http://schemas.microsoft.com/office/drawing/2014/main" id="{918AD59D-06D2-43B4-9194-2ECAB114F57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2FC4184-5CB5-49CA-83B0-E2107FA0D9F1}"/>
              </a:ext>
            </a:extLst>
          </p:cNvPr>
          <p:cNvSpPr>
            <a:spLocks noGrp="1"/>
          </p:cNvSpPr>
          <p:nvPr>
            <p:ph type="sldNum" sz="quarter" idx="12"/>
          </p:nvPr>
        </p:nvSpPr>
        <p:spPr/>
        <p:txBody>
          <a:bodyPr/>
          <a:lstStyle/>
          <a:p>
            <a:fld id="{DB4194E0-7DBC-427D-A19D-8437E3CFC0A5}" type="slidenum">
              <a:rPr lang="en-SG" smtClean="0"/>
              <a:t>‹#›</a:t>
            </a:fld>
            <a:endParaRPr lang="en-SG"/>
          </a:p>
        </p:txBody>
      </p:sp>
      <p:pic>
        <p:nvPicPr>
          <p:cNvPr id="7" name="Picture Placeholder 3" descr="Open book on table, blurred shelves of books in background">
            <a:extLst>
              <a:ext uri="{FF2B5EF4-FFF2-40B4-BE49-F238E27FC236}">
                <a16:creationId xmlns:a16="http://schemas.microsoft.com/office/drawing/2014/main" id="{D7167C40-40DB-4806-9CC8-CB7415FAE4E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8895" r="8895"/>
          <a:stretch>
            <a:fillRect/>
          </a:stretch>
        </p:blipFill>
        <p:spPr>
          <a:xfrm>
            <a:off x="6662057" y="1310656"/>
            <a:ext cx="5529943" cy="4208604"/>
          </a:xfrm>
          <a:prstGeom prst="rect">
            <a:avLst/>
          </a:prstGeom>
        </p:spPr>
      </p:pic>
      <p:sp>
        <p:nvSpPr>
          <p:cNvPr id="8" name="Rectangle 7">
            <a:extLst>
              <a:ext uri="{FF2B5EF4-FFF2-40B4-BE49-F238E27FC236}">
                <a16:creationId xmlns:a16="http://schemas.microsoft.com/office/drawing/2014/main" id="{40E7D949-6582-494A-933B-93BCAC9033E9}"/>
              </a:ext>
            </a:extLst>
          </p:cNvPr>
          <p:cNvSpPr/>
          <p:nvPr userDrawn="1"/>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a:extLst>
              <a:ext uri="{FF2B5EF4-FFF2-40B4-BE49-F238E27FC236}">
                <a16:creationId xmlns:a16="http://schemas.microsoft.com/office/drawing/2014/main" id="{B9F59090-6485-4874-B360-8314FE29C9BA}"/>
              </a:ext>
            </a:extLst>
          </p:cNvPr>
          <p:cNvGrpSpPr/>
          <p:nvPr userDrawn="1"/>
        </p:nvGrpSpPr>
        <p:grpSpPr>
          <a:xfrm>
            <a:off x="0" y="1143000"/>
            <a:ext cx="12192000" cy="63125"/>
            <a:chOff x="507492" y="1501519"/>
            <a:chExt cx="8129016" cy="63125"/>
          </a:xfrm>
        </p:grpSpPr>
        <p:cxnSp>
          <p:nvCxnSpPr>
            <p:cNvPr id="10" name="Straight Connector 9">
              <a:extLst>
                <a:ext uri="{FF2B5EF4-FFF2-40B4-BE49-F238E27FC236}">
                  <a16:creationId xmlns:a16="http://schemas.microsoft.com/office/drawing/2014/main" id="{814A05E1-3289-4270-B81D-36006FF8CFA1}"/>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EEAC69-7AB7-40E3-9A2A-19853A3A9CCC}"/>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2" name="Picture 11">
            <a:extLst>
              <a:ext uri="{FF2B5EF4-FFF2-40B4-BE49-F238E27FC236}">
                <a16:creationId xmlns:a16="http://schemas.microsoft.com/office/drawing/2014/main" id="{20ADB61F-D546-4195-B39B-E27FD06C5D8E}"/>
              </a:ext>
            </a:extLst>
          </p:cNvPr>
          <p:cNvPicPr>
            <a:picLocks noChangeAspect="1"/>
          </p:cNvPicPr>
          <p:nvPr userDrawn="1"/>
        </p:nvPicPr>
        <p:blipFill rotWithShape="1">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a:extLst>
              <a:ext uri="{FF2B5EF4-FFF2-40B4-BE49-F238E27FC236}">
                <a16:creationId xmlns:a16="http://schemas.microsoft.com/office/drawing/2014/main" id="{424ABCAC-7C11-41D6-949B-0BEA26D4F988}"/>
              </a:ext>
            </a:extLst>
          </p:cNvPr>
          <p:cNvGrpSpPr/>
          <p:nvPr userDrawn="1"/>
        </p:nvGrpSpPr>
        <p:grpSpPr>
          <a:xfrm rot="10800000">
            <a:off x="0" y="5645510"/>
            <a:ext cx="12192000" cy="63125"/>
            <a:chOff x="507492" y="1501519"/>
            <a:chExt cx="8129016" cy="63125"/>
          </a:xfrm>
        </p:grpSpPr>
        <p:cxnSp>
          <p:nvCxnSpPr>
            <p:cNvPr id="14" name="Straight Connector 13">
              <a:extLst>
                <a:ext uri="{FF2B5EF4-FFF2-40B4-BE49-F238E27FC236}">
                  <a16:creationId xmlns:a16="http://schemas.microsoft.com/office/drawing/2014/main" id="{C0697E07-6BE9-405A-9420-4FBA92115D4E}"/>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24640EC-08F3-4150-94F9-724BE0C6C899}"/>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1E24E169-B8B0-4255-A868-50D566A982B1}"/>
              </a:ext>
            </a:extLst>
          </p:cNvPr>
          <p:cNvSpPr/>
          <p:nvPr userDrawn="1"/>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03077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6FD4-CE4E-4A4E-84C5-AB545D223F7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7E49DD9-FA0E-42EE-B906-0445CA2764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FBF1D54-07FB-42E2-AB2A-466892AD5750}"/>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5" name="Footer Placeholder 4">
            <a:extLst>
              <a:ext uri="{FF2B5EF4-FFF2-40B4-BE49-F238E27FC236}">
                <a16:creationId xmlns:a16="http://schemas.microsoft.com/office/drawing/2014/main" id="{3671AE70-B091-4440-959E-50F4B157F6A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770685-31BD-4FF7-9B6C-182F9BBC7502}"/>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181378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BD56AB-F6EE-4D2D-A5B3-DBA4C1022A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22133C8-C867-49A6-B1CA-E388D57D36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C2B04D8-28A7-4E89-98F1-C66A9DFFCBF9}"/>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5" name="Footer Placeholder 4">
            <a:extLst>
              <a:ext uri="{FF2B5EF4-FFF2-40B4-BE49-F238E27FC236}">
                <a16:creationId xmlns:a16="http://schemas.microsoft.com/office/drawing/2014/main" id="{23579043-5267-4C94-B6C7-4279CD69E6A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7FE7643-11F3-4402-A5AE-9FAAACDD1B98}"/>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171908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D8F3-52A4-4CAF-92A3-718D6065A361}"/>
              </a:ext>
            </a:extLst>
          </p:cNvPr>
          <p:cNvSpPr>
            <a:spLocks noGrp="1"/>
          </p:cNvSpPr>
          <p:nvPr>
            <p:ph type="title"/>
          </p:nvPr>
        </p:nvSpPr>
        <p:spPr>
          <a:xfrm>
            <a:off x="838200" y="365126"/>
            <a:ext cx="10515600" cy="962947"/>
          </a:xfrm>
        </p:spPr>
        <p:txBody>
          <a:bodyPr>
            <a:normAutofit/>
          </a:bodyPr>
          <a:lstStyle>
            <a:lvl1pPr>
              <a:defRPr sz="54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CEF95A9-9359-44BB-8E2C-38EFBB584F50}"/>
              </a:ext>
            </a:extLst>
          </p:cNvPr>
          <p:cNvSpPr>
            <a:spLocks noGrp="1"/>
          </p:cNvSpPr>
          <p:nvPr>
            <p:ph idx="1"/>
          </p:nvPr>
        </p:nvSpPr>
        <p:spPr>
          <a:xfrm>
            <a:off x="838200" y="1582762"/>
            <a:ext cx="10515600" cy="4659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FD598E5-022C-4B26-8636-416E4869D449}"/>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5" name="Footer Placeholder 4">
            <a:extLst>
              <a:ext uri="{FF2B5EF4-FFF2-40B4-BE49-F238E27FC236}">
                <a16:creationId xmlns:a16="http://schemas.microsoft.com/office/drawing/2014/main" id="{D6594112-4F01-4C78-BB04-0F3B7425A4C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8F5B52E-4C8F-4385-84F1-9424B4B869BA}"/>
              </a:ext>
            </a:extLst>
          </p:cNvPr>
          <p:cNvSpPr>
            <a:spLocks noGrp="1"/>
          </p:cNvSpPr>
          <p:nvPr>
            <p:ph type="sldNum" sz="quarter" idx="12"/>
          </p:nvPr>
        </p:nvSpPr>
        <p:spPr/>
        <p:txBody>
          <a:bodyPr/>
          <a:lstStyle/>
          <a:p>
            <a:fld id="{DB4194E0-7DBC-427D-A19D-8437E3CFC0A5}" type="slidenum">
              <a:rPr lang="en-SG" smtClean="0"/>
              <a:t>‹#›</a:t>
            </a:fld>
            <a:endParaRPr lang="en-SG"/>
          </a:p>
        </p:txBody>
      </p:sp>
      <p:grpSp>
        <p:nvGrpSpPr>
          <p:cNvPr id="7" name="Group 6">
            <a:extLst>
              <a:ext uri="{FF2B5EF4-FFF2-40B4-BE49-F238E27FC236}">
                <a16:creationId xmlns:a16="http://schemas.microsoft.com/office/drawing/2014/main" id="{6A5D1502-358A-4BD6-B8D9-9FBC1DBDD6DB}"/>
              </a:ext>
            </a:extLst>
          </p:cNvPr>
          <p:cNvGrpSpPr/>
          <p:nvPr userDrawn="1"/>
        </p:nvGrpSpPr>
        <p:grpSpPr>
          <a:xfrm>
            <a:off x="0" y="1391197"/>
            <a:ext cx="12192000" cy="63125"/>
            <a:chOff x="507492" y="1501519"/>
            <a:chExt cx="8129016" cy="63125"/>
          </a:xfrm>
        </p:grpSpPr>
        <p:cxnSp>
          <p:nvCxnSpPr>
            <p:cNvPr id="8" name="Straight Connector 7">
              <a:extLst>
                <a:ext uri="{FF2B5EF4-FFF2-40B4-BE49-F238E27FC236}">
                  <a16:creationId xmlns:a16="http://schemas.microsoft.com/office/drawing/2014/main" id="{A467579C-E80E-477F-8DA1-F0D133CBCE82}"/>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8F74DE-7F81-433A-A56C-E47B6D5D7417}"/>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790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8339-2A22-4BF2-916E-B74995EFB1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685BF92-C783-44D2-BEA6-71FBEF7C5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A0195F-5851-44CD-8E8E-C6A72CE87D97}"/>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5" name="Footer Placeholder 4">
            <a:extLst>
              <a:ext uri="{FF2B5EF4-FFF2-40B4-BE49-F238E27FC236}">
                <a16:creationId xmlns:a16="http://schemas.microsoft.com/office/drawing/2014/main" id="{38D7DAFB-E447-4E0F-A39C-CEDED392C71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9F35EFA-ADDD-4A96-B50F-68D96E5C467E}"/>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329549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F706-25B5-4BBB-9AF9-2C097C1E7FB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2432409-B44D-4D52-9524-154861031F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09D4295-0044-4AB1-BB63-C6A0F3996F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41C9AF0-B6C9-415A-81C3-A1B1D7BCB6E6}"/>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6" name="Footer Placeholder 5">
            <a:extLst>
              <a:ext uri="{FF2B5EF4-FFF2-40B4-BE49-F238E27FC236}">
                <a16:creationId xmlns:a16="http://schemas.microsoft.com/office/drawing/2014/main" id="{59C88918-A611-4E95-BEEA-6725BA87FCF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FCEC14E-268D-4548-95A0-FED50A33832C}"/>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2008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3DEC-3BEC-4739-B32B-7761BA7A63D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A7E17F7-3893-4531-BD68-9C6C9448F4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75BF94-035E-4F0A-9AE7-872C8FCAC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26FB0170-D3AA-45C6-9477-075CF5E64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13D10A-0D1B-40C2-ADEE-A8D0BF696B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C0E0E3D-1309-4228-BD1C-255AECAF2BE8}"/>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8" name="Footer Placeholder 7">
            <a:extLst>
              <a:ext uri="{FF2B5EF4-FFF2-40B4-BE49-F238E27FC236}">
                <a16:creationId xmlns:a16="http://schemas.microsoft.com/office/drawing/2014/main" id="{F45F6DEE-B201-41C5-B5B0-7564E6B117F1}"/>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94784CDE-E195-44A8-BCEC-719B32F5FC7E}"/>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57123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E42C-437F-453A-97B5-EB9198262D6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E98C72A-A974-41A8-BA93-4276B078181B}"/>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4" name="Footer Placeholder 3">
            <a:extLst>
              <a:ext uri="{FF2B5EF4-FFF2-40B4-BE49-F238E27FC236}">
                <a16:creationId xmlns:a16="http://schemas.microsoft.com/office/drawing/2014/main" id="{6A08E32D-39E9-4725-987B-F10CE29650C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2FACB36-9ED1-4665-B103-3D4A4921069E}"/>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392605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19D581-4755-403A-8988-E33003572332}"/>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3" name="Footer Placeholder 2">
            <a:extLst>
              <a:ext uri="{FF2B5EF4-FFF2-40B4-BE49-F238E27FC236}">
                <a16:creationId xmlns:a16="http://schemas.microsoft.com/office/drawing/2014/main" id="{CDF3E3AD-0CD8-4073-AE8D-033595908AF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B6D8520-7540-4129-9B9F-ACAD89992EEE}"/>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236164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730A-87FC-4F67-99F7-2A93992FD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7FBCF00-8641-47CB-9BCA-BCE8D7224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6576FC1-30BE-438F-A94D-2D7581BA1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76E35A-2787-4456-A698-D3C7BAD8D842}"/>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6" name="Footer Placeholder 5">
            <a:extLst>
              <a:ext uri="{FF2B5EF4-FFF2-40B4-BE49-F238E27FC236}">
                <a16:creationId xmlns:a16="http://schemas.microsoft.com/office/drawing/2014/main" id="{F6FF2DCB-4BAC-4C43-837B-2A1919ED63F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F821A63-5927-4DC3-B28D-E23C6612C77D}"/>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155778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C886-9527-469B-B523-430583BA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318236A4-0D7F-4C14-907C-B140A0118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88C1215-6FF1-4E38-A2FA-7B51028A0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9D4771-811F-4814-9D14-7C1361E627C4}"/>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6" name="Footer Placeholder 5">
            <a:extLst>
              <a:ext uri="{FF2B5EF4-FFF2-40B4-BE49-F238E27FC236}">
                <a16:creationId xmlns:a16="http://schemas.microsoft.com/office/drawing/2014/main" id="{C0AA71A7-D669-4D2D-870E-A8613A94160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6867E5F-D802-4386-B197-2A7592DB558A}"/>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207275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54D727-3DEC-4071-96E1-9DF219C09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EBF3B75-7C23-4D24-8792-DE7C819753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74EC5EF-8AD0-4708-A111-A386BD84F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A5A1F6-49FC-4ED1-8995-959B61CBDBBE}" type="datetimeFigureOut">
              <a:rPr lang="en-SG" smtClean="0"/>
              <a:t>24/1/2019</a:t>
            </a:fld>
            <a:endParaRPr lang="en-SG"/>
          </a:p>
        </p:txBody>
      </p:sp>
      <p:sp>
        <p:nvSpPr>
          <p:cNvPr id="5" name="Footer Placeholder 4">
            <a:extLst>
              <a:ext uri="{FF2B5EF4-FFF2-40B4-BE49-F238E27FC236}">
                <a16:creationId xmlns:a16="http://schemas.microsoft.com/office/drawing/2014/main" id="{446F9DDE-030D-4678-8830-B0E83D7726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07AF8ABD-2FD3-46E3-B92F-DA6470687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194E0-7DBC-427D-A19D-8437E3CFC0A5}" type="slidenum">
              <a:rPr lang="en-SG" smtClean="0"/>
              <a:t>‹#›</a:t>
            </a:fld>
            <a:endParaRPr lang="en-SG"/>
          </a:p>
        </p:txBody>
      </p:sp>
    </p:spTree>
    <p:extLst>
      <p:ext uri="{BB962C8B-B14F-4D97-AF65-F5344CB8AC3E}">
        <p14:creationId xmlns:p14="http://schemas.microsoft.com/office/powerpoint/2010/main" val="3706583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A6E5-3F41-44FA-874A-0C483CF3BAE8}"/>
              </a:ext>
            </a:extLst>
          </p:cNvPr>
          <p:cNvSpPr>
            <a:spLocks noGrp="1"/>
          </p:cNvSpPr>
          <p:nvPr>
            <p:ph type="ctrTitle"/>
          </p:nvPr>
        </p:nvSpPr>
        <p:spPr/>
        <p:txBody>
          <a:bodyPr>
            <a:normAutofit/>
          </a:bodyPr>
          <a:lstStyle/>
          <a:p>
            <a:r>
              <a:rPr lang="en-SG" sz="4800" dirty="0"/>
              <a:t>CSCI317 – Database Performance Tuning</a:t>
            </a:r>
          </a:p>
        </p:txBody>
      </p:sp>
      <p:sp>
        <p:nvSpPr>
          <p:cNvPr id="3" name="Subtitle 2">
            <a:extLst>
              <a:ext uri="{FF2B5EF4-FFF2-40B4-BE49-F238E27FC236}">
                <a16:creationId xmlns:a16="http://schemas.microsoft.com/office/drawing/2014/main" id="{15915880-FD4C-4DE3-B94D-CFDD9E0E013B}"/>
              </a:ext>
            </a:extLst>
          </p:cNvPr>
          <p:cNvSpPr>
            <a:spLocks noGrp="1"/>
          </p:cNvSpPr>
          <p:nvPr>
            <p:ph type="subTitle" idx="1"/>
          </p:nvPr>
        </p:nvSpPr>
        <p:spPr/>
        <p:txBody>
          <a:bodyPr/>
          <a:lstStyle/>
          <a:p>
            <a:r>
              <a:rPr lang="en-SG" dirty="0"/>
              <a:t>Materialized View – Selection Algorithm</a:t>
            </a:r>
          </a:p>
          <a:p>
            <a:endParaRPr lang="en-SG" dirty="0"/>
          </a:p>
          <a:p>
            <a:fld id="{10BF20C3-8328-4D1E-9785-8736DC53C609}" type="datetime3">
              <a:rPr lang="en-SG" smtClean="0"/>
              <a:t>24 January 2019</a:t>
            </a:fld>
            <a:endParaRPr lang="en-SG" dirty="0"/>
          </a:p>
        </p:txBody>
      </p:sp>
    </p:spTree>
    <p:extLst>
      <p:ext uri="{BB962C8B-B14F-4D97-AF65-F5344CB8AC3E}">
        <p14:creationId xmlns:p14="http://schemas.microsoft.com/office/powerpoint/2010/main" val="47951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D5CB-D1B1-40BA-95DE-6A261144F820}"/>
              </a:ext>
            </a:extLst>
          </p:cNvPr>
          <p:cNvSpPr>
            <a:spLocks noGrp="1"/>
          </p:cNvSpPr>
          <p:nvPr>
            <p:ph type="title"/>
          </p:nvPr>
        </p:nvSpPr>
        <p:spPr/>
        <p:txBody>
          <a:bodyPr/>
          <a:lstStyle/>
          <a:p>
            <a:r>
              <a:rPr lang="en-SG" dirty="0"/>
              <a:t>View Selection Algorithm</a:t>
            </a:r>
          </a:p>
        </p:txBody>
      </p:sp>
      <p:sp>
        <p:nvSpPr>
          <p:cNvPr id="3" name="Content Placeholder 2">
            <a:extLst>
              <a:ext uri="{FF2B5EF4-FFF2-40B4-BE49-F238E27FC236}">
                <a16:creationId xmlns:a16="http://schemas.microsoft.com/office/drawing/2014/main" id="{52BBE622-4D41-4B2C-8B79-D7B2DE9D6C3A}"/>
              </a:ext>
            </a:extLst>
          </p:cNvPr>
          <p:cNvSpPr>
            <a:spLocks noGrp="1"/>
          </p:cNvSpPr>
          <p:nvPr>
            <p:ph idx="1"/>
          </p:nvPr>
        </p:nvSpPr>
        <p:spPr>
          <a:xfrm>
            <a:off x="838200" y="1537252"/>
            <a:ext cx="10515600" cy="4688742"/>
          </a:xfrm>
        </p:spPr>
        <p:txBody>
          <a:bodyPr>
            <a:normAutofit/>
          </a:bodyPr>
          <a:lstStyle/>
          <a:p>
            <a:r>
              <a:rPr lang="en-SG" dirty="0"/>
              <a:t>For example, based on the dependency lattice shown below, the bottom view (ABC) is already materialized, find another three views to materialize.</a:t>
            </a:r>
          </a:p>
          <a:p>
            <a:pPr marL="0" indent="0">
              <a:buNone/>
            </a:pPr>
            <a:endParaRPr lang="en-SG" dirty="0"/>
          </a:p>
        </p:txBody>
      </p:sp>
      <p:sp>
        <p:nvSpPr>
          <p:cNvPr id="4" name="Date Placeholder 3">
            <a:extLst>
              <a:ext uri="{FF2B5EF4-FFF2-40B4-BE49-F238E27FC236}">
                <a16:creationId xmlns:a16="http://schemas.microsoft.com/office/drawing/2014/main" id="{F207ED1A-42EA-447E-B304-B2B918F7FD73}"/>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5A39894C-9D6A-4510-AF83-A1EE455B9E70}"/>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121771CC-3BDF-46AC-A1F7-05C071285769}"/>
              </a:ext>
            </a:extLst>
          </p:cNvPr>
          <p:cNvSpPr>
            <a:spLocks noGrp="1"/>
          </p:cNvSpPr>
          <p:nvPr>
            <p:ph type="sldNum" sz="quarter" idx="12"/>
          </p:nvPr>
        </p:nvSpPr>
        <p:spPr/>
        <p:txBody>
          <a:bodyPr/>
          <a:lstStyle/>
          <a:p>
            <a:fld id="{0CFEC368-1D7A-4F81-ABF6-AE0E36BAF64C}" type="slidenum">
              <a:rPr lang="en-US" smtClean="0"/>
              <a:pPr/>
              <a:t>10</a:t>
            </a:fld>
            <a:endParaRPr lang="en-US"/>
          </a:p>
        </p:txBody>
      </p:sp>
      <p:pic>
        <p:nvPicPr>
          <p:cNvPr id="7" name="Picture 6">
            <a:extLst>
              <a:ext uri="{FF2B5EF4-FFF2-40B4-BE49-F238E27FC236}">
                <a16:creationId xmlns:a16="http://schemas.microsoft.com/office/drawing/2014/main" id="{BCDF8147-BB9F-450E-9D38-AAA02FB9978E}"/>
              </a:ext>
            </a:extLst>
          </p:cNvPr>
          <p:cNvPicPr>
            <a:picLocks noChangeAspect="1"/>
          </p:cNvPicPr>
          <p:nvPr/>
        </p:nvPicPr>
        <p:blipFill>
          <a:blip r:embed="rId2"/>
          <a:stretch>
            <a:fillRect/>
          </a:stretch>
        </p:blipFill>
        <p:spPr>
          <a:xfrm>
            <a:off x="2374478" y="2816636"/>
            <a:ext cx="3850342" cy="3279666"/>
          </a:xfrm>
          <a:prstGeom prst="rect">
            <a:avLst/>
          </a:prstGeom>
        </p:spPr>
      </p:pic>
      <p:sp>
        <p:nvSpPr>
          <p:cNvPr id="8" name="TextBox 7">
            <a:extLst>
              <a:ext uri="{FF2B5EF4-FFF2-40B4-BE49-F238E27FC236}">
                <a16:creationId xmlns:a16="http://schemas.microsoft.com/office/drawing/2014/main" id="{426EDD37-495E-4122-B7E6-18150B0D4EBE}"/>
              </a:ext>
            </a:extLst>
          </p:cNvPr>
          <p:cNvSpPr txBox="1"/>
          <p:nvPr/>
        </p:nvSpPr>
        <p:spPr>
          <a:xfrm>
            <a:off x="6503894" y="3256140"/>
            <a:ext cx="5052002" cy="830997"/>
          </a:xfrm>
          <a:prstGeom prst="rect">
            <a:avLst/>
          </a:prstGeom>
          <a:noFill/>
        </p:spPr>
        <p:txBody>
          <a:bodyPr wrap="square" rtlCol="0">
            <a:spAutoFit/>
          </a:bodyPr>
          <a:lstStyle/>
          <a:p>
            <a:r>
              <a:rPr lang="en-SG" sz="2400" dirty="0"/>
              <a:t>Next to each node, the cost of the view the node represents is indicated.</a:t>
            </a:r>
          </a:p>
        </p:txBody>
      </p:sp>
      <p:sp>
        <p:nvSpPr>
          <p:cNvPr id="9" name="Rectangle 8">
            <a:extLst>
              <a:ext uri="{FF2B5EF4-FFF2-40B4-BE49-F238E27FC236}">
                <a16:creationId xmlns:a16="http://schemas.microsoft.com/office/drawing/2014/main" id="{79ED2613-E671-40B0-AB96-B8BDC82D3130}"/>
              </a:ext>
            </a:extLst>
          </p:cNvPr>
          <p:cNvSpPr/>
          <p:nvPr/>
        </p:nvSpPr>
        <p:spPr>
          <a:xfrm>
            <a:off x="1752601" y="6106174"/>
            <a:ext cx="8229599" cy="369332"/>
          </a:xfrm>
          <a:prstGeom prst="rect">
            <a:avLst/>
          </a:prstGeom>
        </p:spPr>
        <p:txBody>
          <a:bodyPr wrap="square">
            <a:spAutoFit/>
          </a:bodyPr>
          <a:lstStyle/>
          <a:p>
            <a:r>
              <a:rPr lang="en-SG" dirty="0"/>
              <a:t>Dependency lattice, with the estimated number of tuples in each node (view)</a:t>
            </a:r>
          </a:p>
        </p:txBody>
      </p:sp>
      <p:sp>
        <p:nvSpPr>
          <p:cNvPr id="10" name="Rectangle 9">
            <a:extLst>
              <a:ext uri="{FF2B5EF4-FFF2-40B4-BE49-F238E27FC236}">
                <a16:creationId xmlns:a16="http://schemas.microsoft.com/office/drawing/2014/main" id="{D46469F1-DD75-42AD-9D78-90211C4EB3C3}"/>
              </a:ext>
            </a:extLst>
          </p:cNvPr>
          <p:cNvSpPr/>
          <p:nvPr/>
        </p:nvSpPr>
        <p:spPr>
          <a:xfrm>
            <a:off x="3749404" y="5643193"/>
            <a:ext cx="739185" cy="384743"/>
          </a:xfrm>
          <a:prstGeom prst="rect">
            <a:avLst/>
          </a:prstGeom>
          <a:solidFill>
            <a:schemeClr val="tx2">
              <a:lumMod val="60000"/>
              <a:lumOff val="4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34367759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B1BE45-64DD-4D13-B414-1FB9DE4A8DDA}"/>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9F794827-3E36-409E-90CE-A16DFDA99D8F}"/>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D1DD91C4-95EC-4882-A921-C8D711357791}"/>
              </a:ext>
            </a:extLst>
          </p:cNvPr>
          <p:cNvSpPr>
            <a:spLocks noGrp="1"/>
          </p:cNvSpPr>
          <p:nvPr>
            <p:ph type="sldNum" sz="quarter" idx="12"/>
          </p:nvPr>
        </p:nvSpPr>
        <p:spPr/>
        <p:txBody>
          <a:bodyPr/>
          <a:lstStyle/>
          <a:p>
            <a:fld id="{0CFEC368-1D7A-4F81-ABF6-AE0E36BAF64C}" type="slidenum">
              <a:rPr lang="en-US" smtClean="0"/>
              <a:pPr/>
              <a:t>11</a:t>
            </a:fld>
            <a:endParaRPr lang="en-US"/>
          </a:p>
        </p:txBody>
      </p:sp>
      <p:grpSp>
        <p:nvGrpSpPr>
          <p:cNvPr id="20" name="Group 19">
            <a:extLst>
              <a:ext uri="{FF2B5EF4-FFF2-40B4-BE49-F238E27FC236}">
                <a16:creationId xmlns:a16="http://schemas.microsoft.com/office/drawing/2014/main" id="{C354CEA2-AE94-4F18-B587-6B9D950578CC}"/>
              </a:ext>
            </a:extLst>
          </p:cNvPr>
          <p:cNvGrpSpPr/>
          <p:nvPr/>
        </p:nvGrpSpPr>
        <p:grpSpPr>
          <a:xfrm>
            <a:off x="7182679" y="1880732"/>
            <a:ext cx="4744276" cy="4042989"/>
            <a:chOff x="5293658" y="526717"/>
            <a:chExt cx="3850342" cy="3279666"/>
          </a:xfrm>
        </p:grpSpPr>
        <p:pic>
          <p:nvPicPr>
            <p:cNvPr id="8" name="Picture 7">
              <a:extLst>
                <a:ext uri="{FF2B5EF4-FFF2-40B4-BE49-F238E27FC236}">
                  <a16:creationId xmlns:a16="http://schemas.microsoft.com/office/drawing/2014/main" id="{D7E7AF83-294E-4C62-950A-DD1EF6FFCBAF}"/>
                </a:ext>
              </a:extLst>
            </p:cNvPr>
            <p:cNvPicPr>
              <a:picLocks noChangeAspect="1"/>
            </p:cNvPicPr>
            <p:nvPr/>
          </p:nvPicPr>
          <p:blipFill>
            <a:blip r:embed="rId2"/>
            <a:stretch>
              <a:fillRect/>
            </a:stretch>
          </p:blipFill>
          <p:spPr>
            <a:xfrm>
              <a:off x="5293658" y="526717"/>
              <a:ext cx="3850342" cy="3279666"/>
            </a:xfrm>
            <a:prstGeom prst="rect">
              <a:avLst/>
            </a:prstGeom>
          </p:spPr>
        </p:pic>
        <p:sp>
          <p:nvSpPr>
            <p:cNvPr id="12" name="Rectangle 11">
              <a:extLst>
                <a:ext uri="{FF2B5EF4-FFF2-40B4-BE49-F238E27FC236}">
                  <a16:creationId xmlns:a16="http://schemas.microsoft.com/office/drawing/2014/main" id="{C5664DEA-676B-4C6A-A7C7-2EF3A98328EA}"/>
                </a:ext>
              </a:extLst>
            </p:cNvPr>
            <p:cNvSpPr/>
            <p:nvPr/>
          </p:nvSpPr>
          <p:spPr>
            <a:xfrm>
              <a:off x="5335862" y="2433710"/>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96709595-FBCE-40D6-B58D-C871AD0B7AD1}"/>
                </a:ext>
              </a:extLst>
            </p:cNvPr>
            <p:cNvSpPr/>
            <p:nvPr/>
          </p:nvSpPr>
          <p:spPr>
            <a:xfrm>
              <a:off x="5335862" y="1502901"/>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7E631F59-CDAF-41BF-A179-665CD8A4AD8D}"/>
                </a:ext>
              </a:extLst>
            </p:cNvPr>
            <p:cNvSpPr/>
            <p:nvPr/>
          </p:nvSpPr>
          <p:spPr>
            <a:xfrm>
              <a:off x="6669946" y="1500553"/>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3905D795-91C7-42E0-B5B0-B44004974AF5}"/>
                </a:ext>
              </a:extLst>
            </p:cNvPr>
            <p:cNvSpPr/>
            <p:nvPr/>
          </p:nvSpPr>
          <p:spPr>
            <a:xfrm>
              <a:off x="6655879" y="572088"/>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2759649F-6BF1-4A49-85F9-2B1D9D5625EC}"/>
                </a:ext>
              </a:extLst>
            </p:cNvPr>
            <p:cNvSpPr/>
            <p:nvPr/>
          </p:nvSpPr>
          <p:spPr>
            <a:xfrm>
              <a:off x="6675868" y="3352800"/>
              <a:ext cx="739185" cy="384743"/>
            </a:xfrm>
            <a:prstGeom prst="rect">
              <a:avLst/>
            </a:prstGeom>
            <a:solidFill>
              <a:schemeClr val="tx2">
                <a:lumMod val="60000"/>
                <a:lumOff val="4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aphicFrame>
        <p:nvGraphicFramePr>
          <p:cNvPr id="19" name="Table 18">
            <a:extLst>
              <a:ext uri="{FF2B5EF4-FFF2-40B4-BE49-F238E27FC236}">
                <a16:creationId xmlns:a16="http://schemas.microsoft.com/office/drawing/2014/main" id="{E8A0B5DE-658E-4C57-BD22-5EB1FFC349DB}"/>
              </a:ext>
            </a:extLst>
          </p:cNvPr>
          <p:cNvGraphicFramePr>
            <a:graphicFrameLocks noGrp="1"/>
          </p:cNvGraphicFramePr>
          <p:nvPr>
            <p:extLst>
              <p:ext uri="{D42A27DB-BD31-4B8C-83A1-F6EECF244321}">
                <p14:modId xmlns:p14="http://schemas.microsoft.com/office/powerpoint/2010/main" val="3403588730"/>
              </p:ext>
            </p:extLst>
          </p:nvPr>
        </p:nvGraphicFramePr>
        <p:xfrm>
          <a:off x="637127" y="200485"/>
          <a:ext cx="8585361" cy="1112520"/>
        </p:xfrm>
        <a:graphic>
          <a:graphicData uri="http://schemas.openxmlformats.org/drawingml/2006/table">
            <a:tbl>
              <a:tblPr firstRow="1" bandRow="1">
                <a:tableStyleId>{BC89EF96-8CEA-46FF-86C4-4CE0E7609802}</a:tableStyleId>
              </a:tblPr>
              <a:tblGrid>
                <a:gridCol w="2463881">
                  <a:extLst>
                    <a:ext uri="{9D8B030D-6E8A-4147-A177-3AD203B41FA5}">
                      <a16:colId xmlns:a16="http://schemas.microsoft.com/office/drawing/2014/main" val="1522916360"/>
                    </a:ext>
                  </a:extLst>
                </a:gridCol>
                <a:gridCol w="932329">
                  <a:extLst>
                    <a:ext uri="{9D8B030D-6E8A-4147-A177-3AD203B41FA5}">
                      <a16:colId xmlns:a16="http://schemas.microsoft.com/office/drawing/2014/main" val="2594905174"/>
                    </a:ext>
                  </a:extLst>
                </a:gridCol>
                <a:gridCol w="878542">
                  <a:extLst>
                    <a:ext uri="{9D8B030D-6E8A-4147-A177-3AD203B41FA5}">
                      <a16:colId xmlns:a16="http://schemas.microsoft.com/office/drawing/2014/main" val="2605337037"/>
                    </a:ext>
                  </a:extLst>
                </a:gridCol>
                <a:gridCol w="896470">
                  <a:extLst>
                    <a:ext uri="{9D8B030D-6E8A-4147-A177-3AD203B41FA5}">
                      <a16:colId xmlns:a16="http://schemas.microsoft.com/office/drawing/2014/main" val="3179679096"/>
                    </a:ext>
                  </a:extLst>
                </a:gridCol>
                <a:gridCol w="770965">
                  <a:extLst>
                    <a:ext uri="{9D8B030D-6E8A-4147-A177-3AD203B41FA5}">
                      <a16:colId xmlns:a16="http://schemas.microsoft.com/office/drawing/2014/main" val="2876649215"/>
                    </a:ext>
                  </a:extLst>
                </a:gridCol>
                <a:gridCol w="806823">
                  <a:extLst>
                    <a:ext uri="{9D8B030D-6E8A-4147-A177-3AD203B41FA5}">
                      <a16:colId xmlns:a16="http://schemas.microsoft.com/office/drawing/2014/main" val="436313993"/>
                    </a:ext>
                  </a:extLst>
                </a:gridCol>
                <a:gridCol w="770965">
                  <a:extLst>
                    <a:ext uri="{9D8B030D-6E8A-4147-A177-3AD203B41FA5}">
                      <a16:colId xmlns:a16="http://schemas.microsoft.com/office/drawing/2014/main" val="853395909"/>
                    </a:ext>
                  </a:extLst>
                </a:gridCol>
                <a:gridCol w="717177">
                  <a:extLst>
                    <a:ext uri="{9D8B030D-6E8A-4147-A177-3AD203B41FA5}">
                      <a16:colId xmlns:a16="http://schemas.microsoft.com/office/drawing/2014/main" val="966068150"/>
                    </a:ext>
                  </a:extLst>
                </a:gridCol>
                <a:gridCol w="348209">
                  <a:extLst>
                    <a:ext uri="{9D8B030D-6E8A-4147-A177-3AD203B41FA5}">
                      <a16:colId xmlns:a16="http://schemas.microsoft.com/office/drawing/2014/main" val="3113349152"/>
                    </a:ext>
                  </a:extLst>
                </a:gridCol>
              </a:tblGrid>
              <a:tr h="370840">
                <a:tc>
                  <a:txBody>
                    <a:bodyPr/>
                    <a:lstStyle/>
                    <a:p>
                      <a:pPr algn="r"/>
                      <a:r>
                        <a:rPr lang="en-SG" sz="1800" dirty="0"/>
                        <a:t>S = {</a:t>
                      </a:r>
                    </a:p>
                  </a:txBody>
                  <a:tcPr/>
                </a:tc>
                <a:tc>
                  <a:txBody>
                    <a:bodyPr/>
                    <a:lstStyle/>
                    <a:p>
                      <a:pPr algn="ctr"/>
                      <a:r>
                        <a:rPr lang="en-SG" sz="1800" dirty="0"/>
                        <a:t>ABC</a:t>
                      </a:r>
                    </a:p>
                  </a:txBody>
                  <a:tcPr/>
                </a:tc>
                <a:tc>
                  <a:txBody>
                    <a:bodyPr/>
                    <a:lstStyle/>
                    <a:p>
                      <a:pPr algn="l"/>
                      <a:r>
                        <a:rPr lang="en-SG" sz="1800" dirty="0"/>
                        <a:t>}</a:t>
                      </a:r>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extLst>
                  <a:ext uri="{0D108BD9-81ED-4DB2-BD59-A6C34878D82A}">
                    <a16:rowId xmlns:a16="http://schemas.microsoft.com/office/drawing/2014/main" val="4057401689"/>
                  </a:ext>
                </a:extLst>
              </a:tr>
              <a:tr h="370840">
                <a:tc>
                  <a:txBody>
                    <a:bodyPr/>
                    <a:lstStyle/>
                    <a:p>
                      <a:pPr algn="r"/>
                      <a:r>
                        <a:rPr lang="en-SG" sz="1800" dirty="0" err="1"/>
                        <a:t>ViewToMat</a:t>
                      </a:r>
                      <a:r>
                        <a:rPr lang="en-SG" sz="1800" dirty="0"/>
                        <a:t> = w {</a:t>
                      </a:r>
                    </a:p>
                  </a:txBody>
                  <a:tcPr/>
                </a:tc>
                <a:tc>
                  <a:txBody>
                    <a:bodyPr/>
                    <a:lstStyle/>
                    <a:p>
                      <a:pPr algn="ctr"/>
                      <a:r>
                        <a:rPr lang="en-SG" sz="1800" dirty="0"/>
                        <a:t>AB,</a:t>
                      </a:r>
                    </a:p>
                  </a:txBody>
                  <a:tcPr/>
                </a:tc>
                <a:tc>
                  <a:txBody>
                    <a:bodyPr/>
                    <a:lstStyle/>
                    <a:p>
                      <a:pPr algn="ctr"/>
                      <a:r>
                        <a:rPr lang="en-SG" sz="1800" dirty="0"/>
                        <a:t>AC,</a:t>
                      </a:r>
                    </a:p>
                  </a:txBody>
                  <a:tcPr/>
                </a:tc>
                <a:tc>
                  <a:txBody>
                    <a:bodyPr/>
                    <a:lstStyle/>
                    <a:p>
                      <a:pPr algn="ctr"/>
                      <a:r>
                        <a:rPr lang="en-SG" sz="1800" dirty="0"/>
                        <a:t>BC,</a:t>
                      </a:r>
                    </a:p>
                  </a:txBody>
                  <a:tcPr/>
                </a:tc>
                <a:tc>
                  <a:txBody>
                    <a:bodyPr/>
                    <a:lstStyle/>
                    <a:p>
                      <a:pPr algn="ctr"/>
                      <a:r>
                        <a:rPr lang="en-SG" sz="1800" dirty="0"/>
                        <a:t>A,</a:t>
                      </a:r>
                    </a:p>
                  </a:txBody>
                  <a:tcPr/>
                </a:tc>
                <a:tc>
                  <a:txBody>
                    <a:bodyPr/>
                    <a:lstStyle/>
                    <a:p>
                      <a:pPr algn="ctr"/>
                      <a:r>
                        <a:rPr lang="en-SG" sz="1800" dirty="0"/>
                        <a:t>B,</a:t>
                      </a:r>
                    </a:p>
                  </a:txBody>
                  <a:tcPr/>
                </a:tc>
                <a:tc>
                  <a:txBody>
                    <a:bodyPr/>
                    <a:lstStyle/>
                    <a:p>
                      <a:pPr algn="ctr"/>
                      <a:r>
                        <a:rPr lang="en-SG" sz="1800" dirty="0"/>
                        <a:t>C,</a:t>
                      </a:r>
                    </a:p>
                  </a:txBody>
                  <a:tcPr/>
                </a:tc>
                <a:tc>
                  <a:txBody>
                    <a:bodyPr/>
                    <a:lstStyle/>
                    <a:p>
                      <a:pPr algn="ctr"/>
                      <a:r>
                        <a:rPr lang="en-SG" sz="1800" dirty="0"/>
                        <a:t>All</a:t>
                      </a:r>
                    </a:p>
                  </a:txBody>
                  <a:tcPr/>
                </a:tc>
                <a:tc>
                  <a:txBody>
                    <a:bodyPr/>
                    <a:lstStyle/>
                    <a:p>
                      <a:pPr algn="l"/>
                      <a:r>
                        <a:rPr lang="en-SG" sz="1800" dirty="0"/>
                        <a:t>}</a:t>
                      </a:r>
                    </a:p>
                  </a:txBody>
                  <a:tcPr/>
                </a:tc>
                <a:extLst>
                  <a:ext uri="{0D108BD9-81ED-4DB2-BD59-A6C34878D82A}">
                    <a16:rowId xmlns:a16="http://schemas.microsoft.com/office/drawing/2014/main" val="2842698890"/>
                  </a:ext>
                </a:extLst>
              </a:tr>
              <a:tr h="370840">
                <a:tc>
                  <a:txBody>
                    <a:bodyPr/>
                    <a:lstStyle/>
                    <a:p>
                      <a:pPr algn="r"/>
                      <a:r>
                        <a:rPr lang="en-SG" sz="1800" dirty="0" err="1"/>
                        <a:t>CostReduction</a:t>
                      </a:r>
                      <a:r>
                        <a:rPr lang="en-SG" sz="1800" dirty="0"/>
                        <a:t> =</a:t>
                      </a:r>
                    </a:p>
                  </a:txBody>
                  <a:tcPr/>
                </a:tc>
                <a:tc>
                  <a:txBody>
                    <a:bodyPr/>
                    <a:lstStyle/>
                    <a:p>
                      <a:pPr algn="ctr"/>
                      <a:r>
                        <a:rPr lang="en-SG" sz="1800" dirty="0"/>
                        <a:t>-</a:t>
                      </a:r>
                    </a:p>
                  </a:txBody>
                  <a:tcPr/>
                </a:tc>
                <a:tc>
                  <a:txBody>
                    <a:bodyPr/>
                    <a:lstStyle/>
                    <a:p>
                      <a:pPr algn="ctr"/>
                      <a:r>
                        <a:rPr lang="en-SG" sz="1800" dirty="0"/>
                        <a:t>-</a:t>
                      </a:r>
                    </a:p>
                  </a:txBody>
                  <a:tcPr/>
                </a:tc>
                <a:tc>
                  <a:txBody>
                    <a:bodyPr/>
                    <a:lstStyle/>
                    <a:p>
                      <a:pPr algn="ctr"/>
                      <a:r>
                        <a:rPr lang="en-SG" sz="1800" dirty="0"/>
                        <a:t>-</a:t>
                      </a:r>
                    </a:p>
                  </a:txBody>
                  <a:tcPr/>
                </a:tc>
                <a:tc>
                  <a:txBody>
                    <a:bodyPr/>
                    <a:lstStyle/>
                    <a:p>
                      <a:pPr algn="ctr"/>
                      <a:r>
                        <a:rPr lang="en-SG" sz="1800" dirty="0"/>
                        <a:t>-</a:t>
                      </a:r>
                    </a:p>
                  </a:txBody>
                  <a:tcPr/>
                </a:tc>
                <a:tc>
                  <a:txBody>
                    <a:bodyPr/>
                    <a:lstStyle/>
                    <a:p>
                      <a:pPr algn="ctr"/>
                      <a:r>
                        <a:rPr lang="en-SG" sz="1800" dirty="0"/>
                        <a:t>-</a:t>
                      </a:r>
                    </a:p>
                  </a:txBody>
                  <a:tcPr/>
                </a:tc>
                <a:tc>
                  <a:txBody>
                    <a:bodyPr/>
                    <a:lstStyle/>
                    <a:p>
                      <a:pPr algn="ctr"/>
                      <a:r>
                        <a:rPr lang="en-SG" sz="1800" dirty="0"/>
                        <a:t>-</a:t>
                      </a:r>
                    </a:p>
                  </a:txBody>
                  <a:tcPr/>
                </a:tc>
                <a:tc>
                  <a:txBody>
                    <a:bodyPr/>
                    <a:lstStyle/>
                    <a:p>
                      <a:pPr algn="ctr"/>
                      <a:r>
                        <a:rPr lang="en-SG" sz="1800" dirty="0"/>
                        <a:t>-</a:t>
                      </a:r>
                    </a:p>
                  </a:txBody>
                  <a:tcPr/>
                </a:tc>
                <a:tc>
                  <a:txBody>
                    <a:bodyPr/>
                    <a:lstStyle/>
                    <a:p>
                      <a:pPr algn="l"/>
                      <a:endParaRPr lang="en-SG" sz="1800" dirty="0"/>
                    </a:p>
                  </a:txBody>
                  <a:tcPr/>
                </a:tc>
                <a:extLst>
                  <a:ext uri="{0D108BD9-81ED-4DB2-BD59-A6C34878D82A}">
                    <a16:rowId xmlns:a16="http://schemas.microsoft.com/office/drawing/2014/main" val="278844701"/>
                  </a:ext>
                </a:extLst>
              </a:tr>
            </a:tbl>
          </a:graphicData>
        </a:graphic>
      </p:graphicFrame>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25110E4F-6158-4371-9FD1-D2C375EB3265}"/>
                  </a:ext>
                </a:extLst>
              </p:cNvPr>
              <p:cNvSpPr/>
              <p:nvPr/>
            </p:nvSpPr>
            <p:spPr>
              <a:xfrm>
                <a:off x="530088" y="1524000"/>
                <a:ext cx="6899454" cy="4888261"/>
              </a:xfrm>
              <a:prstGeom prst="rect">
                <a:avLst/>
              </a:prstGeom>
            </p:spPr>
            <p:txBody>
              <a:bodyPr wrap="square">
                <a:spAutoFit/>
              </a:bodyPr>
              <a:lstStyle/>
              <a:p>
                <a:r>
                  <a:rPr lang="en-SG" sz="2400" dirty="0"/>
                  <a:t>To materialized view </a:t>
                </a:r>
                <a14:m>
                  <m:oMath xmlns:m="http://schemas.openxmlformats.org/officeDocument/2006/math">
                    <m:r>
                      <a:rPr lang="en-SG" sz="2400" i="1" dirty="0">
                        <a:latin typeface="Cambria Math" panose="02040503050406030204" pitchFamily="18" charset="0"/>
                      </a:rPr>
                      <m:t>𝐴𝐵</m:t>
                    </m:r>
                  </m:oMath>
                </a14:m>
                <a:r>
                  <a:rPr lang="en-SG" sz="2400" dirty="0"/>
                  <a:t> given </a:t>
                </a:r>
                <a14:m>
                  <m:oMath xmlns:m="http://schemas.openxmlformats.org/officeDocument/2006/math">
                    <m:r>
                      <a:rPr lang="en-SG" sz="2400" i="1" dirty="0">
                        <a:latin typeface="Cambria Math" panose="02040503050406030204" pitchFamily="18" charset="0"/>
                      </a:rPr>
                      <m:t>𝑆</m:t>
                    </m:r>
                  </m:oMath>
                </a14:m>
                <a:r>
                  <a:rPr lang="en-SG" sz="2400" dirty="0"/>
                  <a:t>, we compute the benefit </a:t>
                </a:r>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𝐴𝐵</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𝐴𝐵</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 </m:t>
                    </m:r>
                    <m:r>
                      <a:rPr lang="en-SG" sz="2400" i="1">
                        <a:latin typeface="Cambria Math" panose="02040503050406030204" pitchFamily="18" charset="0"/>
                      </a:rPr>
                      <m:t>𝑤h𝑒𝑟𝑒</m:t>
                    </m:r>
                    <m:r>
                      <a:rPr lang="en-SG" sz="2400" i="1">
                        <a:latin typeface="Cambria Math" panose="02040503050406030204" pitchFamily="18" charset="0"/>
                      </a:rPr>
                      <m:t> </m:t>
                    </m:r>
                    <m:r>
                      <a:rPr lang="en-SG" sz="2400" i="1">
                        <a:latin typeface="Cambria Math" panose="02040503050406030204" pitchFamily="18" charset="0"/>
                      </a:rPr>
                      <m:t>𝑤</m:t>
                    </m:r>
                    <m:r>
                      <a:rPr lang="en-SG" sz="2400" i="1">
                        <a:latin typeface="Cambria Math" panose="02040503050406030204" pitchFamily="18" charset="0"/>
                      </a:rPr>
                      <m:t>=</m:t>
                    </m:r>
                    <m:r>
                      <a:rPr lang="en-SG" sz="2400" i="1">
                        <a:latin typeface="Cambria Math" panose="02040503050406030204" pitchFamily="18" charset="0"/>
                      </a:rPr>
                      <m:t>𝑉𝑖𝑒𝑤𝑇𝑜𝑀𝑎𝑡</m:t>
                    </m:r>
                  </m:oMath>
                </a14:m>
                <a:endParaRPr lang="en-SG" sz="2400" dirty="0"/>
              </a:p>
              <a:p>
                <a:endParaRPr lang="en-SG" sz="2400" dirty="0"/>
              </a:p>
              <a:p>
                <a:r>
                  <a:rPr lang="en-SG" sz="2400" dirty="0"/>
                  <a:t>For each view </a:t>
                </a:r>
                <a14:m>
                  <m:oMath xmlns:m="http://schemas.openxmlformats.org/officeDocument/2006/math">
                    <m:r>
                      <a:rPr lang="en-SG" sz="2400" i="1" dirty="0">
                        <a:latin typeface="Cambria Math" panose="02040503050406030204" pitchFamily="18" charset="0"/>
                      </a:rPr>
                      <m:t>𝑤</m:t>
                    </m:r>
                  </m:oMath>
                </a14:m>
                <a:r>
                  <a:rPr lang="en-SG" sz="2400" dirty="0"/>
                  <a:t> covered by </a:t>
                </a:r>
                <a14:m>
                  <m:oMath xmlns:m="http://schemas.openxmlformats.org/officeDocument/2006/math">
                    <m:r>
                      <a:rPr lang="en-SG" sz="2400" i="1" dirty="0">
                        <a:latin typeface="Cambria Math" panose="02040503050406030204" pitchFamily="18" charset="0"/>
                      </a:rPr>
                      <m:t>𝐴𝐵</m:t>
                    </m:r>
                  </m:oMath>
                </a14:m>
                <a:r>
                  <a:rPr lang="en-SG" sz="2400" dirty="0"/>
                  <a:t>, we compute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𝐴𝐵𝐶</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m:t>
                    </m:r>
                    <m:r>
                      <a:rPr lang="en-SG" sz="2400" i="1" dirty="0">
                        <a:latin typeface="Cambria Math" panose="02040503050406030204" pitchFamily="18" charset="0"/>
                      </a:rPr>
                      <m:t>)</m:t>
                    </m:r>
                  </m:oMath>
                </a14:m>
                <a:r>
                  <a:rPr lang="en-SG" sz="2400" dirty="0"/>
                  <a:t>, because </a:t>
                </a:r>
                <a14:m>
                  <m:oMath xmlns:m="http://schemas.openxmlformats.org/officeDocument/2006/math">
                    <m:r>
                      <a:rPr lang="en-SG" sz="2400" i="1" dirty="0">
                        <a:latin typeface="Cambria Math" panose="02040503050406030204" pitchFamily="18" charset="0"/>
                      </a:rPr>
                      <m:t>𝐴𝐵𝐶</m:t>
                    </m:r>
                  </m:oMath>
                </a14:m>
                <a:r>
                  <a:rPr lang="en-SG" sz="2400" dirty="0"/>
                  <a:t> is the only materialized view at the moment.</a:t>
                </a:r>
              </a:p>
              <a:p>
                <a:endParaRPr lang="en-SG" sz="2400" dirty="0"/>
              </a:p>
              <a:p>
                <a:r>
                  <a:rPr lang="en-SG" sz="2400" dirty="0"/>
                  <a:t>Hence, the cost reduction =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𝐴𝐵𝐶</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m:t>
                    </m:r>
                    <m:r>
                      <a:rPr lang="en-SG" sz="2400" i="1" dirty="0">
                        <a:latin typeface="Cambria Math" panose="02040503050406030204" pitchFamily="18" charset="0"/>
                      </a:rPr>
                      <m:t>)=2000−400=1600.</m:t>
                    </m:r>
                  </m:oMath>
                </a14:m>
                <a:endParaRPr lang="en-SG" sz="2400" dirty="0"/>
              </a:p>
              <a:p>
                <a:endParaRPr lang="en-SG" sz="2400" dirty="0"/>
              </a:p>
              <a:p>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𝐴𝐵</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𝐴𝐵</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=1600+1600+1600+1600=6400</m:t>
                    </m:r>
                  </m:oMath>
                </a14:m>
                <a:r>
                  <a:rPr lang="en-SG" sz="2400" dirty="0"/>
                  <a:t> </a:t>
                </a:r>
              </a:p>
            </p:txBody>
          </p:sp>
        </mc:Choice>
        <mc:Fallback xmlns="">
          <p:sp>
            <p:nvSpPr>
              <p:cNvPr id="21" name="Rectangle 20">
                <a:extLst>
                  <a:ext uri="{FF2B5EF4-FFF2-40B4-BE49-F238E27FC236}">
                    <a16:creationId xmlns:a16="http://schemas.microsoft.com/office/drawing/2014/main" id="{25110E4F-6158-4371-9FD1-D2C375EB3265}"/>
                  </a:ext>
                </a:extLst>
              </p:cNvPr>
              <p:cNvSpPr>
                <a:spLocks noRot="1" noChangeAspect="1" noMove="1" noResize="1" noEditPoints="1" noAdjustHandles="1" noChangeArrowheads="1" noChangeShapeType="1" noTextEdit="1"/>
              </p:cNvSpPr>
              <p:nvPr/>
            </p:nvSpPr>
            <p:spPr>
              <a:xfrm>
                <a:off x="530088" y="1524000"/>
                <a:ext cx="6899454" cy="4888261"/>
              </a:xfrm>
              <a:prstGeom prst="rect">
                <a:avLst/>
              </a:prstGeom>
              <a:blipFill>
                <a:blip r:embed="rId3"/>
                <a:stretch>
                  <a:fillRect l="-1413" t="-4863" b="-10349"/>
                </a:stretch>
              </a:blipFill>
            </p:spPr>
            <p:txBody>
              <a:bodyPr/>
              <a:lstStyle/>
              <a:p>
                <a:r>
                  <a:rPr lang="en-SG">
                    <a:noFill/>
                  </a:rPr>
                  <a:t> </a:t>
                </a:r>
              </a:p>
            </p:txBody>
          </p:sp>
        </mc:Fallback>
      </mc:AlternateContent>
    </p:spTree>
    <p:extLst>
      <p:ext uri="{BB962C8B-B14F-4D97-AF65-F5344CB8AC3E}">
        <p14:creationId xmlns:p14="http://schemas.microsoft.com/office/powerpoint/2010/main" val="3564402062"/>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B1BE45-64DD-4D13-B414-1FB9DE4A8DDA}"/>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9F794827-3E36-409E-90CE-A16DFDA99D8F}"/>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D1DD91C4-95EC-4882-A921-C8D711357791}"/>
              </a:ext>
            </a:extLst>
          </p:cNvPr>
          <p:cNvSpPr>
            <a:spLocks noGrp="1"/>
          </p:cNvSpPr>
          <p:nvPr>
            <p:ph type="sldNum" sz="quarter" idx="12"/>
          </p:nvPr>
        </p:nvSpPr>
        <p:spPr/>
        <p:txBody>
          <a:bodyPr/>
          <a:lstStyle/>
          <a:p>
            <a:fld id="{0CFEC368-1D7A-4F81-ABF6-AE0E36BAF64C}" type="slidenum">
              <a:rPr lang="en-US" smtClean="0"/>
              <a:pPr/>
              <a:t>12</a:t>
            </a:fld>
            <a:endParaRPr lang="en-US"/>
          </a:p>
        </p:txBody>
      </p:sp>
      <p:grpSp>
        <p:nvGrpSpPr>
          <p:cNvPr id="20" name="Group 19">
            <a:extLst>
              <a:ext uri="{FF2B5EF4-FFF2-40B4-BE49-F238E27FC236}">
                <a16:creationId xmlns:a16="http://schemas.microsoft.com/office/drawing/2014/main" id="{C354CEA2-AE94-4F18-B587-6B9D950578CC}"/>
              </a:ext>
            </a:extLst>
          </p:cNvPr>
          <p:cNvGrpSpPr/>
          <p:nvPr/>
        </p:nvGrpSpPr>
        <p:grpSpPr>
          <a:xfrm>
            <a:off x="7089912" y="1789044"/>
            <a:ext cx="4678017" cy="4015408"/>
            <a:chOff x="5293658" y="526717"/>
            <a:chExt cx="3850342" cy="3279666"/>
          </a:xfrm>
        </p:grpSpPr>
        <p:pic>
          <p:nvPicPr>
            <p:cNvPr id="8" name="Picture 7">
              <a:extLst>
                <a:ext uri="{FF2B5EF4-FFF2-40B4-BE49-F238E27FC236}">
                  <a16:creationId xmlns:a16="http://schemas.microsoft.com/office/drawing/2014/main" id="{D7E7AF83-294E-4C62-950A-DD1EF6FFCBAF}"/>
                </a:ext>
              </a:extLst>
            </p:cNvPr>
            <p:cNvPicPr>
              <a:picLocks noChangeAspect="1"/>
            </p:cNvPicPr>
            <p:nvPr/>
          </p:nvPicPr>
          <p:blipFill>
            <a:blip r:embed="rId2"/>
            <a:stretch>
              <a:fillRect/>
            </a:stretch>
          </p:blipFill>
          <p:spPr>
            <a:xfrm>
              <a:off x="5293658" y="526717"/>
              <a:ext cx="3850342" cy="3279666"/>
            </a:xfrm>
            <a:prstGeom prst="rect">
              <a:avLst/>
            </a:prstGeom>
          </p:spPr>
        </p:pic>
        <p:sp>
          <p:nvSpPr>
            <p:cNvPr id="12" name="Rectangle 11">
              <a:extLst>
                <a:ext uri="{FF2B5EF4-FFF2-40B4-BE49-F238E27FC236}">
                  <a16:creationId xmlns:a16="http://schemas.microsoft.com/office/drawing/2014/main" id="{C5664DEA-676B-4C6A-A7C7-2EF3A98328EA}"/>
                </a:ext>
              </a:extLst>
            </p:cNvPr>
            <p:cNvSpPr/>
            <p:nvPr/>
          </p:nvSpPr>
          <p:spPr>
            <a:xfrm>
              <a:off x="6662635" y="2433710"/>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96709595-FBCE-40D6-B58D-C871AD0B7AD1}"/>
                </a:ext>
              </a:extLst>
            </p:cNvPr>
            <p:cNvSpPr/>
            <p:nvPr/>
          </p:nvSpPr>
          <p:spPr>
            <a:xfrm>
              <a:off x="5335862" y="1502901"/>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7E631F59-CDAF-41BF-A179-665CD8A4AD8D}"/>
                </a:ext>
              </a:extLst>
            </p:cNvPr>
            <p:cNvSpPr/>
            <p:nvPr/>
          </p:nvSpPr>
          <p:spPr>
            <a:xfrm>
              <a:off x="7996725" y="1500553"/>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3905D795-91C7-42E0-B5B0-B44004974AF5}"/>
                </a:ext>
              </a:extLst>
            </p:cNvPr>
            <p:cNvSpPr/>
            <p:nvPr/>
          </p:nvSpPr>
          <p:spPr>
            <a:xfrm>
              <a:off x="6655879" y="572088"/>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2759649F-6BF1-4A49-85F9-2B1D9D5625EC}"/>
                </a:ext>
              </a:extLst>
            </p:cNvPr>
            <p:cNvSpPr/>
            <p:nvPr/>
          </p:nvSpPr>
          <p:spPr>
            <a:xfrm>
              <a:off x="6675868" y="3352800"/>
              <a:ext cx="739185" cy="384743"/>
            </a:xfrm>
            <a:prstGeom prst="rect">
              <a:avLst/>
            </a:prstGeom>
            <a:solidFill>
              <a:schemeClr val="tx2">
                <a:lumMod val="60000"/>
                <a:lumOff val="4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aphicFrame>
        <p:nvGraphicFramePr>
          <p:cNvPr id="19" name="Table 18">
            <a:extLst>
              <a:ext uri="{FF2B5EF4-FFF2-40B4-BE49-F238E27FC236}">
                <a16:creationId xmlns:a16="http://schemas.microsoft.com/office/drawing/2014/main" id="{E8A0B5DE-658E-4C57-BD22-5EB1FFC349DB}"/>
              </a:ext>
            </a:extLst>
          </p:cNvPr>
          <p:cNvGraphicFramePr>
            <a:graphicFrameLocks noGrp="1"/>
          </p:cNvGraphicFramePr>
          <p:nvPr>
            <p:extLst>
              <p:ext uri="{D42A27DB-BD31-4B8C-83A1-F6EECF244321}">
                <p14:modId xmlns:p14="http://schemas.microsoft.com/office/powerpoint/2010/main" val="408192969"/>
              </p:ext>
            </p:extLst>
          </p:nvPr>
        </p:nvGraphicFramePr>
        <p:xfrm>
          <a:off x="626165" y="185578"/>
          <a:ext cx="8585361" cy="1112520"/>
        </p:xfrm>
        <a:graphic>
          <a:graphicData uri="http://schemas.openxmlformats.org/drawingml/2006/table">
            <a:tbl>
              <a:tblPr firstRow="1" bandRow="1">
                <a:tableStyleId>{BC89EF96-8CEA-46FF-86C4-4CE0E7609802}</a:tableStyleId>
              </a:tblPr>
              <a:tblGrid>
                <a:gridCol w="2463881">
                  <a:extLst>
                    <a:ext uri="{9D8B030D-6E8A-4147-A177-3AD203B41FA5}">
                      <a16:colId xmlns:a16="http://schemas.microsoft.com/office/drawing/2014/main" val="1522916360"/>
                    </a:ext>
                  </a:extLst>
                </a:gridCol>
                <a:gridCol w="932329">
                  <a:extLst>
                    <a:ext uri="{9D8B030D-6E8A-4147-A177-3AD203B41FA5}">
                      <a16:colId xmlns:a16="http://schemas.microsoft.com/office/drawing/2014/main" val="2594905174"/>
                    </a:ext>
                  </a:extLst>
                </a:gridCol>
                <a:gridCol w="878542">
                  <a:extLst>
                    <a:ext uri="{9D8B030D-6E8A-4147-A177-3AD203B41FA5}">
                      <a16:colId xmlns:a16="http://schemas.microsoft.com/office/drawing/2014/main" val="2605337037"/>
                    </a:ext>
                  </a:extLst>
                </a:gridCol>
                <a:gridCol w="896470">
                  <a:extLst>
                    <a:ext uri="{9D8B030D-6E8A-4147-A177-3AD203B41FA5}">
                      <a16:colId xmlns:a16="http://schemas.microsoft.com/office/drawing/2014/main" val="3179679096"/>
                    </a:ext>
                  </a:extLst>
                </a:gridCol>
                <a:gridCol w="770965">
                  <a:extLst>
                    <a:ext uri="{9D8B030D-6E8A-4147-A177-3AD203B41FA5}">
                      <a16:colId xmlns:a16="http://schemas.microsoft.com/office/drawing/2014/main" val="2876649215"/>
                    </a:ext>
                  </a:extLst>
                </a:gridCol>
                <a:gridCol w="806823">
                  <a:extLst>
                    <a:ext uri="{9D8B030D-6E8A-4147-A177-3AD203B41FA5}">
                      <a16:colId xmlns:a16="http://schemas.microsoft.com/office/drawing/2014/main" val="436313993"/>
                    </a:ext>
                  </a:extLst>
                </a:gridCol>
                <a:gridCol w="770965">
                  <a:extLst>
                    <a:ext uri="{9D8B030D-6E8A-4147-A177-3AD203B41FA5}">
                      <a16:colId xmlns:a16="http://schemas.microsoft.com/office/drawing/2014/main" val="853395909"/>
                    </a:ext>
                  </a:extLst>
                </a:gridCol>
                <a:gridCol w="717177">
                  <a:extLst>
                    <a:ext uri="{9D8B030D-6E8A-4147-A177-3AD203B41FA5}">
                      <a16:colId xmlns:a16="http://schemas.microsoft.com/office/drawing/2014/main" val="966068150"/>
                    </a:ext>
                  </a:extLst>
                </a:gridCol>
                <a:gridCol w="348209">
                  <a:extLst>
                    <a:ext uri="{9D8B030D-6E8A-4147-A177-3AD203B41FA5}">
                      <a16:colId xmlns:a16="http://schemas.microsoft.com/office/drawing/2014/main" val="3113349152"/>
                    </a:ext>
                  </a:extLst>
                </a:gridCol>
              </a:tblGrid>
              <a:tr h="370840">
                <a:tc>
                  <a:txBody>
                    <a:bodyPr/>
                    <a:lstStyle/>
                    <a:p>
                      <a:pPr algn="r"/>
                      <a:r>
                        <a:rPr lang="en-SG" sz="1800" dirty="0"/>
                        <a:t>S = {</a:t>
                      </a:r>
                    </a:p>
                  </a:txBody>
                  <a:tcPr/>
                </a:tc>
                <a:tc>
                  <a:txBody>
                    <a:bodyPr/>
                    <a:lstStyle/>
                    <a:p>
                      <a:pPr algn="ctr"/>
                      <a:r>
                        <a:rPr lang="en-SG" sz="1800" dirty="0"/>
                        <a:t>ABC</a:t>
                      </a:r>
                    </a:p>
                  </a:txBody>
                  <a:tcPr/>
                </a:tc>
                <a:tc>
                  <a:txBody>
                    <a:bodyPr/>
                    <a:lstStyle/>
                    <a:p>
                      <a:pPr algn="l"/>
                      <a:r>
                        <a:rPr lang="en-SG" sz="1800" dirty="0"/>
                        <a:t>}</a:t>
                      </a:r>
                    </a:p>
                  </a:txBody>
                  <a:tcPr/>
                </a:tc>
                <a:tc>
                  <a:txBody>
                    <a:bodyPr/>
                    <a:lstStyle/>
                    <a:p>
                      <a:pPr algn="l"/>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extLst>
                  <a:ext uri="{0D108BD9-81ED-4DB2-BD59-A6C34878D82A}">
                    <a16:rowId xmlns:a16="http://schemas.microsoft.com/office/drawing/2014/main" val="4057401689"/>
                  </a:ext>
                </a:extLst>
              </a:tr>
              <a:tr h="370840">
                <a:tc>
                  <a:txBody>
                    <a:bodyPr/>
                    <a:lstStyle/>
                    <a:p>
                      <a:pPr algn="r"/>
                      <a:r>
                        <a:rPr lang="en-SG" sz="1800" dirty="0" err="1"/>
                        <a:t>ViewToMat</a:t>
                      </a:r>
                      <a:r>
                        <a:rPr lang="en-SG" sz="1800" dirty="0"/>
                        <a:t> = w {</a:t>
                      </a:r>
                    </a:p>
                  </a:txBody>
                  <a:tcPr/>
                </a:tc>
                <a:tc>
                  <a:txBody>
                    <a:bodyPr/>
                    <a:lstStyle/>
                    <a:p>
                      <a:pPr algn="ctr"/>
                      <a:r>
                        <a:rPr lang="en-SG" sz="1800" dirty="0"/>
                        <a:t>AB,</a:t>
                      </a:r>
                    </a:p>
                  </a:txBody>
                  <a:tcPr>
                    <a:solidFill>
                      <a:schemeClr val="tx2">
                        <a:lumMod val="60000"/>
                        <a:lumOff val="40000"/>
                      </a:schemeClr>
                    </a:solidFill>
                  </a:tcPr>
                </a:tc>
                <a:tc>
                  <a:txBody>
                    <a:bodyPr/>
                    <a:lstStyle/>
                    <a:p>
                      <a:pPr algn="ctr"/>
                      <a:r>
                        <a:rPr lang="en-SG" sz="1800" dirty="0"/>
                        <a:t>AC,</a:t>
                      </a:r>
                    </a:p>
                  </a:txBody>
                  <a:tcPr/>
                </a:tc>
                <a:tc>
                  <a:txBody>
                    <a:bodyPr/>
                    <a:lstStyle/>
                    <a:p>
                      <a:pPr algn="ctr"/>
                      <a:r>
                        <a:rPr lang="en-SG" sz="1800" dirty="0"/>
                        <a:t>BC,</a:t>
                      </a:r>
                    </a:p>
                  </a:txBody>
                  <a:tcPr/>
                </a:tc>
                <a:tc>
                  <a:txBody>
                    <a:bodyPr/>
                    <a:lstStyle/>
                    <a:p>
                      <a:pPr algn="ctr"/>
                      <a:r>
                        <a:rPr lang="en-SG" sz="1800" dirty="0"/>
                        <a:t>A,</a:t>
                      </a:r>
                    </a:p>
                  </a:txBody>
                  <a:tcPr/>
                </a:tc>
                <a:tc>
                  <a:txBody>
                    <a:bodyPr/>
                    <a:lstStyle/>
                    <a:p>
                      <a:pPr algn="ctr"/>
                      <a:r>
                        <a:rPr lang="en-SG" sz="1800" dirty="0"/>
                        <a:t>B,</a:t>
                      </a:r>
                    </a:p>
                  </a:txBody>
                  <a:tcPr/>
                </a:tc>
                <a:tc>
                  <a:txBody>
                    <a:bodyPr/>
                    <a:lstStyle/>
                    <a:p>
                      <a:pPr algn="ctr"/>
                      <a:r>
                        <a:rPr lang="en-SG" sz="1800" dirty="0"/>
                        <a:t>C,</a:t>
                      </a:r>
                    </a:p>
                  </a:txBody>
                  <a:tcPr/>
                </a:tc>
                <a:tc>
                  <a:txBody>
                    <a:bodyPr/>
                    <a:lstStyle/>
                    <a:p>
                      <a:pPr algn="ctr"/>
                      <a:r>
                        <a:rPr lang="en-SG" sz="1800" dirty="0"/>
                        <a:t>All</a:t>
                      </a:r>
                    </a:p>
                  </a:txBody>
                  <a:tcPr/>
                </a:tc>
                <a:tc>
                  <a:txBody>
                    <a:bodyPr/>
                    <a:lstStyle/>
                    <a:p>
                      <a:pPr algn="l"/>
                      <a:r>
                        <a:rPr lang="en-SG" sz="1800" dirty="0"/>
                        <a:t>}</a:t>
                      </a:r>
                    </a:p>
                  </a:txBody>
                  <a:tcPr/>
                </a:tc>
                <a:extLst>
                  <a:ext uri="{0D108BD9-81ED-4DB2-BD59-A6C34878D82A}">
                    <a16:rowId xmlns:a16="http://schemas.microsoft.com/office/drawing/2014/main" val="2842698890"/>
                  </a:ext>
                </a:extLst>
              </a:tr>
              <a:tr h="370840">
                <a:tc>
                  <a:txBody>
                    <a:bodyPr/>
                    <a:lstStyle/>
                    <a:p>
                      <a:pPr algn="r"/>
                      <a:r>
                        <a:rPr lang="en-SG" sz="1800" dirty="0" err="1"/>
                        <a:t>CostReduction</a:t>
                      </a:r>
                      <a:r>
                        <a:rPr lang="en-SG" sz="1800" dirty="0"/>
                        <a:t> =</a:t>
                      </a:r>
                    </a:p>
                  </a:txBody>
                  <a:tcPr/>
                </a:tc>
                <a:tc>
                  <a:txBody>
                    <a:bodyPr/>
                    <a:lstStyle/>
                    <a:p>
                      <a:pPr algn="ctr"/>
                      <a:r>
                        <a:rPr lang="en-SG" sz="1800" dirty="0"/>
                        <a:t>6400</a:t>
                      </a:r>
                    </a:p>
                  </a:txBody>
                  <a:tcPr>
                    <a:solidFill>
                      <a:schemeClr val="tx2">
                        <a:lumMod val="60000"/>
                        <a:lumOff val="40000"/>
                      </a:schemeClr>
                    </a:solidFill>
                  </a:tcPr>
                </a:tc>
                <a:tc>
                  <a:txBody>
                    <a:bodyPr/>
                    <a:lstStyle/>
                    <a:p>
                      <a:pPr algn="ctr"/>
                      <a:r>
                        <a:rPr lang="en-SG" sz="1800" dirty="0"/>
                        <a:t>-</a:t>
                      </a:r>
                    </a:p>
                  </a:txBody>
                  <a:tcPr/>
                </a:tc>
                <a:tc>
                  <a:txBody>
                    <a:bodyPr/>
                    <a:lstStyle/>
                    <a:p>
                      <a:pPr algn="ctr"/>
                      <a:r>
                        <a:rPr lang="en-SG" sz="1800" dirty="0"/>
                        <a:t>-</a:t>
                      </a:r>
                    </a:p>
                  </a:txBody>
                  <a:tcPr/>
                </a:tc>
                <a:tc>
                  <a:txBody>
                    <a:bodyPr/>
                    <a:lstStyle/>
                    <a:p>
                      <a:pPr algn="ctr"/>
                      <a:r>
                        <a:rPr lang="en-SG" sz="1800" dirty="0"/>
                        <a:t>-</a:t>
                      </a:r>
                    </a:p>
                  </a:txBody>
                  <a:tcPr/>
                </a:tc>
                <a:tc>
                  <a:txBody>
                    <a:bodyPr/>
                    <a:lstStyle/>
                    <a:p>
                      <a:pPr algn="ctr"/>
                      <a:r>
                        <a:rPr lang="en-SG" sz="1800" dirty="0"/>
                        <a:t>-</a:t>
                      </a:r>
                    </a:p>
                  </a:txBody>
                  <a:tcPr/>
                </a:tc>
                <a:tc>
                  <a:txBody>
                    <a:bodyPr/>
                    <a:lstStyle/>
                    <a:p>
                      <a:pPr algn="ctr"/>
                      <a:r>
                        <a:rPr lang="en-SG" sz="1800" dirty="0"/>
                        <a:t>-</a:t>
                      </a:r>
                    </a:p>
                  </a:txBody>
                  <a:tcPr/>
                </a:tc>
                <a:tc>
                  <a:txBody>
                    <a:bodyPr/>
                    <a:lstStyle/>
                    <a:p>
                      <a:pPr algn="ctr"/>
                      <a:r>
                        <a:rPr lang="en-SG" sz="1800" dirty="0"/>
                        <a:t>-</a:t>
                      </a:r>
                    </a:p>
                  </a:txBody>
                  <a:tcPr/>
                </a:tc>
                <a:tc>
                  <a:txBody>
                    <a:bodyPr/>
                    <a:lstStyle/>
                    <a:p>
                      <a:pPr algn="l"/>
                      <a:endParaRPr lang="en-SG" sz="1800" dirty="0"/>
                    </a:p>
                  </a:txBody>
                  <a:tcPr/>
                </a:tc>
                <a:extLst>
                  <a:ext uri="{0D108BD9-81ED-4DB2-BD59-A6C34878D82A}">
                    <a16:rowId xmlns:a16="http://schemas.microsoft.com/office/drawing/2014/main" val="278844701"/>
                  </a:ext>
                </a:extLst>
              </a:tr>
            </a:tbl>
          </a:graphicData>
        </a:graphic>
      </p:graphicFrame>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25110E4F-6158-4371-9FD1-D2C375EB3265}"/>
                  </a:ext>
                </a:extLst>
              </p:cNvPr>
              <p:cNvSpPr/>
              <p:nvPr/>
            </p:nvSpPr>
            <p:spPr>
              <a:xfrm>
                <a:off x="626166" y="1603515"/>
                <a:ext cx="6061954" cy="4889031"/>
              </a:xfrm>
              <a:prstGeom prst="rect">
                <a:avLst/>
              </a:prstGeom>
            </p:spPr>
            <p:txBody>
              <a:bodyPr wrap="square">
                <a:spAutoFit/>
              </a:bodyPr>
              <a:lstStyle/>
              <a:p>
                <a:r>
                  <a:rPr lang="en-SG" sz="2400" dirty="0"/>
                  <a:t>To materialized view </a:t>
                </a:r>
                <a14:m>
                  <m:oMath xmlns:m="http://schemas.openxmlformats.org/officeDocument/2006/math">
                    <m:r>
                      <a:rPr lang="en-SG" sz="2400" i="1">
                        <a:latin typeface="Cambria Math" panose="02040503050406030204" pitchFamily="18" charset="0"/>
                      </a:rPr>
                      <m:t>𝐴𝐶</m:t>
                    </m:r>
                  </m:oMath>
                </a14:m>
                <a:r>
                  <a:rPr lang="en-SG" sz="2400" dirty="0"/>
                  <a:t> given </a:t>
                </a:r>
                <a14:m>
                  <m:oMath xmlns:m="http://schemas.openxmlformats.org/officeDocument/2006/math">
                    <m:r>
                      <a:rPr lang="en-SG" sz="2400" i="1" dirty="0">
                        <a:latin typeface="Cambria Math" panose="02040503050406030204" pitchFamily="18" charset="0"/>
                      </a:rPr>
                      <m:t>𝑆</m:t>
                    </m:r>
                  </m:oMath>
                </a14:m>
                <a:r>
                  <a:rPr lang="en-SG" sz="2400" dirty="0"/>
                  <a:t>, we compute the benefit </a:t>
                </a:r>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𝐴𝐶</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𝐴𝐶</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 </m:t>
                    </m:r>
                    <m:r>
                      <a:rPr lang="en-SG" sz="2400" i="1">
                        <a:latin typeface="Cambria Math" panose="02040503050406030204" pitchFamily="18" charset="0"/>
                      </a:rPr>
                      <m:t>𝑤h𝑒𝑟𝑒</m:t>
                    </m:r>
                    <m:r>
                      <a:rPr lang="en-SG" sz="2400" i="1">
                        <a:latin typeface="Cambria Math" panose="02040503050406030204" pitchFamily="18" charset="0"/>
                      </a:rPr>
                      <m:t> </m:t>
                    </m:r>
                    <m:r>
                      <a:rPr lang="en-SG" sz="2400" i="1">
                        <a:latin typeface="Cambria Math" panose="02040503050406030204" pitchFamily="18" charset="0"/>
                      </a:rPr>
                      <m:t>𝑤</m:t>
                    </m:r>
                    <m:r>
                      <a:rPr lang="en-SG" sz="2400" i="1">
                        <a:latin typeface="Cambria Math" panose="02040503050406030204" pitchFamily="18" charset="0"/>
                      </a:rPr>
                      <m:t>=</m:t>
                    </m:r>
                    <m:r>
                      <a:rPr lang="en-SG" sz="2400" i="1">
                        <a:latin typeface="Cambria Math" panose="02040503050406030204" pitchFamily="18" charset="0"/>
                      </a:rPr>
                      <m:t>𝑉𝑖𝑒𝑤𝑇𝑜𝑀𝑎𝑡</m:t>
                    </m:r>
                  </m:oMath>
                </a14:m>
                <a:endParaRPr lang="en-SG" sz="2400" dirty="0"/>
              </a:p>
              <a:p>
                <a:endParaRPr lang="en-SG" sz="2400" dirty="0"/>
              </a:p>
              <a:p>
                <a:r>
                  <a:rPr lang="en-SG" sz="2400" dirty="0"/>
                  <a:t>For each view </a:t>
                </a:r>
                <a14:m>
                  <m:oMath xmlns:m="http://schemas.openxmlformats.org/officeDocument/2006/math">
                    <m:r>
                      <a:rPr lang="en-SG" sz="2400" i="1" dirty="0">
                        <a:latin typeface="Cambria Math" panose="02040503050406030204" pitchFamily="18" charset="0"/>
                      </a:rPr>
                      <m:t>𝑤</m:t>
                    </m:r>
                  </m:oMath>
                </a14:m>
                <a:r>
                  <a:rPr lang="en-SG" sz="2400" dirty="0"/>
                  <a:t> covered by </a:t>
                </a:r>
                <a14:m>
                  <m:oMath xmlns:m="http://schemas.openxmlformats.org/officeDocument/2006/math">
                    <m:r>
                      <a:rPr lang="en-SG" sz="2400" i="1">
                        <a:latin typeface="Cambria Math" panose="02040503050406030204" pitchFamily="18" charset="0"/>
                      </a:rPr>
                      <m:t>𝐴𝐶</m:t>
                    </m:r>
                  </m:oMath>
                </a14:m>
                <a:r>
                  <a:rPr lang="en-SG" sz="2400" dirty="0"/>
                  <a:t>, we compute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𝐴𝐵𝐶</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𝐴𝐶</m:t>
                    </m:r>
                    <m:r>
                      <a:rPr lang="en-SG" sz="2400" i="1" dirty="0">
                        <a:latin typeface="Cambria Math" panose="02040503050406030204" pitchFamily="18" charset="0"/>
                      </a:rPr>
                      <m:t>)</m:t>
                    </m:r>
                  </m:oMath>
                </a14:m>
                <a:r>
                  <a:rPr lang="en-SG" sz="2400" dirty="0"/>
                  <a:t>, because </a:t>
                </a:r>
                <a14:m>
                  <m:oMath xmlns:m="http://schemas.openxmlformats.org/officeDocument/2006/math">
                    <m:r>
                      <a:rPr lang="en-SG" sz="2400" i="1" dirty="0">
                        <a:latin typeface="Cambria Math" panose="02040503050406030204" pitchFamily="18" charset="0"/>
                      </a:rPr>
                      <m:t>𝐴𝐵𝐶</m:t>
                    </m:r>
                  </m:oMath>
                </a14:m>
                <a:r>
                  <a:rPr lang="en-SG" sz="2400" dirty="0"/>
                  <a:t> is the only materialized view at the moment.</a:t>
                </a:r>
              </a:p>
              <a:p>
                <a:endParaRPr lang="en-SG" sz="2400" dirty="0"/>
              </a:p>
              <a:p>
                <a:r>
                  <a:rPr lang="en-SG" sz="2400" dirty="0"/>
                  <a:t>Hence, the cost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𝐴𝐵𝐶</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𝐴𝐶</m:t>
                    </m:r>
                    <m:r>
                      <a:rPr lang="en-SG" sz="2400" i="1" dirty="0">
                        <a:latin typeface="Cambria Math" panose="02040503050406030204" pitchFamily="18" charset="0"/>
                      </a:rPr>
                      <m:t>)=2000−900=1100.</m:t>
                    </m:r>
                  </m:oMath>
                </a14:m>
                <a:endParaRPr lang="en-SG" sz="2400" dirty="0"/>
              </a:p>
              <a:p>
                <a:endParaRPr lang="en-SG" sz="2400" dirty="0"/>
              </a:p>
              <a:p>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𝐴𝐶</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𝐴𝐶</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=1100+1100+1100+1100=4400</m:t>
                    </m:r>
                  </m:oMath>
                </a14:m>
                <a:r>
                  <a:rPr lang="en-SG" sz="2400" dirty="0"/>
                  <a:t> </a:t>
                </a:r>
              </a:p>
            </p:txBody>
          </p:sp>
        </mc:Choice>
        <mc:Fallback xmlns="">
          <p:sp>
            <p:nvSpPr>
              <p:cNvPr id="21" name="Rectangle 20">
                <a:extLst>
                  <a:ext uri="{FF2B5EF4-FFF2-40B4-BE49-F238E27FC236}">
                    <a16:creationId xmlns:a16="http://schemas.microsoft.com/office/drawing/2014/main" id="{25110E4F-6158-4371-9FD1-D2C375EB3265}"/>
                  </a:ext>
                </a:extLst>
              </p:cNvPr>
              <p:cNvSpPr>
                <a:spLocks noRot="1" noChangeAspect="1" noMove="1" noResize="1" noEditPoints="1" noAdjustHandles="1" noChangeArrowheads="1" noChangeShapeType="1" noTextEdit="1"/>
              </p:cNvSpPr>
              <p:nvPr/>
            </p:nvSpPr>
            <p:spPr>
              <a:xfrm>
                <a:off x="626166" y="1603515"/>
                <a:ext cx="6061954" cy="4889031"/>
              </a:xfrm>
              <a:prstGeom prst="rect">
                <a:avLst/>
              </a:prstGeom>
              <a:blipFill>
                <a:blip r:embed="rId3"/>
                <a:stretch>
                  <a:fillRect l="-1610" t="-4863" b="-10349"/>
                </a:stretch>
              </a:blipFill>
            </p:spPr>
            <p:txBody>
              <a:bodyPr/>
              <a:lstStyle/>
              <a:p>
                <a:r>
                  <a:rPr lang="en-SG">
                    <a:noFill/>
                  </a:rPr>
                  <a:t> </a:t>
                </a:r>
              </a:p>
            </p:txBody>
          </p:sp>
        </mc:Fallback>
      </mc:AlternateContent>
    </p:spTree>
    <p:extLst>
      <p:ext uri="{BB962C8B-B14F-4D97-AF65-F5344CB8AC3E}">
        <p14:creationId xmlns:p14="http://schemas.microsoft.com/office/powerpoint/2010/main" val="98302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B1BE45-64DD-4D13-B414-1FB9DE4A8DDA}"/>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9F794827-3E36-409E-90CE-A16DFDA99D8F}"/>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D1DD91C4-95EC-4882-A921-C8D711357791}"/>
              </a:ext>
            </a:extLst>
          </p:cNvPr>
          <p:cNvSpPr>
            <a:spLocks noGrp="1"/>
          </p:cNvSpPr>
          <p:nvPr>
            <p:ph type="sldNum" sz="quarter" idx="12"/>
          </p:nvPr>
        </p:nvSpPr>
        <p:spPr/>
        <p:txBody>
          <a:bodyPr/>
          <a:lstStyle/>
          <a:p>
            <a:fld id="{0CFEC368-1D7A-4F81-ABF6-AE0E36BAF64C}" type="slidenum">
              <a:rPr lang="en-US" smtClean="0"/>
              <a:pPr/>
              <a:t>13</a:t>
            </a:fld>
            <a:endParaRPr lang="en-US"/>
          </a:p>
        </p:txBody>
      </p:sp>
      <p:graphicFrame>
        <p:nvGraphicFramePr>
          <p:cNvPr id="19" name="Table 18">
            <a:extLst>
              <a:ext uri="{FF2B5EF4-FFF2-40B4-BE49-F238E27FC236}">
                <a16:creationId xmlns:a16="http://schemas.microsoft.com/office/drawing/2014/main" id="{E8A0B5DE-658E-4C57-BD22-5EB1FFC349DB}"/>
              </a:ext>
            </a:extLst>
          </p:cNvPr>
          <p:cNvGraphicFramePr>
            <a:graphicFrameLocks noGrp="1"/>
          </p:cNvGraphicFramePr>
          <p:nvPr>
            <p:extLst>
              <p:ext uri="{D42A27DB-BD31-4B8C-83A1-F6EECF244321}">
                <p14:modId xmlns:p14="http://schemas.microsoft.com/office/powerpoint/2010/main" val="1573603216"/>
              </p:ext>
            </p:extLst>
          </p:nvPr>
        </p:nvGraphicFramePr>
        <p:xfrm>
          <a:off x="650381" y="219835"/>
          <a:ext cx="8585361" cy="1112520"/>
        </p:xfrm>
        <a:graphic>
          <a:graphicData uri="http://schemas.openxmlformats.org/drawingml/2006/table">
            <a:tbl>
              <a:tblPr firstRow="1" bandRow="1">
                <a:tableStyleId>{BC89EF96-8CEA-46FF-86C4-4CE0E7609802}</a:tableStyleId>
              </a:tblPr>
              <a:tblGrid>
                <a:gridCol w="2463881">
                  <a:extLst>
                    <a:ext uri="{9D8B030D-6E8A-4147-A177-3AD203B41FA5}">
                      <a16:colId xmlns:a16="http://schemas.microsoft.com/office/drawing/2014/main" val="1522916360"/>
                    </a:ext>
                  </a:extLst>
                </a:gridCol>
                <a:gridCol w="932329">
                  <a:extLst>
                    <a:ext uri="{9D8B030D-6E8A-4147-A177-3AD203B41FA5}">
                      <a16:colId xmlns:a16="http://schemas.microsoft.com/office/drawing/2014/main" val="2594905174"/>
                    </a:ext>
                  </a:extLst>
                </a:gridCol>
                <a:gridCol w="878542">
                  <a:extLst>
                    <a:ext uri="{9D8B030D-6E8A-4147-A177-3AD203B41FA5}">
                      <a16:colId xmlns:a16="http://schemas.microsoft.com/office/drawing/2014/main" val="2605337037"/>
                    </a:ext>
                  </a:extLst>
                </a:gridCol>
                <a:gridCol w="896470">
                  <a:extLst>
                    <a:ext uri="{9D8B030D-6E8A-4147-A177-3AD203B41FA5}">
                      <a16:colId xmlns:a16="http://schemas.microsoft.com/office/drawing/2014/main" val="3179679096"/>
                    </a:ext>
                  </a:extLst>
                </a:gridCol>
                <a:gridCol w="770965">
                  <a:extLst>
                    <a:ext uri="{9D8B030D-6E8A-4147-A177-3AD203B41FA5}">
                      <a16:colId xmlns:a16="http://schemas.microsoft.com/office/drawing/2014/main" val="2876649215"/>
                    </a:ext>
                  </a:extLst>
                </a:gridCol>
                <a:gridCol w="806823">
                  <a:extLst>
                    <a:ext uri="{9D8B030D-6E8A-4147-A177-3AD203B41FA5}">
                      <a16:colId xmlns:a16="http://schemas.microsoft.com/office/drawing/2014/main" val="436313993"/>
                    </a:ext>
                  </a:extLst>
                </a:gridCol>
                <a:gridCol w="770965">
                  <a:extLst>
                    <a:ext uri="{9D8B030D-6E8A-4147-A177-3AD203B41FA5}">
                      <a16:colId xmlns:a16="http://schemas.microsoft.com/office/drawing/2014/main" val="853395909"/>
                    </a:ext>
                  </a:extLst>
                </a:gridCol>
                <a:gridCol w="717177">
                  <a:extLst>
                    <a:ext uri="{9D8B030D-6E8A-4147-A177-3AD203B41FA5}">
                      <a16:colId xmlns:a16="http://schemas.microsoft.com/office/drawing/2014/main" val="966068150"/>
                    </a:ext>
                  </a:extLst>
                </a:gridCol>
                <a:gridCol w="348209">
                  <a:extLst>
                    <a:ext uri="{9D8B030D-6E8A-4147-A177-3AD203B41FA5}">
                      <a16:colId xmlns:a16="http://schemas.microsoft.com/office/drawing/2014/main" val="3113349152"/>
                    </a:ext>
                  </a:extLst>
                </a:gridCol>
              </a:tblGrid>
              <a:tr h="370840">
                <a:tc>
                  <a:txBody>
                    <a:bodyPr/>
                    <a:lstStyle/>
                    <a:p>
                      <a:pPr algn="r"/>
                      <a:r>
                        <a:rPr lang="en-SG" sz="1800" dirty="0"/>
                        <a:t>S = {</a:t>
                      </a:r>
                    </a:p>
                  </a:txBody>
                  <a:tcPr/>
                </a:tc>
                <a:tc>
                  <a:txBody>
                    <a:bodyPr/>
                    <a:lstStyle/>
                    <a:p>
                      <a:pPr algn="ctr"/>
                      <a:r>
                        <a:rPr lang="en-SG" sz="1800" dirty="0"/>
                        <a:t>ABC</a:t>
                      </a:r>
                    </a:p>
                  </a:txBody>
                  <a:tcPr/>
                </a:tc>
                <a:tc>
                  <a:txBody>
                    <a:bodyPr/>
                    <a:lstStyle/>
                    <a:p>
                      <a:pPr algn="l"/>
                      <a:r>
                        <a:rPr lang="en-SG" sz="1800" dirty="0"/>
                        <a:t>}</a:t>
                      </a:r>
                    </a:p>
                  </a:txBody>
                  <a:tcPr/>
                </a:tc>
                <a:tc>
                  <a:txBody>
                    <a:bodyPr/>
                    <a:lstStyle/>
                    <a:p>
                      <a:pPr algn="l"/>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extLst>
                  <a:ext uri="{0D108BD9-81ED-4DB2-BD59-A6C34878D82A}">
                    <a16:rowId xmlns:a16="http://schemas.microsoft.com/office/drawing/2014/main" val="4057401689"/>
                  </a:ext>
                </a:extLst>
              </a:tr>
              <a:tr h="370840">
                <a:tc>
                  <a:txBody>
                    <a:bodyPr/>
                    <a:lstStyle/>
                    <a:p>
                      <a:pPr algn="r"/>
                      <a:r>
                        <a:rPr lang="en-SG" sz="1800" dirty="0" err="1"/>
                        <a:t>ViewToMat</a:t>
                      </a:r>
                      <a:r>
                        <a:rPr lang="en-SG" sz="1800" dirty="0"/>
                        <a:t> = w {</a:t>
                      </a:r>
                    </a:p>
                  </a:txBody>
                  <a:tcPr/>
                </a:tc>
                <a:tc>
                  <a:txBody>
                    <a:bodyPr/>
                    <a:lstStyle/>
                    <a:p>
                      <a:pPr algn="ctr"/>
                      <a:r>
                        <a:rPr lang="en-SG" sz="1800" dirty="0"/>
                        <a:t>AB,</a:t>
                      </a:r>
                    </a:p>
                  </a:txBody>
                  <a:tcPr>
                    <a:solidFill>
                      <a:schemeClr val="tx2">
                        <a:lumMod val="60000"/>
                        <a:lumOff val="40000"/>
                      </a:schemeClr>
                    </a:solidFill>
                  </a:tcPr>
                </a:tc>
                <a:tc>
                  <a:txBody>
                    <a:bodyPr/>
                    <a:lstStyle/>
                    <a:p>
                      <a:pPr algn="ctr"/>
                      <a:r>
                        <a:rPr lang="en-SG" sz="1800" dirty="0"/>
                        <a:t>AC,</a:t>
                      </a:r>
                    </a:p>
                  </a:txBody>
                  <a:tcPr>
                    <a:solidFill>
                      <a:schemeClr val="tx2">
                        <a:lumMod val="60000"/>
                        <a:lumOff val="40000"/>
                      </a:schemeClr>
                    </a:solidFill>
                  </a:tcPr>
                </a:tc>
                <a:tc>
                  <a:txBody>
                    <a:bodyPr/>
                    <a:lstStyle/>
                    <a:p>
                      <a:pPr algn="ctr"/>
                      <a:r>
                        <a:rPr lang="en-SG" sz="1800" dirty="0"/>
                        <a:t>BC,</a:t>
                      </a:r>
                    </a:p>
                  </a:txBody>
                  <a:tcPr/>
                </a:tc>
                <a:tc>
                  <a:txBody>
                    <a:bodyPr/>
                    <a:lstStyle/>
                    <a:p>
                      <a:pPr algn="ctr"/>
                      <a:r>
                        <a:rPr lang="en-SG" sz="1800" dirty="0"/>
                        <a:t>A,</a:t>
                      </a:r>
                    </a:p>
                  </a:txBody>
                  <a:tcPr/>
                </a:tc>
                <a:tc>
                  <a:txBody>
                    <a:bodyPr/>
                    <a:lstStyle/>
                    <a:p>
                      <a:pPr algn="ctr"/>
                      <a:r>
                        <a:rPr lang="en-SG" sz="1800" dirty="0"/>
                        <a:t>B,</a:t>
                      </a:r>
                    </a:p>
                  </a:txBody>
                  <a:tcPr/>
                </a:tc>
                <a:tc>
                  <a:txBody>
                    <a:bodyPr/>
                    <a:lstStyle/>
                    <a:p>
                      <a:pPr algn="ctr"/>
                      <a:r>
                        <a:rPr lang="en-SG" sz="1800" dirty="0"/>
                        <a:t>C,</a:t>
                      </a:r>
                    </a:p>
                  </a:txBody>
                  <a:tcPr/>
                </a:tc>
                <a:tc>
                  <a:txBody>
                    <a:bodyPr/>
                    <a:lstStyle/>
                    <a:p>
                      <a:pPr algn="ctr"/>
                      <a:r>
                        <a:rPr lang="en-SG" sz="1800" dirty="0"/>
                        <a:t>All</a:t>
                      </a:r>
                    </a:p>
                  </a:txBody>
                  <a:tcPr/>
                </a:tc>
                <a:tc>
                  <a:txBody>
                    <a:bodyPr/>
                    <a:lstStyle/>
                    <a:p>
                      <a:pPr algn="l"/>
                      <a:r>
                        <a:rPr lang="en-SG" sz="1800" dirty="0"/>
                        <a:t>}</a:t>
                      </a:r>
                    </a:p>
                  </a:txBody>
                  <a:tcPr/>
                </a:tc>
                <a:extLst>
                  <a:ext uri="{0D108BD9-81ED-4DB2-BD59-A6C34878D82A}">
                    <a16:rowId xmlns:a16="http://schemas.microsoft.com/office/drawing/2014/main" val="2842698890"/>
                  </a:ext>
                </a:extLst>
              </a:tr>
              <a:tr h="370840">
                <a:tc>
                  <a:txBody>
                    <a:bodyPr/>
                    <a:lstStyle/>
                    <a:p>
                      <a:pPr algn="r"/>
                      <a:r>
                        <a:rPr lang="en-SG" sz="1800" dirty="0" err="1"/>
                        <a:t>CostReduction</a:t>
                      </a:r>
                      <a:r>
                        <a:rPr lang="en-SG" sz="1800" dirty="0"/>
                        <a:t> =</a:t>
                      </a:r>
                    </a:p>
                  </a:txBody>
                  <a:tcPr/>
                </a:tc>
                <a:tc>
                  <a:txBody>
                    <a:bodyPr/>
                    <a:lstStyle/>
                    <a:p>
                      <a:pPr algn="ctr"/>
                      <a:r>
                        <a:rPr lang="en-SG" sz="1800" dirty="0"/>
                        <a:t>6400</a:t>
                      </a:r>
                    </a:p>
                  </a:txBody>
                  <a:tcPr>
                    <a:solidFill>
                      <a:schemeClr val="tx2">
                        <a:lumMod val="60000"/>
                        <a:lumOff val="40000"/>
                      </a:schemeClr>
                    </a:solidFill>
                  </a:tcPr>
                </a:tc>
                <a:tc>
                  <a:txBody>
                    <a:bodyPr/>
                    <a:lstStyle/>
                    <a:p>
                      <a:pPr algn="ctr"/>
                      <a:r>
                        <a:rPr lang="en-SG" sz="1800" dirty="0"/>
                        <a:t>4400</a:t>
                      </a:r>
                    </a:p>
                  </a:txBody>
                  <a:tcPr>
                    <a:solidFill>
                      <a:schemeClr val="tx2">
                        <a:lumMod val="60000"/>
                        <a:lumOff val="40000"/>
                      </a:schemeClr>
                    </a:solidFill>
                  </a:tcPr>
                </a:tc>
                <a:tc>
                  <a:txBody>
                    <a:bodyPr/>
                    <a:lstStyle/>
                    <a:p>
                      <a:pPr algn="ctr"/>
                      <a:r>
                        <a:rPr lang="en-SG" sz="1800" dirty="0"/>
                        <a:t>-</a:t>
                      </a:r>
                    </a:p>
                  </a:txBody>
                  <a:tcPr/>
                </a:tc>
                <a:tc>
                  <a:txBody>
                    <a:bodyPr/>
                    <a:lstStyle/>
                    <a:p>
                      <a:pPr algn="ctr"/>
                      <a:r>
                        <a:rPr lang="en-SG" sz="1800" dirty="0"/>
                        <a:t>-</a:t>
                      </a:r>
                    </a:p>
                  </a:txBody>
                  <a:tcPr/>
                </a:tc>
                <a:tc>
                  <a:txBody>
                    <a:bodyPr/>
                    <a:lstStyle/>
                    <a:p>
                      <a:pPr algn="ctr"/>
                      <a:r>
                        <a:rPr lang="en-SG" sz="1800" dirty="0"/>
                        <a:t>-</a:t>
                      </a:r>
                    </a:p>
                  </a:txBody>
                  <a:tcPr/>
                </a:tc>
                <a:tc>
                  <a:txBody>
                    <a:bodyPr/>
                    <a:lstStyle/>
                    <a:p>
                      <a:pPr algn="ctr"/>
                      <a:r>
                        <a:rPr lang="en-SG" sz="1800" dirty="0"/>
                        <a:t>-</a:t>
                      </a:r>
                    </a:p>
                  </a:txBody>
                  <a:tcPr/>
                </a:tc>
                <a:tc>
                  <a:txBody>
                    <a:bodyPr/>
                    <a:lstStyle/>
                    <a:p>
                      <a:pPr algn="ctr"/>
                      <a:r>
                        <a:rPr lang="en-SG" sz="1800" dirty="0"/>
                        <a:t>-</a:t>
                      </a:r>
                    </a:p>
                  </a:txBody>
                  <a:tcPr/>
                </a:tc>
                <a:tc>
                  <a:txBody>
                    <a:bodyPr/>
                    <a:lstStyle/>
                    <a:p>
                      <a:pPr algn="l"/>
                      <a:endParaRPr lang="en-SG" sz="1800" dirty="0"/>
                    </a:p>
                  </a:txBody>
                  <a:tcPr/>
                </a:tc>
                <a:extLst>
                  <a:ext uri="{0D108BD9-81ED-4DB2-BD59-A6C34878D82A}">
                    <a16:rowId xmlns:a16="http://schemas.microsoft.com/office/drawing/2014/main" val="278844701"/>
                  </a:ext>
                </a:extLst>
              </a:tr>
            </a:tbl>
          </a:graphicData>
        </a:graphic>
      </p:graphicFrame>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25110E4F-6158-4371-9FD1-D2C375EB3265}"/>
                  </a:ext>
                </a:extLst>
              </p:cNvPr>
              <p:cNvSpPr/>
              <p:nvPr/>
            </p:nvSpPr>
            <p:spPr>
              <a:xfrm>
                <a:off x="650382" y="1563758"/>
                <a:ext cx="6037738" cy="4880503"/>
              </a:xfrm>
              <a:prstGeom prst="rect">
                <a:avLst/>
              </a:prstGeom>
            </p:spPr>
            <p:txBody>
              <a:bodyPr wrap="square">
                <a:spAutoFit/>
              </a:bodyPr>
              <a:lstStyle/>
              <a:p>
                <a:r>
                  <a:rPr lang="en-SG" sz="2400" dirty="0"/>
                  <a:t>To materialized view </a:t>
                </a:r>
                <a14:m>
                  <m:oMath xmlns:m="http://schemas.openxmlformats.org/officeDocument/2006/math">
                    <m:r>
                      <a:rPr lang="en-SG" sz="2400" i="1" dirty="0">
                        <a:latin typeface="Cambria Math" panose="02040503050406030204" pitchFamily="18" charset="0"/>
                      </a:rPr>
                      <m:t>𝐵𝐶</m:t>
                    </m:r>
                  </m:oMath>
                </a14:m>
                <a:r>
                  <a:rPr lang="en-SG" sz="2400" dirty="0"/>
                  <a:t> given </a:t>
                </a:r>
                <a14:m>
                  <m:oMath xmlns:m="http://schemas.openxmlformats.org/officeDocument/2006/math">
                    <m:r>
                      <a:rPr lang="en-SG" sz="2400" i="1" dirty="0">
                        <a:latin typeface="Cambria Math" panose="02040503050406030204" pitchFamily="18" charset="0"/>
                      </a:rPr>
                      <m:t>𝑆</m:t>
                    </m:r>
                  </m:oMath>
                </a14:m>
                <a:r>
                  <a:rPr lang="en-SG" sz="2400" dirty="0"/>
                  <a:t>, we compute the benefit </a:t>
                </a:r>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𝐵𝐶</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𝐵𝐶</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 </m:t>
                    </m:r>
                    <m:r>
                      <a:rPr lang="en-SG" sz="2400" i="1">
                        <a:latin typeface="Cambria Math" panose="02040503050406030204" pitchFamily="18" charset="0"/>
                      </a:rPr>
                      <m:t>𝑤h𝑒𝑟𝑒</m:t>
                    </m:r>
                    <m:r>
                      <a:rPr lang="en-SG" sz="2400" i="1">
                        <a:latin typeface="Cambria Math" panose="02040503050406030204" pitchFamily="18" charset="0"/>
                      </a:rPr>
                      <m:t> </m:t>
                    </m:r>
                    <m:r>
                      <a:rPr lang="en-SG" sz="2400" i="1">
                        <a:latin typeface="Cambria Math" panose="02040503050406030204" pitchFamily="18" charset="0"/>
                      </a:rPr>
                      <m:t>𝑤</m:t>
                    </m:r>
                    <m:r>
                      <a:rPr lang="en-SG" sz="2400" i="1">
                        <a:latin typeface="Cambria Math" panose="02040503050406030204" pitchFamily="18" charset="0"/>
                      </a:rPr>
                      <m:t>=</m:t>
                    </m:r>
                    <m:r>
                      <a:rPr lang="en-SG" sz="2400" i="1">
                        <a:latin typeface="Cambria Math" panose="02040503050406030204" pitchFamily="18" charset="0"/>
                      </a:rPr>
                      <m:t>𝑉𝑖𝑒𝑤𝑇𝑜𝑀𝑎𝑡</m:t>
                    </m:r>
                  </m:oMath>
                </a14:m>
                <a:endParaRPr lang="en-SG" sz="2400" dirty="0"/>
              </a:p>
              <a:p>
                <a:endParaRPr lang="en-SG" sz="2400" dirty="0"/>
              </a:p>
              <a:p>
                <a:r>
                  <a:rPr lang="en-SG" sz="2400" dirty="0"/>
                  <a:t>For each view </a:t>
                </a:r>
                <a14:m>
                  <m:oMath xmlns:m="http://schemas.openxmlformats.org/officeDocument/2006/math">
                    <m:r>
                      <a:rPr lang="en-SG" sz="2400" i="1" dirty="0">
                        <a:latin typeface="Cambria Math" panose="02040503050406030204" pitchFamily="18" charset="0"/>
                      </a:rPr>
                      <m:t>𝑤</m:t>
                    </m:r>
                  </m:oMath>
                </a14:m>
                <a:r>
                  <a:rPr lang="en-SG" sz="2400" dirty="0"/>
                  <a:t> covered by </a:t>
                </a:r>
                <a14:m>
                  <m:oMath xmlns:m="http://schemas.openxmlformats.org/officeDocument/2006/math">
                    <m:r>
                      <a:rPr lang="en-SG" sz="2400" i="1" dirty="0">
                        <a:latin typeface="Cambria Math" panose="02040503050406030204" pitchFamily="18" charset="0"/>
                      </a:rPr>
                      <m:t>𝐵𝐶</m:t>
                    </m:r>
                  </m:oMath>
                </a14:m>
                <a:r>
                  <a:rPr lang="en-SG" sz="2400" dirty="0"/>
                  <a:t>, we compute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𝐴𝐵𝐶</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𝐵𝐶</m:t>
                    </m:r>
                    <m:r>
                      <a:rPr lang="en-SG" sz="2400" i="1" dirty="0">
                        <a:latin typeface="Cambria Math" panose="02040503050406030204" pitchFamily="18" charset="0"/>
                      </a:rPr>
                      <m:t>)</m:t>
                    </m:r>
                    <m:r>
                      <m:rPr>
                        <m:nor/>
                      </m:rPr>
                      <a:rPr lang="en-SG" sz="2400" dirty="0"/>
                      <m:t>, </m:t>
                    </m:r>
                    <m:r>
                      <m:rPr>
                        <m:nor/>
                      </m:rPr>
                      <a:rPr lang="en-SG" sz="2400" dirty="0"/>
                      <m:t>because</m:t>
                    </m:r>
                    <m:r>
                      <m:rPr>
                        <m:nor/>
                      </m:rPr>
                      <a:rPr lang="en-SG" sz="2400" dirty="0"/>
                      <m:t> </m:t>
                    </m:r>
                    <m:r>
                      <a:rPr lang="en-SG" sz="2400" i="1" dirty="0">
                        <a:latin typeface="Cambria Math" panose="02040503050406030204" pitchFamily="18" charset="0"/>
                      </a:rPr>
                      <m:t>𝐴𝐵𝐶</m:t>
                    </m:r>
                    <m:r>
                      <m:rPr>
                        <m:nor/>
                      </m:rPr>
                      <a:rPr lang="en-SG" sz="2400" dirty="0"/>
                      <m:t> </m:t>
                    </m:r>
                    <m:r>
                      <m:rPr>
                        <m:nor/>
                      </m:rPr>
                      <a:rPr lang="en-SG" sz="2400" dirty="0"/>
                      <m:t>is</m:t>
                    </m:r>
                    <m:r>
                      <m:rPr>
                        <m:nor/>
                      </m:rPr>
                      <a:rPr lang="en-SG" sz="2400" dirty="0"/>
                      <m:t> </m:t>
                    </m:r>
                    <m:r>
                      <m:rPr>
                        <m:nor/>
                      </m:rPr>
                      <a:rPr lang="en-SG" sz="2400" dirty="0"/>
                      <m:t>the</m:t>
                    </m:r>
                    <m:r>
                      <m:rPr>
                        <m:nor/>
                      </m:rPr>
                      <a:rPr lang="en-SG" sz="2400" dirty="0"/>
                      <m:t> </m:t>
                    </m:r>
                    <m:r>
                      <m:rPr>
                        <m:nor/>
                      </m:rPr>
                      <a:rPr lang="en-SG" sz="2400" dirty="0"/>
                      <m:t>only</m:t>
                    </m:r>
                    <m:r>
                      <m:rPr>
                        <m:nor/>
                      </m:rPr>
                      <a:rPr lang="en-SG" sz="2400" dirty="0"/>
                      <m:t> </m:t>
                    </m:r>
                    <m:r>
                      <m:rPr>
                        <m:nor/>
                      </m:rPr>
                      <a:rPr lang="en-SG" sz="2400" dirty="0"/>
                      <m:t>materialized</m:t>
                    </m:r>
                    <m:r>
                      <m:rPr>
                        <m:nor/>
                      </m:rPr>
                      <a:rPr lang="en-SG" sz="2400" dirty="0"/>
                      <m:t> </m:t>
                    </m:r>
                    <m:r>
                      <m:rPr>
                        <m:nor/>
                      </m:rPr>
                      <a:rPr lang="en-SG" sz="2400" dirty="0"/>
                      <m:t>view</m:t>
                    </m:r>
                    <m:r>
                      <m:rPr>
                        <m:nor/>
                      </m:rPr>
                      <a:rPr lang="en-SG" sz="2400" dirty="0"/>
                      <m:t> </m:t>
                    </m:r>
                    <m:r>
                      <m:rPr>
                        <m:nor/>
                      </m:rPr>
                      <a:rPr lang="en-SG" sz="2400" dirty="0"/>
                      <m:t>at</m:t>
                    </m:r>
                    <m:r>
                      <m:rPr>
                        <m:nor/>
                      </m:rPr>
                      <a:rPr lang="en-SG" sz="2400" dirty="0"/>
                      <m:t> </m:t>
                    </m:r>
                    <m:r>
                      <m:rPr>
                        <m:nor/>
                      </m:rPr>
                      <a:rPr lang="en-SG" sz="2400" dirty="0"/>
                      <m:t>the</m:t>
                    </m:r>
                    <m:r>
                      <m:rPr>
                        <m:nor/>
                      </m:rPr>
                      <a:rPr lang="en-SG" sz="2400" dirty="0"/>
                      <m:t> </m:t>
                    </m:r>
                    <m:r>
                      <m:rPr>
                        <m:nor/>
                      </m:rPr>
                      <a:rPr lang="en-SG" sz="2400" dirty="0"/>
                      <m:t>moment</m:t>
                    </m:r>
                    <m:r>
                      <m:rPr>
                        <m:nor/>
                      </m:rPr>
                      <a:rPr lang="en-SG" sz="2400" dirty="0"/>
                      <m:t>.</m:t>
                    </m:r>
                  </m:oMath>
                </a14:m>
                <a:endParaRPr lang="en-SG" sz="2400" dirty="0"/>
              </a:p>
              <a:p>
                <a:endParaRPr lang="en-SG" sz="2400" dirty="0"/>
              </a:p>
              <a:p>
                <a:r>
                  <a:rPr lang="en-SG" sz="2400" dirty="0"/>
                  <a:t>Hence, the cost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𝐴𝐵𝐶</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𝐵𝐶</m:t>
                    </m:r>
                    <m:r>
                      <a:rPr lang="en-SG" sz="2400" i="1" dirty="0">
                        <a:latin typeface="Cambria Math" panose="02040503050406030204" pitchFamily="18" charset="0"/>
                      </a:rPr>
                      <m:t>)=2000−700=1300.</m:t>
                    </m:r>
                  </m:oMath>
                </a14:m>
                <a:endParaRPr lang="en-SG" sz="2400" dirty="0"/>
              </a:p>
              <a:p>
                <a:endParaRPr lang="en-SG" sz="2400" dirty="0"/>
              </a:p>
              <a:p>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𝐵𝐶</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𝐵𝐶</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=1300+1300+1300+1300=5200</m:t>
                    </m:r>
                  </m:oMath>
                </a14:m>
                <a:r>
                  <a:rPr lang="en-SG" sz="2400" dirty="0"/>
                  <a:t> </a:t>
                </a:r>
              </a:p>
            </p:txBody>
          </p:sp>
        </mc:Choice>
        <mc:Fallback xmlns="">
          <p:sp>
            <p:nvSpPr>
              <p:cNvPr id="21" name="Rectangle 20">
                <a:extLst>
                  <a:ext uri="{FF2B5EF4-FFF2-40B4-BE49-F238E27FC236}">
                    <a16:creationId xmlns:a16="http://schemas.microsoft.com/office/drawing/2014/main" id="{25110E4F-6158-4371-9FD1-D2C375EB3265}"/>
                  </a:ext>
                </a:extLst>
              </p:cNvPr>
              <p:cNvSpPr>
                <a:spLocks noRot="1" noChangeAspect="1" noMove="1" noResize="1" noEditPoints="1" noAdjustHandles="1" noChangeArrowheads="1" noChangeShapeType="1" noTextEdit="1"/>
              </p:cNvSpPr>
              <p:nvPr/>
            </p:nvSpPr>
            <p:spPr>
              <a:xfrm>
                <a:off x="650382" y="1563758"/>
                <a:ext cx="6037738" cy="4880503"/>
              </a:xfrm>
              <a:prstGeom prst="rect">
                <a:avLst/>
              </a:prstGeom>
              <a:blipFill>
                <a:blip r:embed="rId2"/>
                <a:stretch>
                  <a:fillRect l="-7879" t="-1000" b="-10375"/>
                </a:stretch>
              </a:blipFill>
            </p:spPr>
            <p:txBody>
              <a:bodyPr/>
              <a:lstStyle/>
              <a:p>
                <a:r>
                  <a:rPr lang="en-SG">
                    <a:noFill/>
                  </a:rPr>
                  <a:t> </a:t>
                </a:r>
              </a:p>
            </p:txBody>
          </p:sp>
        </mc:Fallback>
      </mc:AlternateContent>
      <p:grpSp>
        <p:nvGrpSpPr>
          <p:cNvPr id="17" name="Group 16">
            <a:extLst>
              <a:ext uri="{FF2B5EF4-FFF2-40B4-BE49-F238E27FC236}">
                <a16:creationId xmlns:a16="http://schemas.microsoft.com/office/drawing/2014/main" id="{0A5D6348-CA3C-4133-990F-80B92B5DF409}"/>
              </a:ext>
            </a:extLst>
          </p:cNvPr>
          <p:cNvGrpSpPr/>
          <p:nvPr/>
        </p:nvGrpSpPr>
        <p:grpSpPr>
          <a:xfrm>
            <a:off x="6705723" y="2059487"/>
            <a:ext cx="5060038" cy="4065460"/>
            <a:chOff x="5293658" y="526717"/>
            <a:chExt cx="3850342" cy="3279666"/>
          </a:xfrm>
        </p:grpSpPr>
        <p:pic>
          <p:nvPicPr>
            <p:cNvPr id="18" name="Picture 17">
              <a:extLst>
                <a:ext uri="{FF2B5EF4-FFF2-40B4-BE49-F238E27FC236}">
                  <a16:creationId xmlns:a16="http://schemas.microsoft.com/office/drawing/2014/main" id="{D97138CA-4652-4055-96F2-49BAFCBF3DB8}"/>
                </a:ext>
              </a:extLst>
            </p:cNvPr>
            <p:cNvPicPr>
              <a:picLocks noChangeAspect="1"/>
            </p:cNvPicPr>
            <p:nvPr/>
          </p:nvPicPr>
          <p:blipFill>
            <a:blip r:embed="rId3"/>
            <a:stretch>
              <a:fillRect/>
            </a:stretch>
          </p:blipFill>
          <p:spPr>
            <a:xfrm>
              <a:off x="5293658" y="526717"/>
              <a:ext cx="3850342" cy="3279666"/>
            </a:xfrm>
            <a:prstGeom prst="rect">
              <a:avLst/>
            </a:prstGeom>
          </p:spPr>
        </p:pic>
        <p:sp>
          <p:nvSpPr>
            <p:cNvPr id="22" name="Rectangle 21">
              <a:extLst>
                <a:ext uri="{FF2B5EF4-FFF2-40B4-BE49-F238E27FC236}">
                  <a16:creationId xmlns:a16="http://schemas.microsoft.com/office/drawing/2014/main" id="{8293AD5F-43D4-4B6F-A761-FC854BCAC667}"/>
                </a:ext>
              </a:extLst>
            </p:cNvPr>
            <p:cNvSpPr/>
            <p:nvPr/>
          </p:nvSpPr>
          <p:spPr>
            <a:xfrm>
              <a:off x="7989411" y="2433710"/>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99FDD195-F9CA-433A-A577-010CDC24B4E3}"/>
                </a:ext>
              </a:extLst>
            </p:cNvPr>
            <p:cNvSpPr/>
            <p:nvPr/>
          </p:nvSpPr>
          <p:spPr>
            <a:xfrm>
              <a:off x="6680560" y="1502901"/>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19FE6CA9-DDF9-4C39-8D5D-73CEC2F78356}"/>
                </a:ext>
              </a:extLst>
            </p:cNvPr>
            <p:cNvSpPr/>
            <p:nvPr/>
          </p:nvSpPr>
          <p:spPr>
            <a:xfrm>
              <a:off x="7996725" y="1500553"/>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6192C6CA-70B7-4430-B27E-61DC2E3B05F0}"/>
                </a:ext>
              </a:extLst>
            </p:cNvPr>
            <p:cNvSpPr/>
            <p:nvPr/>
          </p:nvSpPr>
          <p:spPr>
            <a:xfrm>
              <a:off x="6655879" y="572088"/>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a:extLst>
                <a:ext uri="{FF2B5EF4-FFF2-40B4-BE49-F238E27FC236}">
                  <a16:creationId xmlns:a16="http://schemas.microsoft.com/office/drawing/2014/main" id="{3AAF934E-0E5E-4EFE-ADCC-54626495EDF9}"/>
                </a:ext>
              </a:extLst>
            </p:cNvPr>
            <p:cNvSpPr/>
            <p:nvPr/>
          </p:nvSpPr>
          <p:spPr>
            <a:xfrm>
              <a:off x="6647732" y="3352800"/>
              <a:ext cx="739185" cy="384743"/>
            </a:xfrm>
            <a:prstGeom prst="rect">
              <a:avLst/>
            </a:prstGeom>
            <a:solidFill>
              <a:schemeClr val="bg2">
                <a:lumMod val="9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extLst>
      <p:ext uri="{BB962C8B-B14F-4D97-AF65-F5344CB8AC3E}">
        <p14:creationId xmlns:p14="http://schemas.microsoft.com/office/powerpoint/2010/main" val="3878734317"/>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B1BE45-64DD-4D13-B414-1FB9DE4A8DDA}"/>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9F794827-3E36-409E-90CE-A16DFDA99D8F}"/>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D1DD91C4-95EC-4882-A921-C8D711357791}"/>
              </a:ext>
            </a:extLst>
          </p:cNvPr>
          <p:cNvSpPr>
            <a:spLocks noGrp="1"/>
          </p:cNvSpPr>
          <p:nvPr>
            <p:ph type="sldNum" sz="quarter" idx="12"/>
          </p:nvPr>
        </p:nvSpPr>
        <p:spPr/>
        <p:txBody>
          <a:bodyPr/>
          <a:lstStyle/>
          <a:p>
            <a:fld id="{0CFEC368-1D7A-4F81-ABF6-AE0E36BAF64C}" type="slidenum">
              <a:rPr lang="en-US" smtClean="0"/>
              <a:pPr/>
              <a:t>14</a:t>
            </a:fld>
            <a:endParaRPr lang="en-US"/>
          </a:p>
        </p:txBody>
      </p:sp>
      <p:graphicFrame>
        <p:nvGraphicFramePr>
          <p:cNvPr id="19" name="Table 18">
            <a:extLst>
              <a:ext uri="{FF2B5EF4-FFF2-40B4-BE49-F238E27FC236}">
                <a16:creationId xmlns:a16="http://schemas.microsoft.com/office/drawing/2014/main" id="{E8A0B5DE-658E-4C57-BD22-5EB1FFC349DB}"/>
              </a:ext>
            </a:extLst>
          </p:cNvPr>
          <p:cNvGraphicFramePr>
            <a:graphicFrameLocks noGrp="1"/>
          </p:cNvGraphicFramePr>
          <p:nvPr>
            <p:extLst>
              <p:ext uri="{D42A27DB-BD31-4B8C-83A1-F6EECF244321}">
                <p14:modId xmlns:p14="http://schemas.microsoft.com/office/powerpoint/2010/main" val="322162146"/>
              </p:ext>
            </p:extLst>
          </p:nvPr>
        </p:nvGraphicFramePr>
        <p:xfrm>
          <a:off x="663633" y="185578"/>
          <a:ext cx="8585361" cy="1112520"/>
        </p:xfrm>
        <a:graphic>
          <a:graphicData uri="http://schemas.openxmlformats.org/drawingml/2006/table">
            <a:tbl>
              <a:tblPr firstRow="1" bandRow="1">
                <a:tableStyleId>{BC89EF96-8CEA-46FF-86C4-4CE0E7609802}</a:tableStyleId>
              </a:tblPr>
              <a:tblGrid>
                <a:gridCol w="2463881">
                  <a:extLst>
                    <a:ext uri="{9D8B030D-6E8A-4147-A177-3AD203B41FA5}">
                      <a16:colId xmlns:a16="http://schemas.microsoft.com/office/drawing/2014/main" val="1522916360"/>
                    </a:ext>
                  </a:extLst>
                </a:gridCol>
                <a:gridCol w="932329">
                  <a:extLst>
                    <a:ext uri="{9D8B030D-6E8A-4147-A177-3AD203B41FA5}">
                      <a16:colId xmlns:a16="http://schemas.microsoft.com/office/drawing/2014/main" val="2594905174"/>
                    </a:ext>
                  </a:extLst>
                </a:gridCol>
                <a:gridCol w="878542">
                  <a:extLst>
                    <a:ext uri="{9D8B030D-6E8A-4147-A177-3AD203B41FA5}">
                      <a16:colId xmlns:a16="http://schemas.microsoft.com/office/drawing/2014/main" val="2605337037"/>
                    </a:ext>
                  </a:extLst>
                </a:gridCol>
                <a:gridCol w="896470">
                  <a:extLst>
                    <a:ext uri="{9D8B030D-6E8A-4147-A177-3AD203B41FA5}">
                      <a16:colId xmlns:a16="http://schemas.microsoft.com/office/drawing/2014/main" val="3179679096"/>
                    </a:ext>
                  </a:extLst>
                </a:gridCol>
                <a:gridCol w="770965">
                  <a:extLst>
                    <a:ext uri="{9D8B030D-6E8A-4147-A177-3AD203B41FA5}">
                      <a16:colId xmlns:a16="http://schemas.microsoft.com/office/drawing/2014/main" val="2876649215"/>
                    </a:ext>
                  </a:extLst>
                </a:gridCol>
                <a:gridCol w="806823">
                  <a:extLst>
                    <a:ext uri="{9D8B030D-6E8A-4147-A177-3AD203B41FA5}">
                      <a16:colId xmlns:a16="http://schemas.microsoft.com/office/drawing/2014/main" val="436313993"/>
                    </a:ext>
                  </a:extLst>
                </a:gridCol>
                <a:gridCol w="770965">
                  <a:extLst>
                    <a:ext uri="{9D8B030D-6E8A-4147-A177-3AD203B41FA5}">
                      <a16:colId xmlns:a16="http://schemas.microsoft.com/office/drawing/2014/main" val="853395909"/>
                    </a:ext>
                  </a:extLst>
                </a:gridCol>
                <a:gridCol w="717177">
                  <a:extLst>
                    <a:ext uri="{9D8B030D-6E8A-4147-A177-3AD203B41FA5}">
                      <a16:colId xmlns:a16="http://schemas.microsoft.com/office/drawing/2014/main" val="966068150"/>
                    </a:ext>
                  </a:extLst>
                </a:gridCol>
                <a:gridCol w="348209">
                  <a:extLst>
                    <a:ext uri="{9D8B030D-6E8A-4147-A177-3AD203B41FA5}">
                      <a16:colId xmlns:a16="http://schemas.microsoft.com/office/drawing/2014/main" val="3113349152"/>
                    </a:ext>
                  </a:extLst>
                </a:gridCol>
              </a:tblGrid>
              <a:tr h="370840">
                <a:tc>
                  <a:txBody>
                    <a:bodyPr/>
                    <a:lstStyle/>
                    <a:p>
                      <a:pPr algn="r"/>
                      <a:r>
                        <a:rPr lang="en-SG" sz="1800" dirty="0"/>
                        <a:t>S = {</a:t>
                      </a:r>
                    </a:p>
                  </a:txBody>
                  <a:tcPr/>
                </a:tc>
                <a:tc>
                  <a:txBody>
                    <a:bodyPr/>
                    <a:lstStyle/>
                    <a:p>
                      <a:pPr algn="ctr"/>
                      <a:r>
                        <a:rPr lang="en-SG" sz="1800" dirty="0"/>
                        <a:t>ABC</a:t>
                      </a:r>
                    </a:p>
                  </a:txBody>
                  <a:tcPr/>
                </a:tc>
                <a:tc>
                  <a:txBody>
                    <a:bodyPr/>
                    <a:lstStyle/>
                    <a:p>
                      <a:pPr algn="l"/>
                      <a:r>
                        <a:rPr lang="en-SG" sz="1800" dirty="0"/>
                        <a:t>}</a:t>
                      </a:r>
                    </a:p>
                  </a:txBody>
                  <a:tcPr/>
                </a:tc>
                <a:tc>
                  <a:txBody>
                    <a:bodyPr/>
                    <a:lstStyle/>
                    <a:p>
                      <a:pPr algn="l"/>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extLst>
                  <a:ext uri="{0D108BD9-81ED-4DB2-BD59-A6C34878D82A}">
                    <a16:rowId xmlns:a16="http://schemas.microsoft.com/office/drawing/2014/main" val="4057401689"/>
                  </a:ext>
                </a:extLst>
              </a:tr>
              <a:tr h="370840">
                <a:tc>
                  <a:txBody>
                    <a:bodyPr/>
                    <a:lstStyle/>
                    <a:p>
                      <a:pPr algn="r"/>
                      <a:r>
                        <a:rPr lang="en-SG" sz="1800" dirty="0" err="1"/>
                        <a:t>ViewToMat</a:t>
                      </a:r>
                      <a:r>
                        <a:rPr lang="en-SG" sz="1800" dirty="0"/>
                        <a:t> = w {</a:t>
                      </a:r>
                    </a:p>
                  </a:txBody>
                  <a:tcPr/>
                </a:tc>
                <a:tc>
                  <a:txBody>
                    <a:bodyPr/>
                    <a:lstStyle/>
                    <a:p>
                      <a:pPr algn="ctr"/>
                      <a:r>
                        <a:rPr lang="en-SG" sz="1800" dirty="0"/>
                        <a:t>AB,</a:t>
                      </a:r>
                    </a:p>
                  </a:txBody>
                  <a:tcPr>
                    <a:solidFill>
                      <a:schemeClr val="tx2">
                        <a:lumMod val="60000"/>
                        <a:lumOff val="40000"/>
                      </a:schemeClr>
                    </a:solidFill>
                  </a:tcPr>
                </a:tc>
                <a:tc>
                  <a:txBody>
                    <a:bodyPr/>
                    <a:lstStyle/>
                    <a:p>
                      <a:pPr algn="ctr"/>
                      <a:r>
                        <a:rPr lang="en-SG" sz="1800" dirty="0"/>
                        <a:t>AC,</a:t>
                      </a:r>
                    </a:p>
                  </a:txBody>
                  <a:tcPr>
                    <a:solidFill>
                      <a:schemeClr val="tx2">
                        <a:lumMod val="60000"/>
                        <a:lumOff val="40000"/>
                      </a:schemeClr>
                    </a:solidFill>
                  </a:tcPr>
                </a:tc>
                <a:tc>
                  <a:txBody>
                    <a:bodyPr/>
                    <a:lstStyle/>
                    <a:p>
                      <a:pPr algn="ctr"/>
                      <a:r>
                        <a:rPr lang="en-SG" sz="1800" dirty="0"/>
                        <a:t>BC,</a:t>
                      </a:r>
                    </a:p>
                  </a:txBody>
                  <a:tcPr>
                    <a:solidFill>
                      <a:schemeClr val="tx2">
                        <a:lumMod val="60000"/>
                        <a:lumOff val="40000"/>
                      </a:schemeClr>
                    </a:solidFill>
                  </a:tcPr>
                </a:tc>
                <a:tc>
                  <a:txBody>
                    <a:bodyPr/>
                    <a:lstStyle/>
                    <a:p>
                      <a:pPr algn="ctr"/>
                      <a:r>
                        <a:rPr lang="en-SG" sz="1800" dirty="0"/>
                        <a:t>A,</a:t>
                      </a:r>
                    </a:p>
                  </a:txBody>
                  <a:tcPr/>
                </a:tc>
                <a:tc>
                  <a:txBody>
                    <a:bodyPr/>
                    <a:lstStyle/>
                    <a:p>
                      <a:pPr algn="ctr"/>
                      <a:r>
                        <a:rPr lang="en-SG" sz="1800" dirty="0"/>
                        <a:t>B,</a:t>
                      </a:r>
                    </a:p>
                  </a:txBody>
                  <a:tcPr/>
                </a:tc>
                <a:tc>
                  <a:txBody>
                    <a:bodyPr/>
                    <a:lstStyle/>
                    <a:p>
                      <a:pPr algn="ctr"/>
                      <a:r>
                        <a:rPr lang="en-SG" sz="1800" dirty="0"/>
                        <a:t>C,</a:t>
                      </a:r>
                    </a:p>
                  </a:txBody>
                  <a:tcPr/>
                </a:tc>
                <a:tc>
                  <a:txBody>
                    <a:bodyPr/>
                    <a:lstStyle/>
                    <a:p>
                      <a:pPr algn="ctr"/>
                      <a:r>
                        <a:rPr lang="en-SG" sz="1800" dirty="0"/>
                        <a:t>All</a:t>
                      </a:r>
                    </a:p>
                  </a:txBody>
                  <a:tcPr/>
                </a:tc>
                <a:tc>
                  <a:txBody>
                    <a:bodyPr/>
                    <a:lstStyle/>
                    <a:p>
                      <a:pPr algn="l"/>
                      <a:r>
                        <a:rPr lang="en-SG" sz="1800" dirty="0"/>
                        <a:t>}</a:t>
                      </a:r>
                    </a:p>
                  </a:txBody>
                  <a:tcPr/>
                </a:tc>
                <a:extLst>
                  <a:ext uri="{0D108BD9-81ED-4DB2-BD59-A6C34878D82A}">
                    <a16:rowId xmlns:a16="http://schemas.microsoft.com/office/drawing/2014/main" val="2842698890"/>
                  </a:ext>
                </a:extLst>
              </a:tr>
              <a:tr h="370840">
                <a:tc>
                  <a:txBody>
                    <a:bodyPr/>
                    <a:lstStyle/>
                    <a:p>
                      <a:pPr algn="r"/>
                      <a:r>
                        <a:rPr lang="en-SG" sz="1800" dirty="0" err="1"/>
                        <a:t>CostReduction</a:t>
                      </a:r>
                      <a:r>
                        <a:rPr lang="en-SG" sz="1800" dirty="0"/>
                        <a:t> =</a:t>
                      </a:r>
                    </a:p>
                  </a:txBody>
                  <a:tcPr/>
                </a:tc>
                <a:tc>
                  <a:txBody>
                    <a:bodyPr/>
                    <a:lstStyle/>
                    <a:p>
                      <a:pPr algn="ctr"/>
                      <a:r>
                        <a:rPr lang="en-SG" sz="1800" dirty="0"/>
                        <a:t>6400</a:t>
                      </a:r>
                    </a:p>
                  </a:txBody>
                  <a:tcPr>
                    <a:solidFill>
                      <a:schemeClr val="tx2">
                        <a:lumMod val="60000"/>
                        <a:lumOff val="40000"/>
                      </a:schemeClr>
                    </a:solidFill>
                  </a:tcPr>
                </a:tc>
                <a:tc>
                  <a:txBody>
                    <a:bodyPr/>
                    <a:lstStyle/>
                    <a:p>
                      <a:pPr algn="ctr"/>
                      <a:r>
                        <a:rPr lang="en-SG" sz="1800" dirty="0"/>
                        <a:t>4400</a:t>
                      </a:r>
                    </a:p>
                  </a:txBody>
                  <a:tcPr>
                    <a:solidFill>
                      <a:schemeClr val="tx2">
                        <a:lumMod val="60000"/>
                        <a:lumOff val="40000"/>
                      </a:schemeClr>
                    </a:solidFill>
                  </a:tcPr>
                </a:tc>
                <a:tc>
                  <a:txBody>
                    <a:bodyPr/>
                    <a:lstStyle/>
                    <a:p>
                      <a:pPr algn="ctr"/>
                      <a:r>
                        <a:rPr lang="en-SG" sz="1800" dirty="0"/>
                        <a:t>5200</a:t>
                      </a:r>
                    </a:p>
                  </a:txBody>
                  <a:tcPr>
                    <a:solidFill>
                      <a:schemeClr val="tx2">
                        <a:lumMod val="60000"/>
                        <a:lumOff val="40000"/>
                      </a:schemeClr>
                    </a:solidFill>
                  </a:tcPr>
                </a:tc>
                <a:tc>
                  <a:txBody>
                    <a:bodyPr/>
                    <a:lstStyle/>
                    <a:p>
                      <a:pPr algn="ctr"/>
                      <a:r>
                        <a:rPr lang="en-SG" sz="1800" dirty="0"/>
                        <a:t>-</a:t>
                      </a:r>
                    </a:p>
                  </a:txBody>
                  <a:tcPr/>
                </a:tc>
                <a:tc>
                  <a:txBody>
                    <a:bodyPr/>
                    <a:lstStyle/>
                    <a:p>
                      <a:pPr algn="ctr"/>
                      <a:r>
                        <a:rPr lang="en-SG" sz="1800" dirty="0"/>
                        <a:t>-</a:t>
                      </a:r>
                    </a:p>
                  </a:txBody>
                  <a:tcPr/>
                </a:tc>
                <a:tc>
                  <a:txBody>
                    <a:bodyPr/>
                    <a:lstStyle/>
                    <a:p>
                      <a:pPr algn="ctr"/>
                      <a:r>
                        <a:rPr lang="en-SG" sz="1800" dirty="0"/>
                        <a:t>-</a:t>
                      </a:r>
                    </a:p>
                  </a:txBody>
                  <a:tcPr/>
                </a:tc>
                <a:tc>
                  <a:txBody>
                    <a:bodyPr/>
                    <a:lstStyle/>
                    <a:p>
                      <a:pPr algn="ctr"/>
                      <a:r>
                        <a:rPr lang="en-SG" sz="1800" dirty="0"/>
                        <a:t>-</a:t>
                      </a:r>
                    </a:p>
                  </a:txBody>
                  <a:tcPr/>
                </a:tc>
                <a:tc>
                  <a:txBody>
                    <a:bodyPr/>
                    <a:lstStyle/>
                    <a:p>
                      <a:pPr algn="l"/>
                      <a:endParaRPr lang="en-SG" sz="1800" dirty="0"/>
                    </a:p>
                  </a:txBody>
                  <a:tcPr/>
                </a:tc>
                <a:extLst>
                  <a:ext uri="{0D108BD9-81ED-4DB2-BD59-A6C34878D82A}">
                    <a16:rowId xmlns:a16="http://schemas.microsoft.com/office/drawing/2014/main" val="278844701"/>
                  </a:ext>
                </a:extLst>
              </a:tr>
            </a:tbl>
          </a:graphicData>
        </a:graphic>
      </p:graphicFrame>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25110E4F-6158-4371-9FD1-D2C375EB3265}"/>
                  </a:ext>
                </a:extLst>
              </p:cNvPr>
              <p:cNvSpPr/>
              <p:nvPr/>
            </p:nvSpPr>
            <p:spPr>
              <a:xfrm>
                <a:off x="663634" y="1669774"/>
                <a:ext cx="6024486" cy="4524315"/>
              </a:xfrm>
              <a:prstGeom prst="rect">
                <a:avLst/>
              </a:prstGeom>
            </p:spPr>
            <p:txBody>
              <a:bodyPr wrap="square">
                <a:spAutoFit/>
              </a:bodyPr>
              <a:lstStyle/>
              <a:p>
                <a:r>
                  <a:rPr lang="en-SG" sz="2400" dirty="0"/>
                  <a:t>To materialized view </a:t>
                </a:r>
                <a14:m>
                  <m:oMath xmlns:m="http://schemas.openxmlformats.org/officeDocument/2006/math">
                    <m:r>
                      <a:rPr lang="en-SG" sz="2400" i="1">
                        <a:latin typeface="Cambria Math" panose="02040503050406030204" pitchFamily="18" charset="0"/>
                      </a:rPr>
                      <m:t>𝐴</m:t>
                    </m:r>
                  </m:oMath>
                </a14:m>
                <a:r>
                  <a:rPr lang="en-SG" sz="2400" dirty="0"/>
                  <a:t> given </a:t>
                </a:r>
                <a14:m>
                  <m:oMath xmlns:m="http://schemas.openxmlformats.org/officeDocument/2006/math">
                    <m:r>
                      <a:rPr lang="en-SG" sz="2400" i="1" dirty="0">
                        <a:latin typeface="Cambria Math" panose="02040503050406030204" pitchFamily="18" charset="0"/>
                      </a:rPr>
                      <m:t>𝑆</m:t>
                    </m:r>
                  </m:oMath>
                </a14:m>
                <a:r>
                  <a:rPr lang="en-SG" sz="2400" dirty="0"/>
                  <a:t>, we compute the benefit </a:t>
                </a:r>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𝐴</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 </m:t>
                    </m:r>
                    <m:r>
                      <a:rPr lang="en-SG" sz="2400" i="1">
                        <a:latin typeface="Cambria Math" panose="02040503050406030204" pitchFamily="18" charset="0"/>
                      </a:rPr>
                      <m:t>𝑤h𝑒𝑟𝑒</m:t>
                    </m:r>
                    <m:r>
                      <a:rPr lang="en-SG" sz="2400" i="1">
                        <a:latin typeface="Cambria Math" panose="02040503050406030204" pitchFamily="18" charset="0"/>
                      </a:rPr>
                      <m:t> </m:t>
                    </m:r>
                    <m:r>
                      <a:rPr lang="en-SG" sz="2400" i="1">
                        <a:latin typeface="Cambria Math" panose="02040503050406030204" pitchFamily="18" charset="0"/>
                      </a:rPr>
                      <m:t>𝑤</m:t>
                    </m:r>
                    <m:r>
                      <a:rPr lang="en-SG" sz="2400" i="1">
                        <a:latin typeface="Cambria Math" panose="02040503050406030204" pitchFamily="18" charset="0"/>
                      </a:rPr>
                      <m:t>=</m:t>
                    </m:r>
                    <m:r>
                      <a:rPr lang="en-SG" sz="2400" i="1">
                        <a:latin typeface="Cambria Math" panose="02040503050406030204" pitchFamily="18" charset="0"/>
                      </a:rPr>
                      <m:t>𝑉𝑖𝑒𝑤𝑇𝑜𝑀𝑎𝑡</m:t>
                    </m:r>
                  </m:oMath>
                </a14:m>
                <a:endParaRPr lang="en-SG" sz="2400" dirty="0"/>
              </a:p>
              <a:p>
                <a:endParaRPr lang="en-SG" sz="2400" dirty="0"/>
              </a:p>
              <a:p>
                <a:r>
                  <a:rPr lang="en-SG" sz="2400" dirty="0"/>
                  <a:t>For each view </a:t>
                </a:r>
                <a14:m>
                  <m:oMath xmlns:m="http://schemas.openxmlformats.org/officeDocument/2006/math">
                    <m:r>
                      <a:rPr lang="en-SG" sz="2400" i="1" dirty="0">
                        <a:latin typeface="Cambria Math" panose="02040503050406030204" pitchFamily="18" charset="0"/>
                      </a:rPr>
                      <m:t>𝑤</m:t>
                    </m:r>
                  </m:oMath>
                </a14:m>
                <a:r>
                  <a:rPr lang="en-SG" sz="2400" dirty="0"/>
                  <a:t> covered by </a:t>
                </a:r>
                <a14:m>
                  <m:oMath xmlns:m="http://schemas.openxmlformats.org/officeDocument/2006/math">
                    <m:r>
                      <a:rPr lang="en-SG" sz="2400" i="1">
                        <a:latin typeface="Cambria Math" panose="02040503050406030204" pitchFamily="18" charset="0"/>
                      </a:rPr>
                      <m:t>𝐴</m:t>
                    </m:r>
                  </m:oMath>
                </a14:m>
                <a:r>
                  <a:rPr lang="en-SG" sz="2400" dirty="0"/>
                  <a:t>, we compute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𝐴𝐵𝐶</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m:t>
                    </m:r>
                    <m:r>
                      <a:rPr lang="en-SG" sz="2400" i="1" dirty="0">
                        <a:latin typeface="Cambria Math" panose="02040503050406030204" pitchFamily="18" charset="0"/>
                      </a:rPr>
                      <m:t>)</m:t>
                    </m:r>
                  </m:oMath>
                </a14:m>
                <a:r>
                  <a:rPr lang="en-SG" sz="2400" dirty="0"/>
                  <a:t>, </a:t>
                </a:r>
                <a14:m>
                  <m:oMath xmlns:m="http://schemas.openxmlformats.org/officeDocument/2006/math">
                    <m:r>
                      <a:rPr lang="en-SG" sz="2400" i="1" dirty="0">
                        <a:latin typeface="Cambria Math" panose="02040503050406030204" pitchFamily="18" charset="0"/>
                      </a:rPr>
                      <m:t>)</m:t>
                    </m:r>
                  </m:oMath>
                </a14:m>
                <a:r>
                  <a:rPr lang="en-SG" sz="2400" dirty="0"/>
                  <a:t>, because </a:t>
                </a:r>
                <a14:m>
                  <m:oMath xmlns:m="http://schemas.openxmlformats.org/officeDocument/2006/math">
                    <m:r>
                      <a:rPr lang="en-SG" sz="2400" i="1" dirty="0">
                        <a:latin typeface="Cambria Math" panose="02040503050406030204" pitchFamily="18" charset="0"/>
                      </a:rPr>
                      <m:t>𝐴𝐵𝐶</m:t>
                    </m:r>
                  </m:oMath>
                </a14:m>
                <a:r>
                  <a:rPr lang="en-SG" sz="2400" dirty="0"/>
                  <a:t> is the only materialized view at the moment.</a:t>
                </a:r>
              </a:p>
              <a:p>
                <a:endParaRPr lang="en-SG" sz="2400" dirty="0"/>
              </a:p>
              <a:p>
                <a:r>
                  <a:rPr lang="en-SG" sz="2400" dirty="0"/>
                  <a:t>Hence, the cost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𝐴𝐵𝐶</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m:t>
                    </m:r>
                    <m:r>
                      <a:rPr lang="en-SG" sz="2400" i="1" dirty="0">
                        <a:latin typeface="Cambria Math" panose="02040503050406030204" pitchFamily="18" charset="0"/>
                      </a:rPr>
                      <m:t>)=2000−20=1980.</m:t>
                    </m:r>
                  </m:oMath>
                </a14:m>
                <a:endParaRPr lang="en-SG" sz="2400" dirty="0"/>
              </a:p>
              <a:p>
                <a:endParaRPr lang="en-SG" sz="2400" dirty="0"/>
              </a:p>
              <a:p>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𝐴</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=1980+1980=3960</m:t>
                    </m:r>
                  </m:oMath>
                </a14:m>
                <a:r>
                  <a:rPr lang="en-SG" sz="2400" dirty="0"/>
                  <a:t> </a:t>
                </a:r>
              </a:p>
            </p:txBody>
          </p:sp>
        </mc:Choice>
        <mc:Fallback xmlns="">
          <p:sp>
            <p:nvSpPr>
              <p:cNvPr id="21" name="Rectangle 20">
                <a:extLst>
                  <a:ext uri="{FF2B5EF4-FFF2-40B4-BE49-F238E27FC236}">
                    <a16:creationId xmlns:a16="http://schemas.microsoft.com/office/drawing/2014/main" id="{25110E4F-6158-4371-9FD1-D2C375EB3265}"/>
                  </a:ext>
                </a:extLst>
              </p:cNvPr>
              <p:cNvSpPr>
                <a:spLocks noRot="1" noChangeAspect="1" noMove="1" noResize="1" noEditPoints="1" noAdjustHandles="1" noChangeArrowheads="1" noChangeShapeType="1" noTextEdit="1"/>
              </p:cNvSpPr>
              <p:nvPr/>
            </p:nvSpPr>
            <p:spPr>
              <a:xfrm>
                <a:off x="663634" y="1669774"/>
                <a:ext cx="6024486" cy="4524315"/>
              </a:xfrm>
              <a:prstGeom prst="rect">
                <a:avLst/>
              </a:prstGeom>
              <a:blipFill>
                <a:blip r:embed="rId2"/>
                <a:stretch>
                  <a:fillRect l="-1619" t="-5256" b="-19137"/>
                </a:stretch>
              </a:blipFill>
            </p:spPr>
            <p:txBody>
              <a:bodyPr/>
              <a:lstStyle/>
              <a:p>
                <a:r>
                  <a:rPr lang="en-SG">
                    <a:noFill/>
                  </a:rPr>
                  <a:t> </a:t>
                </a:r>
              </a:p>
            </p:txBody>
          </p:sp>
        </mc:Fallback>
      </mc:AlternateContent>
      <p:grpSp>
        <p:nvGrpSpPr>
          <p:cNvPr id="17" name="Group 16">
            <a:extLst>
              <a:ext uri="{FF2B5EF4-FFF2-40B4-BE49-F238E27FC236}">
                <a16:creationId xmlns:a16="http://schemas.microsoft.com/office/drawing/2014/main" id="{0A5D6348-CA3C-4133-990F-80B92B5DF409}"/>
              </a:ext>
            </a:extLst>
          </p:cNvPr>
          <p:cNvGrpSpPr/>
          <p:nvPr/>
        </p:nvGrpSpPr>
        <p:grpSpPr>
          <a:xfrm>
            <a:off x="6832644" y="1963561"/>
            <a:ext cx="4832699" cy="3907151"/>
            <a:chOff x="5293658" y="526717"/>
            <a:chExt cx="3850342" cy="3279666"/>
          </a:xfrm>
        </p:grpSpPr>
        <p:pic>
          <p:nvPicPr>
            <p:cNvPr id="18" name="Picture 17">
              <a:extLst>
                <a:ext uri="{FF2B5EF4-FFF2-40B4-BE49-F238E27FC236}">
                  <a16:creationId xmlns:a16="http://schemas.microsoft.com/office/drawing/2014/main" id="{D97138CA-4652-4055-96F2-49BAFCBF3DB8}"/>
                </a:ext>
              </a:extLst>
            </p:cNvPr>
            <p:cNvPicPr>
              <a:picLocks noChangeAspect="1"/>
            </p:cNvPicPr>
            <p:nvPr/>
          </p:nvPicPr>
          <p:blipFill>
            <a:blip r:embed="rId3"/>
            <a:stretch>
              <a:fillRect/>
            </a:stretch>
          </p:blipFill>
          <p:spPr>
            <a:xfrm>
              <a:off x="5293658" y="526717"/>
              <a:ext cx="3850342" cy="3279666"/>
            </a:xfrm>
            <a:prstGeom prst="rect">
              <a:avLst/>
            </a:prstGeom>
          </p:spPr>
        </p:pic>
        <p:sp>
          <p:nvSpPr>
            <p:cNvPr id="23" name="Rectangle 22">
              <a:extLst>
                <a:ext uri="{FF2B5EF4-FFF2-40B4-BE49-F238E27FC236}">
                  <a16:creationId xmlns:a16="http://schemas.microsoft.com/office/drawing/2014/main" id="{99FDD195-F9CA-433A-A577-010CDC24B4E3}"/>
                </a:ext>
              </a:extLst>
            </p:cNvPr>
            <p:cNvSpPr/>
            <p:nvPr/>
          </p:nvSpPr>
          <p:spPr>
            <a:xfrm>
              <a:off x="5299997" y="1502901"/>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6192C6CA-70B7-4430-B27E-61DC2E3B05F0}"/>
                </a:ext>
              </a:extLst>
            </p:cNvPr>
            <p:cNvSpPr/>
            <p:nvPr/>
          </p:nvSpPr>
          <p:spPr>
            <a:xfrm>
              <a:off x="6655879" y="572088"/>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a:extLst>
                <a:ext uri="{FF2B5EF4-FFF2-40B4-BE49-F238E27FC236}">
                  <a16:creationId xmlns:a16="http://schemas.microsoft.com/office/drawing/2014/main" id="{3AAF934E-0E5E-4EFE-ADCC-54626495EDF9}"/>
                </a:ext>
              </a:extLst>
            </p:cNvPr>
            <p:cNvSpPr/>
            <p:nvPr/>
          </p:nvSpPr>
          <p:spPr>
            <a:xfrm>
              <a:off x="6647732" y="3352800"/>
              <a:ext cx="739185" cy="384743"/>
            </a:xfrm>
            <a:prstGeom prst="rect">
              <a:avLst/>
            </a:prstGeom>
            <a:solidFill>
              <a:schemeClr val="bg2">
                <a:lumMod val="9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extLst>
      <p:ext uri="{BB962C8B-B14F-4D97-AF65-F5344CB8AC3E}">
        <p14:creationId xmlns:p14="http://schemas.microsoft.com/office/powerpoint/2010/main" val="79920949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B1BE45-64DD-4D13-B414-1FB9DE4A8DDA}"/>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9F794827-3E36-409E-90CE-A16DFDA99D8F}"/>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D1DD91C4-95EC-4882-A921-C8D711357791}"/>
              </a:ext>
            </a:extLst>
          </p:cNvPr>
          <p:cNvSpPr>
            <a:spLocks noGrp="1"/>
          </p:cNvSpPr>
          <p:nvPr>
            <p:ph type="sldNum" sz="quarter" idx="12"/>
          </p:nvPr>
        </p:nvSpPr>
        <p:spPr/>
        <p:txBody>
          <a:bodyPr/>
          <a:lstStyle/>
          <a:p>
            <a:fld id="{0CFEC368-1D7A-4F81-ABF6-AE0E36BAF64C}" type="slidenum">
              <a:rPr lang="en-US" smtClean="0"/>
              <a:pPr/>
              <a:t>15</a:t>
            </a:fld>
            <a:endParaRPr lang="en-US"/>
          </a:p>
        </p:txBody>
      </p:sp>
      <p:graphicFrame>
        <p:nvGraphicFramePr>
          <p:cNvPr id="19" name="Table 18">
            <a:extLst>
              <a:ext uri="{FF2B5EF4-FFF2-40B4-BE49-F238E27FC236}">
                <a16:creationId xmlns:a16="http://schemas.microsoft.com/office/drawing/2014/main" id="{E8A0B5DE-658E-4C57-BD22-5EB1FFC349DB}"/>
              </a:ext>
            </a:extLst>
          </p:cNvPr>
          <p:cNvGraphicFramePr>
            <a:graphicFrameLocks noGrp="1"/>
          </p:cNvGraphicFramePr>
          <p:nvPr>
            <p:extLst>
              <p:ext uri="{D42A27DB-BD31-4B8C-83A1-F6EECF244321}">
                <p14:modId xmlns:p14="http://schemas.microsoft.com/office/powerpoint/2010/main" val="4237435716"/>
              </p:ext>
            </p:extLst>
          </p:nvPr>
        </p:nvGraphicFramePr>
        <p:xfrm>
          <a:off x="676886" y="212539"/>
          <a:ext cx="8585361" cy="1112520"/>
        </p:xfrm>
        <a:graphic>
          <a:graphicData uri="http://schemas.openxmlformats.org/drawingml/2006/table">
            <a:tbl>
              <a:tblPr firstRow="1" bandRow="1">
                <a:tableStyleId>{BC89EF96-8CEA-46FF-86C4-4CE0E7609802}</a:tableStyleId>
              </a:tblPr>
              <a:tblGrid>
                <a:gridCol w="2463881">
                  <a:extLst>
                    <a:ext uri="{9D8B030D-6E8A-4147-A177-3AD203B41FA5}">
                      <a16:colId xmlns:a16="http://schemas.microsoft.com/office/drawing/2014/main" val="1522916360"/>
                    </a:ext>
                  </a:extLst>
                </a:gridCol>
                <a:gridCol w="932329">
                  <a:extLst>
                    <a:ext uri="{9D8B030D-6E8A-4147-A177-3AD203B41FA5}">
                      <a16:colId xmlns:a16="http://schemas.microsoft.com/office/drawing/2014/main" val="2594905174"/>
                    </a:ext>
                  </a:extLst>
                </a:gridCol>
                <a:gridCol w="878542">
                  <a:extLst>
                    <a:ext uri="{9D8B030D-6E8A-4147-A177-3AD203B41FA5}">
                      <a16:colId xmlns:a16="http://schemas.microsoft.com/office/drawing/2014/main" val="2605337037"/>
                    </a:ext>
                  </a:extLst>
                </a:gridCol>
                <a:gridCol w="896470">
                  <a:extLst>
                    <a:ext uri="{9D8B030D-6E8A-4147-A177-3AD203B41FA5}">
                      <a16:colId xmlns:a16="http://schemas.microsoft.com/office/drawing/2014/main" val="3179679096"/>
                    </a:ext>
                  </a:extLst>
                </a:gridCol>
                <a:gridCol w="770965">
                  <a:extLst>
                    <a:ext uri="{9D8B030D-6E8A-4147-A177-3AD203B41FA5}">
                      <a16:colId xmlns:a16="http://schemas.microsoft.com/office/drawing/2014/main" val="2876649215"/>
                    </a:ext>
                  </a:extLst>
                </a:gridCol>
                <a:gridCol w="806823">
                  <a:extLst>
                    <a:ext uri="{9D8B030D-6E8A-4147-A177-3AD203B41FA5}">
                      <a16:colId xmlns:a16="http://schemas.microsoft.com/office/drawing/2014/main" val="436313993"/>
                    </a:ext>
                  </a:extLst>
                </a:gridCol>
                <a:gridCol w="770965">
                  <a:extLst>
                    <a:ext uri="{9D8B030D-6E8A-4147-A177-3AD203B41FA5}">
                      <a16:colId xmlns:a16="http://schemas.microsoft.com/office/drawing/2014/main" val="853395909"/>
                    </a:ext>
                  </a:extLst>
                </a:gridCol>
                <a:gridCol w="717177">
                  <a:extLst>
                    <a:ext uri="{9D8B030D-6E8A-4147-A177-3AD203B41FA5}">
                      <a16:colId xmlns:a16="http://schemas.microsoft.com/office/drawing/2014/main" val="966068150"/>
                    </a:ext>
                  </a:extLst>
                </a:gridCol>
                <a:gridCol w="348209">
                  <a:extLst>
                    <a:ext uri="{9D8B030D-6E8A-4147-A177-3AD203B41FA5}">
                      <a16:colId xmlns:a16="http://schemas.microsoft.com/office/drawing/2014/main" val="3113349152"/>
                    </a:ext>
                  </a:extLst>
                </a:gridCol>
              </a:tblGrid>
              <a:tr h="370840">
                <a:tc>
                  <a:txBody>
                    <a:bodyPr/>
                    <a:lstStyle/>
                    <a:p>
                      <a:pPr algn="r"/>
                      <a:r>
                        <a:rPr lang="en-SG" sz="1800" dirty="0"/>
                        <a:t>S = {</a:t>
                      </a:r>
                    </a:p>
                  </a:txBody>
                  <a:tcPr/>
                </a:tc>
                <a:tc>
                  <a:txBody>
                    <a:bodyPr/>
                    <a:lstStyle/>
                    <a:p>
                      <a:pPr algn="ctr"/>
                      <a:r>
                        <a:rPr lang="en-SG" sz="1800" dirty="0"/>
                        <a:t>ABC</a:t>
                      </a:r>
                    </a:p>
                  </a:txBody>
                  <a:tcPr/>
                </a:tc>
                <a:tc>
                  <a:txBody>
                    <a:bodyPr/>
                    <a:lstStyle/>
                    <a:p>
                      <a:pPr algn="l"/>
                      <a:r>
                        <a:rPr lang="en-SG" sz="1800" dirty="0"/>
                        <a:t>}</a:t>
                      </a:r>
                    </a:p>
                  </a:txBody>
                  <a:tcPr/>
                </a:tc>
                <a:tc>
                  <a:txBody>
                    <a:bodyPr/>
                    <a:lstStyle/>
                    <a:p>
                      <a:pPr algn="l"/>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extLst>
                  <a:ext uri="{0D108BD9-81ED-4DB2-BD59-A6C34878D82A}">
                    <a16:rowId xmlns:a16="http://schemas.microsoft.com/office/drawing/2014/main" val="4057401689"/>
                  </a:ext>
                </a:extLst>
              </a:tr>
              <a:tr h="370840">
                <a:tc>
                  <a:txBody>
                    <a:bodyPr/>
                    <a:lstStyle/>
                    <a:p>
                      <a:pPr algn="r"/>
                      <a:r>
                        <a:rPr lang="en-SG" sz="1800" dirty="0" err="1"/>
                        <a:t>ViewToMat</a:t>
                      </a:r>
                      <a:r>
                        <a:rPr lang="en-SG" sz="1800" dirty="0"/>
                        <a:t> = w {</a:t>
                      </a:r>
                    </a:p>
                  </a:txBody>
                  <a:tcPr/>
                </a:tc>
                <a:tc>
                  <a:txBody>
                    <a:bodyPr/>
                    <a:lstStyle/>
                    <a:p>
                      <a:pPr algn="ctr"/>
                      <a:r>
                        <a:rPr lang="en-SG" sz="1800" dirty="0"/>
                        <a:t>AB,</a:t>
                      </a:r>
                    </a:p>
                  </a:txBody>
                  <a:tcPr>
                    <a:solidFill>
                      <a:schemeClr val="tx2">
                        <a:lumMod val="60000"/>
                        <a:lumOff val="40000"/>
                      </a:schemeClr>
                    </a:solidFill>
                  </a:tcPr>
                </a:tc>
                <a:tc>
                  <a:txBody>
                    <a:bodyPr/>
                    <a:lstStyle/>
                    <a:p>
                      <a:pPr algn="ctr"/>
                      <a:r>
                        <a:rPr lang="en-SG" sz="1800" dirty="0"/>
                        <a:t>AC,</a:t>
                      </a:r>
                    </a:p>
                  </a:txBody>
                  <a:tcPr>
                    <a:solidFill>
                      <a:schemeClr val="tx2">
                        <a:lumMod val="60000"/>
                        <a:lumOff val="40000"/>
                      </a:schemeClr>
                    </a:solidFill>
                  </a:tcPr>
                </a:tc>
                <a:tc>
                  <a:txBody>
                    <a:bodyPr/>
                    <a:lstStyle/>
                    <a:p>
                      <a:pPr algn="ctr"/>
                      <a:r>
                        <a:rPr lang="en-SG" sz="1800" dirty="0"/>
                        <a:t>BC,</a:t>
                      </a:r>
                    </a:p>
                  </a:txBody>
                  <a:tcPr>
                    <a:solidFill>
                      <a:schemeClr val="tx2">
                        <a:lumMod val="60000"/>
                        <a:lumOff val="40000"/>
                      </a:schemeClr>
                    </a:solidFill>
                  </a:tcPr>
                </a:tc>
                <a:tc>
                  <a:txBody>
                    <a:bodyPr/>
                    <a:lstStyle/>
                    <a:p>
                      <a:pPr algn="ctr"/>
                      <a:r>
                        <a:rPr lang="en-SG" sz="1800" dirty="0"/>
                        <a:t>A,</a:t>
                      </a:r>
                    </a:p>
                  </a:txBody>
                  <a:tcPr>
                    <a:solidFill>
                      <a:schemeClr val="tx2">
                        <a:lumMod val="60000"/>
                        <a:lumOff val="40000"/>
                      </a:schemeClr>
                    </a:solidFill>
                  </a:tcPr>
                </a:tc>
                <a:tc>
                  <a:txBody>
                    <a:bodyPr/>
                    <a:lstStyle/>
                    <a:p>
                      <a:pPr algn="ctr"/>
                      <a:r>
                        <a:rPr lang="en-SG" sz="1800" dirty="0"/>
                        <a:t>B,</a:t>
                      </a:r>
                    </a:p>
                  </a:txBody>
                  <a:tcPr/>
                </a:tc>
                <a:tc>
                  <a:txBody>
                    <a:bodyPr/>
                    <a:lstStyle/>
                    <a:p>
                      <a:pPr algn="ctr"/>
                      <a:r>
                        <a:rPr lang="en-SG" sz="1800" dirty="0"/>
                        <a:t>C,</a:t>
                      </a:r>
                    </a:p>
                  </a:txBody>
                  <a:tcPr/>
                </a:tc>
                <a:tc>
                  <a:txBody>
                    <a:bodyPr/>
                    <a:lstStyle/>
                    <a:p>
                      <a:pPr algn="ctr"/>
                      <a:r>
                        <a:rPr lang="en-SG" sz="1800" dirty="0"/>
                        <a:t>All</a:t>
                      </a:r>
                    </a:p>
                  </a:txBody>
                  <a:tcPr/>
                </a:tc>
                <a:tc>
                  <a:txBody>
                    <a:bodyPr/>
                    <a:lstStyle/>
                    <a:p>
                      <a:pPr algn="l"/>
                      <a:r>
                        <a:rPr lang="en-SG" sz="1800" dirty="0"/>
                        <a:t>}</a:t>
                      </a:r>
                    </a:p>
                  </a:txBody>
                  <a:tcPr/>
                </a:tc>
                <a:extLst>
                  <a:ext uri="{0D108BD9-81ED-4DB2-BD59-A6C34878D82A}">
                    <a16:rowId xmlns:a16="http://schemas.microsoft.com/office/drawing/2014/main" val="2842698890"/>
                  </a:ext>
                </a:extLst>
              </a:tr>
              <a:tr h="370840">
                <a:tc>
                  <a:txBody>
                    <a:bodyPr/>
                    <a:lstStyle/>
                    <a:p>
                      <a:pPr algn="r"/>
                      <a:r>
                        <a:rPr lang="en-SG" sz="1800" dirty="0" err="1"/>
                        <a:t>CostReduction</a:t>
                      </a:r>
                      <a:r>
                        <a:rPr lang="en-SG" sz="1800" dirty="0"/>
                        <a:t> =</a:t>
                      </a:r>
                    </a:p>
                  </a:txBody>
                  <a:tcPr/>
                </a:tc>
                <a:tc>
                  <a:txBody>
                    <a:bodyPr/>
                    <a:lstStyle/>
                    <a:p>
                      <a:pPr algn="ctr"/>
                      <a:r>
                        <a:rPr lang="en-SG" sz="1800" dirty="0"/>
                        <a:t>6400</a:t>
                      </a:r>
                    </a:p>
                  </a:txBody>
                  <a:tcPr>
                    <a:solidFill>
                      <a:schemeClr val="tx2">
                        <a:lumMod val="60000"/>
                        <a:lumOff val="40000"/>
                      </a:schemeClr>
                    </a:solidFill>
                  </a:tcPr>
                </a:tc>
                <a:tc>
                  <a:txBody>
                    <a:bodyPr/>
                    <a:lstStyle/>
                    <a:p>
                      <a:pPr algn="ctr"/>
                      <a:r>
                        <a:rPr lang="en-SG" sz="1800" dirty="0"/>
                        <a:t>4400</a:t>
                      </a:r>
                    </a:p>
                  </a:txBody>
                  <a:tcPr>
                    <a:solidFill>
                      <a:schemeClr val="tx2">
                        <a:lumMod val="60000"/>
                        <a:lumOff val="40000"/>
                      </a:schemeClr>
                    </a:solidFill>
                  </a:tcPr>
                </a:tc>
                <a:tc>
                  <a:txBody>
                    <a:bodyPr/>
                    <a:lstStyle/>
                    <a:p>
                      <a:pPr algn="ctr"/>
                      <a:r>
                        <a:rPr lang="en-SG" sz="1800" dirty="0"/>
                        <a:t>5200</a:t>
                      </a:r>
                    </a:p>
                  </a:txBody>
                  <a:tcPr>
                    <a:solidFill>
                      <a:schemeClr val="tx2">
                        <a:lumMod val="60000"/>
                        <a:lumOff val="40000"/>
                      </a:schemeClr>
                    </a:solidFill>
                  </a:tcPr>
                </a:tc>
                <a:tc>
                  <a:txBody>
                    <a:bodyPr/>
                    <a:lstStyle/>
                    <a:p>
                      <a:pPr algn="ctr"/>
                      <a:r>
                        <a:rPr lang="en-SG" sz="1800" dirty="0"/>
                        <a:t>3960</a:t>
                      </a:r>
                    </a:p>
                  </a:txBody>
                  <a:tcPr>
                    <a:solidFill>
                      <a:schemeClr val="tx2">
                        <a:lumMod val="60000"/>
                        <a:lumOff val="40000"/>
                      </a:schemeClr>
                    </a:solidFill>
                  </a:tcPr>
                </a:tc>
                <a:tc>
                  <a:txBody>
                    <a:bodyPr/>
                    <a:lstStyle/>
                    <a:p>
                      <a:pPr algn="ctr"/>
                      <a:r>
                        <a:rPr lang="en-SG" sz="1800" dirty="0"/>
                        <a:t>-</a:t>
                      </a:r>
                    </a:p>
                  </a:txBody>
                  <a:tcPr/>
                </a:tc>
                <a:tc>
                  <a:txBody>
                    <a:bodyPr/>
                    <a:lstStyle/>
                    <a:p>
                      <a:pPr algn="ctr"/>
                      <a:r>
                        <a:rPr lang="en-SG" sz="1800" dirty="0"/>
                        <a:t>-</a:t>
                      </a:r>
                    </a:p>
                  </a:txBody>
                  <a:tcPr/>
                </a:tc>
                <a:tc>
                  <a:txBody>
                    <a:bodyPr/>
                    <a:lstStyle/>
                    <a:p>
                      <a:pPr algn="ctr"/>
                      <a:r>
                        <a:rPr lang="en-SG" sz="1800" dirty="0"/>
                        <a:t>-</a:t>
                      </a:r>
                    </a:p>
                  </a:txBody>
                  <a:tcPr/>
                </a:tc>
                <a:tc>
                  <a:txBody>
                    <a:bodyPr/>
                    <a:lstStyle/>
                    <a:p>
                      <a:pPr algn="l"/>
                      <a:endParaRPr lang="en-SG" sz="1800" dirty="0"/>
                    </a:p>
                  </a:txBody>
                  <a:tcPr/>
                </a:tc>
                <a:extLst>
                  <a:ext uri="{0D108BD9-81ED-4DB2-BD59-A6C34878D82A}">
                    <a16:rowId xmlns:a16="http://schemas.microsoft.com/office/drawing/2014/main" val="278844701"/>
                  </a:ext>
                </a:extLst>
              </a:tr>
            </a:tbl>
          </a:graphicData>
        </a:graphic>
      </p:graphicFrame>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25110E4F-6158-4371-9FD1-D2C375EB3265}"/>
                  </a:ext>
                </a:extLst>
              </p:cNvPr>
              <p:cNvSpPr/>
              <p:nvPr/>
            </p:nvSpPr>
            <p:spPr>
              <a:xfrm>
                <a:off x="676886" y="1616765"/>
                <a:ext cx="6011233" cy="4524315"/>
              </a:xfrm>
              <a:prstGeom prst="rect">
                <a:avLst/>
              </a:prstGeom>
            </p:spPr>
            <p:txBody>
              <a:bodyPr wrap="square">
                <a:spAutoFit/>
              </a:bodyPr>
              <a:lstStyle/>
              <a:p>
                <a:r>
                  <a:rPr lang="en-SG" sz="2400" dirty="0"/>
                  <a:t>To materialized view </a:t>
                </a:r>
                <a14:m>
                  <m:oMath xmlns:m="http://schemas.openxmlformats.org/officeDocument/2006/math">
                    <m:r>
                      <a:rPr lang="en-SG" sz="2400" i="1">
                        <a:latin typeface="Cambria Math" panose="02040503050406030204" pitchFamily="18" charset="0"/>
                      </a:rPr>
                      <m:t>𝐵</m:t>
                    </m:r>
                  </m:oMath>
                </a14:m>
                <a:r>
                  <a:rPr lang="en-SG" sz="2400" dirty="0"/>
                  <a:t> given </a:t>
                </a:r>
                <a14:m>
                  <m:oMath xmlns:m="http://schemas.openxmlformats.org/officeDocument/2006/math">
                    <m:r>
                      <a:rPr lang="en-SG" sz="2400" i="1" dirty="0">
                        <a:latin typeface="Cambria Math" panose="02040503050406030204" pitchFamily="18" charset="0"/>
                      </a:rPr>
                      <m:t>𝑆</m:t>
                    </m:r>
                  </m:oMath>
                </a14:m>
                <a:r>
                  <a:rPr lang="en-SG" sz="2400" dirty="0"/>
                  <a:t>, we compute the benefit </a:t>
                </a:r>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𝐵</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𝐵</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 </m:t>
                    </m:r>
                    <m:r>
                      <a:rPr lang="en-SG" sz="2400" i="1">
                        <a:latin typeface="Cambria Math" panose="02040503050406030204" pitchFamily="18" charset="0"/>
                      </a:rPr>
                      <m:t>𝑤h𝑒𝑟𝑒</m:t>
                    </m:r>
                    <m:r>
                      <a:rPr lang="en-SG" sz="2400" i="1">
                        <a:latin typeface="Cambria Math" panose="02040503050406030204" pitchFamily="18" charset="0"/>
                      </a:rPr>
                      <m:t> </m:t>
                    </m:r>
                    <m:r>
                      <a:rPr lang="en-SG" sz="2400" i="1">
                        <a:latin typeface="Cambria Math" panose="02040503050406030204" pitchFamily="18" charset="0"/>
                      </a:rPr>
                      <m:t>𝑤</m:t>
                    </m:r>
                    <m:r>
                      <a:rPr lang="en-SG" sz="2400" i="1">
                        <a:latin typeface="Cambria Math" panose="02040503050406030204" pitchFamily="18" charset="0"/>
                      </a:rPr>
                      <m:t>=</m:t>
                    </m:r>
                    <m:r>
                      <a:rPr lang="en-SG" sz="2400" i="1">
                        <a:latin typeface="Cambria Math" panose="02040503050406030204" pitchFamily="18" charset="0"/>
                      </a:rPr>
                      <m:t>𝑉𝑖𝑒𝑤𝑇𝑜𝑀𝑎𝑡</m:t>
                    </m:r>
                  </m:oMath>
                </a14:m>
                <a:endParaRPr lang="en-SG" sz="2400" dirty="0"/>
              </a:p>
              <a:p>
                <a:endParaRPr lang="en-SG" sz="2400" dirty="0"/>
              </a:p>
              <a:p>
                <a:r>
                  <a:rPr lang="en-SG" sz="2400" dirty="0"/>
                  <a:t>For each view </a:t>
                </a:r>
                <a14:m>
                  <m:oMath xmlns:m="http://schemas.openxmlformats.org/officeDocument/2006/math">
                    <m:r>
                      <a:rPr lang="en-SG" sz="2400" i="1" dirty="0">
                        <a:latin typeface="Cambria Math" panose="02040503050406030204" pitchFamily="18" charset="0"/>
                      </a:rPr>
                      <m:t>𝑤</m:t>
                    </m:r>
                  </m:oMath>
                </a14:m>
                <a:r>
                  <a:rPr lang="en-SG" sz="2400" dirty="0"/>
                  <a:t> covered by </a:t>
                </a:r>
                <a14:m>
                  <m:oMath xmlns:m="http://schemas.openxmlformats.org/officeDocument/2006/math">
                    <m:r>
                      <a:rPr lang="en-SG" sz="2400" i="1">
                        <a:latin typeface="Cambria Math" panose="02040503050406030204" pitchFamily="18" charset="0"/>
                      </a:rPr>
                      <m:t>𝐵</m:t>
                    </m:r>
                  </m:oMath>
                </a14:m>
                <a:r>
                  <a:rPr lang="en-SG" sz="2400" dirty="0"/>
                  <a:t>, we compute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𝐴𝐵𝐶</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𝐵</m:t>
                    </m:r>
                    <m:r>
                      <a:rPr lang="en-SG" sz="2400" i="1" dirty="0">
                        <a:latin typeface="Cambria Math" panose="02040503050406030204" pitchFamily="18" charset="0"/>
                      </a:rPr>
                      <m:t>)</m:t>
                    </m:r>
                  </m:oMath>
                </a14:m>
                <a:r>
                  <a:rPr lang="en-SG" sz="2400" dirty="0"/>
                  <a:t>, </a:t>
                </a:r>
                <a14:m>
                  <m:oMath xmlns:m="http://schemas.openxmlformats.org/officeDocument/2006/math">
                    <m:r>
                      <a:rPr lang="en-SG" sz="2400" i="1" dirty="0">
                        <a:latin typeface="Cambria Math" panose="02040503050406030204" pitchFamily="18" charset="0"/>
                      </a:rPr>
                      <m:t>)</m:t>
                    </m:r>
                  </m:oMath>
                </a14:m>
                <a:r>
                  <a:rPr lang="en-SG" sz="2400" dirty="0"/>
                  <a:t>, because </a:t>
                </a:r>
                <a14:m>
                  <m:oMath xmlns:m="http://schemas.openxmlformats.org/officeDocument/2006/math">
                    <m:r>
                      <a:rPr lang="en-SG" sz="2400" i="1" dirty="0">
                        <a:latin typeface="Cambria Math" panose="02040503050406030204" pitchFamily="18" charset="0"/>
                      </a:rPr>
                      <m:t>𝐴𝐵𝐶</m:t>
                    </m:r>
                  </m:oMath>
                </a14:m>
                <a:r>
                  <a:rPr lang="en-SG" sz="2400" dirty="0"/>
                  <a:t> is the only materialized view at the moment.</a:t>
                </a:r>
              </a:p>
              <a:p>
                <a:endParaRPr lang="en-SG" sz="2400" dirty="0"/>
              </a:p>
              <a:p>
                <a:r>
                  <a:rPr lang="en-SG" sz="2400" dirty="0"/>
                  <a:t>Hence, the cost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𝐴𝐵𝐶</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𝐵</m:t>
                    </m:r>
                    <m:r>
                      <a:rPr lang="en-SG" sz="2400" i="1" dirty="0">
                        <a:latin typeface="Cambria Math" panose="02040503050406030204" pitchFamily="18" charset="0"/>
                      </a:rPr>
                      <m:t>)=2000−60=1940.</m:t>
                    </m:r>
                  </m:oMath>
                </a14:m>
                <a:endParaRPr lang="en-SG" sz="2400" dirty="0"/>
              </a:p>
              <a:p>
                <a:endParaRPr lang="en-SG" sz="2400" dirty="0"/>
              </a:p>
              <a:p>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𝐵</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𝐵</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=1940+1940=3880</m:t>
                    </m:r>
                  </m:oMath>
                </a14:m>
                <a:r>
                  <a:rPr lang="en-SG" sz="2400" dirty="0"/>
                  <a:t> </a:t>
                </a:r>
              </a:p>
            </p:txBody>
          </p:sp>
        </mc:Choice>
        <mc:Fallback xmlns="">
          <p:sp>
            <p:nvSpPr>
              <p:cNvPr id="21" name="Rectangle 20">
                <a:extLst>
                  <a:ext uri="{FF2B5EF4-FFF2-40B4-BE49-F238E27FC236}">
                    <a16:creationId xmlns:a16="http://schemas.microsoft.com/office/drawing/2014/main" id="{25110E4F-6158-4371-9FD1-D2C375EB3265}"/>
                  </a:ext>
                </a:extLst>
              </p:cNvPr>
              <p:cNvSpPr>
                <a:spLocks noRot="1" noChangeAspect="1" noMove="1" noResize="1" noEditPoints="1" noAdjustHandles="1" noChangeArrowheads="1" noChangeShapeType="1" noTextEdit="1"/>
              </p:cNvSpPr>
              <p:nvPr/>
            </p:nvSpPr>
            <p:spPr>
              <a:xfrm>
                <a:off x="676886" y="1616765"/>
                <a:ext cx="6011233" cy="4524315"/>
              </a:xfrm>
              <a:prstGeom prst="rect">
                <a:avLst/>
              </a:prstGeom>
              <a:blipFill>
                <a:blip r:embed="rId2"/>
                <a:stretch>
                  <a:fillRect l="-1521" t="-5256" b="-19137"/>
                </a:stretch>
              </a:blipFill>
            </p:spPr>
            <p:txBody>
              <a:bodyPr/>
              <a:lstStyle/>
              <a:p>
                <a:r>
                  <a:rPr lang="en-SG">
                    <a:noFill/>
                  </a:rPr>
                  <a:t> </a:t>
                </a:r>
              </a:p>
            </p:txBody>
          </p:sp>
        </mc:Fallback>
      </mc:AlternateContent>
      <p:grpSp>
        <p:nvGrpSpPr>
          <p:cNvPr id="17" name="Group 16">
            <a:extLst>
              <a:ext uri="{FF2B5EF4-FFF2-40B4-BE49-F238E27FC236}">
                <a16:creationId xmlns:a16="http://schemas.microsoft.com/office/drawing/2014/main" id="{0A5D6348-CA3C-4133-990F-80B92B5DF409}"/>
              </a:ext>
            </a:extLst>
          </p:cNvPr>
          <p:cNvGrpSpPr/>
          <p:nvPr/>
        </p:nvGrpSpPr>
        <p:grpSpPr>
          <a:xfrm>
            <a:off x="6752619" y="2056327"/>
            <a:ext cx="5019255" cy="4084753"/>
            <a:chOff x="5293658" y="526717"/>
            <a:chExt cx="3850342" cy="3279666"/>
          </a:xfrm>
        </p:grpSpPr>
        <p:pic>
          <p:nvPicPr>
            <p:cNvPr id="18" name="Picture 17">
              <a:extLst>
                <a:ext uri="{FF2B5EF4-FFF2-40B4-BE49-F238E27FC236}">
                  <a16:creationId xmlns:a16="http://schemas.microsoft.com/office/drawing/2014/main" id="{D97138CA-4652-4055-96F2-49BAFCBF3DB8}"/>
                </a:ext>
              </a:extLst>
            </p:cNvPr>
            <p:cNvPicPr>
              <a:picLocks noChangeAspect="1"/>
            </p:cNvPicPr>
            <p:nvPr/>
          </p:nvPicPr>
          <p:blipFill>
            <a:blip r:embed="rId3"/>
            <a:stretch>
              <a:fillRect/>
            </a:stretch>
          </p:blipFill>
          <p:spPr>
            <a:xfrm>
              <a:off x="5293658" y="526717"/>
              <a:ext cx="3850342" cy="3279666"/>
            </a:xfrm>
            <a:prstGeom prst="rect">
              <a:avLst/>
            </a:prstGeom>
          </p:spPr>
        </p:pic>
        <p:sp>
          <p:nvSpPr>
            <p:cNvPr id="23" name="Rectangle 22">
              <a:extLst>
                <a:ext uri="{FF2B5EF4-FFF2-40B4-BE49-F238E27FC236}">
                  <a16:creationId xmlns:a16="http://schemas.microsoft.com/office/drawing/2014/main" id="{99FDD195-F9CA-433A-A577-010CDC24B4E3}"/>
                </a:ext>
              </a:extLst>
            </p:cNvPr>
            <p:cNvSpPr/>
            <p:nvPr/>
          </p:nvSpPr>
          <p:spPr>
            <a:xfrm>
              <a:off x="6644699" y="1502901"/>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6192C6CA-70B7-4430-B27E-61DC2E3B05F0}"/>
                </a:ext>
              </a:extLst>
            </p:cNvPr>
            <p:cNvSpPr/>
            <p:nvPr/>
          </p:nvSpPr>
          <p:spPr>
            <a:xfrm>
              <a:off x="6655879" y="572088"/>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a:extLst>
                <a:ext uri="{FF2B5EF4-FFF2-40B4-BE49-F238E27FC236}">
                  <a16:creationId xmlns:a16="http://schemas.microsoft.com/office/drawing/2014/main" id="{3AAF934E-0E5E-4EFE-ADCC-54626495EDF9}"/>
                </a:ext>
              </a:extLst>
            </p:cNvPr>
            <p:cNvSpPr/>
            <p:nvPr/>
          </p:nvSpPr>
          <p:spPr>
            <a:xfrm>
              <a:off x="6647732" y="3352800"/>
              <a:ext cx="739185" cy="384743"/>
            </a:xfrm>
            <a:prstGeom prst="rect">
              <a:avLst/>
            </a:prstGeom>
            <a:solidFill>
              <a:schemeClr val="bg2">
                <a:lumMod val="9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extLst>
      <p:ext uri="{BB962C8B-B14F-4D97-AF65-F5344CB8AC3E}">
        <p14:creationId xmlns:p14="http://schemas.microsoft.com/office/powerpoint/2010/main" val="225990378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B1BE45-64DD-4D13-B414-1FB9DE4A8DDA}"/>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9F794827-3E36-409E-90CE-A16DFDA99D8F}"/>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D1DD91C4-95EC-4882-A921-C8D711357791}"/>
              </a:ext>
            </a:extLst>
          </p:cNvPr>
          <p:cNvSpPr>
            <a:spLocks noGrp="1"/>
          </p:cNvSpPr>
          <p:nvPr>
            <p:ph type="sldNum" sz="quarter" idx="12"/>
          </p:nvPr>
        </p:nvSpPr>
        <p:spPr/>
        <p:txBody>
          <a:bodyPr/>
          <a:lstStyle/>
          <a:p>
            <a:fld id="{0CFEC368-1D7A-4F81-ABF6-AE0E36BAF64C}" type="slidenum">
              <a:rPr lang="en-US" smtClean="0"/>
              <a:pPr/>
              <a:t>16</a:t>
            </a:fld>
            <a:endParaRPr lang="en-US"/>
          </a:p>
        </p:txBody>
      </p:sp>
      <p:graphicFrame>
        <p:nvGraphicFramePr>
          <p:cNvPr id="19" name="Table 18">
            <a:extLst>
              <a:ext uri="{FF2B5EF4-FFF2-40B4-BE49-F238E27FC236}">
                <a16:creationId xmlns:a16="http://schemas.microsoft.com/office/drawing/2014/main" id="{E8A0B5DE-658E-4C57-BD22-5EB1FFC349DB}"/>
              </a:ext>
            </a:extLst>
          </p:cNvPr>
          <p:cNvGraphicFramePr>
            <a:graphicFrameLocks noGrp="1"/>
          </p:cNvGraphicFramePr>
          <p:nvPr>
            <p:extLst>
              <p:ext uri="{D42A27DB-BD31-4B8C-83A1-F6EECF244321}">
                <p14:modId xmlns:p14="http://schemas.microsoft.com/office/powerpoint/2010/main" val="698362143"/>
              </p:ext>
            </p:extLst>
          </p:nvPr>
        </p:nvGraphicFramePr>
        <p:xfrm>
          <a:off x="690137" y="189731"/>
          <a:ext cx="8585361" cy="1112520"/>
        </p:xfrm>
        <a:graphic>
          <a:graphicData uri="http://schemas.openxmlformats.org/drawingml/2006/table">
            <a:tbl>
              <a:tblPr firstRow="1" bandRow="1">
                <a:tableStyleId>{BC89EF96-8CEA-46FF-86C4-4CE0E7609802}</a:tableStyleId>
              </a:tblPr>
              <a:tblGrid>
                <a:gridCol w="2463881">
                  <a:extLst>
                    <a:ext uri="{9D8B030D-6E8A-4147-A177-3AD203B41FA5}">
                      <a16:colId xmlns:a16="http://schemas.microsoft.com/office/drawing/2014/main" val="1522916360"/>
                    </a:ext>
                  </a:extLst>
                </a:gridCol>
                <a:gridCol w="932329">
                  <a:extLst>
                    <a:ext uri="{9D8B030D-6E8A-4147-A177-3AD203B41FA5}">
                      <a16:colId xmlns:a16="http://schemas.microsoft.com/office/drawing/2014/main" val="2594905174"/>
                    </a:ext>
                  </a:extLst>
                </a:gridCol>
                <a:gridCol w="878542">
                  <a:extLst>
                    <a:ext uri="{9D8B030D-6E8A-4147-A177-3AD203B41FA5}">
                      <a16:colId xmlns:a16="http://schemas.microsoft.com/office/drawing/2014/main" val="2605337037"/>
                    </a:ext>
                  </a:extLst>
                </a:gridCol>
                <a:gridCol w="896470">
                  <a:extLst>
                    <a:ext uri="{9D8B030D-6E8A-4147-A177-3AD203B41FA5}">
                      <a16:colId xmlns:a16="http://schemas.microsoft.com/office/drawing/2014/main" val="3179679096"/>
                    </a:ext>
                  </a:extLst>
                </a:gridCol>
                <a:gridCol w="770965">
                  <a:extLst>
                    <a:ext uri="{9D8B030D-6E8A-4147-A177-3AD203B41FA5}">
                      <a16:colId xmlns:a16="http://schemas.microsoft.com/office/drawing/2014/main" val="2876649215"/>
                    </a:ext>
                  </a:extLst>
                </a:gridCol>
                <a:gridCol w="806823">
                  <a:extLst>
                    <a:ext uri="{9D8B030D-6E8A-4147-A177-3AD203B41FA5}">
                      <a16:colId xmlns:a16="http://schemas.microsoft.com/office/drawing/2014/main" val="436313993"/>
                    </a:ext>
                  </a:extLst>
                </a:gridCol>
                <a:gridCol w="770965">
                  <a:extLst>
                    <a:ext uri="{9D8B030D-6E8A-4147-A177-3AD203B41FA5}">
                      <a16:colId xmlns:a16="http://schemas.microsoft.com/office/drawing/2014/main" val="853395909"/>
                    </a:ext>
                  </a:extLst>
                </a:gridCol>
                <a:gridCol w="717177">
                  <a:extLst>
                    <a:ext uri="{9D8B030D-6E8A-4147-A177-3AD203B41FA5}">
                      <a16:colId xmlns:a16="http://schemas.microsoft.com/office/drawing/2014/main" val="966068150"/>
                    </a:ext>
                  </a:extLst>
                </a:gridCol>
                <a:gridCol w="348209">
                  <a:extLst>
                    <a:ext uri="{9D8B030D-6E8A-4147-A177-3AD203B41FA5}">
                      <a16:colId xmlns:a16="http://schemas.microsoft.com/office/drawing/2014/main" val="3113349152"/>
                    </a:ext>
                  </a:extLst>
                </a:gridCol>
              </a:tblGrid>
              <a:tr h="370840">
                <a:tc>
                  <a:txBody>
                    <a:bodyPr/>
                    <a:lstStyle/>
                    <a:p>
                      <a:pPr algn="r"/>
                      <a:r>
                        <a:rPr lang="en-SG" sz="1800" dirty="0"/>
                        <a:t>S = {</a:t>
                      </a:r>
                    </a:p>
                  </a:txBody>
                  <a:tcPr/>
                </a:tc>
                <a:tc>
                  <a:txBody>
                    <a:bodyPr/>
                    <a:lstStyle/>
                    <a:p>
                      <a:pPr algn="ctr"/>
                      <a:r>
                        <a:rPr lang="en-SG" sz="1800" dirty="0"/>
                        <a:t>ABC</a:t>
                      </a:r>
                    </a:p>
                  </a:txBody>
                  <a:tcPr/>
                </a:tc>
                <a:tc>
                  <a:txBody>
                    <a:bodyPr/>
                    <a:lstStyle/>
                    <a:p>
                      <a:pPr algn="l"/>
                      <a:r>
                        <a:rPr lang="en-SG" sz="1800" dirty="0"/>
                        <a:t>}</a:t>
                      </a:r>
                    </a:p>
                  </a:txBody>
                  <a:tcPr/>
                </a:tc>
                <a:tc>
                  <a:txBody>
                    <a:bodyPr/>
                    <a:lstStyle/>
                    <a:p>
                      <a:pPr algn="l"/>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extLst>
                  <a:ext uri="{0D108BD9-81ED-4DB2-BD59-A6C34878D82A}">
                    <a16:rowId xmlns:a16="http://schemas.microsoft.com/office/drawing/2014/main" val="4057401689"/>
                  </a:ext>
                </a:extLst>
              </a:tr>
              <a:tr h="370840">
                <a:tc>
                  <a:txBody>
                    <a:bodyPr/>
                    <a:lstStyle/>
                    <a:p>
                      <a:pPr algn="r"/>
                      <a:r>
                        <a:rPr lang="en-SG" sz="1800" dirty="0" err="1"/>
                        <a:t>ViewToMat</a:t>
                      </a:r>
                      <a:r>
                        <a:rPr lang="en-SG" sz="1800" dirty="0"/>
                        <a:t> = w {</a:t>
                      </a:r>
                    </a:p>
                  </a:txBody>
                  <a:tcPr/>
                </a:tc>
                <a:tc>
                  <a:txBody>
                    <a:bodyPr/>
                    <a:lstStyle/>
                    <a:p>
                      <a:pPr algn="ctr"/>
                      <a:r>
                        <a:rPr lang="en-SG" sz="1800" dirty="0"/>
                        <a:t>AB,</a:t>
                      </a:r>
                    </a:p>
                  </a:txBody>
                  <a:tcPr>
                    <a:solidFill>
                      <a:schemeClr val="tx2">
                        <a:lumMod val="60000"/>
                        <a:lumOff val="40000"/>
                      </a:schemeClr>
                    </a:solidFill>
                  </a:tcPr>
                </a:tc>
                <a:tc>
                  <a:txBody>
                    <a:bodyPr/>
                    <a:lstStyle/>
                    <a:p>
                      <a:pPr algn="ctr"/>
                      <a:r>
                        <a:rPr lang="en-SG" sz="1800" dirty="0"/>
                        <a:t>AC,</a:t>
                      </a:r>
                    </a:p>
                  </a:txBody>
                  <a:tcPr>
                    <a:solidFill>
                      <a:schemeClr val="tx2">
                        <a:lumMod val="60000"/>
                        <a:lumOff val="40000"/>
                      </a:schemeClr>
                    </a:solidFill>
                  </a:tcPr>
                </a:tc>
                <a:tc>
                  <a:txBody>
                    <a:bodyPr/>
                    <a:lstStyle/>
                    <a:p>
                      <a:pPr algn="ctr"/>
                      <a:r>
                        <a:rPr lang="en-SG" sz="1800" dirty="0"/>
                        <a:t>BC,</a:t>
                      </a:r>
                    </a:p>
                  </a:txBody>
                  <a:tcPr>
                    <a:solidFill>
                      <a:schemeClr val="tx2">
                        <a:lumMod val="60000"/>
                        <a:lumOff val="40000"/>
                      </a:schemeClr>
                    </a:solidFill>
                  </a:tcPr>
                </a:tc>
                <a:tc>
                  <a:txBody>
                    <a:bodyPr/>
                    <a:lstStyle/>
                    <a:p>
                      <a:pPr algn="ctr"/>
                      <a:r>
                        <a:rPr lang="en-SG" sz="1800" dirty="0"/>
                        <a:t>A,</a:t>
                      </a:r>
                    </a:p>
                  </a:txBody>
                  <a:tcPr>
                    <a:solidFill>
                      <a:schemeClr val="tx2">
                        <a:lumMod val="60000"/>
                        <a:lumOff val="40000"/>
                      </a:schemeClr>
                    </a:solidFill>
                  </a:tcPr>
                </a:tc>
                <a:tc>
                  <a:txBody>
                    <a:bodyPr/>
                    <a:lstStyle/>
                    <a:p>
                      <a:pPr algn="ctr"/>
                      <a:r>
                        <a:rPr lang="en-SG" sz="1800" dirty="0"/>
                        <a:t>B,</a:t>
                      </a:r>
                    </a:p>
                  </a:txBody>
                  <a:tcPr>
                    <a:solidFill>
                      <a:schemeClr val="tx2">
                        <a:lumMod val="60000"/>
                        <a:lumOff val="40000"/>
                      </a:schemeClr>
                    </a:solidFill>
                  </a:tcPr>
                </a:tc>
                <a:tc>
                  <a:txBody>
                    <a:bodyPr/>
                    <a:lstStyle/>
                    <a:p>
                      <a:pPr algn="ctr"/>
                      <a:r>
                        <a:rPr lang="en-SG" sz="1800" dirty="0"/>
                        <a:t>C,</a:t>
                      </a:r>
                    </a:p>
                  </a:txBody>
                  <a:tcPr>
                    <a:solidFill>
                      <a:schemeClr val="tx2">
                        <a:lumMod val="60000"/>
                        <a:lumOff val="40000"/>
                      </a:schemeClr>
                    </a:solidFill>
                  </a:tcPr>
                </a:tc>
                <a:tc>
                  <a:txBody>
                    <a:bodyPr/>
                    <a:lstStyle/>
                    <a:p>
                      <a:pPr algn="ctr"/>
                      <a:r>
                        <a:rPr lang="en-SG" sz="1800" dirty="0"/>
                        <a:t>All</a:t>
                      </a:r>
                    </a:p>
                  </a:txBody>
                  <a:tcPr>
                    <a:solidFill>
                      <a:schemeClr val="tx2">
                        <a:lumMod val="60000"/>
                        <a:lumOff val="40000"/>
                      </a:schemeClr>
                    </a:solidFill>
                  </a:tcPr>
                </a:tc>
                <a:tc>
                  <a:txBody>
                    <a:bodyPr/>
                    <a:lstStyle/>
                    <a:p>
                      <a:pPr algn="l"/>
                      <a:r>
                        <a:rPr lang="en-SG" sz="1800" dirty="0"/>
                        <a:t>}</a:t>
                      </a:r>
                    </a:p>
                  </a:txBody>
                  <a:tcPr/>
                </a:tc>
                <a:extLst>
                  <a:ext uri="{0D108BD9-81ED-4DB2-BD59-A6C34878D82A}">
                    <a16:rowId xmlns:a16="http://schemas.microsoft.com/office/drawing/2014/main" val="2842698890"/>
                  </a:ext>
                </a:extLst>
              </a:tr>
              <a:tr h="370840">
                <a:tc>
                  <a:txBody>
                    <a:bodyPr/>
                    <a:lstStyle/>
                    <a:p>
                      <a:pPr algn="r"/>
                      <a:r>
                        <a:rPr lang="en-SG" sz="1800" dirty="0" err="1"/>
                        <a:t>CostReduction</a:t>
                      </a:r>
                      <a:r>
                        <a:rPr lang="en-SG" sz="1800" dirty="0"/>
                        <a:t> =</a:t>
                      </a:r>
                    </a:p>
                  </a:txBody>
                  <a:tcPr/>
                </a:tc>
                <a:tc>
                  <a:txBody>
                    <a:bodyPr/>
                    <a:lstStyle/>
                    <a:p>
                      <a:pPr algn="ctr"/>
                      <a:r>
                        <a:rPr lang="en-SG" sz="1800" dirty="0"/>
                        <a:t>6400</a:t>
                      </a:r>
                    </a:p>
                  </a:txBody>
                  <a:tcPr>
                    <a:solidFill>
                      <a:schemeClr val="tx2">
                        <a:lumMod val="60000"/>
                        <a:lumOff val="40000"/>
                      </a:schemeClr>
                    </a:solidFill>
                  </a:tcPr>
                </a:tc>
                <a:tc>
                  <a:txBody>
                    <a:bodyPr/>
                    <a:lstStyle/>
                    <a:p>
                      <a:pPr algn="ctr"/>
                      <a:r>
                        <a:rPr lang="en-SG" sz="1800" dirty="0"/>
                        <a:t>4400</a:t>
                      </a:r>
                    </a:p>
                  </a:txBody>
                  <a:tcPr>
                    <a:solidFill>
                      <a:schemeClr val="tx2">
                        <a:lumMod val="60000"/>
                        <a:lumOff val="40000"/>
                      </a:schemeClr>
                    </a:solidFill>
                  </a:tcPr>
                </a:tc>
                <a:tc>
                  <a:txBody>
                    <a:bodyPr/>
                    <a:lstStyle/>
                    <a:p>
                      <a:pPr algn="ctr"/>
                      <a:r>
                        <a:rPr lang="en-SG" sz="1800" dirty="0"/>
                        <a:t>5200</a:t>
                      </a:r>
                    </a:p>
                  </a:txBody>
                  <a:tcPr>
                    <a:solidFill>
                      <a:schemeClr val="tx2">
                        <a:lumMod val="60000"/>
                        <a:lumOff val="40000"/>
                      </a:schemeClr>
                    </a:solidFill>
                  </a:tcPr>
                </a:tc>
                <a:tc>
                  <a:txBody>
                    <a:bodyPr/>
                    <a:lstStyle/>
                    <a:p>
                      <a:pPr algn="ctr"/>
                      <a:r>
                        <a:rPr lang="en-SG" sz="1800" dirty="0"/>
                        <a:t>3960</a:t>
                      </a:r>
                    </a:p>
                  </a:txBody>
                  <a:tcPr>
                    <a:solidFill>
                      <a:schemeClr val="tx2">
                        <a:lumMod val="60000"/>
                        <a:lumOff val="40000"/>
                      </a:schemeClr>
                    </a:solidFill>
                  </a:tcPr>
                </a:tc>
                <a:tc>
                  <a:txBody>
                    <a:bodyPr/>
                    <a:lstStyle/>
                    <a:p>
                      <a:pPr algn="ctr"/>
                      <a:r>
                        <a:rPr lang="en-SG" sz="1800" dirty="0"/>
                        <a:t>3880</a:t>
                      </a:r>
                    </a:p>
                  </a:txBody>
                  <a:tcPr>
                    <a:solidFill>
                      <a:schemeClr val="tx2">
                        <a:lumMod val="60000"/>
                        <a:lumOff val="40000"/>
                      </a:schemeClr>
                    </a:solidFill>
                  </a:tcPr>
                </a:tc>
                <a:tc>
                  <a:txBody>
                    <a:bodyPr/>
                    <a:lstStyle/>
                    <a:p>
                      <a:pPr algn="ctr"/>
                      <a:r>
                        <a:rPr lang="en-SG" sz="1800" dirty="0"/>
                        <a:t>3920</a:t>
                      </a:r>
                    </a:p>
                  </a:txBody>
                  <a:tcPr>
                    <a:solidFill>
                      <a:schemeClr val="tx2">
                        <a:lumMod val="60000"/>
                        <a:lumOff val="40000"/>
                      </a:schemeClr>
                    </a:solidFill>
                  </a:tcPr>
                </a:tc>
                <a:tc>
                  <a:txBody>
                    <a:bodyPr/>
                    <a:lstStyle/>
                    <a:p>
                      <a:pPr algn="ctr"/>
                      <a:r>
                        <a:rPr lang="en-SG" sz="1800" dirty="0"/>
                        <a:t>1999</a:t>
                      </a:r>
                    </a:p>
                  </a:txBody>
                  <a:tcPr>
                    <a:solidFill>
                      <a:schemeClr val="tx2">
                        <a:lumMod val="60000"/>
                        <a:lumOff val="40000"/>
                      </a:schemeClr>
                    </a:solidFill>
                  </a:tcPr>
                </a:tc>
                <a:tc>
                  <a:txBody>
                    <a:bodyPr/>
                    <a:lstStyle/>
                    <a:p>
                      <a:pPr algn="l"/>
                      <a:endParaRPr lang="en-SG" sz="1800" dirty="0"/>
                    </a:p>
                  </a:txBody>
                  <a:tcPr/>
                </a:tc>
                <a:extLst>
                  <a:ext uri="{0D108BD9-81ED-4DB2-BD59-A6C34878D82A}">
                    <a16:rowId xmlns:a16="http://schemas.microsoft.com/office/drawing/2014/main" val="278844701"/>
                  </a:ext>
                </a:extLst>
              </a:tr>
            </a:tbl>
          </a:graphicData>
        </a:graphic>
      </p:graphicFrame>
      <p:sp>
        <p:nvSpPr>
          <p:cNvPr id="21" name="Rectangle 20">
            <a:extLst>
              <a:ext uri="{FF2B5EF4-FFF2-40B4-BE49-F238E27FC236}">
                <a16:creationId xmlns:a16="http://schemas.microsoft.com/office/drawing/2014/main" id="{25110E4F-6158-4371-9FD1-D2C375EB3265}"/>
              </a:ext>
            </a:extLst>
          </p:cNvPr>
          <p:cNvSpPr/>
          <p:nvPr/>
        </p:nvSpPr>
        <p:spPr>
          <a:xfrm>
            <a:off x="690138" y="1692677"/>
            <a:ext cx="5997982" cy="1569660"/>
          </a:xfrm>
          <a:prstGeom prst="rect">
            <a:avLst/>
          </a:prstGeom>
        </p:spPr>
        <p:txBody>
          <a:bodyPr wrap="square">
            <a:spAutoFit/>
          </a:bodyPr>
          <a:lstStyle/>
          <a:p>
            <a:r>
              <a:rPr lang="en-SG" sz="2400" dirty="0"/>
              <a:t>Similar to all previous calculation, the cost reduction to materialized views C and All can be computed and they are 3920 and 1999 respectively.</a:t>
            </a:r>
          </a:p>
        </p:txBody>
      </p:sp>
      <p:grpSp>
        <p:nvGrpSpPr>
          <p:cNvPr id="17" name="Group 16">
            <a:extLst>
              <a:ext uri="{FF2B5EF4-FFF2-40B4-BE49-F238E27FC236}">
                <a16:creationId xmlns:a16="http://schemas.microsoft.com/office/drawing/2014/main" id="{0A5D6348-CA3C-4133-990F-80B92B5DF409}"/>
              </a:ext>
            </a:extLst>
          </p:cNvPr>
          <p:cNvGrpSpPr/>
          <p:nvPr/>
        </p:nvGrpSpPr>
        <p:grpSpPr>
          <a:xfrm>
            <a:off x="6872400" y="2056327"/>
            <a:ext cx="4806195" cy="3922219"/>
            <a:chOff x="5293658" y="526717"/>
            <a:chExt cx="3850342" cy="3279666"/>
          </a:xfrm>
        </p:grpSpPr>
        <p:pic>
          <p:nvPicPr>
            <p:cNvPr id="18" name="Picture 17">
              <a:extLst>
                <a:ext uri="{FF2B5EF4-FFF2-40B4-BE49-F238E27FC236}">
                  <a16:creationId xmlns:a16="http://schemas.microsoft.com/office/drawing/2014/main" id="{D97138CA-4652-4055-96F2-49BAFCBF3DB8}"/>
                </a:ext>
              </a:extLst>
            </p:cNvPr>
            <p:cNvPicPr>
              <a:picLocks noChangeAspect="1"/>
            </p:cNvPicPr>
            <p:nvPr/>
          </p:nvPicPr>
          <p:blipFill>
            <a:blip r:embed="rId2"/>
            <a:stretch>
              <a:fillRect/>
            </a:stretch>
          </p:blipFill>
          <p:spPr>
            <a:xfrm>
              <a:off x="5293658" y="526717"/>
              <a:ext cx="3850342" cy="3279666"/>
            </a:xfrm>
            <a:prstGeom prst="rect">
              <a:avLst/>
            </a:prstGeom>
          </p:spPr>
        </p:pic>
        <p:sp>
          <p:nvSpPr>
            <p:cNvPr id="25" name="Rectangle 24">
              <a:extLst>
                <a:ext uri="{FF2B5EF4-FFF2-40B4-BE49-F238E27FC236}">
                  <a16:creationId xmlns:a16="http://schemas.microsoft.com/office/drawing/2014/main" id="{6192C6CA-70B7-4430-B27E-61DC2E3B05F0}"/>
                </a:ext>
              </a:extLst>
            </p:cNvPr>
            <p:cNvSpPr/>
            <p:nvPr/>
          </p:nvSpPr>
          <p:spPr>
            <a:xfrm>
              <a:off x="6655879" y="572088"/>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a:extLst>
                <a:ext uri="{FF2B5EF4-FFF2-40B4-BE49-F238E27FC236}">
                  <a16:creationId xmlns:a16="http://schemas.microsoft.com/office/drawing/2014/main" id="{3AAF934E-0E5E-4EFE-ADCC-54626495EDF9}"/>
                </a:ext>
              </a:extLst>
            </p:cNvPr>
            <p:cNvSpPr/>
            <p:nvPr/>
          </p:nvSpPr>
          <p:spPr>
            <a:xfrm>
              <a:off x="6647732" y="3352800"/>
              <a:ext cx="739185" cy="384743"/>
            </a:xfrm>
            <a:prstGeom prst="rect">
              <a:avLst/>
            </a:prstGeom>
            <a:solidFill>
              <a:schemeClr val="bg2">
                <a:lumMod val="9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2" name="TextBox 1">
            <a:extLst>
              <a:ext uri="{FF2B5EF4-FFF2-40B4-BE49-F238E27FC236}">
                <a16:creationId xmlns:a16="http://schemas.microsoft.com/office/drawing/2014/main" id="{D765E29D-5B94-49B2-ACE7-692813AF18F5}"/>
              </a:ext>
            </a:extLst>
          </p:cNvPr>
          <p:cNvSpPr txBox="1"/>
          <p:nvPr/>
        </p:nvSpPr>
        <p:spPr>
          <a:xfrm>
            <a:off x="838200" y="3300890"/>
            <a:ext cx="5454458" cy="2677656"/>
          </a:xfrm>
          <a:prstGeom prst="rect">
            <a:avLst/>
          </a:prstGeom>
          <a:solidFill>
            <a:schemeClr val="bg2">
              <a:lumMod val="75000"/>
            </a:schemeClr>
          </a:solidFill>
          <a:ln>
            <a:solidFill>
              <a:schemeClr val="bg2">
                <a:lumMod val="10000"/>
              </a:schemeClr>
            </a:solidFill>
          </a:ln>
        </p:spPr>
        <p:txBody>
          <a:bodyPr wrap="square" rtlCol="0">
            <a:spAutoFit/>
          </a:bodyPr>
          <a:lstStyle/>
          <a:p>
            <a:r>
              <a:rPr lang="en-SG" sz="2800" dirty="0"/>
              <a:t>From the cost reduction obtained, it is noted that 6400 units is the most benefit can be obtained if view AB is materialized. Hence according to the greedy algorithm, the view AB will be materialized.</a:t>
            </a:r>
          </a:p>
        </p:txBody>
      </p:sp>
    </p:spTree>
    <p:extLst>
      <p:ext uri="{BB962C8B-B14F-4D97-AF65-F5344CB8AC3E}">
        <p14:creationId xmlns:p14="http://schemas.microsoft.com/office/powerpoint/2010/main" val="26749821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F0F2-C95F-48CB-AD92-75AD6E259E09}"/>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cap="none">
                <a:solidFill>
                  <a:schemeClr val="tx1"/>
                </a:solidFill>
                <a:latin typeface="+mj-lt"/>
                <a:ea typeface="+mj-ea"/>
                <a:cs typeface="+mj-cs"/>
              </a:rPr>
              <a:t>Second iteration</a:t>
            </a:r>
          </a:p>
        </p:txBody>
      </p:sp>
      <p:sp>
        <p:nvSpPr>
          <p:cNvPr id="3" name="Text Placeholder 2">
            <a:extLst>
              <a:ext uri="{FF2B5EF4-FFF2-40B4-BE49-F238E27FC236}">
                <a16:creationId xmlns:a16="http://schemas.microsoft.com/office/drawing/2014/main" id="{F189D1BC-572B-4804-A1A5-EF2893E7189D}"/>
              </a:ext>
            </a:extLst>
          </p:cNvPr>
          <p:cNvSpPr>
            <a:spLocks noGrp="1"/>
          </p:cNvSpPr>
          <p:nvPr>
            <p:ph type="body" idx="1"/>
          </p:nvPr>
        </p:nvSpPr>
        <p:spPr>
          <a:xfrm>
            <a:off x="1524000" y="3947050"/>
            <a:ext cx="9144000" cy="572583"/>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CA7B3AD-49BC-4FB3-9915-F422521C9E00}"/>
              </a:ext>
            </a:extLst>
          </p:cNvPr>
          <p:cNvSpPr>
            <a:spLocks noGrp="1"/>
          </p:cNvSpPr>
          <p:nvPr>
            <p:ph type="dt" sz="half" idx="10"/>
          </p:nvPr>
        </p:nvSpPr>
        <p:spPr>
          <a:xfrm>
            <a:off x="7343775" y="5990747"/>
            <a:ext cx="4010025" cy="365125"/>
          </a:xfrm>
        </p:spPr>
        <p:txBody>
          <a:bodyPr vert="horz" lIns="91440" tIns="45720" rIns="91440" bIns="45720" rtlCol="0" anchor="ctr">
            <a:normAutofit/>
          </a:bodyPr>
          <a:lstStyle/>
          <a:p>
            <a:pPr algn="r">
              <a:spcAft>
                <a:spcPts val="600"/>
              </a:spcAft>
            </a:pPr>
            <a:fld id="{7889EBE5-F8BB-EF46-AFA0-CBCACF311039}" type="datetime2">
              <a:rPr lang="en-US">
                <a:solidFill>
                  <a:srgbClr val="FFFFFF">
                    <a:alpha val="80000"/>
                  </a:srgbClr>
                </a:solidFill>
              </a:rPr>
              <a:pPr algn="r">
                <a:spcAft>
                  <a:spcPts val="600"/>
                </a:spcAft>
              </a:pPr>
              <a:t>Thursday, January 24, 2019</a:t>
            </a:fld>
            <a:endParaRPr lang="en-US">
              <a:solidFill>
                <a:srgbClr val="FFFFFF">
                  <a:alpha val="80000"/>
                </a:srgbClr>
              </a:solidFill>
            </a:endParaRPr>
          </a:p>
        </p:txBody>
      </p:sp>
      <p:sp>
        <p:nvSpPr>
          <p:cNvPr id="5" name="Footer Placeholder 4">
            <a:extLst>
              <a:ext uri="{FF2B5EF4-FFF2-40B4-BE49-F238E27FC236}">
                <a16:creationId xmlns:a16="http://schemas.microsoft.com/office/drawing/2014/main" id="{AD2C7EEA-7AE9-4373-9D45-47F8F770F9A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kern="1200">
                <a:solidFill>
                  <a:srgbClr val="FFFFFF">
                    <a:alpha val="80000"/>
                  </a:srgbClr>
                </a:solidFill>
                <a:latin typeface="+mn-lt"/>
                <a:ea typeface="+mn-ea"/>
                <a:cs typeface="+mn-cs"/>
              </a:rPr>
              <a:t>CSCI203 - Algorithms and Data Structures</a:t>
            </a:r>
          </a:p>
        </p:txBody>
      </p:sp>
      <p:sp>
        <p:nvSpPr>
          <p:cNvPr id="6" name="Slide Number Placeholder 5">
            <a:extLst>
              <a:ext uri="{FF2B5EF4-FFF2-40B4-BE49-F238E27FC236}">
                <a16:creationId xmlns:a16="http://schemas.microsoft.com/office/drawing/2014/main" id="{CD0A06CD-2D85-4FF8-80E4-3B5C7F303198}"/>
              </a:ext>
            </a:extLst>
          </p:cNvPr>
          <p:cNvSpPr>
            <a:spLocks noGrp="1"/>
          </p:cNvSpPr>
          <p:nvPr>
            <p:ph type="sldNum" sz="quarter" idx="12"/>
          </p:nvPr>
        </p:nvSpPr>
        <p:spPr>
          <a:xfrm>
            <a:off x="8820150" y="6356350"/>
            <a:ext cx="2533650" cy="365125"/>
          </a:xfrm>
        </p:spPr>
        <p:txBody>
          <a:bodyPr vert="horz" lIns="91440" tIns="45720" rIns="91440" bIns="45720" rtlCol="0" anchor="ctr">
            <a:normAutofit/>
          </a:bodyPr>
          <a:lstStyle/>
          <a:p>
            <a:pPr>
              <a:spcAft>
                <a:spcPts val="600"/>
              </a:spcAft>
            </a:pPr>
            <a:fld id="{0CFEC368-1D7A-4F81-ABF6-AE0E36BAF64C}" type="slidenum">
              <a:rPr lang="en-US">
                <a:solidFill>
                  <a:srgbClr val="FFFFFF">
                    <a:alpha val="80000"/>
                  </a:srgbClr>
                </a:solidFill>
              </a:rPr>
              <a:pPr>
                <a:spcAft>
                  <a:spcPts val="600"/>
                </a:spcAft>
              </a:pPr>
              <a:t>17</a:t>
            </a:fld>
            <a:endParaRPr lang="en-US">
              <a:solidFill>
                <a:srgbClr val="FFFFFF">
                  <a:alpha val="80000"/>
                </a:srgbClr>
              </a:solidFill>
            </a:endParaRPr>
          </a:p>
        </p:txBody>
      </p:sp>
    </p:spTree>
    <p:extLst>
      <p:ext uri="{BB962C8B-B14F-4D97-AF65-F5344CB8AC3E}">
        <p14:creationId xmlns:p14="http://schemas.microsoft.com/office/powerpoint/2010/main" val="20060986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B1BE45-64DD-4D13-B414-1FB9DE4A8DDA}"/>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9F794827-3E36-409E-90CE-A16DFDA99D8F}"/>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D1DD91C4-95EC-4882-A921-C8D711357791}"/>
              </a:ext>
            </a:extLst>
          </p:cNvPr>
          <p:cNvSpPr>
            <a:spLocks noGrp="1"/>
          </p:cNvSpPr>
          <p:nvPr>
            <p:ph type="sldNum" sz="quarter" idx="12"/>
          </p:nvPr>
        </p:nvSpPr>
        <p:spPr/>
        <p:txBody>
          <a:bodyPr/>
          <a:lstStyle/>
          <a:p>
            <a:fld id="{0CFEC368-1D7A-4F81-ABF6-AE0E36BAF64C}" type="slidenum">
              <a:rPr lang="en-US" smtClean="0"/>
              <a:pPr/>
              <a:t>18</a:t>
            </a:fld>
            <a:endParaRPr lang="en-US"/>
          </a:p>
        </p:txBody>
      </p:sp>
      <p:graphicFrame>
        <p:nvGraphicFramePr>
          <p:cNvPr id="19" name="Table 18">
            <a:extLst>
              <a:ext uri="{FF2B5EF4-FFF2-40B4-BE49-F238E27FC236}">
                <a16:creationId xmlns:a16="http://schemas.microsoft.com/office/drawing/2014/main" id="{E8A0B5DE-658E-4C57-BD22-5EB1FFC349DB}"/>
              </a:ext>
            </a:extLst>
          </p:cNvPr>
          <p:cNvGraphicFramePr>
            <a:graphicFrameLocks noGrp="1"/>
          </p:cNvGraphicFramePr>
          <p:nvPr>
            <p:extLst>
              <p:ext uri="{D42A27DB-BD31-4B8C-83A1-F6EECF244321}">
                <p14:modId xmlns:p14="http://schemas.microsoft.com/office/powerpoint/2010/main" val="2157758769"/>
              </p:ext>
            </p:extLst>
          </p:nvPr>
        </p:nvGraphicFramePr>
        <p:xfrm>
          <a:off x="671664" y="185423"/>
          <a:ext cx="8585361" cy="1112520"/>
        </p:xfrm>
        <a:graphic>
          <a:graphicData uri="http://schemas.openxmlformats.org/drawingml/2006/table">
            <a:tbl>
              <a:tblPr firstRow="1" bandRow="1">
                <a:tableStyleId>{BC89EF96-8CEA-46FF-86C4-4CE0E7609802}</a:tableStyleId>
              </a:tblPr>
              <a:tblGrid>
                <a:gridCol w="2463881">
                  <a:extLst>
                    <a:ext uri="{9D8B030D-6E8A-4147-A177-3AD203B41FA5}">
                      <a16:colId xmlns:a16="http://schemas.microsoft.com/office/drawing/2014/main" val="1522916360"/>
                    </a:ext>
                  </a:extLst>
                </a:gridCol>
                <a:gridCol w="932329">
                  <a:extLst>
                    <a:ext uri="{9D8B030D-6E8A-4147-A177-3AD203B41FA5}">
                      <a16:colId xmlns:a16="http://schemas.microsoft.com/office/drawing/2014/main" val="2594905174"/>
                    </a:ext>
                  </a:extLst>
                </a:gridCol>
                <a:gridCol w="878542">
                  <a:extLst>
                    <a:ext uri="{9D8B030D-6E8A-4147-A177-3AD203B41FA5}">
                      <a16:colId xmlns:a16="http://schemas.microsoft.com/office/drawing/2014/main" val="2605337037"/>
                    </a:ext>
                  </a:extLst>
                </a:gridCol>
                <a:gridCol w="896470">
                  <a:extLst>
                    <a:ext uri="{9D8B030D-6E8A-4147-A177-3AD203B41FA5}">
                      <a16:colId xmlns:a16="http://schemas.microsoft.com/office/drawing/2014/main" val="3179679096"/>
                    </a:ext>
                  </a:extLst>
                </a:gridCol>
                <a:gridCol w="770965">
                  <a:extLst>
                    <a:ext uri="{9D8B030D-6E8A-4147-A177-3AD203B41FA5}">
                      <a16:colId xmlns:a16="http://schemas.microsoft.com/office/drawing/2014/main" val="2876649215"/>
                    </a:ext>
                  </a:extLst>
                </a:gridCol>
                <a:gridCol w="806823">
                  <a:extLst>
                    <a:ext uri="{9D8B030D-6E8A-4147-A177-3AD203B41FA5}">
                      <a16:colId xmlns:a16="http://schemas.microsoft.com/office/drawing/2014/main" val="436313993"/>
                    </a:ext>
                  </a:extLst>
                </a:gridCol>
                <a:gridCol w="770965">
                  <a:extLst>
                    <a:ext uri="{9D8B030D-6E8A-4147-A177-3AD203B41FA5}">
                      <a16:colId xmlns:a16="http://schemas.microsoft.com/office/drawing/2014/main" val="853395909"/>
                    </a:ext>
                  </a:extLst>
                </a:gridCol>
                <a:gridCol w="717177">
                  <a:extLst>
                    <a:ext uri="{9D8B030D-6E8A-4147-A177-3AD203B41FA5}">
                      <a16:colId xmlns:a16="http://schemas.microsoft.com/office/drawing/2014/main" val="966068150"/>
                    </a:ext>
                  </a:extLst>
                </a:gridCol>
                <a:gridCol w="348209">
                  <a:extLst>
                    <a:ext uri="{9D8B030D-6E8A-4147-A177-3AD203B41FA5}">
                      <a16:colId xmlns:a16="http://schemas.microsoft.com/office/drawing/2014/main" val="3113349152"/>
                    </a:ext>
                  </a:extLst>
                </a:gridCol>
              </a:tblGrid>
              <a:tr h="370840">
                <a:tc>
                  <a:txBody>
                    <a:bodyPr/>
                    <a:lstStyle/>
                    <a:p>
                      <a:pPr algn="r"/>
                      <a:r>
                        <a:rPr lang="en-SG" sz="1800" dirty="0"/>
                        <a:t>S = {</a:t>
                      </a:r>
                    </a:p>
                  </a:txBody>
                  <a:tcPr/>
                </a:tc>
                <a:tc>
                  <a:txBody>
                    <a:bodyPr/>
                    <a:lstStyle/>
                    <a:p>
                      <a:pPr algn="ctr"/>
                      <a:r>
                        <a:rPr lang="en-SG" sz="1800" dirty="0"/>
                        <a:t>ABC,</a:t>
                      </a:r>
                    </a:p>
                  </a:txBody>
                  <a:tcPr/>
                </a:tc>
                <a:tc>
                  <a:txBody>
                    <a:bodyPr/>
                    <a:lstStyle/>
                    <a:p>
                      <a:pPr algn="l"/>
                      <a:r>
                        <a:rPr lang="en-SG" sz="1800" dirty="0"/>
                        <a:t>AB</a:t>
                      </a:r>
                    </a:p>
                  </a:txBody>
                  <a:tcPr/>
                </a:tc>
                <a:tc>
                  <a:txBody>
                    <a:bodyPr/>
                    <a:lstStyle/>
                    <a:p>
                      <a:pPr algn="l"/>
                      <a:r>
                        <a:rPr lang="en-SG" sz="1800" dirty="0"/>
                        <a:t>}</a:t>
                      </a:r>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extLst>
                  <a:ext uri="{0D108BD9-81ED-4DB2-BD59-A6C34878D82A}">
                    <a16:rowId xmlns:a16="http://schemas.microsoft.com/office/drawing/2014/main" val="4057401689"/>
                  </a:ext>
                </a:extLst>
              </a:tr>
              <a:tr h="370840">
                <a:tc>
                  <a:txBody>
                    <a:bodyPr/>
                    <a:lstStyle/>
                    <a:p>
                      <a:pPr algn="r"/>
                      <a:r>
                        <a:rPr lang="en-SG" sz="1800" dirty="0" err="1"/>
                        <a:t>ViewToMat</a:t>
                      </a:r>
                      <a:r>
                        <a:rPr lang="en-SG" sz="1800" dirty="0"/>
                        <a:t> = w {</a:t>
                      </a:r>
                    </a:p>
                  </a:txBody>
                  <a:tcPr/>
                </a:tc>
                <a:tc>
                  <a:txBody>
                    <a:bodyPr/>
                    <a:lstStyle/>
                    <a:p>
                      <a:pPr algn="ctr"/>
                      <a:r>
                        <a:rPr lang="en-SG" sz="1800" dirty="0"/>
                        <a:t>AB,</a:t>
                      </a:r>
                    </a:p>
                  </a:txBody>
                  <a:tcPr>
                    <a:solidFill>
                      <a:schemeClr val="accent2">
                        <a:lumMod val="75000"/>
                      </a:schemeClr>
                    </a:solidFill>
                  </a:tcPr>
                </a:tc>
                <a:tc>
                  <a:txBody>
                    <a:bodyPr/>
                    <a:lstStyle/>
                    <a:p>
                      <a:pPr algn="ctr"/>
                      <a:r>
                        <a:rPr lang="en-SG" sz="1800" dirty="0"/>
                        <a:t>AC,</a:t>
                      </a:r>
                    </a:p>
                  </a:txBody>
                  <a:tcPr>
                    <a:noFill/>
                  </a:tcPr>
                </a:tc>
                <a:tc>
                  <a:txBody>
                    <a:bodyPr/>
                    <a:lstStyle/>
                    <a:p>
                      <a:pPr algn="ctr"/>
                      <a:r>
                        <a:rPr lang="en-SG" sz="1800" dirty="0"/>
                        <a:t>BC,</a:t>
                      </a:r>
                    </a:p>
                  </a:txBody>
                  <a:tcPr>
                    <a:noFill/>
                  </a:tcPr>
                </a:tc>
                <a:tc>
                  <a:txBody>
                    <a:bodyPr/>
                    <a:lstStyle/>
                    <a:p>
                      <a:pPr algn="ctr"/>
                      <a:r>
                        <a:rPr lang="en-SG" sz="1800" dirty="0"/>
                        <a:t>A,</a:t>
                      </a:r>
                    </a:p>
                  </a:txBody>
                  <a:tcPr>
                    <a:noFill/>
                  </a:tcPr>
                </a:tc>
                <a:tc>
                  <a:txBody>
                    <a:bodyPr/>
                    <a:lstStyle/>
                    <a:p>
                      <a:pPr algn="ctr"/>
                      <a:r>
                        <a:rPr lang="en-SG" sz="1800" dirty="0"/>
                        <a:t>B,</a:t>
                      </a:r>
                    </a:p>
                  </a:txBody>
                  <a:tcPr>
                    <a:noFill/>
                  </a:tcPr>
                </a:tc>
                <a:tc>
                  <a:txBody>
                    <a:bodyPr/>
                    <a:lstStyle/>
                    <a:p>
                      <a:pPr algn="ctr"/>
                      <a:r>
                        <a:rPr lang="en-SG" sz="1800" dirty="0"/>
                        <a:t>C,</a:t>
                      </a:r>
                    </a:p>
                  </a:txBody>
                  <a:tcPr>
                    <a:noFill/>
                  </a:tcPr>
                </a:tc>
                <a:tc>
                  <a:txBody>
                    <a:bodyPr/>
                    <a:lstStyle/>
                    <a:p>
                      <a:pPr algn="ctr"/>
                      <a:r>
                        <a:rPr lang="en-SG" sz="1800" dirty="0"/>
                        <a:t>All</a:t>
                      </a:r>
                    </a:p>
                  </a:txBody>
                  <a:tcPr>
                    <a:noFill/>
                  </a:tcPr>
                </a:tc>
                <a:tc>
                  <a:txBody>
                    <a:bodyPr/>
                    <a:lstStyle/>
                    <a:p>
                      <a:pPr algn="l"/>
                      <a:r>
                        <a:rPr lang="en-SG" sz="1800" dirty="0"/>
                        <a:t>}</a:t>
                      </a:r>
                    </a:p>
                  </a:txBody>
                  <a:tcPr/>
                </a:tc>
                <a:extLst>
                  <a:ext uri="{0D108BD9-81ED-4DB2-BD59-A6C34878D82A}">
                    <a16:rowId xmlns:a16="http://schemas.microsoft.com/office/drawing/2014/main" val="2842698890"/>
                  </a:ext>
                </a:extLst>
              </a:tr>
              <a:tr h="370840">
                <a:tc>
                  <a:txBody>
                    <a:bodyPr/>
                    <a:lstStyle/>
                    <a:p>
                      <a:pPr algn="r"/>
                      <a:r>
                        <a:rPr lang="en-SG" sz="1800" dirty="0" err="1"/>
                        <a:t>CostReduction</a:t>
                      </a:r>
                      <a:r>
                        <a:rPr lang="en-SG" sz="1800" dirty="0"/>
                        <a:t> =</a:t>
                      </a:r>
                    </a:p>
                  </a:txBody>
                  <a:tcPr/>
                </a:tc>
                <a:tc>
                  <a:txBody>
                    <a:bodyPr/>
                    <a:lstStyle/>
                    <a:p>
                      <a:pPr algn="ctr"/>
                      <a:r>
                        <a:rPr lang="en-SG" sz="1800" dirty="0"/>
                        <a:t>6400</a:t>
                      </a:r>
                    </a:p>
                  </a:txBody>
                  <a:tcPr>
                    <a:solidFill>
                      <a:schemeClr val="accent2">
                        <a:lumMod val="75000"/>
                      </a:schemeClr>
                    </a:solidFill>
                  </a:tcPr>
                </a:tc>
                <a:tc>
                  <a:txBody>
                    <a:bodyPr/>
                    <a:lstStyle/>
                    <a:p>
                      <a:pPr algn="ctr"/>
                      <a:r>
                        <a:rPr lang="en-SG" sz="1800" dirty="0"/>
                        <a:t>-</a:t>
                      </a:r>
                    </a:p>
                  </a:txBody>
                  <a:tcPr>
                    <a:noFill/>
                  </a:tcPr>
                </a:tc>
                <a:tc>
                  <a:txBody>
                    <a:bodyPr/>
                    <a:lstStyle/>
                    <a:p>
                      <a:pPr algn="ctr"/>
                      <a:r>
                        <a:rPr lang="en-SG" sz="1800" dirty="0"/>
                        <a:t>-</a:t>
                      </a:r>
                    </a:p>
                  </a:txBody>
                  <a:tcPr>
                    <a:noFill/>
                  </a:tcPr>
                </a:tc>
                <a:tc>
                  <a:txBody>
                    <a:bodyPr/>
                    <a:lstStyle/>
                    <a:p>
                      <a:pPr algn="ctr"/>
                      <a:r>
                        <a:rPr lang="en-SG" sz="1800" dirty="0"/>
                        <a:t>-</a:t>
                      </a:r>
                    </a:p>
                  </a:txBody>
                  <a:tcPr>
                    <a:noFill/>
                  </a:tcPr>
                </a:tc>
                <a:tc>
                  <a:txBody>
                    <a:bodyPr/>
                    <a:lstStyle/>
                    <a:p>
                      <a:pPr algn="ctr"/>
                      <a:r>
                        <a:rPr lang="en-SG" sz="1800" dirty="0"/>
                        <a:t>-</a:t>
                      </a:r>
                    </a:p>
                  </a:txBody>
                  <a:tcPr>
                    <a:noFill/>
                  </a:tcPr>
                </a:tc>
                <a:tc>
                  <a:txBody>
                    <a:bodyPr/>
                    <a:lstStyle/>
                    <a:p>
                      <a:pPr algn="ctr"/>
                      <a:r>
                        <a:rPr lang="en-SG" sz="1800" dirty="0"/>
                        <a:t>-</a:t>
                      </a:r>
                    </a:p>
                  </a:txBody>
                  <a:tcPr>
                    <a:noFill/>
                  </a:tcPr>
                </a:tc>
                <a:tc>
                  <a:txBody>
                    <a:bodyPr/>
                    <a:lstStyle/>
                    <a:p>
                      <a:pPr algn="ctr"/>
                      <a:r>
                        <a:rPr lang="en-SG" sz="1800" dirty="0"/>
                        <a:t>-</a:t>
                      </a:r>
                    </a:p>
                  </a:txBody>
                  <a:tcPr>
                    <a:noFill/>
                  </a:tcPr>
                </a:tc>
                <a:tc>
                  <a:txBody>
                    <a:bodyPr/>
                    <a:lstStyle/>
                    <a:p>
                      <a:pPr algn="l"/>
                      <a:endParaRPr lang="en-SG" sz="1800" dirty="0"/>
                    </a:p>
                  </a:txBody>
                  <a:tcPr/>
                </a:tc>
                <a:extLst>
                  <a:ext uri="{0D108BD9-81ED-4DB2-BD59-A6C34878D82A}">
                    <a16:rowId xmlns:a16="http://schemas.microsoft.com/office/drawing/2014/main" val="278844701"/>
                  </a:ext>
                </a:extLst>
              </a:tr>
            </a:tbl>
          </a:graphicData>
        </a:graphic>
      </p:graphicFrame>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AD952476-526B-419F-A865-29A017BFE6CB}"/>
                  </a:ext>
                </a:extLst>
              </p:cNvPr>
              <p:cNvSpPr/>
              <p:nvPr/>
            </p:nvSpPr>
            <p:spPr>
              <a:xfrm>
                <a:off x="671664" y="1674055"/>
                <a:ext cx="6488791" cy="4524315"/>
              </a:xfrm>
              <a:prstGeom prst="rect">
                <a:avLst/>
              </a:prstGeom>
            </p:spPr>
            <p:txBody>
              <a:bodyPr wrap="square">
                <a:spAutoFit/>
              </a:bodyPr>
              <a:lstStyle/>
              <a:p>
                <a:r>
                  <a:rPr lang="en-SG" sz="2400" dirty="0"/>
                  <a:t>To materialized view </a:t>
                </a:r>
                <a14:m>
                  <m:oMath xmlns:m="http://schemas.openxmlformats.org/officeDocument/2006/math">
                    <m:r>
                      <a:rPr lang="en-SG" sz="2400" i="1" dirty="0">
                        <a:latin typeface="Cambria Math" panose="02040503050406030204" pitchFamily="18" charset="0"/>
                      </a:rPr>
                      <m:t>𝐴𝐶</m:t>
                    </m:r>
                  </m:oMath>
                </a14:m>
                <a:r>
                  <a:rPr lang="en-SG" sz="2400" dirty="0"/>
                  <a:t> given </a:t>
                </a:r>
                <a14:m>
                  <m:oMath xmlns:m="http://schemas.openxmlformats.org/officeDocument/2006/math">
                    <m:r>
                      <a:rPr lang="en-SG" sz="2400" i="1" dirty="0">
                        <a:latin typeface="Cambria Math" panose="02040503050406030204" pitchFamily="18" charset="0"/>
                      </a:rPr>
                      <m:t>𝑆</m:t>
                    </m:r>
                  </m:oMath>
                </a14:m>
                <a:r>
                  <a:rPr lang="en-SG" sz="2400" dirty="0"/>
                  <a:t>, we compute the benefit </a:t>
                </a:r>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𝐴𝐶</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𝐴𝐶</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 </m:t>
                    </m:r>
                    <m:r>
                      <a:rPr lang="en-SG" sz="2400" i="1">
                        <a:latin typeface="Cambria Math" panose="02040503050406030204" pitchFamily="18" charset="0"/>
                      </a:rPr>
                      <m:t>𝑤h𝑒𝑟𝑒</m:t>
                    </m:r>
                    <m:r>
                      <a:rPr lang="en-SG" sz="2400" i="1">
                        <a:latin typeface="Cambria Math" panose="02040503050406030204" pitchFamily="18" charset="0"/>
                      </a:rPr>
                      <m:t> </m:t>
                    </m:r>
                    <m:r>
                      <a:rPr lang="en-SG" sz="2400" i="1">
                        <a:latin typeface="Cambria Math" panose="02040503050406030204" pitchFamily="18" charset="0"/>
                      </a:rPr>
                      <m:t>𝑤</m:t>
                    </m:r>
                    <m:r>
                      <a:rPr lang="en-SG" sz="2400" i="1">
                        <a:latin typeface="Cambria Math" panose="02040503050406030204" pitchFamily="18" charset="0"/>
                      </a:rPr>
                      <m:t>=</m:t>
                    </m:r>
                    <m:r>
                      <a:rPr lang="en-SG" sz="2400" i="1">
                        <a:latin typeface="Cambria Math" panose="02040503050406030204" pitchFamily="18" charset="0"/>
                      </a:rPr>
                      <m:t>𝑉𝑖𝑒𝑤𝑇𝑜𝑀𝑎𝑡</m:t>
                    </m:r>
                  </m:oMath>
                </a14:m>
                <a:endParaRPr lang="en-SG" sz="2400" dirty="0"/>
              </a:p>
              <a:p>
                <a:endParaRPr lang="en-SG" sz="2400" dirty="0"/>
              </a:p>
              <a:p>
                <a:r>
                  <a:rPr lang="en-SG" sz="2400" dirty="0"/>
                  <a:t>For each view </a:t>
                </a:r>
                <a14:m>
                  <m:oMath xmlns:m="http://schemas.openxmlformats.org/officeDocument/2006/math">
                    <m:r>
                      <a:rPr lang="en-SG" sz="2400" i="1" dirty="0">
                        <a:latin typeface="Cambria Math" panose="02040503050406030204" pitchFamily="18" charset="0"/>
                      </a:rPr>
                      <m:t>𝑤</m:t>
                    </m:r>
                  </m:oMath>
                </a14:m>
                <a:r>
                  <a:rPr lang="en-SG" sz="2400" dirty="0"/>
                  <a:t> covered by </a:t>
                </a:r>
                <a14:m>
                  <m:oMath xmlns:m="http://schemas.openxmlformats.org/officeDocument/2006/math">
                    <m:r>
                      <a:rPr lang="en-SG" sz="2400" i="1" dirty="0">
                        <a:latin typeface="Cambria Math" panose="02040503050406030204" pitchFamily="18" charset="0"/>
                      </a:rPr>
                      <m:t>𝐴𝐶</m:t>
                    </m:r>
                  </m:oMath>
                </a14:m>
                <a:r>
                  <a:rPr lang="en-SG" sz="2400" dirty="0"/>
                  <a:t>, we compute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𝐴𝐵𝐶</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𝐴𝐶</m:t>
                    </m:r>
                    <m:r>
                      <a:rPr lang="en-SG" sz="2400" i="1" dirty="0">
                        <a:latin typeface="Cambria Math" panose="02040503050406030204" pitchFamily="18" charset="0"/>
                      </a:rPr>
                      <m:t>)</m:t>
                    </m:r>
                  </m:oMath>
                </a14:m>
                <a:r>
                  <a:rPr lang="en-SG" sz="2400" dirty="0"/>
                  <a:t>, because </a:t>
                </a:r>
                <a14:m>
                  <m:oMath xmlns:m="http://schemas.openxmlformats.org/officeDocument/2006/math">
                    <m:r>
                      <a:rPr lang="en-SG" sz="2400" i="1" dirty="0">
                        <a:latin typeface="Cambria Math" panose="02040503050406030204" pitchFamily="18" charset="0"/>
                      </a:rPr>
                      <m:t>𝐴𝐵𝐶</m:t>
                    </m:r>
                  </m:oMath>
                </a14:m>
                <a:r>
                  <a:rPr lang="en-SG" sz="2400" dirty="0"/>
                  <a:t> is dominated by </a:t>
                </a:r>
                <a14:m>
                  <m:oMath xmlns:m="http://schemas.openxmlformats.org/officeDocument/2006/math">
                    <m:r>
                      <a:rPr lang="en-SG" sz="2400" i="1" dirty="0">
                        <a:latin typeface="Cambria Math" panose="02040503050406030204" pitchFamily="18" charset="0"/>
                      </a:rPr>
                      <m:t>𝐴𝐶</m:t>
                    </m:r>
                  </m:oMath>
                </a14:m>
                <a:r>
                  <a:rPr lang="en-SG" sz="2400" dirty="0"/>
                  <a:t>.</a:t>
                </a:r>
              </a:p>
              <a:p>
                <a:endParaRPr lang="en-SG" sz="2400" dirty="0"/>
              </a:p>
              <a:p>
                <a:r>
                  <a:rPr lang="en-SG" sz="2400" dirty="0"/>
                  <a:t>Hence, the cost reduction =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𝐴𝐵𝐶</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𝐴𝐶</m:t>
                    </m:r>
                    <m:r>
                      <a:rPr lang="en-SG" sz="2400" i="1" dirty="0">
                        <a:latin typeface="Cambria Math" panose="02040503050406030204" pitchFamily="18" charset="0"/>
                      </a:rPr>
                      <m:t>)=2000−900=1100.</m:t>
                    </m:r>
                  </m:oMath>
                </a14:m>
                <a:endParaRPr lang="en-SG" sz="2400" dirty="0"/>
              </a:p>
              <a:p>
                <a:endParaRPr lang="en-SG" sz="2400" dirty="0"/>
              </a:p>
              <a:p>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𝐴𝐶</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𝐴𝐶</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=1100+1100=2200</m:t>
                    </m:r>
                  </m:oMath>
                </a14:m>
                <a:r>
                  <a:rPr lang="en-SG" sz="2400" dirty="0"/>
                  <a:t> </a:t>
                </a:r>
              </a:p>
            </p:txBody>
          </p:sp>
        </mc:Choice>
        <mc:Fallback xmlns="">
          <p:sp>
            <p:nvSpPr>
              <p:cNvPr id="13" name="Rectangle 12">
                <a:extLst>
                  <a:ext uri="{FF2B5EF4-FFF2-40B4-BE49-F238E27FC236}">
                    <a16:creationId xmlns:a16="http://schemas.microsoft.com/office/drawing/2014/main" id="{AD952476-526B-419F-A865-29A017BFE6CB}"/>
                  </a:ext>
                </a:extLst>
              </p:cNvPr>
              <p:cNvSpPr>
                <a:spLocks noRot="1" noChangeAspect="1" noMove="1" noResize="1" noEditPoints="1" noAdjustHandles="1" noChangeArrowheads="1" noChangeShapeType="1" noTextEdit="1"/>
              </p:cNvSpPr>
              <p:nvPr/>
            </p:nvSpPr>
            <p:spPr>
              <a:xfrm>
                <a:off x="671664" y="1674055"/>
                <a:ext cx="6488791" cy="4524315"/>
              </a:xfrm>
              <a:prstGeom prst="rect">
                <a:avLst/>
              </a:prstGeom>
              <a:blipFill>
                <a:blip r:embed="rId2"/>
                <a:stretch>
                  <a:fillRect l="-1408" t="-5256" b="-19137"/>
                </a:stretch>
              </a:blipFill>
            </p:spPr>
            <p:txBody>
              <a:bodyPr/>
              <a:lstStyle/>
              <a:p>
                <a:r>
                  <a:rPr lang="en-SG">
                    <a:noFill/>
                  </a:rPr>
                  <a:t> </a:t>
                </a:r>
              </a:p>
            </p:txBody>
          </p:sp>
        </mc:Fallback>
      </mc:AlternateContent>
      <p:grpSp>
        <p:nvGrpSpPr>
          <p:cNvPr id="28" name="Group 27">
            <a:extLst>
              <a:ext uri="{FF2B5EF4-FFF2-40B4-BE49-F238E27FC236}">
                <a16:creationId xmlns:a16="http://schemas.microsoft.com/office/drawing/2014/main" id="{4B5AF057-9C8F-4503-8FF9-011001DBB2EA}"/>
              </a:ext>
            </a:extLst>
          </p:cNvPr>
          <p:cNvGrpSpPr/>
          <p:nvPr/>
        </p:nvGrpSpPr>
        <p:grpSpPr>
          <a:xfrm>
            <a:off x="7188824" y="1982024"/>
            <a:ext cx="4754647" cy="4216346"/>
            <a:chOff x="5171667" y="2056327"/>
            <a:chExt cx="3850342" cy="3279666"/>
          </a:xfrm>
        </p:grpSpPr>
        <p:grpSp>
          <p:nvGrpSpPr>
            <p:cNvPr id="29" name="Group 28">
              <a:extLst>
                <a:ext uri="{FF2B5EF4-FFF2-40B4-BE49-F238E27FC236}">
                  <a16:creationId xmlns:a16="http://schemas.microsoft.com/office/drawing/2014/main" id="{DA630AD7-64B9-4C1A-B7B6-D83CFB1EF5F2}"/>
                </a:ext>
              </a:extLst>
            </p:cNvPr>
            <p:cNvGrpSpPr/>
            <p:nvPr/>
          </p:nvGrpSpPr>
          <p:grpSpPr>
            <a:xfrm>
              <a:off x="5171667" y="2056327"/>
              <a:ext cx="3850342" cy="3279666"/>
              <a:chOff x="5293658" y="526717"/>
              <a:chExt cx="3850342" cy="3279666"/>
            </a:xfrm>
          </p:grpSpPr>
          <p:pic>
            <p:nvPicPr>
              <p:cNvPr id="34" name="Picture 33">
                <a:extLst>
                  <a:ext uri="{FF2B5EF4-FFF2-40B4-BE49-F238E27FC236}">
                    <a16:creationId xmlns:a16="http://schemas.microsoft.com/office/drawing/2014/main" id="{26FFD3C2-5A03-4A81-B4D9-00FB224A85E9}"/>
                  </a:ext>
                </a:extLst>
              </p:cNvPr>
              <p:cNvPicPr>
                <a:picLocks noChangeAspect="1"/>
              </p:cNvPicPr>
              <p:nvPr/>
            </p:nvPicPr>
            <p:blipFill>
              <a:blip r:embed="rId3"/>
              <a:stretch>
                <a:fillRect/>
              </a:stretch>
            </p:blipFill>
            <p:spPr>
              <a:xfrm>
                <a:off x="5293658" y="526717"/>
                <a:ext cx="3850342" cy="3279666"/>
              </a:xfrm>
              <a:prstGeom prst="rect">
                <a:avLst/>
              </a:prstGeom>
            </p:spPr>
          </p:pic>
          <p:sp>
            <p:nvSpPr>
              <p:cNvPr id="35" name="Rectangle 34">
                <a:extLst>
                  <a:ext uri="{FF2B5EF4-FFF2-40B4-BE49-F238E27FC236}">
                    <a16:creationId xmlns:a16="http://schemas.microsoft.com/office/drawing/2014/main" id="{26E7133E-E71E-4FB6-8DB5-05D99A3E969C}"/>
                  </a:ext>
                </a:extLst>
              </p:cNvPr>
              <p:cNvSpPr/>
              <p:nvPr/>
            </p:nvSpPr>
            <p:spPr>
              <a:xfrm>
                <a:off x="7967558" y="1494099"/>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7EEEC1BF-93B9-4C49-9A0F-2EFC27388E96}"/>
                  </a:ext>
                </a:extLst>
              </p:cNvPr>
              <p:cNvSpPr/>
              <p:nvPr/>
            </p:nvSpPr>
            <p:spPr>
              <a:xfrm>
                <a:off x="6669946" y="2451597"/>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DAD5DF01-774F-44BF-8B98-7A6FE3553016}"/>
                  </a:ext>
                </a:extLst>
              </p:cNvPr>
              <p:cNvSpPr/>
              <p:nvPr/>
            </p:nvSpPr>
            <p:spPr>
              <a:xfrm>
                <a:off x="6647732" y="3375923"/>
                <a:ext cx="739185" cy="361620"/>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30" name="Rectangle 29">
              <a:extLst>
                <a:ext uri="{FF2B5EF4-FFF2-40B4-BE49-F238E27FC236}">
                  <a16:creationId xmlns:a16="http://schemas.microsoft.com/office/drawing/2014/main" id="{F0D2C3F8-8035-4E88-93AE-E832BD1ABE4D}"/>
                </a:ext>
              </a:extLst>
            </p:cNvPr>
            <p:cNvSpPr/>
            <p:nvPr/>
          </p:nvSpPr>
          <p:spPr>
            <a:xfrm>
              <a:off x="5207933" y="3959046"/>
              <a:ext cx="739185" cy="384743"/>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a:extLst>
                <a:ext uri="{FF2B5EF4-FFF2-40B4-BE49-F238E27FC236}">
                  <a16:creationId xmlns:a16="http://schemas.microsoft.com/office/drawing/2014/main" id="{6091DD8B-555D-4DEF-A714-544C61CB276C}"/>
                </a:ext>
              </a:extLst>
            </p:cNvPr>
            <p:cNvSpPr/>
            <p:nvPr/>
          </p:nvSpPr>
          <p:spPr>
            <a:xfrm>
              <a:off x="5207933" y="3031199"/>
              <a:ext cx="739185" cy="384743"/>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ectangle 31">
              <a:extLst>
                <a:ext uri="{FF2B5EF4-FFF2-40B4-BE49-F238E27FC236}">
                  <a16:creationId xmlns:a16="http://schemas.microsoft.com/office/drawing/2014/main" id="{F911B91B-7463-4518-9C99-698644E04B39}"/>
                </a:ext>
              </a:extLst>
            </p:cNvPr>
            <p:cNvSpPr/>
            <p:nvPr/>
          </p:nvSpPr>
          <p:spPr>
            <a:xfrm>
              <a:off x="6547955" y="2115839"/>
              <a:ext cx="716971" cy="368026"/>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Rectangle 32">
              <a:extLst>
                <a:ext uri="{FF2B5EF4-FFF2-40B4-BE49-F238E27FC236}">
                  <a16:creationId xmlns:a16="http://schemas.microsoft.com/office/drawing/2014/main" id="{2F0397B9-04F2-4134-B471-0CA4697D79AC}"/>
                </a:ext>
              </a:extLst>
            </p:cNvPr>
            <p:cNvSpPr/>
            <p:nvPr/>
          </p:nvSpPr>
          <p:spPr>
            <a:xfrm>
              <a:off x="6547954" y="3040164"/>
              <a:ext cx="739185" cy="384743"/>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extLst>
      <p:ext uri="{BB962C8B-B14F-4D97-AF65-F5344CB8AC3E}">
        <p14:creationId xmlns:p14="http://schemas.microsoft.com/office/powerpoint/2010/main" val="130134319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B1BE45-64DD-4D13-B414-1FB9DE4A8DDA}"/>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9F794827-3E36-409E-90CE-A16DFDA99D8F}"/>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D1DD91C4-95EC-4882-A921-C8D711357791}"/>
              </a:ext>
            </a:extLst>
          </p:cNvPr>
          <p:cNvSpPr>
            <a:spLocks noGrp="1"/>
          </p:cNvSpPr>
          <p:nvPr>
            <p:ph type="sldNum" sz="quarter" idx="12"/>
          </p:nvPr>
        </p:nvSpPr>
        <p:spPr/>
        <p:txBody>
          <a:bodyPr/>
          <a:lstStyle/>
          <a:p>
            <a:fld id="{0CFEC368-1D7A-4F81-ABF6-AE0E36BAF64C}" type="slidenum">
              <a:rPr lang="en-US" smtClean="0"/>
              <a:pPr/>
              <a:t>19</a:t>
            </a:fld>
            <a:endParaRPr lang="en-US"/>
          </a:p>
        </p:txBody>
      </p:sp>
      <p:graphicFrame>
        <p:nvGraphicFramePr>
          <p:cNvPr id="19" name="Table 18">
            <a:extLst>
              <a:ext uri="{FF2B5EF4-FFF2-40B4-BE49-F238E27FC236}">
                <a16:creationId xmlns:a16="http://schemas.microsoft.com/office/drawing/2014/main" id="{E8A0B5DE-658E-4C57-BD22-5EB1FFC349DB}"/>
              </a:ext>
            </a:extLst>
          </p:cNvPr>
          <p:cNvGraphicFramePr>
            <a:graphicFrameLocks noGrp="1"/>
          </p:cNvGraphicFramePr>
          <p:nvPr>
            <p:extLst>
              <p:ext uri="{D42A27DB-BD31-4B8C-83A1-F6EECF244321}">
                <p14:modId xmlns:p14="http://schemas.microsoft.com/office/powerpoint/2010/main" val="3999958613"/>
              </p:ext>
            </p:extLst>
          </p:nvPr>
        </p:nvGraphicFramePr>
        <p:xfrm>
          <a:off x="677905" y="197046"/>
          <a:ext cx="8585361" cy="1112520"/>
        </p:xfrm>
        <a:graphic>
          <a:graphicData uri="http://schemas.openxmlformats.org/drawingml/2006/table">
            <a:tbl>
              <a:tblPr firstRow="1" bandRow="1">
                <a:tableStyleId>{BC89EF96-8CEA-46FF-86C4-4CE0E7609802}</a:tableStyleId>
              </a:tblPr>
              <a:tblGrid>
                <a:gridCol w="2463881">
                  <a:extLst>
                    <a:ext uri="{9D8B030D-6E8A-4147-A177-3AD203B41FA5}">
                      <a16:colId xmlns:a16="http://schemas.microsoft.com/office/drawing/2014/main" val="1522916360"/>
                    </a:ext>
                  </a:extLst>
                </a:gridCol>
                <a:gridCol w="932329">
                  <a:extLst>
                    <a:ext uri="{9D8B030D-6E8A-4147-A177-3AD203B41FA5}">
                      <a16:colId xmlns:a16="http://schemas.microsoft.com/office/drawing/2014/main" val="2594905174"/>
                    </a:ext>
                  </a:extLst>
                </a:gridCol>
                <a:gridCol w="878542">
                  <a:extLst>
                    <a:ext uri="{9D8B030D-6E8A-4147-A177-3AD203B41FA5}">
                      <a16:colId xmlns:a16="http://schemas.microsoft.com/office/drawing/2014/main" val="2605337037"/>
                    </a:ext>
                  </a:extLst>
                </a:gridCol>
                <a:gridCol w="896470">
                  <a:extLst>
                    <a:ext uri="{9D8B030D-6E8A-4147-A177-3AD203B41FA5}">
                      <a16:colId xmlns:a16="http://schemas.microsoft.com/office/drawing/2014/main" val="3179679096"/>
                    </a:ext>
                  </a:extLst>
                </a:gridCol>
                <a:gridCol w="770965">
                  <a:extLst>
                    <a:ext uri="{9D8B030D-6E8A-4147-A177-3AD203B41FA5}">
                      <a16:colId xmlns:a16="http://schemas.microsoft.com/office/drawing/2014/main" val="2876649215"/>
                    </a:ext>
                  </a:extLst>
                </a:gridCol>
                <a:gridCol w="806823">
                  <a:extLst>
                    <a:ext uri="{9D8B030D-6E8A-4147-A177-3AD203B41FA5}">
                      <a16:colId xmlns:a16="http://schemas.microsoft.com/office/drawing/2014/main" val="436313993"/>
                    </a:ext>
                  </a:extLst>
                </a:gridCol>
                <a:gridCol w="770965">
                  <a:extLst>
                    <a:ext uri="{9D8B030D-6E8A-4147-A177-3AD203B41FA5}">
                      <a16:colId xmlns:a16="http://schemas.microsoft.com/office/drawing/2014/main" val="853395909"/>
                    </a:ext>
                  </a:extLst>
                </a:gridCol>
                <a:gridCol w="717177">
                  <a:extLst>
                    <a:ext uri="{9D8B030D-6E8A-4147-A177-3AD203B41FA5}">
                      <a16:colId xmlns:a16="http://schemas.microsoft.com/office/drawing/2014/main" val="966068150"/>
                    </a:ext>
                  </a:extLst>
                </a:gridCol>
                <a:gridCol w="348209">
                  <a:extLst>
                    <a:ext uri="{9D8B030D-6E8A-4147-A177-3AD203B41FA5}">
                      <a16:colId xmlns:a16="http://schemas.microsoft.com/office/drawing/2014/main" val="3113349152"/>
                    </a:ext>
                  </a:extLst>
                </a:gridCol>
              </a:tblGrid>
              <a:tr h="370840">
                <a:tc>
                  <a:txBody>
                    <a:bodyPr/>
                    <a:lstStyle/>
                    <a:p>
                      <a:pPr algn="r"/>
                      <a:r>
                        <a:rPr lang="en-SG" sz="1800" dirty="0"/>
                        <a:t>S = {</a:t>
                      </a:r>
                    </a:p>
                  </a:txBody>
                  <a:tcPr/>
                </a:tc>
                <a:tc>
                  <a:txBody>
                    <a:bodyPr/>
                    <a:lstStyle/>
                    <a:p>
                      <a:pPr algn="ctr"/>
                      <a:r>
                        <a:rPr lang="en-SG" sz="1800" dirty="0"/>
                        <a:t>ABC,</a:t>
                      </a:r>
                    </a:p>
                  </a:txBody>
                  <a:tcPr/>
                </a:tc>
                <a:tc>
                  <a:txBody>
                    <a:bodyPr/>
                    <a:lstStyle/>
                    <a:p>
                      <a:pPr algn="l"/>
                      <a:r>
                        <a:rPr lang="en-SG" sz="1800" dirty="0"/>
                        <a:t>AB</a:t>
                      </a:r>
                    </a:p>
                  </a:txBody>
                  <a:tcPr/>
                </a:tc>
                <a:tc>
                  <a:txBody>
                    <a:bodyPr/>
                    <a:lstStyle/>
                    <a:p>
                      <a:pPr algn="l"/>
                      <a:r>
                        <a:rPr lang="en-SG" sz="1800" dirty="0"/>
                        <a:t>}</a:t>
                      </a:r>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extLst>
                  <a:ext uri="{0D108BD9-81ED-4DB2-BD59-A6C34878D82A}">
                    <a16:rowId xmlns:a16="http://schemas.microsoft.com/office/drawing/2014/main" val="4057401689"/>
                  </a:ext>
                </a:extLst>
              </a:tr>
              <a:tr h="370840">
                <a:tc>
                  <a:txBody>
                    <a:bodyPr/>
                    <a:lstStyle/>
                    <a:p>
                      <a:pPr algn="r"/>
                      <a:r>
                        <a:rPr lang="en-SG" sz="1800" dirty="0" err="1"/>
                        <a:t>ViewToMat</a:t>
                      </a:r>
                      <a:r>
                        <a:rPr lang="en-SG" sz="1800" dirty="0"/>
                        <a:t> = w {</a:t>
                      </a:r>
                    </a:p>
                  </a:txBody>
                  <a:tcPr/>
                </a:tc>
                <a:tc>
                  <a:txBody>
                    <a:bodyPr/>
                    <a:lstStyle/>
                    <a:p>
                      <a:pPr algn="ctr"/>
                      <a:r>
                        <a:rPr lang="en-SG" sz="1800" dirty="0"/>
                        <a:t>AB,</a:t>
                      </a:r>
                    </a:p>
                  </a:txBody>
                  <a:tcPr>
                    <a:solidFill>
                      <a:schemeClr val="accent2">
                        <a:lumMod val="75000"/>
                      </a:schemeClr>
                    </a:solidFill>
                  </a:tcPr>
                </a:tc>
                <a:tc>
                  <a:txBody>
                    <a:bodyPr/>
                    <a:lstStyle/>
                    <a:p>
                      <a:pPr algn="ctr"/>
                      <a:r>
                        <a:rPr lang="en-SG" sz="1800" dirty="0"/>
                        <a:t>AC,</a:t>
                      </a:r>
                    </a:p>
                  </a:txBody>
                  <a:tcPr>
                    <a:solidFill>
                      <a:schemeClr val="tx2">
                        <a:lumMod val="60000"/>
                        <a:lumOff val="40000"/>
                      </a:schemeClr>
                    </a:solidFill>
                  </a:tcPr>
                </a:tc>
                <a:tc>
                  <a:txBody>
                    <a:bodyPr/>
                    <a:lstStyle/>
                    <a:p>
                      <a:pPr algn="ctr"/>
                      <a:r>
                        <a:rPr lang="en-SG" sz="1800" dirty="0"/>
                        <a:t>BC,</a:t>
                      </a:r>
                    </a:p>
                  </a:txBody>
                  <a:tcPr>
                    <a:noFill/>
                  </a:tcPr>
                </a:tc>
                <a:tc>
                  <a:txBody>
                    <a:bodyPr/>
                    <a:lstStyle/>
                    <a:p>
                      <a:pPr algn="ctr"/>
                      <a:r>
                        <a:rPr lang="en-SG" sz="1800" dirty="0"/>
                        <a:t>A,</a:t>
                      </a:r>
                    </a:p>
                  </a:txBody>
                  <a:tcPr>
                    <a:noFill/>
                  </a:tcPr>
                </a:tc>
                <a:tc>
                  <a:txBody>
                    <a:bodyPr/>
                    <a:lstStyle/>
                    <a:p>
                      <a:pPr algn="ctr"/>
                      <a:r>
                        <a:rPr lang="en-SG" sz="1800" dirty="0"/>
                        <a:t>B,</a:t>
                      </a:r>
                    </a:p>
                  </a:txBody>
                  <a:tcPr>
                    <a:noFill/>
                  </a:tcPr>
                </a:tc>
                <a:tc>
                  <a:txBody>
                    <a:bodyPr/>
                    <a:lstStyle/>
                    <a:p>
                      <a:pPr algn="ctr"/>
                      <a:r>
                        <a:rPr lang="en-SG" sz="1800" dirty="0"/>
                        <a:t>C,</a:t>
                      </a:r>
                    </a:p>
                  </a:txBody>
                  <a:tcPr>
                    <a:noFill/>
                  </a:tcPr>
                </a:tc>
                <a:tc>
                  <a:txBody>
                    <a:bodyPr/>
                    <a:lstStyle/>
                    <a:p>
                      <a:pPr algn="ctr"/>
                      <a:r>
                        <a:rPr lang="en-SG" sz="1800" dirty="0"/>
                        <a:t>All</a:t>
                      </a:r>
                    </a:p>
                  </a:txBody>
                  <a:tcPr>
                    <a:noFill/>
                  </a:tcPr>
                </a:tc>
                <a:tc>
                  <a:txBody>
                    <a:bodyPr/>
                    <a:lstStyle/>
                    <a:p>
                      <a:pPr algn="l"/>
                      <a:r>
                        <a:rPr lang="en-SG" sz="1800" dirty="0"/>
                        <a:t>}</a:t>
                      </a:r>
                    </a:p>
                  </a:txBody>
                  <a:tcPr/>
                </a:tc>
                <a:extLst>
                  <a:ext uri="{0D108BD9-81ED-4DB2-BD59-A6C34878D82A}">
                    <a16:rowId xmlns:a16="http://schemas.microsoft.com/office/drawing/2014/main" val="2842698890"/>
                  </a:ext>
                </a:extLst>
              </a:tr>
              <a:tr h="370840">
                <a:tc>
                  <a:txBody>
                    <a:bodyPr/>
                    <a:lstStyle/>
                    <a:p>
                      <a:pPr algn="r"/>
                      <a:r>
                        <a:rPr lang="en-SG" sz="1800" dirty="0" err="1"/>
                        <a:t>CostReduction</a:t>
                      </a:r>
                      <a:r>
                        <a:rPr lang="en-SG" sz="1800" dirty="0"/>
                        <a:t> =</a:t>
                      </a:r>
                    </a:p>
                  </a:txBody>
                  <a:tcPr/>
                </a:tc>
                <a:tc>
                  <a:txBody>
                    <a:bodyPr/>
                    <a:lstStyle/>
                    <a:p>
                      <a:pPr algn="ctr"/>
                      <a:r>
                        <a:rPr lang="en-SG" sz="1800" dirty="0"/>
                        <a:t>6400</a:t>
                      </a:r>
                    </a:p>
                  </a:txBody>
                  <a:tcPr>
                    <a:solidFill>
                      <a:schemeClr val="accent2">
                        <a:lumMod val="75000"/>
                      </a:schemeClr>
                    </a:solidFill>
                  </a:tcPr>
                </a:tc>
                <a:tc>
                  <a:txBody>
                    <a:bodyPr/>
                    <a:lstStyle/>
                    <a:p>
                      <a:pPr algn="ctr"/>
                      <a:r>
                        <a:rPr lang="en-SG" sz="1800" dirty="0"/>
                        <a:t>2200</a:t>
                      </a:r>
                    </a:p>
                  </a:txBody>
                  <a:tcPr>
                    <a:solidFill>
                      <a:schemeClr val="tx2">
                        <a:lumMod val="60000"/>
                        <a:lumOff val="40000"/>
                      </a:schemeClr>
                    </a:solidFill>
                  </a:tcPr>
                </a:tc>
                <a:tc>
                  <a:txBody>
                    <a:bodyPr/>
                    <a:lstStyle/>
                    <a:p>
                      <a:pPr algn="ctr"/>
                      <a:r>
                        <a:rPr lang="en-SG" sz="1800" dirty="0"/>
                        <a:t>-</a:t>
                      </a:r>
                    </a:p>
                  </a:txBody>
                  <a:tcPr>
                    <a:noFill/>
                  </a:tcPr>
                </a:tc>
                <a:tc>
                  <a:txBody>
                    <a:bodyPr/>
                    <a:lstStyle/>
                    <a:p>
                      <a:pPr algn="ctr"/>
                      <a:r>
                        <a:rPr lang="en-SG" sz="1800" dirty="0"/>
                        <a:t>-</a:t>
                      </a:r>
                    </a:p>
                  </a:txBody>
                  <a:tcPr>
                    <a:noFill/>
                  </a:tcPr>
                </a:tc>
                <a:tc>
                  <a:txBody>
                    <a:bodyPr/>
                    <a:lstStyle/>
                    <a:p>
                      <a:pPr algn="ctr"/>
                      <a:r>
                        <a:rPr lang="en-SG" sz="1800" dirty="0"/>
                        <a:t>-</a:t>
                      </a:r>
                    </a:p>
                  </a:txBody>
                  <a:tcPr>
                    <a:noFill/>
                  </a:tcPr>
                </a:tc>
                <a:tc>
                  <a:txBody>
                    <a:bodyPr/>
                    <a:lstStyle/>
                    <a:p>
                      <a:pPr algn="ctr"/>
                      <a:r>
                        <a:rPr lang="en-SG" sz="1800" dirty="0"/>
                        <a:t>-</a:t>
                      </a:r>
                    </a:p>
                  </a:txBody>
                  <a:tcPr>
                    <a:noFill/>
                  </a:tcPr>
                </a:tc>
                <a:tc>
                  <a:txBody>
                    <a:bodyPr/>
                    <a:lstStyle/>
                    <a:p>
                      <a:pPr algn="ctr"/>
                      <a:r>
                        <a:rPr lang="en-SG" sz="1800" dirty="0"/>
                        <a:t>-</a:t>
                      </a:r>
                    </a:p>
                  </a:txBody>
                  <a:tcPr>
                    <a:noFill/>
                  </a:tcPr>
                </a:tc>
                <a:tc>
                  <a:txBody>
                    <a:bodyPr/>
                    <a:lstStyle/>
                    <a:p>
                      <a:pPr algn="l"/>
                      <a:endParaRPr lang="en-SG" sz="1800" dirty="0"/>
                    </a:p>
                  </a:txBody>
                  <a:tcPr/>
                </a:tc>
                <a:extLst>
                  <a:ext uri="{0D108BD9-81ED-4DB2-BD59-A6C34878D82A}">
                    <a16:rowId xmlns:a16="http://schemas.microsoft.com/office/drawing/2014/main" val="278844701"/>
                  </a:ext>
                </a:extLst>
              </a:tr>
            </a:tbl>
          </a:graphicData>
        </a:graphic>
      </p:graphicFrame>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AD952476-526B-419F-A865-29A017BFE6CB}"/>
                  </a:ext>
                </a:extLst>
              </p:cNvPr>
              <p:cNvSpPr/>
              <p:nvPr/>
            </p:nvSpPr>
            <p:spPr>
              <a:xfrm>
                <a:off x="677906" y="1716259"/>
                <a:ext cx="6468482" cy="4524315"/>
              </a:xfrm>
              <a:prstGeom prst="rect">
                <a:avLst/>
              </a:prstGeom>
            </p:spPr>
            <p:txBody>
              <a:bodyPr wrap="square">
                <a:spAutoFit/>
              </a:bodyPr>
              <a:lstStyle/>
              <a:p>
                <a:r>
                  <a:rPr lang="en-SG" sz="2400" dirty="0"/>
                  <a:t>To materialized view </a:t>
                </a:r>
                <a14:m>
                  <m:oMath xmlns:m="http://schemas.openxmlformats.org/officeDocument/2006/math">
                    <m:r>
                      <a:rPr lang="en-SG" sz="2400" i="1">
                        <a:latin typeface="Cambria Math" panose="02040503050406030204" pitchFamily="18" charset="0"/>
                      </a:rPr>
                      <m:t>𝐵𝐶</m:t>
                    </m:r>
                  </m:oMath>
                </a14:m>
                <a:r>
                  <a:rPr lang="en-SG" sz="2400" dirty="0"/>
                  <a:t> given </a:t>
                </a:r>
                <a14:m>
                  <m:oMath xmlns:m="http://schemas.openxmlformats.org/officeDocument/2006/math">
                    <m:r>
                      <a:rPr lang="en-SG" sz="2400" i="1" dirty="0">
                        <a:latin typeface="Cambria Math" panose="02040503050406030204" pitchFamily="18" charset="0"/>
                      </a:rPr>
                      <m:t>𝑆</m:t>
                    </m:r>
                  </m:oMath>
                </a14:m>
                <a:r>
                  <a:rPr lang="en-SG" sz="2400" dirty="0"/>
                  <a:t>, we compute the benefit </a:t>
                </a:r>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𝐵𝐶</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𝐵𝐶</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 </m:t>
                    </m:r>
                    <m:r>
                      <a:rPr lang="en-SG" sz="2400" i="1">
                        <a:latin typeface="Cambria Math" panose="02040503050406030204" pitchFamily="18" charset="0"/>
                      </a:rPr>
                      <m:t>𝑤h𝑒𝑟𝑒</m:t>
                    </m:r>
                    <m:r>
                      <a:rPr lang="en-SG" sz="2400" i="1">
                        <a:latin typeface="Cambria Math" panose="02040503050406030204" pitchFamily="18" charset="0"/>
                      </a:rPr>
                      <m:t> </m:t>
                    </m:r>
                    <m:r>
                      <a:rPr lang="en-SG" sz="2400" i="1">
                        <a:latin typeface="Cambria Math" panose="02040503050406030204" pitchFamily="18" charset="0"/>
                      </a:rPr>
                      <m:t>𝑤</m:t>
                    </m:r>
                    <m:r>
                      <a:rPr lang="en-SG" sz="2400" i="1">
                        <a:latin typeface="Cambria Math" panose="02040503050406030204" pitchFamily="18" charset="0"/>
                      </a:rPr>
                      <m:t>=</m:t>
                    </m:r>
                    <m:r>
                      <a:rPr lang="en-SG" sz="2400" i="1">
                        <a:latin typeface="Cambria Math" panose="02040503050406030204" pitchFamily="18" charset="0"/>
                      </a:rPr>
                      <m:t>𝑉𝑖𝑒𝑤𝑇𝑜𝑀𝑎𝑡</m:t>
                    </m:r>
                  </m:oMath>
                </a14:m>
                <a:endParaRPr lang="en-SG" sz="2400" dirty="0"/>
              </a:p>
              <a:p>
                <a:endParaRPr lang="en-SG" sz="2400" dirty="0"/>
              </a:p>
              <a:p>
                <a:r>
                  <a:rPr lang="en-SG" sz="2400" dirty="0"/>
                  <a:t>For each view </a:t>
                </a:r>
                <a14:m>
                  <m:oMath xmlns:m="http://schemas.openxmlformats.org/officeDocument/2006/math">
                    <m:r>
                      <a:rPr lang="en-SG" sz="2400" i="1" dirty="0">
                        <a:latin typeface="Cambria Math" panose="02040503050406030204" pitchFamily="18" charset="0"/>
                      </a:rPr>
                      <m:t>𝑤</m:t>
                    </m:r>
                  </m:oMath>
                </a14:m>
                <a:r>
                  <a:rPr lang="en-SG" sz="2400" dirty="0"/>
                  <a:t> covered by </a:t>
                </a:r>
                <a14:m>
                  <m:oMath xmlns:m="http://schemas.openxmlformats.org/officeDocument/2006/math">
                    <m:r>
                      <a:rPr lang="en-SG" sz="2400" i="1">
                        <a:latin typeface="Cambria Math" panose="02040503050406030204" pitchFamily="18" charset="0"/>
                      </a:rPr>
                      <m:t>𝐵𝐶</m:t>
                    </m:r>
                  </m:oMath>
                </a14:m>
                <a:r>
                  <a:rPr lang="en-SG" sz="2400" dirty="0"/>
                  <a:t>, we compute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𝐴𝐵𝐶</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𝐵𝐶</m:t>
                    </m:r>
                    <m:r>
                      <a:rPr lang="en-SG" sz="2400" i="1" dirty="0">
                        <a:latin typeface="Cambria Math" panose="02040503050406030204" pitchFamily="18" charset="0"/>
                      </a:rPr>
                      <m:t>)</m:t>
                    </m:r>
                  </m:oMath>
                </a14:m>
                <a:r>
                  <a:rPr lang="en-SG" sz="2400" dirty="0"/>
                  <a:t>, because </a:t>
                </a:r>
                <a14:m>
                  <m:oMath xmlns:m="http://schemas.openxmlformats.org/officeDocument/2006/math">
                    <m:r>
                      <a:rPr lang="en-SG" sz="2400" i="1" dirty="0">
                        <a:latin typeface="Cambria Math" panose="02040503050406030204" pitchFamily="18" charset="0"/>
                      </a:rPr>
                      <m:t>𝐴𝐵𝐶</m:t>
                    </m:r>
                  </m:oMath>
                </a14:m>
                <a:r>
                  <a:rPr lang="en-SG" sz="2400" dirty="0"/>
                  <a:t> is dominated by </a:t>
                </a:r>
                <a14:m>
                  <m:oMath xmlns:m="http://schemas.openxmlformats.org/officeDocument/2006/math">
                    <m:r>
                      <a:rPr lang="en-SG" sz="2400" i="1" dirty="0">
                        <a:latin typeface="Cambria Math" panose="02040503050406030204" pitchFamily="18" charset="0"/>
                      </a:rPr>
                      <m:t>𝐵𝐶</m:t>
                    </m:r>
                  </m:oMath>
                </a14:m>
                <a:r>
                  <a:rPr lang="en-SG" sz="2400" dirty="0"/>
                  <a:t>.</a:t>
                </a:r>
              </a:p>
              <a:p>
                <a:endParaRPr lang="en-SG" sz="2400" dirty="0"/>
              </a:p>
              <a:p>
                <a:r>
                  <a:rPr lang="en-SG" sz="2400" dirty="0"/>
                  <a:t>Hence, the cost reduction =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𝐴𝐵𝐶</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𝐵𝐶</m:t>
                    </m:r>
                    <m:r>
                      <a:rPr lang="en-SG" sz="2400" i="1" dirty="0">
                        <a:latin typeface="Cambria Math" panose="02040503050406030204" pitchFamily="18" charset="0"/>
                      </a:rPr>
                      <m:t>)=2000−700=1300.</m:t>
                    </m:r>
                  </m:oMath>
                </a14:m>
                <a:endParaRPr lang="en-SG" sz="2400" dirty="0"/>
              </a:p>
              <a:p>
                <a:endParaRPr lang="en-SG" sz="2400" dirty="0"/>
              </a:p>
              <a:p>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𝐵𝐶</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𝐵𝐶</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=1300+1300=2600</m:t>
                    </m:r>
                  </m:oMath>
                </a14:m>
                <a:r>
                  <a:rPr lang="en-SG" sz="2400" dirty="0"/>
                  <a:t> </a:t>
                </a:r>
              </a:p>
            </p:txBody>
          </p:sp>
        </mc:Choice>
        <mc:Fallback xmlns="">
          <p:sp>
            <p:nvSpPr>
              <p:cNvPr id="13" name="Rectangle 12">
                <a:extLst>
                  <a:ext uri="{FF2B5EF4-FFF2-40B4-BE49-F238E27FC236}">
                    <a16:creationId xmlns:a16="http://schemas.microsoft.com/office/drawing/2014/main" id="{AD952476-526B-419F-A865-29A017BFE6CB}"/>
                  </a:ext>
                </a:extLst>
              </p:cNvPr>
              <p:cNvSpPr>
                <a:spLocks noRot="1" noChangeAspect="1" noMove="1" noResize="1" noEditPoints="1" noAdjustHandles="1" noChangeArrowheads="1" noChangeShapeType="1" noTextEdit="1"/>
              </p:cNvSpPr>
              <p:nvPr/>
            </p:nvSpPr>
            <p:spPr>
              <a:xfrm>
                <a:off x="677906" y="1716259"/>
                <a:ext cx="6468482" cy="4524315"/>
              </a:xfrm>
              <a:prstGeom prst="rect">
                <a:avLst/>
              </a:prstGeom>
              <a:blipFill>
                <a:blip r:embed="rId2"/>
                <a:stretch>
                  <a:fillRect l="-1414" t="-5256" b="-19137"/>
                </a:stretch>
              </a:blipFill>
            </p:spPr>
            <p:txBody>
              <a:bodyPr/>
              <a:lstStyle/>
              <a:p>
                <a:r>
                  <a:rPr lang="en-SG">
                    <a:noFill/>
                  </a:rPr>
                  <a:t> </a:t>
                </a:r>
              </a:p>
            </p:txBody>
          </p:sp>
        </mc:Fallback>
      </mc:AlternateContent>
      <p:grpSp>
        <p:nvGrpSpPr>
          <p:cNvPr id="28" name="Group 27">
            <a:extLst>
              <a:ext uri="{FF2B5EF4-FFF2-40B4-BE49-F238E27FC236}">
                <a16:creationId xmlns:a16="http://schemas.microsoft.com/office/drawing/2014/main" id="{4B5AF057-9C8F-4503-8FF9-011001DBB2EA}"/>
              </a:ext>
            </a:extLst>
          </p:cNvPr>
          <p:cNvGrpSpPr/>
          <p:nvPr/>
        </p:nvGrpSpPr>
        <p:grpSpPr>
          <a:xfrm>
            <a:off x="7188591" y="2028192"/>
            <a:ext cx="4712677" cy="4212382"/>
            <a:chOff x="5171667" y="2056327"/>
            <a:chExt cx="3850342" cy="3279666"/>
          </a:xfrm>
        </p:grpSpPr>
        <p:grpSp>
          <p:nvGrpSpPr>
            <p:cNvPr id="29" name="Group 28">
              <a:extLst>
                <a:ext uri="{FF2B5EF4-FFF2-40B4-BE49-F238E27FC236}">
                  <a16:creationId xmlns:a16="http://schemas.microsoft.com/office/drawing/2014/main" id="{DA630AD7-64B9-4C1A-B7B6-D83CFB1EF5F2}"/>
                </a:ext>
              </a:extLst>
            </p:cNvPr>
            <p:cNvGrpSpPr/>
            <p:nvPr/>
          </p:nvGrpSpPr>
          <p:grpSpPr>
            <a:xfrm>
              <a:off x="5171667" y="2056327"/>
              <a:ext cx="3850342" cy="3279666"/>
              <a:chOff x="5293658" y="526717"/>
              <a:chExt cx="3850342" cy="3279666"/>
            </a:xfrm>
          </p:grpSpPr>
          <p:pic>
            <p:nvPicPr>
              <p:cNvPr id="34" name="Picture 33">
                <a:extLst>
                  <a:ext uri="{FF2B5EF4-FFF2-40B4-BE49-F238E27FC236}">
                    <a16:creationId xmlns:a16="http://schemas.microsoft.com/office/drawing/2014/main" id="{26FFD3C2-5A03-4A81-B4D9-00FB224A85E9}"/>
                  </a:ext>
                </a:extLst>
              </p:cNvPr>
              <p:cNvPicPr>
                <a:picLocks noChangeAspect="1"/>
              </p:cNvPicPr>
              <p:nvPr/>
            </p:nvPicPr>
            <p:blipFill>
              <a:blip r:embed="rId3"/>
              <a:stretch>
                <a:fillRect/>
              </a:stretch>
            </p:blipFill>
            <p:spPr>
              <a:xfrm>
                <a:off x="5293658" y="526717"/>
                <a:ext cx="3850342" cy="3279666"/>
              </a:xfrm>
              <a:prstGeom prst="rect">
                <a:avLst/>
              </a:prstGeom>
            </p:spPr>
          </p:pic>
          <p:sp>
            <p:nvSpPr>
              <p:cNvPr id="35" name="Rectangle 34">
                <a:extLst>
                  <a:ext uri="{FF2B5EF4-FFF2-40B4-BE49-F238E27FC236}">
                    <a16:creationId xmlns:a16="http://schemas.microsoft.com/office/drawing/2014/main" id="{26E7133E-E71E-4FB6-8DB5-05D99A3E969C}"/>
                  </a:ext>
                </a:extLst>
              </p:cNvPr>
              <p:cNvSpPr/>
              <p:nvPr/>
            </p:nvSpPr>
            <p:spPr>
              <a:xfrm>
                <a:off x="7967558" y="1494099"/>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7EEEC1BF-93B9-4C49-9A0F-2EFC27388E96}"/>
                  </a:ext>
                </a:extLst>
              </p:cNvPr>
              <p:cNvSpPr/>
              <p:nvPr/>
            </p:nvSpPr>
            <p:spPr>
              <a:xfrm>
                <a:off x="7978793" y="2451597"/>
                <a:ext cx="769517" cy="38736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DAD5DF01-774F-44BF-8B98-7A6FE3553016}"/>
                  </a:ext>
                </a:extLst>
              </p:cNvPr>
              <p:cNvSpPr/>
              <p:nvPr/>
            </p:nvSpPr>
            <p:spPr>
              <a:xfrm>
                <a:off x="6647732" y="3375923"/>
                <a:ext cx="739185" cy="361620"/>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30" name="Rectangle 29">
              <a:extLst>
                <a:ext uri="{FF2B5EF4-FFF2-40B4-BE49-F238E27FC236}">
                  <a16:creationId xmlns:a16="http://schemas.microsoft.com/office/drawing/2014/main" id="{F0D2C3F8-8035-4E88-93AE-E832BD1ABE4D}"/>
                </a:ext>
              </a:extLst>
            </p:cNvPr>
            <p:cNvSpPr/>
            <p:nvPr/>
          </p:nvSpPr>
          <p:spPr>
            <a:xfrm>
              <a:off x="5207933" y="3959046"/>
              <a:ext cx="739185" cy="384743"/>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a:extLst>
                <a:ext uri="{FF2B5EF4-FFF2-40B4-BE49-F238E27FC236}">
                  <a16:creationId xmlns:a16="http://schemas.microsoft.com/office/drawing/2014/main" id="{6091DD8B-555D-4DEF-A714-544C61CB276C}"/>
                </a:ext>
              </a:extLst>
            </p:cNvPr>
            <p:cNvSpPr/>
            <p:nvPr/>
          </p:nvSpPr>
          <p:spPr>
            <a:xfrm>
              <a:off x="5207933" y="3031199"/>
              <a:ext cx="739185" cy="384743"/>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ectangle 31">
              <a:extLst>
                <a:ext uri="{FF2B5EF4-FFF2-40B4-BE49-F238E27FC236}">
                  <a16:creationId xmlns:a16="http://schemas.microsoft.com/office/drawing/2014/main" id="{F911B91B-7463-4518-9C99-698644E04B39}"/>
                </a:ext>
              </a:extLst>
            </p:cNvPr>
            <p:cNvSpPr/>
            <p:nvPr/>
          </p:nvSpPr>
          <p:spPr>
            <a:xfrm>
              <a:off x="6547955" y="2115839"/>
              <a:ext cx="716971" cy="368026"/>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Rectangle 32">
              <a:extLst>
                <a:ext uri="{FF2B5EF4-FFF2-40B4-BE49-F238E27FC236}">
                  <a16:creationId xmlns:a16="http://schemas.microsoft.com/office/drawing/2014/main" id="{2F0397B9-04F2-4134-B471-0CA4697D79AC}"/>
                </a:ext>
              </a:extLst>
            </p:cNvPr>
            <p:cNvSpPr/>
            <p:nvPr/>
          </p:nvSpPr>
          <p:spPr>
            <a:xfrm>
              <a:off x="6547954" y="3040164"/>
              <a:ext cx="739185" cy="384743"/>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extLst>
      <p:ext uri="{BB962C8B-B14F-4D97-AF65-F5344CB8AC3E}">
        <p14:creationId xmlns:p14="http://schemas.microsoft.com/office/powerpoint/2010/main" val="2836460856"/>
      </p:ext>
    </p:extLst>
  </p:cSld>
  <p:clrMapOvr>
    <a:masterClrMapping/>
  </p:clrMapOvr>
  <mc:AlternateContent xmlns:mc="http://schemas.openxmlformats.org/markup-compatibility/2006" xmlns:p14="http://schemas.microsoft.com/office/powerpoint/2010/main">
    <mc:Choice Requires="p14">
      <p:transition spd="slow" p14:dur="2000">
        <p14:prism dir="u"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Materialized view …1/3</a:t>
            </a:r>
          </a:p>
        </p:txBody>
      </p:sp>
      <p:sp>
        <p:nvSpPr>
          <p:cNvPr id="3" name="Content Placeholder 2"/>
          <p:cNvSpPr>
            <a:spLocks noGrp="1"/>
          </p:cNvSpPr>
          <p:nvPr>
            <p:ph idx="1"/>
          </p:nvPr>
        </p:nvSpPr>
        <p:spPr/>
        <p:txBody>
          <a:bodyPr>
            <a:normAutofit/>
          </a:bodyPr>
          <a:lstStyle/>
          <a:p>
            <a:r>
              <a:rPr lang="en-SG" sz="3200" dirty="0"/>
              <a:t>Materialized view:</a:t>
            </a:r>
          </a:p>
          <a:p>
            <a:pPr lvl="1"/>
            <a:r>
              <a:rPr lang="en-SG" sz="3200" dirty="0"/>
              <a:t>A view that is physically stored in a database</a:t>
            </a:r>
          </a:p>
          <a:p>
            <a:pPr lvl="1"/>
            <a:r>
              <a:rPr lang="en-SG" sz="3200" dirty="0"/>
              <a:t>Materialized views enhance query performance by pre-calculating costly operations such as joins and aggregation and storing the results in the database.</a:t>
            </a:r>
          </a:p>
          <a:p>
            <a:pPr marL="0" indent="0">
              <a:buNone/>
            </a:pPr>
            <a:endParaRPr lang="en-SG" sz="3200" dirty="0"/>
          </a:p>
          <a:p>
            <a:r>
              <a:rPr lang="en-SG" sz="3200" dirty="0"/>
              <a:t>Materialized view improve query performance at the expense of storage space.</a:t>
            </a: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3694649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B1BE45-64DD-4D13-B414-1FB9DE4A8DDA}"/>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9F794827-3E36-409E-90CE-A16DFDA99D8F}"/>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D1DD91C4-95EC-4882-A921-C8D711357791}"/>
              </a:ext>
            </a:extLst>
          </p:cNvPr>
          <p:cNvSpPr>
            <a:spLocks noGrp="1"/>
          </p:cNvSpPr>
          <p:nvPr>
            <p:ph type="sldNum" sz="quarter" idx="12"/>
          </p:nvPr>
        </p:nvSpPr>
        <p:spPr/>
        <p:txBody>
          <a:bodyPr/>
          <a:lstStyle/>
          <a:p>
            <a:fld id="{0CFEC368-1D7A-4F81-ABF6-AE0E36BAF64C}" type="slidenum">
              <a:rPr lang="en-US" smtClean="0"/>
              <a:pPr/>
              <a:t>20</a:t>
            </a:fld>
            <a:endParaRPr lang="en-US"/>
          </a:p>
        </p:txBody>
      </p:sp>
      <p:graphicFrame>
        <p:nvGraphicFramePr>
          <p:cNvPr id="19" name="Table 18">
            <a:extLst>
              <a:ext uri="{FF2B5EF4-FFF2-40B4-BE49-F238E27FC236}">
                <a16:creationId xmlns:a16="http://schemas.microsoft.com/office/drawing/2014/main" id="{E8A0B5DE-658E-4C57-BD22-5EB1FFC349DB}"/>
              </a:ext>
            </a:extLst>
          </p:cNvPr>
          <p:cNvGraphicFramePr>
            <a:graphicFrameLocks noGrp="1"/>
          </p:cNvGraphicFramePr>
          <p:nvPr>
            <p:extLst>
              <p:ext uri="{D42A27DB-BD31-4B8C-83A1-F6EECF244321}">
                <p14:modId xmlns:p14="http://schemas.microsoft.com/office/powerpoint/2010/main" val="2381605011"/>
              </p:ext>
            </p:extLst>
          </p:nvPr>
        </p:nvGraphicFramePr>
        <p:xfrm>
          <a:off x="677905" y="217711"/>
          <a:ext cx="8585361" cy="1112520"/>
        </p:xfrm>
        <a:graphic>
          <a:graphicData uri="http://schemas.openxmlformats.org/drawingml/2006/table">
            <a:tbl>
              <a:tblPr firstRow="1" bandRow="1">
                <a:tableStyleId>{BC89EF96-8CEA-46FF-86C4-4CE0E7609802}</a:tableStyleId>
              </a:tblPr>
              <a:tblGrid>
                <a:gridCol w="2463881">
                  <a:extLst>
                    <a:ext uri="{9D8B030D-6E8A-4147-A177-3AD203B41FA5}">
                      <a16:colId xmlns:a16="http://schemas.microsoft.com/office/drawing/2014/main" val="1522916360"/>
                    </a:ext>
                  </a:extLst>
                </a:gridCol>
                <a:gridCol w="932329">
                  <a:extLst>
                    <a:ext uri="{9D8B030D-6E8A-4147-A177-3AD203B41FA5}">
                      <a16:colId xmlns:a16="http://schemas.microsoft.com/office/drawing/2014/main" val="2594905174"/>
                    </a:ext>
                  </a:extLst>
                </a:gridCol>
                <a:gridCol w="878542">
                  <a:extLst>
                    <a:ext uri="{9D8B030D-6E8A-4147-A177-3AD203B41FA5}">
                      <a16:colId xmlns:a16="http://schemas.microsoft.com/office/drawing/2014/main" val="2605337037"/>
                    </a:ext>
                  </a:extLst>
                </a:gridCol>
                <a:gridCol w="896470">
                  <a:extLst>
                    <a:ext uri="{9D8B030D-6E8A-4147-A177-3AD203B41FA5}">
                      <a16:colId xmlns:a16="http://schemas.microsoft.com/office/drawing/2014/main" val="3179679096"/>
                    </a:ext>
                  </a:extLst>
                </a:gridCol>
                <a:gridCol w="770965">
                  <a:extLst>
                    <a:ext uri="{9D8B030D-6E8A-4147-A177-3AD203B41FA5}">
                      <a16:colId xmlns:a16="http://schemas.microsoft.com/office/drawing/2014/main" val="2876649215"/>
                    </a:ext>
                  </a:extLst>
                </a:gridCol>
                <a:gridCol w="806823">
                  <a:extLst>
                    <a:ext uri="{9D8B030D-6E8A-4147-A177-3AD203B41FA5}">
                      <a16:colId xmlns:a16="http://schemas.microsoft.com/office/drawing/2014/main" val="436313993"/>
                    </a:ext>
                  </a:extLst>
                </a:gridCol>
                <a:gridCol w="770965">
                  <a:extLst>
                    <a:ext uri="{9D8B030D-6E8A-4147-A177-3AD203B41FA5}">
                      <a16:colId xmlns:a16="http://schemas.microsoft.com/office/drawing/2014/main" val="853395909"/>
                    </a:ext>
                  </a:extLst>
                </a:gridCol>
                <a:gridCol w="717177">
                  <a:extLst>
                    <a:ext uri="{9D8B030D-6E8A-4147-A177-3AD203B41FA5}">
                      <a16:colId xmlns:a16="http://schemas.microsoft.com/office/drawing/2014/main" val="966068150"/>
                    </a:ext>
                  </a:extLst>
                </a:gridCol>
                <a:gridCol w="348209">
                  <a:extLst>
                    <a:ext uri="{9D8B030D-6E8A-4147-A177-3AD203B41FA5}">
                      <a16:colId xmlns:a16="http://schemas.microsoft.com/office/drawing/2014/main" val="3113349152"/>
                    </a:ext>
                  </a:extLst>
                </a:gridCol>
              </a:tblGrid>
              <a:tr h="370840">
                <a:tc>
                  <a:txBody>
                    <a:bodyPr/>
                    <a:lstStyle/>
                    <a:p>
                      <a:pPr algn="r"/>
                      <a:r>
                        <a:rPr lang="en-SG" sz="1800" dirty="0"/>
                        <a:t>S = {</a:t>
                      </a:r>
                    </a:p>
                  </a:txBody>
                  <a:tcPr/>
                </a:tc>
                <a:tc>
                  <a:txBody>
                    <a:bodyPr/>
                    <a:lstStyle/>
                    <a:p>
                      <a:pPr algn="ctr"/>
                      <a:r>
                        <a:rPr lang="en-SG" sz="1800" dirty="0"/>
                        <a:t>ABC,</a:t>
                      </a:r>
                    </a:p>
                  </a:txBody>
                  <a:tcPr/>
                </a:tc>
                <a:tc>
                  <a:txBody>
                    <a:bodyPr/>
                    <a:lstStyle/>
                    <a:p>
                      <a:pPr algn="l"/>
                      <a:r>
                        <a:rPr lang="en-SG" sz="1800" dirty="0"/>
                        <a:t>AB</a:t>
                      </a:r>
                    </a:p>
                  </a:txBody>
                  <a:tcPr/>
                </a:tc>
                <a:tc>
                  <a:txBody>
                    <a:bodyPr/>
                    <a:lstStyle/>
                    <a:p>
                      <a:pPr algn="l"/>
                      <a:r>
                        <a:rPr lang="en-SG" sz="1800" dirty="0"/>
                        <a:t>}</a:t>
                      </a:r>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extLst>
                  <a:ext uri="{0D108BD9-81ED-4DB2-BD59-A6C34878D82A}">
                    <a16:rowId xmlns:a16="http://schemas.microsoft.com/office/drawing/2014/main" val="4057401689"/>
                  </a:ext>
                </a:extLst>
              </a:tr>
              <a:tr h="370840">
                <a:tc>
                  <a:txBody>
                    <a:bodyPr/>
                    <a:lstStyle/>
                    <a:p>
                      <a:pPr algn="r"/>
                      <a:r>
                        <a:rPr lang="en-SG" sz="1800" dirty="0" err="1"/>
                        <a:t>ViewToMat</a:t>
                      </a:r>
                      <a:r>
                        <a:rPr lang="en-SG" sz="1800" dirty="0"/>
                        <a:t> = w {</a:t>
                      </a:r>
                    </a:p>
                  </a:txBody>
                  <a:tcPr/>
                </a:tc>
                <a:tc>
                  <a:txBody>
                    <a:bodyPr/>
                    <a:lstStyle/>
                    <a:p>
                      <a:pPr algn="ctr"/>
                      <a:r>
                        <a:rPr lang="en-SG" sz="1800" dirty="0"/>
                        <a:t>AB,</a:t>
                      </a:r>
                    </a:p>
                  </a:txBody>
                  <a:tcPr>
                    <a:solidFill>
                      <a:schemeClr val="accent2">
                        <a:lumMod val="75000"/>
                      </a:schemeClr>
                    </a:solidFill>
                  </a:tcPr>
                </a:tc>
                <a:tc>
                  <a:txBody>
                    <a:bodyPr/>
                    <a:lstStyle/>
                    <a:p>
                      <a:pPr algn="ctr"/>
                      <a:r>
                        <a:rPr lang="en-SG" sz="1800" dirty="0"/>
                        <a:t>AC,</a:t>
                      </a:r>
                    </a:p>
                  </a:txBody>
                  <a:tcPr>
                    <a:solidFill>
                      <a:schemeClr val="tx2">
                        <a:lumMod val="60000"/>
                        <a:lumOff val="40000"/>
                      </a:schemeClr>
                    </a:solidFill>
                  </a:tcPr>
                </a:tc>
                <a:tc>
                  <a:txBody>
                    <a:bodyPr/>
                    <a:lstStyle/>
                    <a:p>
                      <a:pPr algn="ctr"/>
                      <a:r>
                        <a:rPr lang="en-SG" sz="1800" dirty="0"/>
                        <a:t>BC,</a:t>
                      </a:r>
                    </a:p>
                  </a:txBody>
                  <a:tcPr>
                    <a:solidFill>
                      <a:schemeClr val="tx2">
                        <a:lumMod val="60000"/>
                        <a:lumOff val="40000"/>
                      </a:schemeClr>
                    </a:solidFill>
                  </a:tcPr>
                </a:tc>
                <a:tc>
                  <a:txBody>
                    <a:bodyPr/>
                    <a:lstStyle/>
                    <a:p>
                      <a:pPr algn="ctr"/>
                      <a:r>
                        <a:rPr lang="en-SG" sz="1800" dirty="0"/>
                        <a:t>A,</a:t>
                      </a:r>
                    </a:p>
                  </a:txBody>
                  <a:tcPr>
                    <a:noFill/>
                  </a:tcPr>
                </a:tc>
                <a:tc>
                  <a:txBody>
                    <a:bodyPr/>
                    <a:lstStyle/>
                    <a:p>
                      <a:pPr algn="ctr"/>
                      <a:r>
                        <a:rPr lang="en-SG" sz="1800" dirty="0"/>
                        <a:t>B,</a:t>
                      </a:r>
                    </a:p>
                  </a:txBody>
                  <a:tcPr>
                    <a:noFill/>
                  </a:tcPr>
                </a:tc>
                <a:tc>
                  <a:txBody>
                    <a:bodyPr/>
                    <a:lstStyle/>
                    <a:p>
                      <a:pPr algn="ctr"/>
                      <a:r>
                        <a:rPr lang="en-SG" sz="1800" dirty="0"/>
                        <a:t>C,</a:t>
                      </a:r>
                    </a:p>
                  </a:txBody>
                  <a:tcPr>
                    <a:noFill/>
                  </a:tcPr>
                </a:tc>
                <a:tc>
                  <a:txBody>
                    <a:bodyPr/>
                    <a:lstStyle/>
                    <a:p>
                      <a:pPr algn="ctr"/>
                      <a:r>
                        <a:rPr lang="en-SG" sz="1800" dirty="0"/>
                        <a:t>All</a:t>
                      </a:r>
                    </a:p>
                  </a:txBody>
                  <a:tcPr>
                    <a:noFill/>
                  </a:tcPr>
                </a:tc>
                <a:tc>
                  <a:txBody>
                    <a:bodyPr/>
                    <a:lstStyle/>
                    <a:p>
                      <a:pPr algn="l"/>
                      <a:r>
                        <a:rPr lang="en-SG" sz="1800" dirty="0"/>
                        <a:t>}</a:t>
                      </a:r>
                    </a:p>
                  </a:txBody>
                  <a:tcPr/>
                </a:tc>
                <a:extLst>
                  <a:ext uri="{0D108BD9-81ED-4DB2-BD59-A6C34878D82A}">
                    <a16:rowId xmlns:a16="http://schemas.microsoft.com/office/drawing/2014/main" val="2842698890"/>
                  </a:ext>
                </a:extLst>
              </a:tr>
              <a:tr h="370840">
                <a:tc>
                  <a:txBody>
                    <a:bodyPr/>
                    <a:lstStyle/>
                    <a:p>
                      <a:pPr algn="r"/>
                      <a:r>
                        <a:rPr lang="en-SG" sz="1800" dirty="0" err="1"/>
                        <a:t>CostReduction</a:t>
                      </a:r>
                      <a:r>
                        <a:rPr lang="en-SG" sz="1800" dirty="0"/>
                        <a:t> =</a:t>
                      </a:r>
                    </a:p>
                  </a:txBody>
                  <a:tcPr/>
                </a:tc>
                <a:tc>
                  <a:txBody>
                    <a:bodyPr/>
                    <a:lstStyle/>
                    <a:p>
                      <a:pPr algn="ctr"/>
                      <a:r>
                        <a:rPr lang="en-SG" sz="1800" dirty="0"/>
                        <a:t>6400</a:t>
                      </a:r>
                    </a:p>
                  </a:txBody>
                  <a:tcPr>
                    <a:solidFill>
                      <a:schemeClr val="accent2">
                        <a:lumMod val="75000"/>
                      </a:schemeClr>
                    </a:solidFill>
                  </a:tcPr>
                </a:tc>
                <a:tc>
                  <a:txBody>
                    <a:bodyPr/>
                    <a:lstStyle/>
                    <a:p>
                      <a:pPr algn="ctr"/>
                      <a:r>
                        <a:rPr lang="en-SG" sz="1800" dirty="0"/>
                        <a:t>2200</a:t>
                      </a:r>
                    </a:p>
                  </a:txBody>
                  <a:tcPr>
                    <a:solidFill>
                      <a:schemeClr val="tx2">
                        <a:lumMod val="60000"/>
                        <a:lumOff val="40000"/>
                      </a:schemeClr>
                    </a:solidFill>
                  </a:tcPr>
                </a:tc>
                <a:tc>
                  <a:txBody>
                    <a:bodyPr/>
                    <a:lstStyle/>
                    <a:p>
                      <a:pPr algn="ctr"/>
                      <a:r>
                        <a:rPr lang="en-SG" sz="1800" dirty="0"/>
                        <a:t>2600</a:t>
                      </a:r>
                    </a:p>
                  </a:txBody>
                  <a:tcPr>
                    <a:solidFill>
                      <a:schemeClr val="tx2">
                        <a:lumMod val="60000"/>
                        <a:lumOff val="40000"/>
                      </a:schemeClr>
                    </a:solidFill>
                  </a:tcPr>
                </a:tc>
                <a:tc>
                  <a:txBody>
                    <a:bodyPr/>
                    <a:lstStyle/>
                    <a:p>
                      <a:pPr algn="ctr"/>
                      <a:r>
                        <a:rPr lang="en-SG" sz="1800" dirty="0"/>
                        <a:t>-</a:t>
                      </a:r>
                    </a:p>
                  </a:txBody>
                  <a:tcPr>
                    <a:noFill/>
                  </a:tcPr>
                </a:tc>
                <a:tc>
                  <a:txBody>
                    <a:bodyPr/>
                    <a:lstStyle/>
                    <a:p>
                      <a:pPr algn="ctr"/>
                      <a:r>
                        <a:rPr lang="en-SG" sz="1800" dirty="0"/>
                        <a:t>-</a:t>
                      </a:r>
                    </a:p>
                  </a:txBody>
                  <a:tcPr>
                    <a:noFill/>
                  </a:tcPr>
                </a:tc>
                <a:tc>
                  <a:txBody>
                    <a:bodyPr/>
                    <a:lstStyle/>
                    <a:p>
                      <a:pPr algn="ctr"/>
                      <a:r>
                        <a:rPr lang="en-SG" sz="1800" dirty="0"/>
                        <a:t>-</a:t>
                      </a:r>
                    </a:p>
                  </a:txBody>
                  <a:tcPr>
                    <a:noFill/>
                  </a:tcPr>
                </a:tc>
                <a:tc>
                  <a:txBody>
                    <a:bodyPr/>
                    <a:lstStyle/>
                    <a:p>
                      <a:pPr algn="ctr"/>
                      <a:r>
                        <a:rPr lang="en-SG" sz="1800" dirty="0"/>
                        <a:t>-</a:t>
                      </a:r>
                    </a:p>
                  </a:txBody>
                  <a:tcPr>
                    <a:noFill/>
                  </a:tcPr>
                </a:tc>
                <a:tc>
                  <a:txBody>
                    <a:bodyPr/>
                    <a:lstStyle/>
                    <a:p>
                      <a:pPr algn="l"/>
                      <a:endParaRPr lang="en-SG" sz="1800" dirty="0"/>
                    </a:p>
                  </a:txBody>
                  <a:tcPr/>
                </a:tc>
                <a:extLst>
                  <a:ext uri="{0D108BD9-81ED-4DB2-BD59-A6C34878D82A}">
                    <a16:rowId xmlns:a16="http://schemas.microsoft.com/office/drawing/2014/main" val="278844701"/>
                  </a:ext>
                </a:extLst>
              </a:tr>
            </a:tbl>
          </a:graphicData>
        </a:graphic>
      </p:graphicFrame>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AD952476-526B-419F-A865-29A017BFE6CB}"/>
                  </a:ext>
                </a:extLst>
              </p:cNvPr>
              <p:cNvSpPr/>
              <p:nvPr/>
            </p:nvSpPr>
            <p:spPr>
              <a:xfrm>
                <a:off x="677906" y="1561514"/>
                <a:ext cx="6566956" cy="4154984"/>
              </a:xfrm>
              <a:prstGeom prst="rect">
                <a:avLst/>
              </a:prstGeom>
            </p:spPr>
            <p:txBody>
              <a:bodyPr wrap="square">
                <a:spAutoFit/>
              </a:bodyPr>
              <a:lstStyle/>
              <a:p>
                <a:r>
                  <a:rPr lang="en-SG" sz="2400" dirty="0"/>
                  <a:t>To materialized view </a:t>
                </a:r>
                <a14:m>
                  <m:oMath xmlns:m="http://schemas.openxmlformats.org/officeDocument/2006/math">
                    <m:r>
                      <a:rPr lang="en-SG" sz="2400" i="1">
                        <a:latin typeface="Cambria Math" panose="02040503050406030204" pitchFamily="18" charset="0"/>
                      </a:rPr>
                      <m:t>𝐴</m:t>
                    </m:r>
                  </m:oMath>
                </a14:m>
                <a:r>
                  <a:rPr lang="en-SG" sz="2400" dirty="0"/>
                  <a:t> given </a:t>
                </a:r>
                <a14:m>
                  <m:oMath xmlns:m="http://schemas.openxmlformats.org/officeDocument/2006/math">
                    <m:r>
                      <a:rPr lang="en-SG" sz="2400" i="1" dirty="0">
                        <a:latin typeface="Cambria Math" panose="02040503050406030204" pitchFamily="18" charset="0"/>
                      </a:rPr>
                      <m:t>𝑆</m:t>
                    </m:r>
                  </m:oMath>
                </a14:m>
                <a:r>
                  <a:rPr lang="en-SG" sz="2400" dirty="0"/>
                  <a:t>, we compute the benefit </a:t>
                </a:r>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𝐴</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 </m:t>
                    </m:r>
                    <m:r>
                      <a:rPr lang="en-SG" sz="2400" i="1">
                        <a:latin typeface="Cambria Math" panose="02040503050406030204" pitchFamily="18" charset="0"/>
                      </a:rPr>
                      <m:t>𝑤h𝑒𝑟𝑒</m:t>
                    </m:r>
                    <m:r>
                      <a:rPr lang="en-SG" sz="2400" i="1">
                        <a:latin typeface="Cambria Math" panose="02040503050406030204" pitchFamily="18" charset="0"/>
                      </a:rPr>
                      <m:t> </m:t>
                    </m:r>
                    <m:r>
                      <a:rPr lang="en-SG" sz="2400" i="1">
                        <a:latin typeface="Cambria Math" panose="02040503050406030204" pitchFamily="18" charset="0"/>
                      </a:rPr>
                      <m:t>𝑤</m:t>
                    </m:r>
                    <m:r>
                      <a:rPr lang="en-SG" sz="2400" i="1">
                        <a:latin typeface="Cambria Math" panose="02040503050406030204" pitchFamily="18" charset="0"/>
                      </a:rPr>
                      <m:t>=</m:t>
                    </m:r>
                    <m:r>
                      <a:rPr lang="en-SG" sz="2400" i="1">
                        <a:latin typeface="Cambria Math" panose="02040503050406030204" pitchFamily="18" charset="0"/>
                      </a:rPr>
                      <m:t>𝑉𝑖𝑒𝑤𝑇𝑜𝑀𝑎𝑡</m:t>
                    </m:r>
                  </m:oMath>
                </a14:m>
                <a:endParaRPr lang="en-SG" sz="2400" dirty="0"/>
              </a:p>
              <a:p>
                <a:endParaRPr lang="en-SG" sz="2400" dirty="0"/>
              </a:p>
              <a:p>
                <a:r>
                  <a:rPr lang="en-SG" sz="2400" dirty="0"/>
                  <a:t>For each view </a:t>
                </a:r>
                <a14:m>
                  <m:oMath xmlns:m="http://schemas.openxmlformats.org/officeDocument/2006/math">
                    <m:r>
                      <a:rPr lang="en-SG" sz="2400" i="1" dirty="0">
                        <a:latin typeface="Cambria Math" panose="02040503050406030204" pitchFamily="18" charset="0"/>
                      </a:rPr>
                      <m:t>𝑤</m:t>
                    </m:r>
                  </m:oMath>
                </a14:m>
                <a:r>
                  <a:rPr lang="en-SG" sz="2400" dirty="0"/>
                  <a:t> covered by </a:t>
                </a:r>
                <a14:m>
                  <m:oMath xmlns:m="http://schemas.openxmlformats.org/officeDocument/2006/math">
                    <m:r>
                      <a:rPr lang="en-SG" sz="2400" i="1">
                        <a:latin typeface="Cambria Math" panose="02040503050406030204" pitchFamily="18" charset="0"/>
                      </a:rPr>
                      <m:t>𝐴</m:t>
                    </m:r>
                  </m:oMath>
                </a14:m>
                <a:r>
                  <a:rPr lang="en-SG" sz="2400" dirty="0"/>
                  <a:t>, we compute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m:t>
                    </m:r>
                    <m:r>
                      <a:rPr lang="en-SG" sz="2400" i="1" dirty="0">
                        <a:latin typeface="Cambria Math" panose="02040503050406030204" pitchFamily="18" charset="0"/>
                      </a:rPr>
                      <m:t>)</m:t>
                    </m:r>
                  </m:oMath>
                </a14:m>
                <a:r>
                  <a:rPr lang="en-SG" sz="2400" dirty="0"/>
                  <a:t>, because </a:t>
                </a:r>
                <a14:m>
                  <m:oMath xmlns:m="http://schemas.openxmlformats.org/officeDocument/2006/math">
                    <m:r>
                      <a:rPr lang="en-SG" sz="2400" i="1" dirty="0">
                        <a:latin typeface="Cambria Math" panose="02040503050406030204" pitchFamily="18" charset="0"/>
                      </a:rPr>
                      <m:t>𝐴𝐵</m:t>
                    </m:r>
                  </m:oMath>
                </a14:m>
                <a:r>
                  <a:rPr lang="en-SG" sz="2400" dirty="0"/>
                  <a:t> is dominated by </a:t>
                </a:r>
                <a14:m>
                  <m:oMath xmlns:m="http://schemas.openxmlformats.org/officeDocument/2006/math">
                    <m:r>
                      <a:rPr lang="en-SG" sz="2400" i="1">
                        <a:latin typeface="Cambria Math" panose="02040503050406030204" pitchFamily="18" charset="0"/>
                      </a:rPr>
                      <m:t>𝐴</m:t>
                    </m:r>
                  </m:oMath>
                </a14:m>
                <a:r>
                  <a:rPr lang="en-SG" sz="2400" dirty="0"/>
                  <a:t>.</a:t>
                </a:r>
              </a:p>
              <a:p>
                <a:endParaRPr lang="en-SG" sz="2400" dirty="0"/>
              </a:p>
              <a:p>
                <a:r>
                  <a:rPr lang="en-SG" sz="2400" dirty="0"/>
                  <a:t>Hence, the cost reduction =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m:t>
                    </m:r>
                    <m:r>
                      <a:rPr lang="en-SG" sz="2400" i="1" dirty="0">
                        <a:latin typeface="Cambria Math" panose="02040503050406030204" pitchFamily="18" charset="0"/>
                      </a:rPr>
                      <m:t>)=400−20=380.</m:t>
                    </m:r>
                  </m:oMath>
                </a14:m>
                <a:endParaRPr lang="en-SG" sz="2400" dirty="0"/>
              </a:p>
              <a:p>
                <a:endParaRPr lang="en-SG" sz="2400" dirty="0"/>
              </a:p>
              <a:p>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𝐴</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=380+380=760</m:t>
                    </m:r>
                  </m:oMath>
                </a14:m>
                <a:r>
                  <a:rPr lang="en-SG" sz="2400" dirty="0"/>
                  <a:t> </a:t>
                </a:r>
              </a:p>
            </p:txBody>
          </p:sp>
        </mc:Choice>
        <mc:Fallback xmlns="">
          <p:sp>
            <p:nvSpPr>
              <p:cNvPr id="13" name="Rectangle 12">
                <a:extLst>
                  <a:ext uri="{FF2B5EF4-FFF2-40B4-BE49-F238E27FC236}">
                    <a16:creationId xmlns:a16="http://schemas.microsoft.com/office/drawing/2014/main" id="{AD952476-526B-419F-A865-29A017BFE6CB}"/>
                  </a:ext>
                </a:extLst>
              </p:cNvPr>
              <p:cNvSpPr>
                <a:spLocks noRot="1" noChangeAspect="1" noMove="1" noResize="1" noEditPoints="1" noAdjustHandles="1" noChangeArrowheads="1" noChangeShapeType="1" noTextEdit="1"/>
              </p:cNvSpPr>
              <p:nvPr/>
            </p:nvSpPr>
            <p:spPr>
              <a:xfrm>
                <a:off x="677906" y="1561514"/>
                <a:ext cx="6566956" cy="4154984"/>
              </a:xfrm>
              <a:prstGeom prst="rect">
                <a:avLst/>
              </a:prstGeom>
              <a:blipFill>
                <a:blip r:embed="rId2"/>
                <a:stretch>
                  <a:fillRect l="-1393" t="-5718" b="-20821"/>
                </a:stretch>
              </a:blipFill>
            </p:spPr>
            <p:txBody>
              <a:bodyPr/>
              <a:lstStyle/>
              <a:p>
                <a:r>
                  <a:rPr lang="en-SG">
                    <a:noFill/>
                  </a:rPr>
                  <a:t> </a:t>
                </a:r>
              </a:p>
            </p:txBody>
          </p:sp>
        </mc:Fallback>
      </mc:AlternateContent>
      <p:grpSp>
        <p:nvGrpSpPr>
          <p:cNvPr id="28" name="Group 27">
            <a:extLst>
              <a:ext uri="{FF2B5EF4-FFF2-40B4-BE49-F238E27FC236}">
                <a16:creationId xmlns:a16="http://schemas.microsoft.com/office/drawing/2014/main" id="{4B5AF057-9C8F-4503-8FF9-011001DBB2EA}"/>
              </a:ext>
            </a:extLst>
          </p:cNvPr>
          <p:cNvGrpSpPr/>
          <p:nvPr/>
        </p:nvGrpSpPr>
        <p:grpSpPr>
          <a:xfrm>
            <a:off x="7061427" y="1849673"/>
            <a:ext cx="4755434" cy="3930961"/>
            <a:chOff x="5171667" y="2056327"/>
            <a:chExt cx="3850342" cy="3279666"/>
          </a:xfrm>
        </p:grpSpPr>
        <p:grpSp>
          <p:nvGrpSpPr>
            <p:cNvPr id="29" name="Group 28">
              <a:extLst>
                <a:ext uri="{FF2B5EF4-FFF2-40B4-BE49-F238E27FC236}">
                  <a16:creationId xmlns:a16="http://schemas.microsoft.com/office/drawing/2014/main" id="{DA630AD7-64B9-4C1A-B7B6-D83CFB1EF5F2}"/>
                </a:ext>
              </a:extLst>
            </p:cNvPr>
            <p:cNvGrpSpPr/>
            <p:nvPr/>
          </p:nvGrpSpPr>
          <p:grpSpPr>
            <a:xfrm>
              <a:off x="5171667" y="2056327"/>
              <a:ext cx="3850342" cy="3279666"/>
              <a:chOff x="5293658" y="526717"/>
              <a:chExt cx="3850342" cy="3279666"/>
            </a:xfrm>
          </p:grpSpPr>
          <p:pic>
            <p:nvPicPr>
              <p:cNvPr id="34" name="Picture 33">
                <a:extLst>
                  <a:ext uri="{FF2B5EF4-FFF2-40B4-BE49-F238E27FC236}">
                    <a16:creationId xmlns:a16="http://schemas.microsoft.com/office/drawing/2014/main" id="{26FFD3C2-5A03-4A81-B4D9-00FB224A85E9}"/>
                  </a:ext>
                </a:extLst>
              </p:cNvPr>
              <p:cNvPicPr>
                <a:picLocks noChangeAspect="1"/>
              </p:cNvPicPr>
              <p:nvPr/>
            </p:nvPicPr>
            <p:blipFill>
              <a:blip r:embed="rId3"/>
              <a:stretch>
                <a:fillRect/>
              </a:stretch>
            </p:blipFill>
            <p:spPr>
              <a:xfrm>
                <a:off x="5293658" y="526717"/>
                <a:ext cx="3850342" cy="3279666"/>
              </a:xfrm>
              <a:prstGeom prst="rect">
                <a:avLst/>
              </a:prstGeom>
            </p:spPr>
          </p:pic>
          <p:sp>
            <p:nvSpPr>
              <p:cNvPr id="36" name="Rectangle 35">
                <a:extLst>
                  <a:ext uri="{FF2B5EF4-FFF2-40B4-BE49-F238E27FC236}">
                    <a16:creationId xmlns:a16="http://schemas.microsoft.com/office/drawing/2014/main" id="{7EEEC1BF-93B9-4C49-9A0F-2EFC27388E96}"/>
                  </a:ext>
                </a:extLst>
              </p:cNvPr>
              <p:cNvSpPr/>
              <p:nvPr/>
            </p:nvSpPr>
            <p:spPr>
              <a:xfrm>
                <a:off x="5335858" y="1509173"/>
                <a:ext cx="769517" cy="387362"/>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DAD5DF01-774F-44BF-8B98-7A6FE3553016}"/>
                  </a:ext>
                </a:extLst>
              </p:cNvPr>
              <p:cNvSpPr/>
              <p:nvPr/>
            </p:nvSpPr>
            <p:spPr>
              <a:xfrm>
                <a:off x="6647732" y="3375923"/>
                <a:ext cx="739185" cy="361620"/>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30" name="Rectangle 29">
              <a:extLst>
                <a:ext uri="{FF2B5EF4-FFF2-40B4-BE49-F238E27FC236}">
                  <a16:creationId xmlns:a16="http://schemas.microsoft.com/office/drawing/2014/main" id="{F0D2C3F8-8035-4E88-93AE-E832BD1ABE4D}"/>
                </a:ext>
              </a:extLst>
            </p:cNvPr>
            <p:cNvSpPr/>
            <p:nvPr/>
          </p:nvSpPr>
          <p:spPr>
            <a:xfrm>
              <a:off x="5207933" y="3959046"/>
              <a:ext cx="739185" cy="384743"/>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a:extLst>
                <a:ext uri="{FF2B5EF4-FFF2-40B4-BE49-F238E27FC236}">
                  <a16:creationId xmlns:a16="http://schemas.microsoft.com/office/drawing/2014/main" id="{6091DD8B-555D-4DEF-A714-544C61CB276C}"/>
                </a:ext>
              </a:extLst>
            </p:cNvPr>
            <p:cNvSpPr/>
            <p:nvPr/>
          </p:nvSpPr>
          <p:spPr>
            <a:xfrm>
              <a:off x="5207933" y="3031199"/>
              <a:ext cx="739185" cy="384743"/>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ectangle 31">
              <a:extLst>
                <a:ext uri="{FF2B5EF4-FFF2-40B4-BE49-F238E27FC236}">
                  <a16:creationId xmlns:a16="http://schemas.microsoft.com/office/drawing/2014/main" id="{F911B91B-7463-4518-9C99-698644E04B39}"/>
                </a:ext>
              </a:extLst>
            </p:cNvPr>
            <p:cNvSpPr/>
            <p:nvPr/>
          </p:nvSpPr>
          <p:spPr>
            <a:xfrm>
              <a:off x="6547955" y="2115839"/>
              <a:ext cx="716971" cy="368026"/>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Rectangle 32">
              <a:extLst>
                <a:ext uri="{FF2B5EF4-FFF2-40B4-BE49-F238E27FC236}">
                  <a16:creationId xmlns:a16="http://schemas.microsoft.com/office/drawing/2014/main" id="{2F0397B9-04F2-4134-B471-0CA4697D79AC}"/>
                </a:ext>
              </a:extLst>
            </p:cNvPr>
            <p:cNvSpPr/>
            <p:nvPr/>
          </p:nvSpPr>
          <p:spPr>
            <a:xfrm>
              <a:off x="6547954" y="3040164"/>
              <a:ext cx="739185" cy="384743"/>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extLst>
      <p:ext uri="{BB962C8B-B14F-4D97-AF65-F5344CB8AC3E}">
        <p14:creationId xmlns:p14="http://schemas.microsoft.com/office/powerpoint/2010/main" val="854475160"/>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B1BE45-64DD-4D13-B414-1FB9DE4A8DDA}"/>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9F794827-3E36-409E-90CE-A16DFDA99D8F}"/>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D1DD91C4-95EC-4882-A921-C8D711357791}"/>
              </a:ext>
            </a:extLst>
          </p:cNvPr>
          <p:cNvSpPr>
            <a:spLocks noGrp="1"/>
          </p:cNvSpPr>
          <p:nvPr>
            <p:ph type="sldNum" sz="quarter" idx="12"/>
          </p:nvPr>
        </p:nvSpPr>
        <p:spPr/>
        <p:txBody>
          <a:bodyPr/>
          <a:lstStyle/>
          <a:p>
            <a:fld id="{0CFEC368-1D7A-4F81-ABF6-AE0E36BAF64C}" type="slidenum">
              <a:rPr lang="en-US" smtClean="0"/>
              <a:pPr/>
              <a:t>21</a:t>
            </a:fld>
            <a:endParaRPr lang="en-US"/>
          </a:p>
        </p:txBody>
      </p:sp>
      <p:graphicFrame>
        <p:nvGraphicFramePr>
          <p:cNvPr id="19" name="Table 18">
            <a:extLst>
              <a:ext uri="{FF2B5EF4-FFF2-40B4-BE49-F238E27FC236}">
                <a16:creationId xmlns:a16="http://schemas.microsoft.com/office/drawing/2014/main" id="{E8A0B5DE-658E-4C57-BD22-5EB1FFC349DB}"/>
              </a:ext>
            </a:extLst>
          </p:cNvPr>
          <p:cNvGraphicFramePr>
            <a:graphicFrameLocks noGrp="1"/>
          </p:cNvGraphicFramePr>
          <p:nvPr>
            <p:extLst>
              <p:ext uri="{D42A27DB-BD31-4B8C-83A1-F6EECF244321}">
                <p14:modId xmlns:p14="http://schemas.microsoft.com/office/powerpoint/2010/main" val="3070880115"/>
              </p:ext>
            </p:extLst>
          </p:nvPr>
        </p:nvGraphicFramePr>
        <p:xfrm>
          <a:off x="706040" y="211859"/>
          <a:ext cx="8585361" cy="1112520"/>
        </p:xfrm>
        <a:graphic>
          <a:graphicData uri="http://schemas.openxmlformats.org/drawingml/2006/table">
            <a:tbl>
              <a:tblPr firstRow="1" bandRow="1">
                <a:tableStyleId>{BC89EF96-8CEA-46FF-86C4-4CE0E7609802}</a:tableStyleId>
              </a:tblPr>
              <a:tblGrid>
                <a:gridCol w="2463881">
                  <a:extLst>
                    <a:ext uri="{9D8B030D-6E8A-4147-A177-3AD203B41FA5}">
                      <a16:colId xmlns:a16="http://schemas.microsoft.com/office/drawing/2014/main" val="1522916360"/>
                    </a:ext>
                  </a:extLst>
                </a:gridCol>
                <a:gridCol w="932329">
                  <a:extLst>
                    <a:ext uri="{9D8B030D-6E8A-4147-A177-3AD203B41FA5}">
                      <a16:colId xmlns:a16="http://schemas.microsoft.com/office/drawing/2014/main" val="2594905174"/>
                    </a:ext>
                  </a:extLst>
                </a:gridCol>
                <a:gridCol w="878542">
                  <a:extLst>
                    <a:ext uri="{9D8B030D-6E8A-4147-A177-3AD203B41FA5}">
                      <a16:colId xmlns:a16="http://schemas.microsoft.com/office/drawing/2014/main" val="2605337037"/>
                    </a:ext>
                  </a:extLst>
                </a:gridCol>
                <a:gridCol w="896470">
                  <a:extLst>
                    <a:ext uri="{9D8B030D-6E8A-4147-A177-3AD203B41FA5}">
                      <a16:colId xmlns:a16="http://schemas.microsoft.com/office/drawing/2014/main" val="3179679096"/>
                    </a:ext>
                  </a:extLst>
                </a:gridCol>
                <a:gridCol w="770965">
                  <a:extLst>
                    <a:ext uri="{9D8B030D-6E8A-4147-A177-3AD203B41FA5}">
                      <a16:colId xmlns:a16="http://schemas.microsoft.com/office/drawing/2014/main" val="2876649215"/>
                    </a:ext>
                  </a:extLst>
                </a:gridCol>
                <a:gridCol w="806823">
                  <a:extLst>
                    <a:ext uri="{9D8B030D-6E8A-4147-A177-3AD203B41FA5}">
                      <a16:colId xmlns:a16="http://schemas.microsoft.com/office/drawing/2014/main" val="436313993"/>
                    </a:ext>
                  </a:extLst>
                </a:gridCol>
                <a:gridCol w="770965">
                  <a:extLst>
                    <a:ext uri="{9D8B030D-6E8A-4147-A177-3AD203B41FA5}">
                      <a16:colId xmlns:a16="http://schemas.microsoft.com/office/drawing/2014/main" val="853395909"/>
                    </a:ext>
                  </a:extLst>
                </a:gridCol>
                <a:gridCol w="717177">
                  <a:extLst>
                    <a:ext uri="{9D8B030D-6E8A-4147-A177-3AD203B41FA5}">
                      <a16:colId xmlns:a16="http://schemas.microsoft.com/office/drawing/2014/main" val="966068150"/>
                    </a:ext>
                  </a:extLst>
                </a:gridCol>
                <a:gridCol w="348209">
                  <a:extLst>
                    <a:ext uri="{9D8B030D-6E8A-4147-A177-3AD203B41FA5}">
                      <a16:colId xmlns:a16="http://schemas.microsoft.com/office/drawing/2014/main" val="3113349152"/>
                    </a:ext>
                  </a:extLst>
                </a:gridCol>
              </a:tblGrid>
              <a:tr h="370840">
                <a:tc>
                  <a:txBody>
                    <a:bodyPr/>
                    <a:lstStyle/>
                    <a:p>
                      <a:pPr algn="r"/>
                      <a:r>
                        <a:rPr lang="en-SG" sz="1800" dirty="0"/>
                        <a:t>S = {</a:t>
                      </a:r>
                    </a:p>
                  </a:txBody>
                  <a:tcPr/>
                </a:tc>
                <a:tc>
                  <a:txBody>
                    <a:bodyPr/>
                    <a:lstStyle/>
                    <a:p>
                      <a:pPr algn="ctr"/>
                      <a:r>
                        <a:rPr lang="en-SG" sz="1800" dirty="0"/>
                        <a:t>ABC,</a:t>
                      </a:r>
                    </a:p>
                  </a:txBody>
                  <a:tcPr/>
                </a:tc>
                <a:tc>
                  <a:txBody>
                    <a:bodyPr/>
                    <a:lstStyle/>
                    <a:p>
                      <a:pPr algn="l"/>
                      <a:r>
                        <a:rPr lang="en-SG" sz="1800" dirty="0"/>
                        <a:t>AB</a:t>
                      </a:r>
                    </a:p>
                  </a:txBody>
                  <a:tcPr/>
                </a:tc>
                <a:tc>
                  <a:txBody>
                    <a:bodyPr/>
                    <a:lstStyle/>
                    <a:p>
                      <a:pPr algn="l"/>
                      <a:r>
                        <a:rPr lang="en-SG" sz="1800" dirty="0"/>
                        <a:t>}</a:t>
                      </a:r>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extLst>
                  <a:ext uri="{0D108BD9-81ED-4DB2-BD59-A6C34878D82A}">
                    <a16:rowId xmlns:a16="http://schemas.microsoft.com/office/drawing/2014/main" val="4057401689"/>
                  </a:ext>
                </a:extLst>
              </a:tr>
              <a:tr h="370840">
                <a:tc>
                  <a:txBody>
                    <a:bodyPr/>
                    <a:lstStyle/>
                    <a:p>
                      <a:pPr algn="r"/>
                      <a:r>
                        <a:rPr lang="en-SG" sz="1800" dirty="0" err="1"/>
                        <a:t>ViewToMat</a:t>
                      </a:r>
                      <a:r>
                        <a:rPr lang="en-SG" sz="1800" dirty="0"/>
                        <a:t> = w {</a:t>
                      </a:r>
                    </a:p>
                  </a:txBody>
                  <a:tcPr/>
                </a:tc>
                <a:tc>
                  <a:txBody>
                    <a:bodyPr/>
                    <a:lstStyle/>
                    <a:p>
                      <a:pPr algn="ctr"/>
                      <a:r>
                        <a:rPr lang="en-SG" sz="1800" dirty="0"/>
                        <a:t>AB,</a:t>
                      </a:r>
                    </a:p>
                  </a:txBody>
                  <a:tcPr>
                    <a:solidFill>
                      <a:schemeClr val="accent2">
                        <a:lumMod val="75000"/>
                      </a:schemeClr>
                    </a:solidFill>
                  </a:tcPr>
                </a:tc>
                <a:tc>
                  <a:txBody>
                    <a:bodyPr/>
                    <a:lstStyle/>
                    <a:p>
                      <a:pPr algn="ctr"/>
                      <a:r>
                        <a:rPr lang="en-SG" sz="1800" dirty="0"/>
                        <a:t>AC,</a:t>
                      </a:r>
                    </a:p>
                  </a:txBody>
                  <a:tcPr>
                    <a:solidFill>
                      <a:schemeClr val="tx2">
                        <a:lumMod val="60000"/>
                        <a:lumOff val="40000"/>
                      </a:schemeClr>
                    </a:solidFill>
                  </a:tcPr>
                </a:tc>
                <a:tc>
                  <a:txBody>
                    <a:bodyPr/>
                    <a:lstStyle/>
                    <a:p>
                      <a:pPr algn="ctr"/>
                      <a:r>
                        <a:rPr lang="en-SG" sz="1800" dirty="0"/>
                        <a:t>BC,</a:t>
                      </a:r>
                    </a:p>
                  </a:txBody>
                  <a:tcPr>
                    <a:solidFill>
                      <a:schemeClr val="tx2">
                        <a:lumMod val="60000"/>
                        <a:lumOff val="40000"/>
                      </a:schemeClr>
                    </a:solidFill>
                  </a:tcPr>
                </a:tc>
                <a:tc>
                  <a:txBody>
                    <a:bodyPr/>
                    <a:lstStyle/>
                    <a:p>
                      <a:pPr algn="ctr"/>
                      <a:r>
                        <a:rPr lang="en-SG" sz="1800" dirty="0"/>
                        <a:t>A,</a:t>
                      </a:r>
                    </a:p>
                  </a:txBody>
                  <a:tcPr>
                    <a:solidFill>
                      <a:schemeClr val="tx2">
                        <a:lumMod val="60000"/>
                        <a:lumOff val="40000"/>
                      </a:schemeClr>
                    </a:solidFill>
                  </a:tcPr>
                </a:tc>
                <a:tc>
                  <a:txBody>
                    <a:bodyPr/>
                    <a:lstStyle/>
                    <a:p>
                      <a:pPr algn="ctr"/>
                      <a:r>
                        <a:rPr lang="en-SG" sz="1800" dirty="0"/>
                        <a:t>B,</a:t>
                      </a:r>
                    </a:p>
                  </a:txBody>
                  <a:tcPr>
                    <a:noFill/>
                  </a:tcPr>
                </a:tc>
                <a:tc>
                  <a:txBody>
                    <a:bodyPr/>
                    <a:lstStyle/>
                    <a:p>
                      <a:pPr algn="ctr"/>
                      <a:r>
                        <a:rPr lang="en-SG" sz="1800" dirty="0"/>
                        <a:t>C,</a:t>
                      </a:r>
                    </a:p>
                  </a:txBody>
                  <a:tcPr>
                    <a:noFill/>
                  </a:tcPr>
                </a:tc>
                <a:tc>
                  <a:txBody>
                    <a:bodyPr/>
                    <a:lstStyle/>
                    <a:p>
                      <a:pPr algn="ctr"/>
                      <a:r>
                        <a:rPr lang="en-SG" sz="1800" dirty="0"/>
                        <a:t>All</a:t>
                      </a:r>
                    </a:p>
                  </a:txBody>
                  <a:tcPr>
                    <a:noFill/>
                  </a:tcPr>
                </a:tc>
                <a:tc>
                  <a:txBody>
                    <a:bodyPr/>
                    <a:lstStyle/>
                    <a:p>
                      <a:pPr algn="l"/>
                      <a:r>
                        <a:rPr lang="en-SG" sz="1800" dirty="0"/>
                        <a:t>}</a:t>
                      </a:r>
                    </a:p>
                  </a:txBody>
                  <a:tcPr/>
                </a:tc>
                <a:extLst>
                  <a:ext uri="{0D108BD9-81ED-4DB2-BD59-A6C34878D82A}">
                    <a16:rowId xmlns:a16="http://schemas.microsoft.com/office/drawing/2014/main" val="2842698890"/>
                  </a:ext>
                </a:extLst>
              </a:tr>
              <a:tr h="370840">
                <a:tc>
                  <a:txBody>
                    <a:bodyPr/>
                    <a:lstStyle/>
                    <a:p>
                      <a:pPr algn="r"/>
                      <a:r>
                        <a:rPr lang="en-SG" sz="1800" dirty="0" err="1"/>
                        <a:t>CostReduction</a:t>
                      </a:r>
                      <a:r>
                        <a:rPr lang="en-SG" sz="1800" dirty="0"/>
                        <a:t> =</a:t>
                      </a:r>
                    </a:p>
                  </a:txBody>
                  <a:tcPr/>
                </a:tc>
                <a:tc>
                  <a:txBody>
                    <a:bodyPr/>
                    <a:lstStyle/>
                    <a:p>
                      <a:pPr algn="ctr"/>
                      <a:r>
                        <a:rPr lang="en-SG" sz="1800" dirty="0"/>
                        <a:t>6400</a:t>
                      </a:r>
                    </a:p>
                  </a:txBody>
                  <a:tcPr>
                    <a:solidFill>
                      <a:schemeClr val="accent2">
                        <a:lumMod val="75000"/>
                      </a:schemeClr>
                    </a:solidFill>
                  </a:tcPr>
                </a:tc>
                <a:tc>
                  <a:txBody>
                    <a:bodyPr/>
                    <a:lstStyle/>
                    <a:p>
                      <a:pPr algn="ctr"/>
                      <a:r>
                        <a:rPr lang="en-SG" sz="1800" dirty="0"/>
                        <a:t>2200</a:t>
                      </a:r>
                    </a:p>
                  </a:txBody>
                  <a:tcPr>
                    <a:solidFill>
                      <a:schemeClr val="tx2">
                        <a:lumMod val="60000"/>
                        <a:lumOff val="40000"/>
                      </a:schemeClr>
                    </a:solidFill>
                  </a:tcPr>
                </a:tc>
                <a:tc>
                  <a:txBody>
                    <a:bodyPr/>
                    <a:lstStyle/>
                    <a:p>
                      <a:pPr algn="ctr"/>
                      <a:r>
                        <a:rPr lang="en-SG" sz="1800" dirty="0"/>
                        <a:t>2600</a:t>
                      </a:r>
                    </a:p>
                  </a:txBody>
                  <a:tcPr>
                    <a:solidFill>
                      <a:schemeClr val="tx2">
                        <a:lumMod val="60000"/>
                        <a:lumOff val="40000"/>
                      </a:schemeClr>
                    </a:solidFill>
                  </a:tcPr>
                </a:tc>
                <a:tc>
                  <a:txBody>
                    <a:bodyPr/>
                    <a:lstStyle/>
                    <a:p>
                      <a:pPr algn="ctr"/>
                      <a:r>
                        <a:rPr lang="en-SG" sz="1800" dirty="0"/>
                        <a:t>760</a:t>
                      </a:r>
                    </a:p>
                  </a:txBody>
                  <a:tcPr>
                    <a:solidFill>
                      <a:schemeClr val="tx2">
                        <a:lumMod val="60000"/>
                        <a:lumOff val="40000"/>
                      </a:schemeClr>
                    </a:solidFill>
                  </a:tcPr>
                </a:tc>
                <a:tc>
                  <a:txBody>
                    <a:bodyPr/>
                    <a:lstStyle/>
                    <a:p>
                      <a:pPr algn="ctr"/>
                      <a:r>
                        <a:rPr lang="en-SG" sz="1800" dirty="0"/>
                        <a:t>-</a:t>
                      </a:r>
                    </a:p>
                  </a:txBody>
                  <a:tcPr>
                    <a:noFill/>
                  </a:tcPr>
                </a:tc>
                <a:tc>
                  <a:txBody>
                    <a:bodyPr/>
                    <a:lstStyle/>
                    <a:p>
                      <a:pPr algn="ctr"/>
                      <a:r>
                        <a:rPr lang="en-SG" sz="1800" dirty="0"/>
                        <a:t>-</a:t>
                      </a:r>
                    </a:p>
                  </a:txBody>
                  <a:tcPr>
                    <a:noFill/>
                  </a:tcPr>
                </a:tc>
                <a:tc>
                  <a:txBody>
                    <a:bodyPr/>
                    <a:lstStyle/>
                    <a:p>
                      <a:pPr algn="ctr"/>
                      <a:r>
                        <a:rPr lang="en-SG" sz="1800" dirty="0"/>
                        <a:t>-</a:t>
                      </a:r>
                    </a:p>
                  </a:txBody>
                  <a:tcPr>
                    <a:noFill/>
                  </a:tcPr>
                </a:tc>
                <a:tc>
                  <a:txBody>
                    <a:bodyPr/>
                    <a:lstStyle/>
                    <a:p>
                      <a:pPr algn="l"/>
                      <a:endParaRPr lang="en-SG" sz="1800" dirty="0"/>
                    </a:p>
                  </a:txBody>
                  <a:tcPr/>
                </a:tc>
                <a:extLst>
                  <a:ext uri="{0D108BD9-81ED-4DB2-BD59-A6C34878D82A}">
                    <a16:rowId xmlns:a16="http://schemas.microsoft.com/office/drawing/2014/main" val="278844701"/>
                  </a:ext>
                </a:extLst>
              </a:tr>
            </a:tbl>
          </a:graphicData>
        </a:graphic>
      </p:graphicFrame>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AD952476-526B-419F-A865-29A017BFE6CB}"/>
                  </a:ext>
                </a:extLst>
              </p:cNvPr>
              <p:cNvSpPr/>
              <p:nvPr/>
            </p:nvSpPr>
            <p:spPr>
              <a:xfrm>
                <a:off x="706040" y="1617785"/>
                <a:ext cx="6299671" cy="4154984"/>
              </a:xfrm>
              <a:prstGeom prst="rect">
                <a:avLst/>
              </a:prstGeom>
            </p:spPr>
            <p:txBody>
              <a:bodyPr wrap="square">
                <a:spAutoFit/>
              </a:bodyPr>
              <a:lstStyle/>
              <a:p>
                <a:r>
                  <a:rPr lang="en-SG" sz="2400" dirty="0"/>
                  <a:t>To materialized view </a:t>
                </a:r>
                <a14:m>
                  <m:oMath xmlns:m="http://schemas.openxmlformats.org/officeDocument/2006/math">
                    <m:r>
                      <a:rPr lang="en-SG" sz="2400" i="1">
                        <a:latin typeface="Cambria Math" panose="02040503050406030204" pitchFamily="18" charset="0"/>
                      </a:rPr>
                      <m:t>𝐵</m:t>
                    </m:r>
                  </m:oMath>
                </a14:m>
                <a:r>
                  <a:rPr lang="en-SG" sz="2400" dirty="0"/>
                  <a:t> given </a:t>
                </a:r>
                <a14:m>
                  <m:oMath xmlns:m="http://schemas.openxmlformats.org/officeDocument/2006/math">
                    <m:r>
                      <a:rPr lang="en-SG" sz="2400" i="1" dirty="0">
                        <a:latin typeface="Cambria Math" panose="02040503050406030204" pitchFamily="18" charset="0"/>
                      </a:rPr>
                      <m:t>𝑆</m:t>
                    </m:r>
                  </m:oMath>
                </a14:m>
                <a:r>
                  <a:rPr lang="en-SG" sz="2400" dirty="0"/>
                  <a:t>, we compute the benefit </a:t>
                </a:r>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𝐵</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𝐵</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 </m:t>
                    </m:r>
                    <m:r>
                      <a:rPr lang="en-SG" sz="2400" i="1">
                        <a:latin typeface="Cambria Math" panose="02040503050406030204" pitchFamily="18" charset="0"/>
                      </a:rPr>
                      <m:t>𝑤h𝑒𝑟𝑒</m:t>
                    </m:r>
                    <m:r>
                      <a:rPr lang="en-SG" sz="2400" i="1">
                        <a:latin typeface="Cambria Math" panose="02040503050406030204" pitchFamily="18" charset="0"/>
                      </a:rPr>
                      <m:t> </m:t>
                    </m:r>
                    <m:r>
                      <a:rPr lang="en-SG" sz="2400" i="1">
                        <a:latin typeface="Cambria Math" panose="02040503050406030204" pitchFamily="18" charset="0"/>
                      </a:rPr>
                      <m:t>𝑤</m:t>
                    </m:r>
                    <m:r>
                      <a:rPr lang="en-SG" sz="2400" i="1">
                        <a:latin typeface="Cambria Math" panose="02040503050406030204" pitchFamily="18" charset="0"/>
                      </a:rPr>
                      <m:t>=</m:t>
                    </m:r>
                    <m:r>
                      <a:rPr lang="en-SG" sz="2400" i="1">
                        <a:latin typeface="Cambria Math" panose="02040503050406030204" pitchFamily="18" charset="0"/>
                      </a:rPr>
                      <m:t>𝑉𝑖𝑒𝑤𝑇𝑜𝑀𝑎𝑡</m:t>
                    </m:r>
                  </m:oMath>
                </a14:m>
                <a:endParaRPr lang="en-SG" sz="2400" dirty="0"/>
              </a:p>
              <a:p>
                <a:endParaRPr lang="en-SG" sz="2400" dirty="0"/>
              </a:p>
              <a:p>
                <a:r>
                  <a:rPr lang="en-SG" sz="2400" dirty="0"/>
                  <a:t>For each view </a:t>
                </a:r>
                <a14:m>
                  <m:oMath xmlns:m="http://schemas.openxmlformats.org/officeDocument/2006/math">
                    <m:r>
                      <a:rPr lang="en-SG" sz="2400" i="1" dirty="0">
                        <a:latin typeface="Cambria Math" panose="02040503050406030204" pitchFamily="18" charset="0"/>
                      </a:rPr>
                      <m:t>𝑤</m:t>
                    </m:r>
                  </m:oMath>
                </a14:m>
                <a:r>
                  <a:rPr lang="en-SG" sz="2400" dirty="0"/>
                  <a:t> covered by </a:t>
                </a:r>
                <a14:m>
                  <m:oMath xmlns:m="http://schemas.openxmlformats.org/officeDocument/2006/math">
                    <m:r>
                      <a:rPr lang="en-SG" sz="2400" i="1">
                        <a:latin typeface="Cambria Math" panose="02040503050406030204" pitchFamily="18" charset="0"/>
                      </a:rPr>
                      <m:t>𝐵</m:t>
                    </m:r>
                  </m:oMath>
                </a14:m>
                <a:r>
                  <a:rPr lang="en-SG" sz="2400" dirty="0"/>
                  <a:t>, we compute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𝐵</m:t>
                    </m:r>
                    <m:r>
                      <a:rPr lang="en-SG" sz="2400" i="1" dirty="0">
                        <a:latin typeface="Cambria Math" panose="02040503050406030204" pitchFamily="18" charset="0"/>
                      </a:rPr>
                      <m:t>)</m:t>
                    </m:r>
                  </m:oMath>
                </a14:m>
                <a:r>
                  <a:rPr lang="en-SG" sz="2400" dirty="0"/>
                  <a:t>, because </a:t>
                </a:r>
                <a14:m>
                  <m:oMath xmlns:m="http://schemas.openxmlformats.org/officeDocument/2006/math">
                    <m:r>
                      <a:rPr lang="en-SG" sz="2400" i="1" dirty="0">
                        <a:latin typeface="Cambria Math" panose="02040503050406030204" pitchFamily="18" charset="0"/>
                      </a:rPr>
                      <m:t>𝐴𝐵</m:t>
                    </m:r>
                  </m:oMath>
                </a14:m>
                <a:r>
                  <a:rPr lang="en-SG" sz="2400" dirty="0"/>
                  <a:t> is dominated by </a:t>
                </a:r>
                <a14:m>
                  <m:oMath xmlns:m="http://schemas.openxmlformats.org/officeDocument/2006/math">
                    <m:r>
                      <a:rPr lang="en-SG" sz="2400" i="1">
                        <a:latin typeface="Cambria Math" panose="02040503050406030204" pitchFamily="18" charset="0"/>
                      </a:rPr>
                      <m:t>𝐵</m:t>
                    </m:r>
                  </m:oMath>
                </a14:m>
                <a:r>
                  <a:rPr lang="en-SG" sz="2400" dirty="0"/>
                  <a:t>.</a:t>
                </a:r>
              </a:p>
              <a:p>
                <a:endParaRPr lang="en-SG" sz="2400" dirty="0"/>
              </a:p>
              <a:p>
                <a:r>
                  <a:rPr lang="en-SG" sz="2400" dirty="0"/>
                  <a:t>Hence, the cost reduction = </a:t>
                </a:r>
                <a14:m>
                  <m:oMath xmlns:m="http://schemas.openxmlformats.org/officeDocument/2006/math">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𝐴𝐵</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𝐵</m:t>
                    </m:r>
                    <m:r>
                      <a:rPr lang="en-SG" sz="2400" i="1" dirty="0">
                        <a:latin typeface="Cambria Math" panose="02040503050406030204" pitchFamily="18" charset="0"/>
                      </a:rPr>
                      <m:t>)=400−60=340.</m:t>
                    </m:r>
                  </m:oMath>
                </a14:m>
                <a:endParaRPr lang="en-SG" sz="2400" dirty="0"/>
              </a:p>
              <a:p>
                <a:endParaRPr lang="en-SG" sz="2400" dirty="0"/>
              </a:p>
              <a:p>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𝐵</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𝐵</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=340+340=680</m:t>
                    </m:r>
                  </m:oMath>
                </a14:m>
                <a:r>
                  <a:rPr lang="en-SG" sz="2400" dirty="0"/>
                  <a:t> </a:t>
                </a:r>
              </a:p>
            </p:txBody>
          </p:sp>
        </mc:Choice>
        <mc:Fallback xmlns="">
          <p:sp>
            <p:nvSpPr>
              <p:cNvPr id="13" name="Rectangle 12">
                <a:extLst>
                  <a:ext uri="{FF2B5EF4-FFF2-40B4-BE49-F238E27FC236}">
                    <a16:creationId xmlns:a16="http://schemas.microsoft.com/office/drawing/2014/main" id="{AD952476-526B-419F-A865-29A017BFE6CB}"/>
                  </a:ext>
                </a:extLst>
              </p:cNvPr>
              <p:cNvSpPr>
                <a:spLocks noRot="1" noChangeAspect="1" noMove="1" noResize="1" noEditPoints="1" noAdjustHandles="1" noChangeArrowheads="1" noChangeShapeType="1" noTextEdit="1"/>
              </p:cNvSpPr>
              <p:nvPr/>
            </p:nvSpPr>
            <p:spPr>
              <a:xfrm>
                <a:off x="706040" y="1617785"/>
                <a:ext cx="6299671" cy="4154984"/>
              </a:xfrm>
              <a:prstGeom prst="rect">
                <a:avLst/>
              </a:prstGeom>
              <a:blipFill>
                <a:blip r:embed="rId2"/>
                <a:stretch>
                  <a:fillRect l="-1549" t="-5718" b="-20821"/>
                </a:stretch>
              </a:blipFill>
            </p:spPr>
            <p:txBody>
              <a:bodyPr/>
              <a:lstStyle/>
              <a:p>
                <a:r>
                  <a:rPr lang="en-SG">
                    <a:noFill/>
                  </a:rPr>
                  <a:t> </a:t>
                </a:r>
              </a:p>
            </p:txBody>
          </p:sp>
        </mc:Fallback>
      </mc:AlternateContent>
      <p:grpSp>
        <p:nvGrpSpPr>
          <p:cNvPr id="28" name="Group 27">
            <a:extLst>
              <a:ext uri="{FF2B5EF4-FFF2-40B4-BE49-F238E27FC236}">
                <a16:creationId xmlns:a16="http://schemas.microsoft.com/office/drawing/2014/main" id="{4B5AF057-9C8F-4503-8FF9-011001DBB2EA}"/>
              </a:ext>
            </a:extLst>
          </p:cNvPr>
          <p:cNvGrpSpPr/>
          <p:nvPr/>
        </p:nvGrpSpPr>
        <p:grpSpPr>
          <a:xfrm>
            <a:off x="7145833" y="1907959"/>
            <a:ext cx="4600690" cy="3864809"/>
            <a:chOff x="5171667" y="2056327"/>
            <a:chExt cx="3850342" cy="3279666"/>
          </a:xfrm>
        </p:grpSpPr>
        <p:grpSp>
          <p:nvGrpSpPr>
            <p:cNvPr id="29" name="Group 28">
              <a:extLst>
                <a:ext uri="{FF2B5EF4-FFF2-40B4-BE49-F238E27FC236}">
                  <a16:creationId xmlns:a16="http://schemas.microsoft.com/office/drawing/2014/main" id="{DA630AD7-64B9-4C1A-B7B6-D83CFB1EF5F2}"/>
                </a:ext>
              </a:extLst>
            </p:cNvPr>
            <p:cNvGrpSpPr/>
            <p:nvPr/>
          </p:nvGrpSpPr>
          <p:grpSpPr>
            <a:xfrm>
              <a:off x="5171667" y="2056327"/>
              <a:ext cx="3850342" cy="3279666"/>
              <a:chOff x="5293658" y="526717"/>
              <a:chExt cx="3850342" cy="3279666"/>
            </a:xfrm>
          </p:grpSpPr>
          <p:pic>
            <p:nvPicPr>
              <p:cNvPr id="34" name="Picture 33">
                <a:extLst>
                  <a:ext uri="{FF2B5EF4-FFF2-40B4-BE49-F238E27FC236}">
                    <a16:creationId xmlns:a16="http://schemas.microsoft.com/office/drawing/2014/main" id="{26FFD3C2-5A03-4A81-B4D9-00FB224A85E9}"/>
                  </a:ext>
                </a:extLst>
              </p:cNvPr>
              <p:cNvPicPr>
                <a:picLocks noChangeAspect="1"/>
              </p:cNvPicPr>
              <p:nvPr/>
            </p:nvPicPr>
            <p:blipFill>
              <a:blip r:embed="rId3"/>
              <a:stretch>
                <a:fillRect/>
              </a:stretch>
            </p:blipFill>
            <p:spPr>
              <a:xfrm>
                <a:off x="5293658" y="526717"/>
                <a:ext cx="3850342" cy="3279666"/>
              </a:xfrm>
              <a:prstGeom prst="rect">
                <a:avLst/>
              </a:prstGeom>
            </p:spPr>
          </p:pic>
          <p:sp>
            <p:nvSpPr>
              <p:cNvPr id="36" name="Rectangle 35">
                <a:extLst>
                  <a:ext uri="{FF2B5EF4-FFF2-40B4-BE49-F238E27FC236}">
                    <a16:creationId xmlns:a16="http://schemas.microsoft.com/office/drawing/2014/main" id="{7EEEC1BF-93B9-4C49-9A0F-2EFC27388E96}"/>
                  </a:ext>
                </a:extLst>
              </p:cNvPr>
              <p:cNvSpPr/>
              <p:nvPr/>
            </p:nvSpPr>
            <p:spPr>
              <a:xfrm>
                <a:off x="6656425" y="1509064"/>
                <a:ext cx="769517" cy="387362"/>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DAD5DF01-774F-44BF-8B98-7A6FE3553016}"/>
                  </a:ext>
                </a:extLst>
              </p:cNvPr>
              <p:cNvSpPr/>
              <p:nvPr/>
            </p:nvSpPr>
            <p:spPr>
              <a:xfrm>
                <a:off x="6647732" y="3375923"/>
                <a:ext cx="739185" cy="361620"/>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30" name="Rectangle 29">
              <a:extLst>
                <a:ext uri="{FF2B5EF4-FFF2-40B4-BE49-F238E27FC236}">
                  <a16:creationId xmlns:a16="http://schemas.microsoft.com/office/drawing/2014/main" id="{F0D2C3F8-8035-4E88-93AE-E832BD1ABE4D}"/>
                </a:ext>
              </a:extLst>
            </p:cNvPr>
            <p:cNvSpPr/>
            <p:nvPr/>
          </p:nvSpPr>
          <p:spPr>
            <a:xfrm>
              <a:off x="5207933" y="3959046"/>
              <a:ext cx="739185" cy="384743"/>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a:extLst>
                <a:ext uri="{FF2B5EF4-FFF2-40B4-BE49-F238E27FC236}">
                  <a16:creationId xmlns:a16="http://schemas.microsoft.com/office/drawing/2014/main" id="{6091DD8B-555D-4DEF-A714-544C61CB276C}"/>
                </a:ext>
              </a:extLst>
            </p:cNvPr>
            <p:cNvSpPr/>
            <p:nvPr/>
          </p:nvSpPr>
          <p:spPr>
            <a:xfrm>
              <a:off x="5207933" y="3031199"/>
              <a:ext cx="739185" cy="384743"/>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ectangle 31">
              <a:extLst>
                <a:ext uri="{FF2B5EF4-FFF2-40B4-BE49-F238E27FC236}">
                  <a16:creationId xmlns:a16="http://schemas.microsoft.com/office/drawing/2014/main" id="{F911B91B-7463-4518-9C99-698644E04B39}"/>
                </a:ext>
              </a:extLst>
            </p:cNvPr>
            <p:cNvSpPr/>
            <p:nvPr/>
          </p:nvSpPr>
          <p:spPr>
            <a:xfrm>
              <a:off x="6547955" y="2115839"/>
              <a:ext cx="716971" cy="368026"/>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Rectangle 32">
              <a:extLst>
                <a:ext uri="{FF2B5EF4-FFF2-40B4-BE49-F238E27FC236}">
                  <a16:creationId xmlns:a16="http://schemas.microsoft.com/office/drawing/2014/main" id="{2F0397B9-04F2-4134-B471-0CA4697D79AC}"/>
                </a:ext>
              </a:extLst>
            </p:cNvPr>
            <p:cNvSpPr/>
            <p:nvPr/>
          </p:nvSpPr>
          <p:spPr>
            <a:xfrm>
              <a:off x="6547948" y="3040164"/>
              <a:ext cx="739185" cy="384743"/>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extLst>
      <p:ext uri="{BB962C8B-B14F-4D97-AF65-F5344CB8AC3E}">
        <p14:creationId xmlns:p14="http://schemas.microsoft.com/office/powerpoint/2010/main" val="1487572118"/>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B1BE45-64DD-4D13-B414-1FB9DE4A8DDA}"/>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9F794827-3E36-409E-90CE-A16DFDA99D8F}"/>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D1DD91C4-95EC-4882-A921-C8D711357791}"/>
              </a:ext>
            </a:extLst>
          </p:cNvPr>
          <p:cNvSpPr>
            <a:spLocks noGrp="1"/>
          </p:cNvSpPr>
          <p:nvPr>
            <p:ph type="sldNum" sz="quarter" idx="12"/>
          </p:nvPr>
        </p:nvSpPr>
        <p:spPr/>
        <p:txBody>
          <a:bodyPr/>
          <a:lstStyle/>
          <a:p>
            <a:fld id="{0CFEC368-1D7A-4F81-ABF6-AE0E36BAF64C}" type="slidenum">
              <a:rPr lang="en-US" smtClean="0"/>
              <a:pPr/>
              <a:t>22</a:t>
            </a:fld>
            <a:endParaRPr lang="en-US"/>
          </a:p>
        </p:txBody>
      </p:sp>
      <p:graphicFrame>
        <p:nvGraphicFramePr>
          <p:cNvPr id="19" name="Table 18">
            <a:extLst>
              <a:ext uri="{FF2B5EF4-FFF2-40B4-BE49-F238E27FC236}">
                <a16:creationId xmlns:a16="http://schemas.microsoft.com/office/drawing/2014/main" id="{E8A0B5DE-658E-4C57-BD22-5EB1FFC349DB}"/>
              </a:ext>
            </a:extLst>
          </p:cNvPr>
          <p:cNvGraphicFramePr>
            <a:graphicFrameLocks noGrp="1"/>
          </p:cNvGraphicFramePr>
          <p:nvPr>
            <p:extLst>
              <p:ext uri="{D42A27DB-BD31-4B8C-83A1-F6EECF244321}">
                <p14:modId xmlns:p14="http://schemas.microsoft.com/office/powerpoint/2010/main" val="3858830217"/>
              </p:ext>
            </p:extLst>
          </p:nvPr>
        </p:nvGraphicFramePr>
        <p:xfrm>
          <a:off x="663633" y="221792"/>
          <a:ext cx="8585361" cy="1112520"/>
        </p:xfrm>
        <a:graphic>
          <a:graphicData uri="http://schemas.openxmlformats.org/drawingml/2006/table">
            <a:tbl>
              <a:tblPr firstRow="1" bandRow="1">
                <a:tableStyleId>{BC89EF96-8CEA-46FF-86C4-4CE0E7609802}</a:tableStyleId>
              </a:tblPr>
              <a:tblGrid>
                <a:gridCol w="2463881">
                  <a:extLst>
                    <a:ext uri="{9D8B030D-6E8A-4147-A177-3AD203B41FA5}">
                      <a16:colId xmlns:a16="http://schemas.microsoft.com/office/drawing/2014/main" val="1522916360"/>
                    </a:ext>
                  </a:extLst>
                </a:gridCol>
                <a:gridCol w="932329">
                  <a:extLst>
                    <a:ext uri="{9D8B030D-6E8A-4147-A177-3AD203B41FA5}">
                      <a16:colId xmlns:a16="http://schemas.microsoft.com/office/drawing/2014/main" val="2594905174"/>
                    </a:ext>
                  </a:extLst>
                </a:gridCol>
                <a:gridCol w="878542">
                  <a:extLst>
                    <a:ext uri="{9D8B030D-6E8A-4147-A177-3AD203B41FA5}">
                      <a16:colId xmlns:a16="http://schemas.microsoft.com/office/drawing/2014/main" val="2605337037"/>
                    </a:ext>
                  </a:extLst>
                </a:gridCol>
                <a:gridCol w="896470">
                  <a:extLst>
                    <a:ext uri="{9D8B030D-6E8A-4147-A177-3AD203B41FA5}">
                      <a16:colId xmlns:a16="http://schemas.microsoft.com/office/drawing/2014/main" val="3179679096"/>
                    </a:ext>
                  </a:extLst>
                </a:gridCol>
                <a:gridCol w="770965">
                  <a:extLst>
                    <a:ext uri="{9D8B030D-6E8A-4147-A177-3AD203B41FA5}">
                      <a16:colId xmlns:a16="http://schemas.microsoft.com/office/drawing/2014/main" val="2876649215"/>
                    </a:ext>
                  </a:extLst>
                </a:gridCol>
                <a:gridCol w="806823">
                  <a:extLst>
                    <a:ext uri="{9D8B030D-6E8A-4147-A177-3AD203B41FA5}">
                      <a16:colId xmlns:a16="http://schemas.microsoft.com/office/drawing/2014/main" val="436313993"/>
                    </a:ext>
                  </a:extLst>
                </a:gridCol>
                <a:gridCol w="770965">
                  <a:extLst>
                    <a:ext uri="{9D8B030D-6E8A-4147-A177-3AD203B41FA5}">
                      <a16:colId xmlns:a16="http://schemas.microsoft.com/office/drawing/2014/main" val="853395909"/>
                    </a:ext>
                  </a:extLst>
                </a:gridCol>
                <a:gridCol w="717177">
                  <a:extLst>
                    <a:ext uri="{9D8B030D-6E8A-4147-A177-3AD203B41FA5}">
                      <a16:colId xmlns:a16="http://schemas.microsoft.com/office/drawing/2014/main" val="966068150"/>
                    </a:ext>
                  </a:extLst>
                </a:gridCol>
                <a:gridCol w="348209">
                  <a:extLst>
                    <a:ext uri="{9D8B030D-6E8A-4147-A177-3AD203B41FA5}">
                      <a16:colId xmlns:a16="http://schemas.microsoft.com/office/drawing/2014/main" val="3113349152"/>
                    </a:ext>
                  </a:extLst>
                </a:gridCol>
              </a:tblGrid>
              <a:tr h="370840">
                <a:tc>
                  <a:txBody>
                    <a:bodyPr/>
                    <a:lstStyle/>
                    <a:p>
                      <a:pPr algn="r"/>
                      <a:r>
                        <a:rPr lang="en-SG" sz="1800" dirty="0"/>
                        <a:t>S = {</a:t>
                      </a:r>
                    </a:p>
                  </a:txBody>
                  <a:tcPr/>
                </a:tc>
                <a:tc>
                  <a:txBody>
                    <a:bodyPr/>
                    <a:lstStyle/>
                    <a:p>
                      <a:pPr algn="ctr"/>
                      <a:r>
                        <a:rPr lang="en-SG" sz="1800" dirty="0"/>
                        <a:t>ABC,</a:t>
                      </a:r>
                    </a:p>
                  </a:txBody>
                  <a:tcPr/>
                </a:tc>
                <a:tc>
                  <a:txBody>
                    <a:bodyPr/>
                    <a:lstStyle/>
                    <a:p>
                      <a:pPr algn="l"/>
                      <a:r>
                        <a:rPr lang="en-SG" sz="1800" dirty="0"/>
                        <a:t>AB</a:t>
                      </a:r>
                    </a:p>
                  </a:txBody>
                  <a:tcPr/>
                </a:tc>
                <a:tc>
                  <a:txBody>
                    <a:bodyPr/>
                    <a:lstStyle/>
                    <a:p>
                      <a:pPr algn="l"/>
                      <a:r>
                        <a:rPr lang="en-SG" sz="1800" dirty="0"/>
                        <a:t>}</a:t>
                      </a:r>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extLst>
                  <a:ext uri="{0D108BD9-81ED-4DB2-BD59-A6C34878D82A}">
                    <a16:rowId xmlns:a16="http://schemas.microsoft.com/office/drawing/2014/main" val="4057401689"/>
                  </a:ext>
                </a:extLst>
              </a:tr>
              <a:tr h="370840">
                <a:tc>
                  <a:txBody>
                    <a:bodyPr/>
                    <a:lstStyle/>
                    <a:p>
                      <a:pPr algn="r"/>
                      <a:r>
                        <a:rPr lang="en-SG" sz="1800" dirty="0" err="1"/>
                        <a:t>ViewToMat</a:t>
                      </a:r>
                      <a:r>
                        <a:rPr lang="en-SG" sz="1800" dirty="0"/>
                        <a:t> = w {</a:t>
                      </a:r>
                    </a:p>
                  </a:txBody>
                  <a:tcPr/>
                </a:tc>
                <a:tc>
                  <a:txBody>
                    <a:bodyPr/>
                    <a:lstStyle/>
                    <a:p>
                      <a:pPr algn="ctr"/>
                      <a:r>
                        <a:rPr lang="en-SG" sz="1800" dirty="0"/>
                        <a:t>AB,</a:t>
                      </a:r>
                    </a:p>
                  </a:txBody>
                  <a:tcPr>
                    <a:solidFill>
                      <a:schemeClr val="accent2">
                        <a:lumMod val="75000"/>
                      </a:schemeClr>
                    </a:solidFill>
                  </a:tcPr>
                </a:tc>
                <a:tc>
                  <a:txBody>
                    <a:bodyPr/>
                    <a:lstStyle/>
                    <a:p>
                      <a:pPr algn="ctr"/>
                      <a:r>
                        <a:rPr lang="en-SG" sz="1800" dirty="0"/>
                        <a:t>AC,</a:t>
                      </a:r>
                    </a:p>
                  </a:txBody>
                  <a:tcPr>
                    <a:solidFill>
                      <a:schemeClr val="tx2">
                        <a:lumMod val="60000"/>
                        <a:lumOff val="40000"/>
                      </a:schemeClr>
                    </a:solidFill>
                  </a:tcPr>
                </a:tc>
                <a:tc>
                  <a:txBody>
                    <a:bodyPr/>
                    <a:lstStyle/>
                    <a:p>
                      <a:pPr algn="ctr"/>
                      <a:r>
                        <a:rPr lang="en-SG" sz="1800" dirty="0"/>
                        <a:t>BC,</a:t>
                      </a:r>
                    </a:p>
                  </a:txBody>
                  <a:tcPr>
                    <a:solidFill>
                      <a:schemeClr val="tx2">
                        <a:lumMod val="60000"/>
                        <a:lumOff val="40000"/>
                      </a:schemeClr>
                    </a:solidFill>
                  </a:tcPr>
                </a:tc>
                <a:tc>
                  <a:txBody>
                    <a:bodyPr/>
                    <a:lstStyle/>
                    <a:p>
                      <a:pPr algn="ctr"/>
                      <a:r>
                        <a:rPr lang="en-SG" sz="1800" dirty="0"/>
                        <a:t>A,</a:t>
                      </a:r>
                    </a:p>
                  </a:txBody>
                  <a:tcPr>
                    <a:solidFill>
                      <a:schemeClr val="tx2">
                        <a:lumMod val="60000"/>
                        <a:lumOff val="40000"/>
                      </a:schemeClr>
                    </a:solidFill>
                  </a:tcPr>
                </a:tc>
                <a:tc>
                  <a:txBody>
                    <a:bodyPr/>
                    <a:lstStyle/>
                    <a:p>
                      <a:pPr algn="ctr"/>
                      <a:r>
                        <a:rPr lang="en-SG" sz="1800" dirty="0"/>
                        <a:t>B,</a:t>
                      </a:r>
                    </a:p>
                  </a:txBody>
                  <a:tcPr>
                    <a:solidFill>
                      <a:schemeClr val="tx2">
                        <a:lumMod val="60000"/>
                        <a:lumOff val="40000"/>
                      </a:schemeClr>
                    </a:solidFill>
                  </a:tcPr>
                </a:tc>
                <a:tc>
                  <a:txBody>
                    <a:bodyPr/>
                    <a:lstStyle/>
                    <a:p>
                      <a:pPr algn="ctr"/>
                      <a:r>
                        <a:rPr lang="en-SG" sz="1800" dirty="0"/>
                        <a:t>C,</a:t>
                      </a:r>
                    </a:p>
                  </a:txBody>
                  <a:tcPr>
                    <a:noFill/>
                  </a:tcPr>
                </a:tc>
                <a:tc>
                  <a:txBody>
                    <a:bodyPr/>
                    <a:lstStyle/>
                    <a:p>
                      <a:pPr algn="ctr"/>
                      <a:r>
                        <a:rPr lang="en-SG" sz="1800" dirty="0"/>
                        <a:t>All</a:t>
                      </a:r>
                    </a:p>
                  </a:txBody>
                  <a:tcPr>
                    <a:noFill/>
                  </a:tcPr>
                </a:tc>
                <a:tc>
                  <a:txBody>
                    <a:bodyPr/>
                    <a:lstStyle/>
                    <a:p>
                      <a:pPr algn="l"/>
                      <a:r>
                        <a:rPr lang="en-SG" sz="1800" dirty="0"/>
                        <a:t>}</a:t>
                      </a:r>
                    </a:p>
                  </a:txBody>
                  <a:tcPr/>
                </a:tc>
                <a:extLst>
                  <a:ext uri="{0D108BD9-81ED-4DB2-BD59-A6C34878D82A}">
                    <a16:rowId xmlns:a16="http://schemas.microsoft.com/office/drawing/2014/main" val="2842698890"/>
                  </a:ext>
                </a:extLst>
              </a:tr>
              <a:tr h="370840">
                <a:tc>
                  <a:txBody>
                    <a:bodyPr/>
                    <a:lstStyle/>
                    <a:p>
                      <a:pPr algn="r"/>
                      <a:r>
                        <a:rPr lang="en-SG" sz="1800" dirty="0" err="1"/>
                        <a:t>CostReduction</a:t>
                      </a:r>
                      <a:r>
                        <a:rPr lang="en-SG" sz="1800" dirty="0"/>
                        <a:t> =</a:t>
                      </a:r>
                    </a:p>
                  </a:txBody>
                  <a:tcPr/>
                </a:tc>
                <a:tc>
                  <a:txBody>
                    <a:bodyPr/>
                    <a:lstStyle/>
                    <a:p>
                      <a:pPr algn="ctr"/>
                      <a:r>
                        <a:rPr lang="en-SG" sz="1800" dirty="0"/>
                        <a:t>6400</a:t>
                      </a:r>
                    </a:p>
                  </a:txBody>
                  <a:tcPr>
                    <a:solidFill>
                      <a:schemeClr val="accent2">
                        <a:lumMod val="75000"/>
                      </a:schemeClr>
                    </a:solidFill>
                  </a:tcPr>
                </a:tc>
                <a:tc>
                  <a:txBody>
                    <a:bodyPr/>
                    <a:lstStyle/>
                    <a:p>
                      <a:pPr algn="ctr"/>
                      <a:r>
                        <a:rPr lang="en-SG" sz="1800" dirty="0"/>
                        <a:t>2200</a:t>
                      </a:r>
                    </a:p>
                  </a:txBody>
                  <a:tcPr>
                    <a:solidFill>
                      <a:schemeClr val="tx2">
                        <a:lumMod val="60000"/>
                        <a:lumOff val="40000"/>
                      </a:schemeClr>
                    </a:solidFill>
                  </a:tcPr>
                </a:tc>
                <a:tc>
                  <a:txBody>
                    <a:bodyPr/>
                    <a:lstStyle/>
                    <a:p>
                      <a:pPr algn="ctr"/>
                      <a:r>
                        <a:rPr lang="en-SG" sz="1800" dirty="0"/>
                        <a:t>2600</a:t>
                      </a:r>
                    </a:p>
                  </a:txBody>
                  <a:tcPr>
                    <a:solidFill>
                      <a:schemeClr val="tx2">
                        <a:lumMod val="60000"/>
                        <a:lumOff val="40000"/>
                      </a:schemeClr>
                    </a:solidFill>
                  </a:tcPr>
                </a:tc>
                <a:tc>
                  <a:txBody>
                    <a:bodyPr/>
                    <a:lstStyle/>
                    <a:p>
                      <a:pPr algn="ctr"/>
                      <a:r>
                        <a:rPr lang="en-SG" sz="1800" dirty="0"/>
                        <a:t>760</a:t>
                      </a:r>
                    </a:p>
                  </a:txBody>
                  <a:tcPr>
                    <a:solidFill>
                      <a:schemeClr val="tx2">
                        <a:lumMod val="60000"/>
                        <a:lumOff val="40000"/>
                      </a:schemeClr>
                    </a:solidFill>
                  </a:tcPr>
                </a:tc>
                <a:tc>
                  <a:txBody>
                    <a:bodyPr/>
                    <a:lstStyle/>
                    <a:p>
                      <a:pPr algn="ctr"/>
                      <a:r>
                        <a:rPr lang="en-SG" sz="1800" dirty="0"/>
                        <a:t>680</a:t>
                      </a:r>
                    </a:p>
                  </a:txBody>
                  <a:tcPr>
                    <a:solidFill>
                      <a:schemeClr val="tx2">
                        <a:lumMod val="60000"/>
                        <a:lumOff val="40000"/>
                      </a:schemeClr>
                    </a:solidFill>
                  </a:tcPr>
                </a:tc>
                <a:tc>
                  <a:txBody>
                    <a:bodyPr/>
                    <a:lstStyle/>
                    <a:p>
                      <a:pPr algn="ctr"/>
                      <a:r>
                        <a:rPr lang="en-SG" sz="1800" dirty="0"/>
                        <a:t>-</a:t>
                      </a:r>
                    </a:p>
                  </a:txBody>
                  <a:tcPr>
                    <a:noFill/>
                  </a:tcPr>
                </a:tc>
                <a:tc>
                  <a:txBody>
                    <a:bodyPr/>
                    <a:lstStyle/>
                    <a:p>
                      <a:pPr algn="ctr"/>
                      <a:r>
                        <a:rPr lang="en-SG" sz="1800" dirty="0"/>
                        <a:t>-</a:t>
                      </a:r>
                    </a:p>
                  </a:txBody>
                  <a:tcPr>
                    <a:noFill/>
                  </a:tcPr>
                </a:tc>
                <a:tc>
                  <a:txBody>
                    <a:bodyPr/>
                    <a:lstStyle/>
                    <a:p>
                      <a:pPr algn="l"/>
                      <a:endParaRPr lang="en-SG" sz="1800" dirty="0"/>
                    </a:p>
                  </a:txBody>
                  <a:tcPr/>
                </a:tc>
                <a:extLst>
                  <a:ext uri="{0D108BD9-81ED-4DB2-BD59-A6C34878D82A}">
                    <a16:rowId xmlns:a16="http://schemas.microsoft.com/office/drawing/2014/main" val="278844701"/>
                  </a:ext>
                </a:extLst>
              </a:tr>
            </a:tbl>
          </a:graphicData>
        </a:graphic>
      </p:graphicFrame>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AD952476-526B-419F-A865-29A017BFE6CB}"/>
                  </a:ext>
                </a:extLst>
              </p:cNvPr>
              <p:cNvSpPr/>
              <p:nvPr/>
            </p:nvSpPr>
            <p:spPr>
              <a:xfrm>
                <a:off x="663634" y="1577009"/>
                <a:ext cx="6024486" cy="4885120"/>
              </a:xfrm>
              <a:prstGeom prst="rect">
                <a:avLst/>
              </a:prstGeom>
            </p:spPr>
            <p:txBody>
              <a:bodyPr wrap="square">
                <a:spAutoFit/>
              </a:bodyPr>
              <a:lstStyle/>
              <a:p>
                <a:r>
                  <a:rPr lang="en-SG" sz="2400" dirty="0"/>
                  <a:t>To materialized view </a:t>
                </a:r>
                <a14:m>
                  <m:oMath xmlns:m="http://schemas.openxmlformats.org/officeDocument/2006/math">
                    <m:r>
                      <a:rPr lang="en-SG" sz="2400" i="1">
                        <a:latin typeface="Cambria Math" panose="02040503050406030204" pitchFamily="18" charset="0"/>
                      </a:rPr>
                      <m:t>𝐶</m:t>
                    </m:r>
                  </m:oMath>
                </a14:m>
                <a:r>
                  <a:rPr lang="en-SG" sz="2400" dirty="0"/>
                  <a:t> given </a:t>
                </a:r>
                <a14:m>
                  <m:oMath xmlns:m="http://schemas.openxmlformats.org/officeDocument/2006/math">
                    <m:r>
                      <a:rPr lang="en-SG" sz="2400" i="1" dirty="0">
                        <a:latin typeface="Cambria Math" panose="02040503050406030204" pitchFamily="18" charset="0"/>
                      </a:rPr>
                      <m:t>𝑆</m:t>
                    </m:r>
                  </m:oMath>
                </a14:m>
                <a:r>
                  <a:rPr lang="en-SG" sz="2400" dirty="0"/>
                  <a:t>, we compute the benefit </a:t>
                </a:r>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𝐶</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𝐶</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 </m:t>
                    </m:r>
                    <m:r>
                      <a:rPr lang="en-SG" sz="2400" i="1">
                        <a:latin typeface="Cambria Math" panose="02040503050406030204" pitchFamily="18" charset="0"/>
                      </a:rPr>
                      <m:t>𝑤h𝑒𝑟𝑒</m:t>
                    </m:r>
                    <m:r>
                      <a:rPr lang="en-SG" sz="2400" i="1">
                        <a:latin typeface="Cambria Math" panose="02040503050406030204" pitchFamily="18" charset="0"/>
                      </a:rPr>
                      <m:t> </m:t>
                    </m:r>
                    <m:r>
                      <a:rPr lang="en-SG" sz="2400" i="1">
                        <a:latin typeface="Cambria Math" panose="02040503050406030204" pitchFamily="18" charset="0"/>
                      </a:rPr>
                      <m:t>𝑤</m:t>
                    </m:r>
                    <m:r>
                      <a:rPr lang="en-SG" sz="2400" i="1">
                        <a:latin typeface="Cambria Math" panose="02040503050406030204" pitchFamily="18" charset="0"/>
                      </a:rPr>
                      <m:t>=</m:t>
                    </m:r>
                    <m:r>
                      <a:rPr lang="en-SG" sz="2400" i="1">
                        <a:latin typeface="Cambria Math" panose="02040503050406030204" pitchFamily="18" charset="0"/>
                      </a:rPr>
                      <m:t>𝑉𝑖𝑒𝑤𝑇𝑜𝑀𝑎𝑡</m:t>
                    </m:r>
                  </m:oMath>
                </a14:m>
                <a:endParaRPr lang="en-SG" sz="2400" dirty="0"/>
              </a:p>
              <a:p>
                <a:endParaRPr lang="en-SG" sz="2400" dirty="0"/>
              </a:p>
              <a:p>
                <a:r>
                  <a:rPr lang="en-SG" sz="2400" dirty="0"/>
                  <a:t>For each view </a:t>
                </a:r>
                <a14:m>
                  <m:oMath xmlns:m="http://schemas.openxmlformats.org/officeDocument/2006/math">
                    <m:r>
                      <a:rPr lang="en-SG" sz="2400" i="1" dirty="0">
                        <a:latin typeface="Cambria Math" panose="02040503050406030204" pitchFamily="18" charset="0"/>
                      </a:rPr>
                      <m:t>𝑤</m:t>
                    </m:r>
                  </m:oMath>
                </a14:m>
                <a:r>
                  <a:rPr lang="en-SG" sz="2400" dirty="0"/>
                  <a:t> covered by </a:t>
                </a:r>
                <a14:m>
                  <m:oMath xmlns:m="http://schemas.openxmlformats.org/officeDocument/2006/math">
                    <m:r>
                      <a:rPr lang="en-SG" sz="2400" i="1">
                        <a:latin typeface="Cambria Math" panose="02040503050406030204" pitchFamily="18" charset="0"/>
                      </a:rPr>
                      <m:t>𝐶</m:t>
                    </m:r>
                  </m:oMath>
                </a14:m>
                <a:r>
                  <a:rPr lang="en-SG" sz="2400" dirty="0"/>
                  <a:t>, we compute </a:t>
                </a:r>
                <a14:m>
                  <m:oMath xmlns:m="http://schemas.openxmlformats.org/officeDocument/2006/math">
                    <m:r>
                      <a:rPr lang="en-SG" sz="2400" i="1" dirty="0">
                        <a:latin typeface="Cambria Math" panose="02040503050406030204" pitchFamily="18" charset="0"/>
                      </a:rPr>
                      <m:t>𝐶</m:t>
                    </m:r>
                    <m:d>
                      <m:dPr>
                        <m:ctrlPr>
                          <a:rPr lang="en-SG" sz="2400" i="1" dirty="0">
                            <a:latin typeface="Cambria Math" panose="02040503050406030204" pitchFamily="18" charset="0"/>
                          </a:rPr>
                        </m:ctrlPr>
                      </m:dPr>
                      <m:e>
                        <m:r>
                          <a:rPr lang="en-SG" sz="2400" i="1" dirty="0">
                            <a:latin typeface="Cambria Math" panose="02040503050406030204" pitchFamily="18" charset="0"/>
                          </a:rPr>
                          <m:t>𝐴𝐵𝐶</m:t>
                        </m:r>
                      </m:e>
                    </m:d>
                    <m:r>
                      <a:rPr lang="en-SG" sz="2400" i="1" dirty="0">
                        <a:latin typeface="Cambria Math" panose="02040503050406030204" pitchFamily="18" charset="0"/>
                      </a:rPr>
                      <m:t>−</m:t>
                    </m:r>
                    <m:r>
                      <a:rPr lang="en-SG" sz="2400" i="1" dirty="0">
                        <a:latin typeface="Cambria Math" panose="02040503050406030204" pitchFamily="18" charset="0"/>
                      </a:rPr>
                      <m:t>𝐶</m:t>
                    </m:r>
                    <m:d>
                      <m:dPr>
                        <m:ctrlPr>
                          <a:rPr lang="en-SG" sz="2400" i="1" dirty="0">
                            <a:latin typeface="Cambria Math" panose="02040503050406030204" pitchFamily="18" charset="0"/>
                          </a:rPr>
                        </m:ctrlPr>
                      </m:dPr>
                      <m:e>
                        <m:r>
                          <a:rPr lang="en-SG" sz="2400" i="1" dirty="0">
                            <a:latin typeface="Cambria Math" panose="02040503050406030204" pitchFamily="18" charset="0"/>
                          </a:rPr>
                          <m:t>𝐶</m:t>
                        </m:r>
                      </m:e>
                    </m:d>
                    <m:r>
                      <a:rPr lang="en-SG" sz="2400" i="1" dirty="0">
                        <a:latin typeface="Cambria Math" panose="02040503050406030204" pitchFamily="18" charset="0"/>
                      </a:rPr>
                      <m:t>+</m:t>
                    </m:r>
                    <m:r>
                      <a:rPr lang="en-SG" sz="2400" i="1" dirty="0">
                        <a:latin typeface="Cambria Math" panose="02040503050406030204" pitchFamily="18" charset="0"/>
                      </a:rPr>
                      <m:t>𝐶</m:t>
                    </m:r>
                    <m:d>
                      <m:dPr>
                        <m:ctrlPr>
                          <a:rPr lang="en-SG" sz="2400" i="1" dirty="0">
                            <a:latin typeface="Cambria Math" panose="02040503050406030204" pitchFamily="18" charset="0"/>
                          </a:rPr>
                        </m:ctrlPr>
                      </m:dPr>
                      <m:e>
                        <m:r>
                          <a:rPr lang="en-SG" sz="2400" i="1" dirty="0">
                            <a:latin typeface="Cambria Math" panose="02040503050406030204" pitchFamily="18" charset="0"/>
                          </a:rPr>
                          <m:t>𝐴𝐵</m:t>
                        </m:r>
                      </m:e>
                    </m:d>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r>
                      <a:rPr lang="en-SG" sz="2400" i="1" dirty="0">
                        <a:latin typeface="Cambria Math" panose="02040503050406030204" pitchFamily="18" charset="0"/>
                      </a:rPr>
                      <m:t>𝐶</m:t>
                    </m:r>
                    <m:r>
                      <a:rPr lang="en-SG" sz="2400" i="1" dirty="0">
                        <a:latin typeface="Cambria Math" panose="02040503050406030204" pitchFamily="18" charset="0"/>
                      </a:rPr>
                      <m:t>)</m:t>
                    </m:r>
                  </m:oMath>
                </a14:m>
                <a:r>
                  <a:rPr lang="en-SG" sz="2400" dirty="0"/>
                  <a:t>, because </a:t>
                </a:r>
                <a14:m>
                  <m:oMath xmlns:m="http://schemas.openxmlformats.org/officeDocument/2006/math">
                    <m:r>
                      <a:rPr lang="en-SG" sz="2400" i="1" dirty="0">
                        <a:latin typeface="Cambria Math" panose="02040503050406030204" pitchFamily="18" charset="0"/>
                      </a:rPr>
                      <m:t>𝐴𝐵</m:t>
                    </m:r>
                  </m:oMath>
                </a14:m>
                <a:r>
                  <a:rPr lang="en-SG" sz="2400" dirty="0"/>
                  <a:t>C is dominated by </a:t>
                </a:r>
                <a14:m>
                  <m:oMath xmlns:m="http://schemas.openxmlformats.org/officeDocument/2006/math">
                    <m:r>
                      <a:rPr lang="en-SG" sz="2400" i="1">
                        <a:latin typeface="Cambria Math" panose="02040503050406030204" pitchFamily="18" charset="0"/>
                      </a:rPr>
                      <m:t>𝐶</m:t>
                    </m:r>
                  </m:oMath>
                </a14:m>
                <a:r>
                  <a:rPr lang="en-SG" sz="2400" dirty="0"/>
                  <a:t> and AB is in S.</a:t>
                </a:r>
              </a:p>
              <a:p>
                <a:endParaRPr lang="en-SG" sz="2400" dirty="0"/>
              </a:p>
              <a:p>
                <a:r>
                  <a:rPr lang="en-SG" sz="2400" dirty="0"/>
                  <a:t>Hence, the cost reduction = </a:t>
                </a:r>
                <a14:m>
                  <m:oMath xmlns:m="http://schemas.openxmlformats.org/officeDocument/2006/math">
                    <m:r>
                      <a:rPr lang="en-SG" sz="2400" i="1" dirty="0">
                        <a:latin typeface="Cambria Math" panose="02040503050406030204" pitchFamily="18" charset="0"/>
                      </a:rPr>
                      <m:t>𝐶</m:t>
                    </m:r>
                    <m:d>
                      <m:dPr>
                        <m:ctrlPr>
                          <a:rPr lang="en-SG" sz="2400" i="1" dirty="0">
                            <a:latin typeface="Cambria Math" panose="02040503050406030204" pitchFamily="18" charset="0"/>
                          </a:rPr>
                        </m:ctrlPr>
                      </m:dPr>
                      <m:e>
                        <m:r>
                          <a:rPr lang="en-SG" sz="2400" i="1" dirty="0">
                            <a:latin typeface="Cambria Math" panose="02040503050406030204" pitchFamily="18" charset="0"/>
                          </a:rPr>
                          <m:t>𝐴𝐵𝐶</m:t>
                        </m:r>
                      </m:e>
                    </m:d>
                    <m:r>
                      <a:rPr lang="en-SG" sz="2400" i="1" dirty="0">
                        <a:latin typeface="Cambria Math" panose="02040503050406030204" pitchFamily="18" charset="0"/>
                      </a:rPr>
                      <m:t>−</m:t>
                    </m:r>
                    <m:r>
                      <a:rPr lang="en-SG" sz="2400" i="1" dirty="0">
                        <a:latin typeface="Cambria Math" panose="02040503050406030204" pitchFamily="18" charset="0"/>
                      </a:rPr>
                      <m:t>𝐶</m:t>
                    </m:r>
                    <m:d>
                      <m:dPr>
                        <m:ctrlPr>
                          <a:rPr lang="en-SG" sz="2400" i="1" dirty="0">
                            <a:latin typeface="Cambria Math" panose="02040503050406030204" pitchFamily="18" charset="0"/>
                          </a:rPr>
                        </m:ctrlPr>
                      </m:dPr>
                      <m:e>
                        <m:r>
                          <a:rPr lang="en-SG" sz="2400" i="1" dirty="0">
                            <a:latin typeface="Cambria Math" panose="02040503050406030204" pitchFamily="18" charset="0"/>
                          </a:rPr>
                          <m:t>𝐶</m:t>
                        </m:r>
                      </m:e>
                    </m:d>
                    <m:r>
                      <a:rPr lang="en-SG" sz="2400" i="1" dirty="0">
                        <a:latin typeface="Cambria Math" panose="02040503050406030204" pitchFamily="18" charset="0"/>
                      </a:rPr>
                      <m:t>+</m:t>
                    </m:r>
                    <m:r>
                      <a:rPr lang="en-SG" sz="2400" i="1" dirty="0">
                        <a:latin typeface="Cambria Math" panose="02040503050406030204" pitchFamily="18" charset="0"/>
                      </a:rPr>
                      <m:t>𝐶</m:t>
                    </m:r>
                    <m:d>
                      <m:dPr>
                        <m:ctrlPr>
                          <a:rPr lang="en-SG" sz="2400" i="1" dirty="0">
                            <a:latin typeface="Cambria Math" panose="02040503050406030204" pitchFamily="18" charset="0"/>
                          </a:rPr>
                        </m:ctrlPr>
                      </m:dPr>
                      <m:e>
                        <m:r>
                          <a:rPr lang="en-SG" sz="2400" i="1" dirty="0">
                            <a:latin typeface="Cambria Math" panose="02040503050406030204" pitchFamily="18" charset="0"/>
                          </a:rPr>
                          <m:t>𝐴𝐵</m:t>
                        </m:r>
                      </m:e>
                    </m:d>
                    <m:r>
                      <a:rPr lang="en-SG" sz="2400" i="1" dirty="0">
                        <a:latin typeface="Cambria Math" panose="02040503050406030204" pitchFamily="18" charset="0"/>
                      </a:rPr>
                      <m:t>−</m:t>
                    </m:r>
                    <m:r>
                      <a:rPr lang="en-SG" sz="2400" i="1" dirty="0">
                        <a:latin typeface="Cambria Math" panose="02040503050406030204" pitchFamily="18" charset="0"/>
                      </a:rPr>
                      <m:t>𝐶</m:t>
                    </m:r>
                    <m:d>
                      <m:dPr>
                        <m:ctrlPr>
                          <a:rPr lang="en-SG" sz="2400" i="1" dirty="0">
                            <a:latin typeface="Cambria Math" panose="02040503050406030204" pitchFamily="18" charset="0"/>
                          </a:rPr>
                        </m:ctrlPr>
                      </m:dPr>
                      <m:e>
                        <m:r>
                          <a:rPr lang="en-SG" sz="2400" i="1" dirty="0">
                            <a:latin typeface="Cambria Math" panose="02040503050406030204" pitchFamily="18" charset="0"/>
                          </a:rPr>
                          <m:t>𝐶</m:t>
                        </m:r>
                      </m:e>
                    </m:d>
                    <m:r>
                      <a:rPr lang="en-SG" sz="2400" i="1" dirty="0">
                        <a:latin typeface="Cambria Math" panose="02040503050406030204" pitchFamily="18" charset="0"/>
                      </a:rPr>
                      <m:t>=</m:t>
                    </m:r>
                    <m:d>
                      <m:dPr>
                        <m:ctrlPr>
                          <a:rPr lang="en-SG" sz="2400" i="1" dirty="0">
                            <a:latin typeface="Cambria Math" panose="02040503050406030204" pitchFamily="18" charset="0"/>
                          </a:rPr>
                        </m:ctrlPr>
                      </m:dPr>
                      <m:e>
                        <m:r>
                          <a:rPr lang="en-SG" sz="2400" i="1" dirty="0">
                            <a:latin typeface="Cambria Math" panose="02040503050406030204" pitchFamily="18" charset="0"/>
                          </a:rPr>
                          <m:t>2000−40</m:t>
                        </m:r>
                      </m:e>
                    </m:d>
                    <m:r>
                      <a:rPr lang="en-SG" sz="2400" i="1" dirty="0">
                        <a:latin typeface="Cambria Math" panose="02040503050406030204" pitchFamily="18" charset="0"/>
                      </a:rPr>
                      <m:t>+(400−40)=2320.</m:t>
                    </m:r>
                  </m:oMath>
                </a14:m>
                <a:endParaRPr lang="en-SG" sz="2400" dirty="0"/>
              </a:p>
              <a:p>
                <a:endParaRPr lang="en-SG" sz="2400" dirty="0"/>
              </a:p>
              <a:p>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𝐶</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𝑐</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=2320</m:t>
                    </m:r>
                  </m:oMath>
                </a14:m>
                <a:r>
                  <a:rPr lang="en-SG" sz="2400" dirty="0"/>
                  <a:t> </a:t>
                </a:r>
              </a:p>
            </p:txBody>
          </p:sp>
        </mc:Choice>
        <mc:Fallback xmlns="">
          <p:sp>
            <p:nvSpPr>
              <p:cNvPr id="13" name="Rectangle 12">
                <a:extLst>
                  <a:ext uri="{FF2B5EF4-FFF2-40B4-BE49-F238E27FC236}">
                    <a16:creationId xmlns:a16="http://schemas.microsoft.com/office/drawing/2014/main" id="{AD952476-526B-419F-A865-29A017BFE6CB}"/>
                  </a:ext>
                </a:extLst>
              </p:cNvPr>
              <p:cNvSpPr>
                <a:spLocks noRot="1" noChangeAspect="1" noMove="1" noResize="1" noEditPoints="1" noAdjustHandles="1" noChangeArrowheads="1" noChangeShapeType="1" noTextEdit="1"/>
              </p:cNvSpPr>
              <p:nvPr/>
            </p:nvSpPr>
            <p:spPr>
              <a:xfrm>
                <a:off x="663634" y="1577009"/>
                <a:ext cx="6024486" cy="4885120"/>
              </a:xfrm>
              <a:prstGeom prst="rect">
                <a:avLst/>
              </a:prstGeom>
              <a:blipFill>
                <a:blip r:embed="rId2"/>
                <a:stretch>
                  <a:fillRect l="-1619" t="-4869" b="-17728"/>
                </a:stretch>
              </a:blipFill>
            </p:spPr>
            <p:txBody>
              <a:bodyPr/>
              <a:lstStyle/>
              <a:p>
                <a:r>
                  <a:rPr lang="en-SG">
                    <a:noFill/>
                  </a:rPr>
                  <a:t> </a:t>
                </a:r>
              </a:p>
            </p:txBody>
          </p:sp>
        </mc:Fallback>
      </mc:AlternateContent>
      <p:grpSp>
        <p:nvGrpSpPr>
          <p:cNvPr id="2" name="Group 1">
            <a:extLst>
              <a:ext uri="{FF2B5EF4-FFF2-40B4-BE49-F238E27FC236}">
                <a16:creationId xmlns:a16="http://schemas.microsoft.com/office/drawing/2014/main" id="{0BA2D112-A96F-4279-9255-DF3997BE80EF}"/>
              </a:ext>
            </a:extLst>
          </p:cNvPr>
          <p:cNvGrpSpPr/>
          <p:nvPr/>
        </p:nvGrpSpPr>
        <p:grpSpPr>
          <a:xfrm>
            <a:off x="6919184" y="1828800"/>
            <a:ext cx="4979499" cy="4412973"/>
            <a:chOff x="6919184" y="1828800"/>
            <a:chExt cx="4979499" cy="4412973"/>
          </a:xfrm>
        </p:grpSpPr>
        <p:grpSp>
          <p:nvGrpSpPr>
            <p:cNvPr id="28" name="Group 27">
              <a:extLst>
                <a:ext uri="{FF2B5EF4-FFF2-40B4-BE49-F238E27FC236}">
                  <a16:creationId xmlns:a16="http://schemas.microsoft.com/office/drawing/2014/main" id="{4B5AF057-9C8F-4503-8FF9-011001DBB2EA}"/>
                </a:ext>
              </a:extLst>
            </p:cNvPr>
            <p:cNvGrpSpPr/>
            <p:nvPr/>
          </p:nvGrpSpPr>
          <p:grpSpPr>
            <a:xfrm>
              <a:off x="6919184" y="1828800"/>
              <a:ext cx="4979499" cy="4412973"/>
              <a:chOff x="5171667" y="2056327"/>
              <a:chExt cx="3850342" cy="3279666"/>
            </a:xfrm>
          </p:grpSpPr>
          <p:grpSp>
            <p:nvGrpSpPr>
              <p:cNvPr id="29" name="Group 28">
                <a:extLst>
                  <a:ext uri="{FF2B5EF4-FFF2-40B4-BE49-F238E27FC236}">
                    <a16:creationId xmlns:a16="http://schemas.microsoft.com/office/drawing/2014/main" id="{DA630AD7-64B9-4C1A-B7B6-D83CFB1EF5F2}"/>
                  </a:ext>
                </a:extLst>
              </p:cNvPr>
              <p:cNvGrpSpPr/>
              <p:nvPr/>
            </p:nvGrpSpPr>
            <p:grpSpPr>
              <a:xfrm>
                <a:off x="5171667" y="2056327"/>
                <a:ext cx="3850342" cy="3279666"/>
                <a:chOff x="5293658" y="526717"/>
                <a:chExt cx="3850342" cy="3279666"/>
              </a:xfrm>
            </p:grpSpPr>
            <p:pic>
              <p:nvPicPr>
                <p:cNvPr id="34" name="Picture 33">
                  <a:extLst>
                    <a:ext uri="{FF2B5EF4-FFF2-40B4-BE49-F238E27FC236}">
                      <a16:creationId xmlns:a16="http://schemas.microsoft.com/office/drawing/2014/main" id="{26FFD3C2-5A03-4A81-B4D9-00FB224A85E9}"/>
                    </a:ext>
                  </a:extLst>
                </p:cNvPr>
                <p:cNvPicPr>
                  <a:picLocks noChangeAspect="1"/>
                </p:cNvPicPr>
                <p:nvPr/>
              </p:nvPicPr>
              <p:blipFill>
                <a:blip r:embed="rId3"/>
                <a:stretch>
                  <a:fillRect/>
                </a:stretch>
              </p:blipFill>
              <p:spPr>
                <a:xfrm>
                  <a:off x="5293658" y="526717"/>
                  <a:ext cx="3850342" cy="3279666"/>
                </a:xfrm>
                <a:prstGeom prst="rect">
                  <a:avLst/>
                </a:prstGeom>
              </p:spPr>
            </p:pic>
            <p:sp>
              <p:nvSpPr>
                <p:cNvPr id="37" name="Rectangle 36">
                  <a:extLst>
                    <a:ext uri="{FF2B5EF4-FFF2-40B4-BE49-F238E27FC236}">
                      <a16:creationId xmlns:a16="http://schemas.microsoft.com/office/drawing/2014/main" id="{DAD5DF01-774F-44BF-8B98-7A6FE3553016}"/>
                    </a:ext>
                  </a:extLst>
                </p:cNvPr>
                <p:cNvSpPr/>
                <p:nvPr/>
              </p:nvSpPr>
              <p:spPr>
                <a:xfrm>
                  <a:off x="6647732" y="3375923"/>
                  <a:ext cx="739185" cy="361620"/>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30" name="Rectangle 29">
                <a:extLst>
                  <a:ext uri="{FF2B5EF4-FFF2-40B4-BE49-F238E27FC236}">
                    <a16:creationId xmlns:a16="http://schemas.microsoft.com/office/drawing/2014/main" id="{F0D2C3F8-8035-4E88-93AE-E832BD1ABE4D}"/>
                  </a:ext>
                </a:extLst>
              </p:cNvPr>
              <p:cNvSpPr/>
              <p:nvPr/>
            </p:nvSpPr>
            <p:spPr>
              <a:xfrm>
                <a:off x="5207933" y="3959046"/>
                <a:ext cx="739185" cy="384743"/>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a:extLst>
                  <a:ext uri="{FF2B5EF4-FFF2-40B4-BE49-F238E27FC236}">
                    <a16:creationId xmlns:a16="http://schemas.microsoft.com/office/drawing/2014/main" id="{6091DD8B-555D-4DEF-A714-544C61CB276C}"/>
                  </a:ext>
                </a:extLst>
              </p:cNvPr>
              <p:cNvSpPr/>
              <p:nvPr/>
            </p:nvSpPr>
            <p:spPr>
              <a:xfrm>
                <a:off x="5207933" y="3031199"/>
                <a:ext cx="739185" cy="384743"/>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ectangle 31">
                <a:extLst>
                  <a:ext uri="{FF2B5EF4-FFF2-40B4-BE49-F238E27FC236}">
                    <a16:creationId xmlns:a16="http://schemas.microsoft.com/office/drawing/2014/main" id="{F911B91B-7463-4518-9C99-698644E04B39}"/>
                  </a:ext>
                </a:extLst>
              </p:cNvPr>
              <p:cNvSpPr/>
              <p:nvPr/>
            </p:nvSpPr>
            <p:spPr>
              <a:xfrm>
                <a:off x="6547955" y="2115839"/>
                <a:ext cx="716971" cy="368026"/>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Rectangle 32">
                <a:extLst>
                  <a:ext uri="{FF2B5EF4-FFF2-40B4-BE49-F238E27FC236}">
                    <a16:creationId xmlns:a16="http://schemas.microsoft.com/office/drawing/2014/main" id="{2F0397B9-04F2-4134-B471-0CA4697D79AC}"/>
                  </a:ext>
                </a:extLst>
              </p:cNvPr>
              <p:cNvSpPr/>
              <p:nvPr/>
            </p:nvSpPr>
            <p:spPr>
              <a:xfrm>
                <a:off x="6547954" y="3040164"/>
                <a:ext cx="739185" cy="384743"/>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16" name="Rectangle 15">
              <a:extLst>
                <a:ext uri="{FF2B5EF4-FFF2-40B4-BE49-F238E27FC236}">
                  <a16:creationId xmlns:a16="http://schemas.microsoft.com/office/drawing/2014/main" id="{E9B15750-6FBA-4A6D-B951-657917C1868C}"/>
                </a:ext>
              </a:extLst>
            </p:cNvPr>
            <p:cNvSpPr/>
            <p:nvPr/>
          </p:nvSpPr>
          <p:spPr>
            <a:xfrm>
              <a:off x="8666810" y="3131437"/>
              <a:ext cx="988232" cy="526799"/>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6893571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B1BE45-64DD-4D13-B414-1FB9DE4A8DDA}"/>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9F794827-3E36-409E-90CE-A16DFDA99D8F}"/>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D1DD91C4-95EC-4882-A921-C8D711357791}"/>
              </a:ext>
            </a:extLst>
          </p:cNvPr>
          <p:cNvSpPr>
            <a:spLocks noGrp="1"/>
          </p:cNvSpPr>
          <p:nvPr>
            <p:ph type="sldNum" sz="quarter" idx="12"/>
          </p:nvPr>
        </p:nvSpPr>
        <p:spPr/>
        <p:txBody>
          <a:bodyPr/>
          <a:lstStyle/>
          <a:p>
            <a:fld id="{0CFEC368-1D7A-4F81-ABF6-AE0E36BAF64C}" type="slidenum">
              <a:rPr lang="en-US" smtClean="0"/>
              <a:pPr/>
              <a:t>23</a:t>
            </a:fld>
            <a:endParaRPr lang="en-US"/>
          </a:p>
        </p:txBody>
      </p:sp>
      <p:graphicFrame>
        <p:nvGraphicFramePr>
          <p:cNvPr id="19" name="Table 18">
            <a:extLst>
              <a:ext uri="{FF2B5EF4-FFF2-40B4-BE49-F238E27FC236}">
                <a16:creationId xmlns:a16="http://schemas.microsoft.com/office/drawing/2014/main" id="{E8A0B5DE-658E-4C57-BD22-5EB1FFC349DB}"/>
              </a:ext>
            </a:extLst>
          </p:cNvPr>
          <p:cNvGraphicFramePr>
            <a:graphicFrameLocks noGrp="1"/>
          </p:cNvGraphicFramePr>
          <p:nvPr>
            <p:extLst>
              <p:ext uri="{D42A27DB-BD31-4B8C-83A1-F6EECF244321}">
                <p14:modId xmlns:p14="http://schemas.microsoft.com/office/powerpoint/2010/main" val="1920735047"/>
              </p:ext>
            </p:extLst>
          </p:nvPr>
        </p:nvGraphicFramePr>
        <p:xfrm>
          <a:off x="650380" y="224699"/>
          <a:ext cx="8585361" cy="1112520"/>
        </p:xfrm>
        <a:graphic>
          <a:graphicData uri="http://schemas.openxmlformats.org/drawingml/2006/table">
            <a:tbl>
              <a:tblPr firstRow="1" bandRow="1">
                <a:tableStyleId>{BC89EF96-8CEA-46FF-86C4-4CE0E7609802}</a:tableStyleId>
              </a:tblPr>
              <a:tblGrid>
                <a:gridCol w="2463881">
                  <a:extLst>
                    <a:ext uri="{9D8B030D-6E8A-4147-A177-3AD203B41FA5}">
                      <a16:colId xmlns:a16="http://schemas.microsoft.com/office/drawing/2014/main" val="1522916360"/>
                    </a:ext>
                  </a:extLst>
                </a:gridCol>
                <a:gridCol w="932329">
                  <a:extLst>
                    <a:ext uri="{9D8B030D-6E8A-4147-A177-3AD203B41FA5}">
                      <a16:colId xmlns:a16="http://schemas.microsoft.com/office/drawing/2014/main" val="2594905174"/>
                    </a:ext>
                  </a:extLst>
                </a:gridCol>
                <a:gridCol w="878542">
                  <a:extLst>
                    <a:ext uri="{9D8B030D-6E8A-4147-A177-3AD203B41FA5}">
                      <a16:colId xmlns:a16="http://schemas.microsoft.com/office/drawing/2014/main" val="2605337037"/>
                    </a:ext>
                  </a:extLst>
                </a:gridCol>
                <a:gridCol w="896470">
                  <a:extLst>
                    <a:ext uri="{9D8B030D-6E8A-4147-A177-3AD203B41FA5}">
                      <a16:colId xmlns:a16="http://schemas.microsoft.com/office/drawing/2014/main" val="3179679096"/>
                    </a:ext>
                  </a:extLst>
                </a:gridCol>
                <a:gridCol w="770965">
                  <a:extLst>
                    <a:ext uri="{9D8B030D-6E8A-4147-A177-3AD203B41FA5}">
                      <a16:colId xmlns:a16="http://schemas.microsoft.com/office/drawing/2014/main" val="2876649215"/>
                    </a:ext>
                  </a:extLst>
                </a:gridCol>
                <a:gridCol w="806823">
                  <a:extLst>
                    <a:ext uri="{9D8B030D-6E8A-4147-A177-3AD203B41FA5}">
                      <a16:colId xmlns:a16="http://schemas.microsoft.com/office/drawing/2014/main" val="436313993"/>
                    </a:ext>
                  </a:extLst>
                </a:gridCol>
                <a:gridCol w="770965">
                  <a:extLst>
                    <a:ext uri="{9D8B030D-6E8A-4147-A177-3AD203B41FA5}">
                      <a16:colId xmlns:a16="http://schemas.microsoft.com/office/drawing/2014/main" val="853395909"/>
                    </a:ext>
                  </a:extLst>
                </a:gridCol>
                <a:gridCol w="717177">
                  <a:extLst>
                    <a:ext uri="{9D8B030D-6E8A-4147-A177-3AD203B41FA5}">
                      <a16:colId xmlns:a16="http://schemas.microsoft.com/office/drawing/2014/main" val="966068150"/>
                    </a:ext>
                  </a:extLst>
                </a:gridCol>
                <a:gridCol w="348209">
                  <a:extLst>
                    <a:ext uri="{9D8B030D-6E8A-4147-A177-3AD203B41FA5}">
                      <a16:colId xmlns:a16="http://schemas.microsoft.com/office/drawing/2014/main" val="3113349152"/>
                    </a:ext>
                  </a:extLst>
                </a:gridCol>
              </a:tblGrid>
              <a:tr h="370840">
                <a:tc>
                  <a:txBody>
                    <a:bodyPr/>
                    <a:lstStyle/>
                    <a:p>
                      <a:pPr algn="r"/>
                      <a:r>
                        <a:rPr lang="en-SG" sz="1800" dirty="0"/>
                        <a:t>S = {</a:t>
                      </a:r>
                    </a:p>
                  </a:txBody>
                  <a:tcPr/>
                </a:tc>
                <a:tc>
                  <a:txBody>
                    <a:bodyPr/>
                    <a:lstStyle/>
                    <a:p>
                      <a:pPr algn="ctr"/>
                      <a:r>
                        <a:rPr lang="en-SG" sz="1800" dirty="0"/>
                        <a:t>ABC,</a:t>
                      </a:r>
                    </a:p>
                  </a:txBody>
                  <a:tcPr/>
                </a:tc>
                <a:tc>
                  <a:txBody>
                    <a:bodyPr/>
                    <a:lstStyle/>
                    <a:p>
                      <a:pPr algn="l"/>
                      <a:r>
                        <a:rPr lang="en-SG" sz="1800" dirty="0"/>
                        <a:t>AB</a:t>
                      </a:r>
                    </a:p>
                  </a:txBody>
                  <a:tcPr/>
                </a:tc>
                <a:tc>
                  <a:txBody>
                    <a:bodyPr/>
                    <a:lstStyle/>
                    <a:p>
                      <a:pPr algn="l"/>
                      <a:r>
                        <a:rPr lang="en-SG" sz="1800" dirty="0"/>
                        <a:t>}</a:t>
                      </a:r>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extLst>
                  <a:ext uri="{0D108BD9-81ED-4DB2-BD59-A6C34878D82A}">
                    <a16:rowId xmlns:a16="http://schemas.microsoft.com/office/drawing/2014/main" val="4057401689"/>
                  </a:ext>
                </a:extLst>
              </a:tr>
              <a:tr h="370840">
                <a:tc>
                  <a:txBody>
                    <a:bodyPr/>
                    <a:lstStyle/>
                    <a:p>
                      <a:pPr algn="r"/>
                      <a:r>
                        <a:rPr lang="en-SG" sz="1800" dirty="0" err="1"/>
                        <a:t>ViewToMat</a:t>
                      </a:r>
                      <a:r>
                        <a:rPr lang="en-SG" sz="1800" dirty="0"/>
                        <a:t> = w {</a:t>
                      </a:r>
                    </a:p>
                  </a:txBody>
                  <a:tcPr/>
                </a:tc>
                <a:tc>
                  <a:txBody>
                    <a:bodyPr/>
                    <a:lstStyle/>
                    <a:p>
                      <a:pPr algn="ctr"/>
                      <a:r>
                        <a:rPr lang="en-SG" sz="1800" dirty="0"/>
                        <a:t>AB,</a:t>
                      </a:r>
                    </a:p>
                  </a:txBody>
                  <a:tcPr>
                    <a:solidFill>
                      <a:schemeClr val="accent2">
                        <a:lumMod val="75000"/>
                      </a:schemeClr>
                    </a:solidFill>
                  </a:tcPr>
                </a:tc>
                <a:tc>
                  <a:txBody>
                    <a:bodyPr/>
                    <a:lstStyle/>
                    <a:p>
                      <a:pPr algn="ctr"/>
                      <a:r>
                        <a:rPr lang="en-SG" sz="1800" dirty="0"/>
                        <a:t>AC,</a:t>
                      </a:r>
                    </a:p>
                  </a:txBody>
                  <a:tcPr>
                    <a:solidFill>
                      <a:schemeClr val="tx2">
                        <a:lumMod val="60000"/>
                        <a:lumOff val="40000"/>
                      </a:schemeClr>
                    </a:solidFill>
                  </a:tcPr>
                </a:tc>
                <a:tc>
                  <a:txBody>
                    <a:bodyPr/>
                    <a:lstStyle/>
                    <a:p>
                      <a:pPr algn="ctr"/>
                      <a:r>
                        <a:rPr lang="en-SG" sz="1800" dirty="0"/>
                        <a:t>BC,</a:t>
                      </a:r>
                    </a:p>
                  </a:txBody>
                  <a:tcPr>
                    <a:solidFill>
                      <a:schemeClr val="tx2">
                        <a:lumMod val="60000"/>
                        <a:lumOff val="40000"/>
                      </a:schemeClr>
                    </a:solidFill>
                  </a:tcPr>
                </a:tc>
                <a:tc>
                  <a:txBody>
                    <a:bodyPr/>
                    <a:lstStyle/>
                    <a:p>
                      <a:pPr algn="ctr"/>
                      <a:r>
                        <a:rPr lang="en-SG" sz="1800" dirty="0"/>
                        <a:t>A,</a:t>
                      </a:r>
                    </a:p>
                  </a:txBody>
                  <a:tcPr>
                    <a:solidFill>
                      <a:schemeClr val="tx2">
                        <a:lumMod val="60000"/>
                        <a:lumOff val="40000"/>
                      </a:schemeClr>
                    </a:solidFill>
                  </a:tcPr>
                </a:tc>
                <a:tc>
                  <a:txBody>
                    <a:bodyPr/>
                    <a:lstStyle/>
                    <a:p>
                      <a:pPr algn="ctr"/>
                      <a:r>
                        <a:rPr lang="en-SG" sz="1800" dirty="0"/>
                        <a:t>B,</a:t>
                      </a:r>
                    </a:p>
                  </a:txBody>
                  <a:tcPr>
                    <a:solidFill>
                      <a:schemeClr val="tx2">
                        <a:lumMod val="60000"/>
                        <a:lumOff val="40000"/>
                      </a:schemeClr>
                    </a:solidFill>
                  </a:tcPr>
                </a:tc>
                <a:tc>
                  <a:txBody>
                    <a:bodyPr/>
                    <a:lstStyle/>
                    <a:p>
                      <a:pPr algn="ctr"/>
                      <a:r>
                        <a:rPr lang="en-SG" sz="1800" dirty="0"/>
                        <a:t>C,</a:t>
                      </a:r>
                    </a:p>
                  </a:txBody>
                  <a:tcPr>
                    <a:solidFill>
                      <a:schemeClr val="tx2">
                        <a:lumMod val="60000"/>
                        <a:lumOff val="40000"/>
                      </a:schemeClr>
                    </a:solidFill>
                  </a:tcPr>
                </a:tc>
                <a:tc>
                  <a:txBody>
                    <a:bodyPr/>
                    <a:lstStyle/>
                    <a:p>
                      <a:pPr algn="ctr"/>
                      <a:r>
                        <a:rPr lang="en-SG" sz="1800" dirty="0"/>
                        <a:t>All</a:t>
                      </a:r>
                    </a:p>
                  </a:txBody>
                  <a:tcPr>
                    <a:noFill/>
                  </a:tcPr>
                </a:tc>
                <a:tc>
                  <a:txBody>
                    <a:bodyPr/>
                    <a:lstStyle/>
                    <a:p>
                      <a:pPr algn="l"/>
                      <a:r>
                        <a:rPr lang="en-SG" sz="1800" dirty="0"/>
                        <a:t>}</a:t>
                      </a:r>
                    </a:p>
                  </a:txBody>
                  <a:tcPr/>
                </a:tc>
                <a:extLst>
                  <a:ext uri="{0D108BD9-81ED-4DB2-BD59-A6C34878D82A}">
                    <a16:rowId xmlns:a16="http://schemas.microsoft.com/office/drawing/2014/main" val="2842698890"/>
                  </a:ext>
                </a:extLst>
              </a:tr>
              <a:tr h="370840">
                <a:tc>
                  <a:txBody>
                    <a:bodyPr/>
                    <a:lstStyle/>
                    <a:p>
                      <a:pPr algn="r"/>
                      <a:r>
                        <a:rPr lang="en-SG" sz="1800" dirty="0" err="1"/>
                        <a:t>CostReduction</a:t>
                      </a:r>
                      <a:r>
                        <a:rPr lang="en-SG" sz="1800" dirty="0"/>
                        <a:t> =</a:t>
                      </a:r>
                    </a:p>
                  </a:txBody>
                  <a:tcPr/>
                </a:tc>
                <a:tc>
                  <a:txBody>
                    <a:bodyPr/>
                    <a:lstStyle/>
                    <a:p>
                      <a:pPr algn="ctr"/>
                      <a:r>
                        <a:rPr lang="en-SG" sz="1800" dirty="0"/>
                        <a:t>6400</a:t>
                      </a:r>
                    </a:p>
                  </a:txBody>
                  <a:tcPr>
                    <a:solidFill>
                      <a:schemeClr val="accent2">
                        <a:lumMod val="75000"/>
                      </a:schemeClr>
                    </a:solidFill>
                  </a:tcPr>
                </a:tc>
                <a:tc>
                  <a:txBody>
                    <a:bodyPr/>
                    <a:lstStyle/>
                    <a:p>
                      <a:pPr algn="ctr"/>
                      <a:r>
                        <a:rPr lang="en-SG" sz="1800" dirty="0"/>
                        <a:t>2200</a:t>
                      </a:r>
                    </a:p>
                  </a:txBody>
                  <a:tcPr>
                    <a:solidFill>
                      <a:schemeClr val="tx2">
                        <a:lumMod val="60000"/>
                        <a:lumOff val="40000"/>
                      </a:schemeClr>
                    </a:solidFill>
                  </a:tcPr>
                </a:tc>
                <a:tc>
                  <a:txBody>
                    <a:bodyPr/>
                    <a:lstStyle/>
                    <a:p>
                      <a:pPr algn="ctr"/>
                      <a:r>
                        <a:rPr lang="en-SG" sz="1800" dirty="0"/>
                        <a:t>2600</a:t>
                      </a:r>
                    </a:p>
                  </a:txBody>
                  <a:tcPr>
                    <a:solidFill>
                      <a:schemeClr val="tx2">
                        <a:lumMod val="60000"/>
                        <a:lumOff val="40000"/>
                      </a:schemeClr>
                    </a:solidFill>
                  </a:tcPr>
                </a:tc>
                <a:tc>
                  <a:txBody>
                    <a:bodyPr/>
                    <a:lstStyle/>
                    <a:p>
                      <a:pPr algn="ctr"/>
                      <a:r>
                        <a:rPr lang="en-SG" sz="1800" dirty="0"/>
                        <a:t>760</a:t>
                      </a:r>
                    </a:p>
                  </a:txBody>
                  <a:tcPr>
                    <a:solidFill>
                      <a:schemeClr val="tx2">
                        <a:lumMod val="60000"/>
                        <a:lumOff val="40000"/>
                      </a:schemeClr>
                    </a:solidFill>
                  </a:tcPr>
                </a:tc>
                <a:tc>
                  <a:txBody>
                    <a:bodyPr/>
                    <a:lstStyle/>
                    <a:p>
                      <a:pPr algn="ctr"/>
                      <a:r>
                        <a:rPr lang="en-SG" sz="1800" dirty="0"/>
                        <a:t>680</a:t>
                      </a:r>
                    </a:p>
                  </a:txBody>
                  <a:tcPr>
                    <a:solidFill>
                      <a:schemeClr val="tx2">
                        <a:lumMod val="60000"/>
                        <a:lumOff val="40000"/>
                      </a:schemeClr>
                    </a:solidFill>
                  </a:tcPr>
                </a:tc>
                <a:tc>
                  <a:txBody>
                    <a:bodyPr/>
                    <a:lstStyle/>
                    <a:p>
                      <a:pPr algn="ctr"/>
                      <a:r>
                        <a:rPr lang="en-SG" sz="1800" dirty="0"/>
                        <a:t>2320</a:t>
                      </a:r>
                    </a:p>
                  </a:txBody>
                  <a:tcPr>
                    <a:solidFill>
                      <a:schemeClr val="tx2">
                        <a:lumMod val="60000"/>
                        <a:lumOff val="40000"/>
                      </a:schemeClr>
                    </a:solidFill>
                  </a:tcPr>
                </a:tc>
                <a:tc>
                  <a:txBody>
                    <a:bodyPr/>
                    <a:lstStyle/>
                    <a:p>
                      <a:pPr algn="ctr"/>
                      <a:r>
                        <a:rPr lang="en-SG" sz="1800" dirty="0"/>
                        <a:t>-</a:t>
                      </a:r>
                    </a:p>
                  </a:txBody>
                  <a:tcPr>
                    <a:noFill/>
                  </a:tcPr>
                </a:tc>
                <a:tc>
                  <a:txBody>
                    <a:bodyPr/>
                    <a:lstStyle/>
                    <a:p>
                      <a:pPr algn="l"/>
                      <a:endParaRPr lang="en-SG" sz="1800" dirty="0"/>
                    </a:p>
                  </a:txBody>
                  <a:tcPr/>
                </a:tc>
                <a:extLst>
                  <a:ext uri="{0D108BD9-81ED-4DB2-BD59-A6C34878D82A}">
                    <a16:rowId xmlns:a16="http://schemas.microsoft.com/office/drawing/2014/main" val="278844701"/>
                  </a:ext>
                </a:extLst>
              </a:tr>
            </a:tbl>
          </a:graphicData>
        </a:graphic>
      </p:graphicFrame>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AD952476-526B-419F-A865-29A017BFE6CB}"/>
                  </a:ext>
                </a:extLst>
              </p:cNvPr>
              <p:cNvSpPr/>
              <p:nvPr/>
            </p:nvSpPr>
            <p:spPr>
              <a:xfrm>
                <a:off x="650380" y="1550504"/>
                <a:ext cx="6426281" cy="4524315"/>
              </a:xfrm>
              <a:prstGeom prst="rect">
                <a:avLst/>
              </a:prstGeom>
            </p:spPr>
            <p:txBody>
              <a:bodyPr wrap="square">
                <a:spAutoFit/>
              </a:bodyPr>
              <a:lstStyle/>
              <a:p>
                <a:r>
                  <a:rPr lang="en-SG" sz="2400" dirty="0"/>
                  <a:t>To materialized view </a:t>
                </a:r>
                <a14:m>
                  <m:oMath xmlns:m="http://schemas.openxmlformats.org/officeDocument/2006/math">
                    <m:r>
                      <a:rPr lang="en-SG" sz="2400" i="1">
                        <a:latin typeface="Cambria Math" panose="02040503050406030204" pitchFamily="18" charset="0"/>
                      </a:rPr>
                      <m:t>𝐴𝑙𝑙</m:t>
                    </m:r>
                  </m:oMath>
                </a14:m>
                <a:r>
                  <a:rPr lang="en-SG" sz="2400" dirty="0"/>
                  <a:t> given </a:t>
                </a:r>
                <a14:m>
                  <m:oMath xmlns:m="http://schemas.openxmlformats.org/officeDocument/2006/math">
                    <m:r>
                      <a:rPr lang="en-SG" sz="2400" i="1" dirty="0">
                        <a:latin typeface="Cambria Math" panose="02040503050406030204" pitchFamily="18" charset="0"/>
                      </a:rPr>
                      <m:t>𝑆</m:t>
                    </m:r>
                  </m:oMath>
                </a14:m>
                <a:r>
                  <a:rPr lang="en-SG" sz="2400" dirty="0"/>
                  <a:t>, we compute the benefit </a:t>
                </a:r>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𝐴𝑙𝑙</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𝐴𝑙𝑙</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 </m:t>
                    </m:r>
                    <m:r>
                      <a:rPr lang="en-SG" sz="2400" i="1">
                        <a:latin typeface="Cambria Math" panose="02040503050406030204" pitchFamily="18" charset="0"/>
                      </a:rPr>
                      <m:t>𝑤h𝑒𝑟𝑒</m:t>
                    </m:r>
                    <m:r>
                      <a:rPr lang="en-SG" sz="2400" i="1">
                        <a:latin typeface="Cambria Math" panose="02040503050406030204" pitchFamily="18" charset="0"/>
                      </a:rPr>
                      <m:t> </m:t>
                    </m:r>
                    <m:r>
                      <a:rPr lang="en-SG" sz="2400" i="1">
                        <a:latin typeface="Cambria Math" panose="02040503050406030204" pitchFamily="18" charset="0"/>
                      </a:rPr>
                      <m:t>𝑤</m:t>
                    </m:r>
                    <m:r>
                      <a:rPr lang="en-SG" sz="2400" i="1">
                        <a:latin typeface="Cambria Math" panose="02040503050406030204" pitchFamily="18" charset="0"/>
                      </a:rPr>
                      <m:t>=</m:t>
                    </m:r>
                    <m:r>
                      <a:rPr lang="en-SG" sz="2400" i="1">
                        <a:latin typeface="Cambria Math" panose="02040503050406030204" pitchFamily="18" charset="0"/>
                      </a:rPr>
                      <m:t>𝑉𝑖𝑒𝑤𝑇𝑜𝑀𝑎𝑡</m:t>
                    </m:r>
                  </m:oMath>
                </a14:m>
                <a:endParaRPr lang="en-SG" sz="2400" dirty="0"/>
              </a:p>
              <a:p>
                <a:endParaRPr lang="en-SG" sz="2400" dirty="0"/>
              </a:p>
              <a:p>
                <a:r>
                  <a:rPr lang="en-SG" sz="2400" dirty="0"/>
                  <a:t>For each view </a:t>
                </a:r>
                <a14:m>
                  <m:oMath xmlns:m="http://schemas.openxmlformats.org/officeDocument/2006/math">
                    <m:r>
                      <a:rPr lang="en-SG" sz="2400" i="1" dirty="0">
                        <a:latin typeface="Cambria Math" panose="02040503050406030204" pitchFamily="18" charset="0"/>
                      </a:rPr>
                      <m:t>𝑤</m:t>
                    </m:r>
                  </m:oMath>
                </a14:m>
                <a:r>
                  <a:rPr lang="en-SG" sz="2400" dirty="0"/>
                  <a:t> covered by </a:t>
                </a:r>
                <a14:m>
                  <m:oMath xmlns:m="http://schemas.openxmlformats.org/officeDocument/2006/math">
                    <m:r>
                      <a:rPr lang="en-SG" sz="2400" i="1">
                        <a:latin typeface="Cambria Math" panose="02040503050406030204" pitchFamily="18" charset="0"/>
                      </a:rPr>
                      <m:t>𝐴𝑙𝑙</m:t>
                    </m:r>
                  </m:oMath>
                </a14:m>
                <a:r>
                  <a:rPr lang="en-SG" sz="2400" dirty="0"/>
                  <a:t>, we compute </a:t>
                </a:r>
                <a14:m>
                  <m:oMath xmlns:m="http://schemas.openxmlformats.org/officeDocument/2006/math">
                    <m:r>
                      <a:rPr lang="en-SG" sz="2400" i="1" dirty="0">
                        <a:latin typeface="Cambria Math" panose="02040503050406030204" pitchFamily="18" charset="0"/>
                      </a:rPr>
                      <m:t>𝐶</m:t>
                    </m:r>
                    <m:d>
                      <m:dPr>
                        <m:ctrlPr>
                          <a:rPr lang="en-SG" sz="2400" i="1" dirty="0">
                            <a:latin typeface="Cambria Math" panose="02040503050406030204" pitchFamily="18" charset="0"/>
                          </a:rPr>
                        </m:ctrlPr>
                      </m:dPr>
                      <m:e>
                        <m:r>
                          <a:rPr lang="en-SG" sz="2400" i="1" dirty="0">
                            <a:latin typeface="Cambria Math" panose="02040503050406030204" pitchFamily="18" charset="0"/>
                          </a:rPr>
                          <m:t>𝐴𝐵</m:t>
                        </m:r>
                      </m:e>
                    </m:d>
                    <m:r>
                      <a:rPr lang="en-SG" sz="2400" i="1" dirty="0">
                        <a:latin typeface="Cambria Math" panose="02040503050406030204" pitchFamily="18" charset="0"/>
                      </a:rPr>
                      <m:t>−</m:t>
                    </m:r>
                    <m:r>
                      <a:rPr lang="en-SG" sz="2400" i="1" dirty="0">
                        <a:latin typeface="Cambria Math" panose="02040503050406030204" pitchFamily="18" charset="0"/>
                      </a:rPr>
                      <m:t>𝐶</m:t>
                    </m:r>
                    <m:d>
                      <m:dPr>
                        <m:ctrlPr>
                          <a:rPr lang="en-SG" sz="2400" i="1" dirty="0">
                            <a:latin typeface="Cambria Math" panose="02040503050406030204" pitchFamily="18" charset="0"/>
                          </a:rPr>
                        </m:ctrlPr>
                      </m:dPr>
                      <m:e>
                        <m:r>
                          <a:rPr lang="en-SG" sz="2400" i="1" dirty="0">
                            <a:latin typeface="Cambria Math" panose="02040503050406030204" pitchFamily="18" charset="0"/>
                          </a:rPr>
                          <m:t>𝐴𝑙𝑙</m:t>
                        </m:r>
                      </m:e>
                    </m:d>
                  </m:oMath>
                </a14:m>
                <a:r>
                  <a:rPr lang="en-SG" sz="2400" dirty="0"/>
                  <a:t>, because </a:t>
                </a:r>
                <a14:m>
                  <m:oMath xmlns:m="http://schemas.openxmlformats.org/officeDocument/2006/math">
                    <m:r>
                      <a:rPr lang="en-SG" sz="2400" i="1" dirty="0">
                        <a:latin typeface="Cambria Math" panose="02040503050406030204" pitchFamily="18" charset="0"/>
                      </a:rPr>
                      <m:t>𝐴𝐵</m:t>
                    </m:r>
                  </m:oMath>
                </a14:m>
                <a:r>
                  <a:rPr lang="en-SG" sz="2400" dirty="0"/>
                  <a:t> is dominated by </a:t>
                </a:r>
                <a14:m>
                  <m:oMath xmlns:m="http://schemas.openxmlformats.org/officeDocument/2006/math">
                    <m:r>
                      <a:rPr lang="en-SG" sz="2400" i="1">
                        <a:latin typeface="Cambria Math" panose="02040503050406030204" pitchFamily="18" charset="0"/>
                      </a:rPr>
                      <m:t>𝐴𝑙𝑙</m:t>
                    </m:r>
                  </m:oMath>
                </a14:m>
                <a:r>
                  <a:rPr lang="en-SG" sz="2400" dirty="0"/>
                  <a:t>.</a:t>
                </a:r>
              </a:p>
              <a:p>
                <a:endParaRPr lang="en-SG" sz="2400" dirty="0"/>
              </a:p>
              <a:p>
                <a:r>
                  <a:rPr lang="en-SG" sz="2400" dirty="0"/>
                  <a:t>Hence, the cost reduction = </a:t>
                </a:r>
                <a14:m>
                  <m:oMath xmlns:m="http://schemas.openxmlformats.org/officeDocument/2006/math">
                    <m:r>
                      <a:rPr lang="en-SG" sz="2400" i="1" dirty="0">
                        <a:latin typeface="Cambria Math" panose="02040503050406030204" pitchFamily="18" charset="0"/>
                      </a:rPr>
                      <m:t>𝐶</m:t>
                    </m:r>
                    <m:d>
                      <m:dPr>
                        <m:ctrlPr>
                          <a:rPr lang="en-SG" sz="2400" i="1" dirty="0">
                            <a:latin typeface="Cambria Math" panose="02040503050406030204" pitchFamily="18" charset="0"/>
                          </a:rPr>
                        </m:ctrlPr>
                      </m:dPr>
                      <m:e>
                        <m:r>
                          <a:rPr lang="en-SG" sz="2400" i="1" dirty="0">
                            <a:latin typeface="Cambria Math" panose="02040503050406030204" pitchFamily="18" charset="0"/>
                          </a:rPr>
                          <m:t>𝐴𝐵</m:t>
                        </m:r>
                      </m:e>
                    </m:d>
                    <m:r>
                      <a:rPr lang="en-SG" sz="2400" i="1" dirty="0">
                        <a:latin typeface="Cambria Math" panose="02040503050406030204" pitchFamily="18" charset="0"/>
                      </a:rPr>
                      <m:t>−</m:t>
                    </m:r>
                    <m:r>
                      <a:rPr lang="en-SG" sz="2400" i="1" dirty="0">
                        <a:latin typeface="Cambria Math" panose="02040503050406030204" pitchFamily="18" charset="0"/>
                      </a:rPr>
                      <m:t>𝐶</m:t>
                    </m:r>
                    <m:d>
                      <m:dPr>
                        <m:ctrlPr>
                          <a:rPr lang="en-SG" sz="2400" i="1" dirty="0">
                            <a:latin typeface="Cambria Math" panose="02040503050406030204" pitchFamily="18" charset="0"/>
                          </a:rPr>
                        </m:ctrlPr>
                      </m:dPr>
                      <m:e>
                        <m:r>
                          <a:rPr lang="en-SG" sz="2400" i="1" dirty="0">
                            <a:latin typeface="Cambria Math" panose="02040503050406030204" pitchFamily="18" charset="0"/>
                          </a:rPr>
                          <m:t>𝐴𝑙𝑙</m:t>
                        </m:r>
                      </m:e>
                    </m:d>
                    <m:r>
                      <a:rPr lang="en-SG" sz="2400" i="1" dirty="0">
                        <a:latin typeface="Cambria Math" panose="02040503050406030204" pitchFamily="18" charset="0"/>
                      </a:rPr>
                      <m:t>=400−1.</m:t>
                    </m:r>
                  </m:oMath>
                </a14:m>
                <a:endParaRPr lang="en-SG" sz="2400" dirty="0"/>
              </a:p>
              <a:p>
                <a:endParaRPr lang="en-SG" sz="2400" dirty="0"/>
              </a:p>
              <a:p>
                <a14:m>
                  <m:oMath xmlns:m="http://schemas.openxmlformats.org/officeDocument/2006/math">
                    <m:r>
                      <a:rPr lang="en-SG" sz="2400" i="1">
                        <a:latin typeface="Cambria Math" panose="02040503050406030204" pitchFamily="18" charset="0"/>
                      </a:rPr>
                      <m:t>𝐵</m:t>
                    </m:r>
                    <m:d>
                      <m:dPr>
                        <m:ctrlPr>
                          <a:rPr lang="en-SG" sz="2400" i="1">
                            <a:latin typeface="Cambria Math" panose="02040503050406030204" pitchFamily="18" charset="0"/>
                          </a:rPr>
                        </m:ctrlPr>
                      </m:dPr>
                      <m:e>
                        <m:r>
                          <a:rPr lang="en-SG" sz="2400" i="1">
                            <a:latin typeface="Cambria Math" panose="02040503050406030204" pitchFamily="18" charset="0"/>
                          </a:rPr>
                          <m:t>𝐴𝑙𝑙</m:t>
                        </m:r>
                        <m:r>
                          <a:rPr lang="en-SG" sz="2400" i="1">
                            <a:latin typeface="Cambria Math" panose="02040503050406030204" pitchFamily="18" charset="0"/>
                          </a:rPr>
                          <m:t>,</m:t>
                        </m:r>
                        <m:r>
                          <a:rPr lang="en-SG" sz="2400" i="1">
                            <a:latin typeface="Cambria Math" panose="02040503050406030204" pitchFamily="18" charset="0"/>
                          </a:rPr>
                          <m:t>𝑆</m:t>
                        </m:r>
                      </m:e>
                    </m:d>
                    <m:r>
                      <a:rPr lang="en-SG" sz="2400" i="1">
                        <a:latin typeface="Cambria Math" panose="02040503050406030204" pitchFamily="18" charset="0"/>
                      </a:rPr>
                      <m:t>=</m:t>
                    </m:r>
                    <m:nary>
                      <m:naryPr>
                        <m:chr m:val="∑"/>
                        <m:limLoc m:val="subSup"/>
                        <m:supHide m:val="on"/>
                        <m:ctrlPr>
                          <a:rPr lang="en-SG" sz="2400" i="1">
                            <a:latin typeface="Cambria Math" panose="02040503050406030204" pitchFamily="18" charset="0"/>
                          </a:rPr>
                        </m:ctrlPr>
                      </m:naryPr>
                      <m:sub>
                        <m:r>
                          <m:rPr>
                            <m:brk m:alnAt="9"/>
                          </m:rPr>
                          <a:rPr lang="en-SG" sz="2400" i="1">
                            <a:latin typeface="Cambria Math" panose="02040503050406030204" pitchFamily="18" charset="0"/>
                          </a:rPr>
                          <m:t>𝑤</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𝐴𝑙𝑙</m:t>
                        </m:r>
                      </m:sub>
                      <m:sup/>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𝑤</m:t>
                            </m:r>
                          </m:sub>
                        </m:sSub>
                      </m:e>
                    </m:nary>
                    <m:r>
                      <a:rPr lang="en-SG" sz="2400" i="1">
                        <a:latin typeface="Cambria Math" panose="02040503050406030204" pitchFamily="18" charset="0"/>
                      </a:rPr>
                      <m:t>=399</m:t>
                    </m:r>
                  </m:oMath>
                </a14:m>
                <a:r>
                  <a:rPr lang="en-SG" sz="2400" dirty="0"/>
                  <a:t> </a:t>
                </a:r>
              </a:p>
            </p:txBody>
          </p:sp>
        </mc:Choice>
        <mc:Fallback xmlns="">
          <p:sp>
            <p:nvSpPr>
              <p:cNvPr id="13" name="Rectangle 12">
                <a:extLst>
                  <a:ext uri="{FF2B5EF4-FFF2-40B4-BE49-F238E27FC236}">
                    <a16:creationId xmlns:a16="http://schemas.microsoft.com/office/drawing/2014/main" id="{AD952476-526B-419F-A865-29A017BFE6CB}"/>
                  </a:ext>
                </a:extLst>
              </p:cNvPr>
              <p:cNvSpPr>
                <a:spLocks noRot="1" noChangeAspect="1" noMove="1" noResize="1" noEditPoints="1" noAdjustHandles="1" noChangeArrowheads="1" noChangeShapeType="1" noTextEdit="1"/>
              </p:cNvSpPr>
              <p:nvPr/>
            </p:nvSpPr>
            <p:spPr>
              <a:xfrm>
                <a:off x="650380" y="1550504"/>
                <a:ext cx="6426281" cy="4524315"/>
              </a:xfrm>
              <a:prstGeom prst="rect">
                <a:avLst/>
              </a:prstGeom>
              <a:blipFill>
                <a:blip r:embed="rId2"/>
                <a:stretch>
                  <a:fillRect l="-1518" t="-5249" r="-474" b="-18977"/>
                </a:stretch>
              </a:blipFill>
            </p:spPr>
            <p:txBody>
              <a:bodyPr/>
              <a:lstStyle/>
              <a:p>
                <a:r>
                  <a:rPr lang="en-SG">
                    <a:noFill/>
                  </a:rPr>
                  <a:t> </a:t>
                </a:r>
              </a:p>
            </p:txBody>
          </p:sp>
        </mc:Fallback>
      </mc:AlternateContent>
      <p:grpSp>
        <p:nvGrpSpPr>
          <p:cNvPr id="2" name="Group 1">
            <a:extLst>
              <a:ext uri="{FF2B5EF4-FFF2-40B4-BE49-F238E27FC236}">
                <a16:creationId xmlns:a16="http://schemas.microsoft.com/office/drawing/2014/main" id="{5B6E545E-B812-482F-9B2D-BB1B341AB4BA}"/>
              </a:ext>
            </a:extLst>
          </p:cNvPr>
          <p:cNvGrpSpPr/>
          <p:nvPr/>
        </p:nvGrpSpPr>
        <p:grpSpPr>
          <a:xfrm>
            <a:off x="7076661" y="2027829"/>
            <a:ext cx="4572000" cy="3856135"/>
            <a:chOff x="7076661" y="2027829"/>
            <a:chExt cx="4572000" cy="3856135"/>
          </a:xfrm>
        </p:grpSpPr>
        <p:grpSp>
          <p:nvGrpSpPr>
            <p:cNvPr id="28" name="Group 27">
              <a:extLst>
                <a:ext uri="{FF2B5EF4-FFF2-40B4-BE49-F238E27FC236}">
                  <a16:creationId xmlns:a16="http://schemas.microsoft.com/office/drawing/2014/main" id="{4B5AF057-9C8F-4503-8FF9-011001DBB2EA}"/>
                </a:ext>
              </a:extLst>
            </p:cNvPr>
            <p:cNvGrpSpPr/>
            <p:nvPr/>
          </p:nvGrpSpPr>
          <p:grpSpPr>
            <a:xfrm>
              <a:off x="7076661" y="2027829"/>
              <a:ext cx="4572000" cy="3856135"/>
              <a:chOff x="5171667" y="2056327"/>
              <a:chExt cx="3850342" cy="3279666"/>
            </a:xfrm>
          </p:grpSpPr>
          <p:grpSp>
            <p:nvGrpSpPr>
              <p:cNvPr id="29" name="Group 28">
                <a:extLst>
                  <a:ext uri="{FF2B5EF4-FFF2-40B4-BE49-F238E27FC236}">
                    <a16:creationId xmlns:a16="http://schemas.microsoft.com/office/drawing/2014/main" id="{DA630AD7-64B9-4C1A-B7B6-D83CFB1EF5F2}"/>
                  </a:ext>
                </a:extLst>
              </p:cNvPr>
              <p:cNvGrpSpPr/>
              <p:nvPr/>
            </p:nvGrpSpPr>
            <p:grpSpPr>
              <a:xfrm>
                <a:off x="5171667" y="2056327"/>
                <a:ext cx="3850342" cy="3279666"/>
                <a:chOff x="5293658" y="526717"/>
                <a:chExt cx="3850342" cy="3279666"/>
              </a:xfrm>
            </p:grpSpPr>
            <p:pic>
              <p:nvPicPr>
                <p:cNvPr id="34" name="Picture 33">
                  <a:extLst>
                    <a:ext uri="{FF2B5EF4-FFF2-40B4-BE49-F238E27FC236}">
                      <a16:creationId xmlns:a16="http://schemas.microsoft.com/office/drawing/2014/main" id="{26FFD3C2-5A03-4A81-B4D9-00FB224A85E9}"/>
                    </a:ext>
                  </a:extLst>
                </p:cNvPr>
                <p:cNvPicPr>
                  <a:picLocks noChangeAspect="1"/>
                </p:cNvPicPr>
                <p:nvPr/>
              </p:nvPicPr>
              <p:blipFill>
                <a:blip r:embed="rId3"/>
                <a:stretch>
                  <a:fillRect/>
                </a:stretch>
              </p:blipFill>
              <p:spPr>
                <a:xfrm>
                  <a:off x="5293658" y="526717"/>
                  <a:ext cx="3850342" cy="3279666"/>
                </a:xfrm>
                <a:prstGeom prst="rect">
                  <a:avLst/>
                </a:prstGeom>
              </p:spPr>
            </p:pic>
            <p:sp>
              <p:nvSpPr>
                <p:cNvPr id="37" name="Rectangle 36">
                  <a:extLst>
                    <a:ext uri="{FF2B5EF4-FFF2-40B4-BE49-F238E27FC236}">
                      <a16:creationId xmlns:a16="http://schemas.microsoft.com/office/drawing/2014/main" id="{DAD5DF01-774F-44BF-8B98-7A6FE3553016}"/>
                    </a:ext>
                  </a:extLst>
                </p:cNvPr>
                <p:cNvSpPr/>
                <p:nvPr/>
              </p:nvSpPr>
              <p:spPr>
                <a:xfrm>
                  <a:off x="6647732" y="3375923"/>
                  <a:ext cx="739185" cy="361620"/>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30" name="Rectangle 29">
                <a:extLst>
                  <a:ext uri="{FF2B5EF4-FFF2-40B4-BE49-F238E27FC236}">
                    <a16:creationId xmlns:a16="http://schemas.microsoft.com/office/drawing/2014/main" id="{F0D2C3F8-8035-4E88-93AE-E832BD1ABE4D}"/>
                  </a:ext>
                </a:extLst>
              </p:cNvPr>
              <p:cNvSpPr/>
              <p:nvPr/>
            </p:nvSpPr>
            <p:spPr>
              <a:xfrm>
                <a:off x="5207933" y="3959046"/>
                <a:ext cx="739185" cy="384743"/>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a:extLst>
                  <a:ext uri="{FF2B5EF4-FFF2-40B4-BE49-F238E27FC236}">
                    <a16:creationId xmlns:a16="http://schemas.microsoft.com/office/drawing/2014/main" id="{6091DD8B-555D-4DEF-A714-544C61CB276C}"/>
                  </a:ext>
                </a:extLst>
              </p:cNvPr>
              <p:cNvSpPr/>
              <p:nvPr/>
            </p:nvSpPr>
            <p:spPr>
              <a:xfrm>
                <a:off x="5207933" y="3031199"/>
                <a:ext cx="739185" cy="384743"/>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ectangle 31">
                <a:extLst>
                  <a:ext uri="{FF2B5EF4-FFF2-40B4-BE49-F238E27FC236}">
                    <a16:creationId xmlns:a16="http://schemas.microsoft.com/office/drawing/2014/main" id="{F911B91B-7463-4518-9C99-698644E04B39}"/>
                  </a:ext>
                </a:extLst>
              </p:cNvPr>
              <p:cNvSpPr/>
              <p:nvPr/>
            </p:nvSpPr>
            <p:spPr>
              <a:xfrm>
                <a:off x="6547955" y="2115839"/>
                <a:ext cx="716971" cy="368026"/>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Rectangle 32">
                <a:extLst>
                  <a:ext uri="{FF2B5EF4-FFF2-40B4-BE49-F238E27FC236}">
                    <a16:creationId xmlns:a16="http://schemas.microsoft.com/office/drawing/2014/main" id="{2F0397B9-04F2-4134-B471-0CA4697D79AC}"/>
                  </a:ext>
                </a:extLst>
              </p:cNvPr>
              <p:cNvSpPr/>
              <p:nvPr/>
            </p:nvSpPr>
            <p:spPr>
              <a:xfrm>
                <a:off x="6547954" y="3040164"/>
                <a:ext cx="739185" cy="384743"/>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16" name="Rectangle 15">
              <a:extLst>
                <a:ext uri="{FF2B5EF4-FFF2-40B4-BE49-F238E27FC236}">
                  <a16:creationId xmlns:a16="http://schemas.microsoft.com/office/drawing/2014/main" id="{471988F6-9B29-4173-9D94-63615431D1EF}"/>
                </a:ext>
              </a:extLst>
            </p:cNvPr>
            <p:cNvSpPr/>
            <p:nvPr/>
          </p:nvSpPr>
          <p:spPr>
            <a:xfrm>
              <a:off x="8774053" y="2110211"/>
              <a:ext cx="769517" cy="387362"/>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9949469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B1BE45-64DD-4D13-B414-1FB9DE4A8DDA}"/>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9F794827-3E36-409E-90CE-A16DFDA99D8F}"/>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D1DD91C4-95EC-4882-A921-C8D711357791}"/>
              </a:ext>
            </a:extLst>
          </p:cNvPr>
          <p:cNvSpPr>
            <a:spLocks noGrp="1"/>
          </p:cNvSpPr>
          <p:nvPr>
            <p:ph type="sldNum" sz="quarter" idx="12"/>
          </p:nvPr>
        </p:nvSpPr>
        <p:spPr/>
        <p:txBody>
          <a:bodyPr/>
          <a:lstStyle/>
          <a:p>
            <a:fld id="{0CFEC368-1D7A-4F81-ABF6-AE0E36BAF64C}" type="slidenum">
              <a:rPr lang="en-US" smtClean="0"/>
              <a:pPr/>
              <a:t>24</a:t>
            </a:fld>
            <a:endParaRPr lang="en-US"/>
          </a:p>
        </p:txBody>
      </p:sp>
      <p:graphicFrame>
        <p:nvGraphicFramePr>
          <p:cNvPr id="19" name="Table 18">
            <a:extLst>
              <a:ext uri="{FF2B5EF4-FFF2-40B4-BE49-F238E27FC236}">
                <a16:creationId xmlns:a16="http://schemas.microsoft.com/office/drawing/2014/main" id="{E8A0B5DE-658E-4C57-BD22-5EB1FFC349DB}"/>
              </a:ext>
            </a:extLst>
          </p:cNvPr>
          <p:cNvGraphicFramePr>
            <a:graphicFrameLocks noGrp="1"/>
          </p:cNvGraphicFramePr>
          <p:nvPr>
            <p:extLst>
              <p:ext uri="{D42A27DB-BD31-4B8C-83A1-F6EECF244321}">
                <p14:modId xmlns:p14="http://schemas.microsoft.com/office/powerpoint/2010/main" val="3179318463"/>
              </p:ext>
            </p:extLst>
          </p:nvPr>
        </p:nvGraphicFramePr>
        <p:xfrm>
          <a:off x="610624" y="217110"/>
          <a:ext cx="8585361" cy="1112520"/>
        </p:xfrm>
        <a:graphic>
          <a:graphicData uri="http://schemas.openxmlformats.org/drawingml/2006/table">
            <a:tbl>
              <a:tblPr firstRow="1" bandRow="1">
                <a:tableStyleId>{BC89EF96-8CEA-46FF-86C4-4CE0E7609802}</a:tableStyleId>
              </a:tblPr>
              <a:tblGrid>
                <a:gridCol w="2463881">
                  <a:extLst>
                    <a:ext uri="{9D8B030D-6E8A-4147-A177-3AD203B41FA5}">
                      <a16:colId xmlns:a16="http://schemas.microsoft.com/office/drawing/2014/main" val="1522916360"/>
                    </a:ext>
                  </a:extLst>
                </a:gridCol>
                <a:gridCol w="932329">
                  <a:extLst>
                    <a:ext uri="{9D8B030D-6E8A-4147-A177-3AD203B41FA5}">
                      <a16:colId xmlns:a16="http://schemas.microsoft.com/office/drawing/2014/main" val="2594905174"/>
                    </a:ext>
                  </a:extLst>
                </a:gridCol>
                <a:gridCol w="878542">
                  <a:extLst>
                    <a:ext uri="{9D8B030D-6E8A-4147-A177-3AD203B41FA5}">
                      <a16:colId xmlns:a16="http://schemas.microsoft.com/office/drawing/2014/main" val="2605337037"/>
                    </a:ext>
                  </a:extLst>
                </a:gridCol>
                <a:gridCol w="896470">
                  <a:extLst>
                    <a:ext uri="{9D8B030D-6E8A-4147-A177-3AD203B41FA5}">
                      <a16:colId xmlns:a16="http://schemas.microsoft.com/office/drawing/2014/main" val="3179679096"/>
                    </a:ext>
                  </a:extLst>
                </a:gridCol>
                <a:gridCol w="770965">
                  <a:extLst>
                    <a:ext uri="{9D8B030D-6E8A-4147-A177-3AD203B41FA5}">
                      <a16:colId xmlns:a16="http://schemas.microsoft.com/office/drawing/2014/main" val="2876649215"/>
                    </a:ext>
                  </a:extLst>
                </a:gridCol>
                <a:gridCol w="806823">
                  <a:extLst>
                    <a:ext uri="{9D8B030D-6E8A-4147-A177-3AD203B41FA5}">
                      <a16:colId xmlns:a16="http://schemas.microsoft.com/office/drawing/2014/main" val="436313993"/>
                    </a:ext>
                  </a:extLst>
                </a:gridCol>
                <a:gridCol w="770965">
                  <a:extLst>
                    <a:ext uri="{9D8B030D-6E8A-4147-A177-3AD203B41FA5}">
                      <a16:colId xmlns:a16="http://schemas.microsoft.com/office/drawing/2014/main" val="853395909"/>
                    </a:ext>
                  </a:extLst>
                </a:gridCol>
                <a:gridCol w="717177">
                  <a:extLst>
                    <a:ext uri="{9D8B030D-6E8A-4147-A177-3AD203B41FA5}">
                      <a16:colId xmlns:a16="http://schemas.microsoft.com/office/drawing/2014/main" val="966068150"/>
                    </a:ext>
                  </a:extLst>
                </a:gridCol>
                <a:gridCol w="348209">
                  <a:extLst>
                    <a:ext uri="{9D8B030D-6E8A-4147-A177-3AD203B41FA5}">
                      <a16:colId xmlns:a16="http://schemas.microsoft.com/office/drawing/2014/main" val="3113349152"/>
                    </a:ext>
                  </a:extLst>
                </a:gridCol>
              </a:tblGrid>
              <a:tr h="370840">
                <a:tc>
                  <a:txBody>
                    <a:bodyPr/>
                    <a:lstStyle/>
                    <a:p>
                      <a:pPr algn="r"/>
                      <a:r>
                        <a:rPr lang="en-SG" sz="1800" dirty="0"/>
                        <a:t>S = {</a:t>
                      </a:r>
                    </a:p>
                  </a:txBody>
                  <a:tcPr/>
                </a:tc>
                <a:tc>
                  <a:txBody>
                    <a:bodyPr/>
                    <a:lstStyle/>
                    <a:p>
                      <a:pPr algn="ctr"/>
                      <a:r>
                        <a:rPr lang="en-SG" sz="1800" dirty="0"/>
                        <a:t>ABC,</a:t>
                      </a:r>
                    </a:p>
                  </a:txBody>
                  <a:tcPr/>
                </a:tc>
                <a:tc>
                  <a:txBody>
                    <a:bodyPr/>
                    <a:lstStyle/>
                    <a:p>
                      <a:pPr algn="l"/>
                      <a:r>
                        <a:rPr lang="en-SG" sz="1800" dirty="0"/>
                        <a:t>AB</a:t>
                      </a:r>
                    </a:p>
                  </a:txBody>
                  <a:tcPr/>
                </a:tc>
                <a:tc>
                  <a:txBody>
                    <a:bodyPr/>
                    <a:lstStyle/>
                    <a:p>
                      <a:pPr algn="l"/>
                      <a:r>
                        <a:rPr lang="en-SG" sz="1800" dirty="0"/>
                        <a:t>}</a:t>
                      </a:r>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extLst>
                  <a:ext uri="{0D108BD9-81ED-4DB2-BD59-A6C34878D82A}">
                    <a16:rowId xmlns:a16="http://schemas.microsoft.com/office/drawing/2014/main" val="4057401689"/>
                  </a:ext>
                </a:extLst>
              </a:tr>
              <a:tr h="370840">
                <a:tc>
                  <a:txBody>
                    <a:bodyPr/>
                    <a:lstStyle/>
                    <a:p>
                      <a:pPr algn="r"/>
                      <a:r>
                        <a:rPr lang="en-SG" sz="1800" dirty="0" err="1"/>
                        <a:t>ViewToMat</a:t>
                      </a:r>
                      <a:r>
                        <a:rPr lang="en-SG" sz="1800" dirty="0"/>
                        <a:t> = w {</a:t>
                      </a:r>
                    </a:p>
                  </a:txBody>
                  <a:tcPr/>
                </a:tc>
                <a:tc>
                  <a:txBody>
                    <a:bodyPr/>
                    <a:lstStyle/>
                    <a:p>
                      <a:pPr algn="ctr"/>
                      <a:r>
                        <a:rPr lang="en-SG" sz="1800" dirty="0"/>
                        <a:t>AB,</a:t>
                      </a:r>
                    </a:p>
                  </a:txBody>
                  <a:tcPr>
                    <a:solidFill>
                      <a:schemeClr val="accent2">
                        <a:lumMod val="75000"/>
                      </a:schemeClr>
                    </a:solidFill>
                  </a:tcPr>
                </a:tc>
                <a:tc>
                  <a:txBody>
                    <a:bodyPr/>
                    <a:lstStyle/>
                    <a:p>
                      <a:pPr algn="ctr"/>
                      <a:r>
                        <a:rPr lang="en-SG" sz="1800" dirty="0"/>
                        <a:t>AC,</a:t>
                      </a:r>
                    </a:p>
                  </a:txBody>
                  <a:tcPr>
                    <a:solidFill>
                      <a:schemeClr val="tx2">
                        <a:lumMod val="60000"/>
                        <a:lumOff val="40000"/>
                      </a:schemeClr>
                    </a:solidFill>
                  </a:tcPr>
                </a:tc>
                <a:tc>
                  <a:txBody>
                    <a:bodyPr/>
                    <a:lstStyle/>
                    <a:p>
                      <a:pPr algn="ctr"/>
                      <a:r>
                        <a:rPr lang="en-SG" sz="1800" dirty="0"/>
                        <a:t>BC,</a:t>
                      </a:r>
                    </a:p>
                  </a:txBody>
                  <a:tcPr>
                    <a:solidFill>
                      <a:schemeClr val="accent2">
                        <a:lumMod val="75000"/>
                      </a:schemeClr>
                    </a:solidFill>
                  </a:tcPr>
                </a:tc>
                <a:tc>
                  <a:txBody>
                    <a:bodyPr/>
                    <a:lstStyle/>
                    <a:p>
                      <a:pPr algn="ctr"/>
                      <a:r>
                        <a:rPr lang="en-SG" sz="1800" dirty="0"/>
                        <a:t>A,</a:t>
                      </a:r>
                    </a:p>
                  </a:txBody>
                  <a:tcPr>
                    <a:solidFill>
                      <a:schemeClr val="tx2">
                        <a:lumMod val="60000"/>
                        <a:lumOff val="40000"/>
                      </a:schemeClr>
                    </a:solidFill>
                  </a:tcPr>
                </a:tc>
                <a:tc>
                  <a:txBody>
                    <a:bodyPr/>
                    <a:lstStyle/>
                    <a:p>
                      <a:pPr algn="ctr"/>
                      <a:r>
                        <a:rPr lang="en-SG" sz="1800" dirty="0"/>
                        <a:t>B,</a:t>
                      </a:r>
                    </a:p>
                  </a:txBody>
                  <a:tcPr>
                    <a:solidFill>
                      <a:schemeClr val="tx2">
                        <a:lumMod val="60000"/>
                        <a:lumOff val="40000"/>
                      </a:schemeClr>
                    </a:solidFill>
                  </a:tcPr>
                </a:tc>
                <a:tc>
                  <a:txBody>
                    <a:bodyPr/>
                    <a:lstStyle/>
                    <a:p>
                      <a:pPr algn="ctr"/>
                      <a:r>
                        <a:rPr lang="en-SG" sz="1800" dirty="0"/>
                        <a:t>C,</a:t>
                      </a:r>
                    </a:p>
                  </a:txBody>
                  <a:tcPr>
                    <a:solidFill>
                      <a:schemeClr val="tx2">
                        <a:lumMod val="60000"/>
                        <a:lumOff val="40000"/>
                      </a:schemeClr>
                    </a:solidFill>
                  </a:tcPr>
                </a:tc>
                <a:tc>
                  <a:txBody>
                    <a:bodyPr/>
                    <a:lstStyle/>
                    <a:p>
                      <a:pPr algn="ctr"/>
                      <a:r>
                        <a:rPr lang="en-SG" sz="1800" dirty="0"/>
                        <a:t>All</a:t>
                      </a:r>
                    </a:p>
                  </a:txBody>
                  <a:tcPr>
                    <a:solidFill>
                      <a:schemeClr val="tx2">
                        <a:lumMod val="60000"/>
                        <a:lumOff val="40000"/>
                      </a:schemeClr>
                    </a:solidFill>
                  </a:tcPr>
                </a:tc>
                <a:tc>
                  <a:txBody>
                    <a:bodyPr/>
                    <a:lstStyle/>
                    <a:p>
                      <a:pPr algn="l"/>
                      <a:r>
                        <a:rPr lang="en-SG" sz="1800" dirty="0"/>
                        <a:t>}</a:t>
                      </a:r>
                    </a:p>
                  </a:txBody>
                  <a:tcPr/>
                </a:tc>
                <a:extLst>
                  <a:ext uri="{0D108BD9-81ED-4DB2-BD59-A6C34878D82A}">
                    <a16:rowId xmlns:a16="http://schemas.microsoft.com/office/drawing/2014/main" val="2842698890"/>
                  </a:ext>
                </a:extLst>
              </a:tr>
              <a:tr h="370840">
                <a:tc>
                  <a:txBody>
                    <a:bodyPr/>
                    <a:lstStyle/>
                    <a:p>
                      <a:pPr algn="r"/>
                      <a:r>
                        <a:rPr lang="en-SG" sz="1800" dirty="0" err="1"/>
                        <a:t>CostReduction</a:t>
                      </a:r>
                      <a:r>
                        <a:rPr lang="en-SG" sz="1800" dirty="0"/>
                        <a:t> =</a:t>
                      </a:r>
                    </a:p>
                  </a:txBody>
                  <a:tcPr/>
                </a:tc>
                <a:tc>
                  <a:txBody>
                    <a:bodyPr/>
                    <a:lstStyle/>
                    <a:p>
                      <a:pPr algn="ctr"/>
                      <a:r>
                        <a:rPr lang="en-SG" sz="1800" dirty="0"/>
                        <a:t>6400</a:t>
                      </a:r>
                    </a:p>
                  </a:txBody>
                  <a:tcPr>
                    <a:solidFill>
                      <a:schemeClr val="accent2">
                        <a:lumMod val="75000"/>
                      </a:schemeClr>
                    </a:solidFill>
                  </a:tcPr>
                </a:tc>
                <a:tc>
                  <a:txBody>
                    <a:bodyPr/>
                    <a:lstStyle/>
                    <a:p>
                      <a:pPr algn="ctr"/>
                      <a:r>
                        <a:rPr lang="en-SG" sz="1800" dirty="0"/>
                        <a:t>2200</a:t>
                      </a:r>
                    </a:p>
                  </a:txBody>
                  <a:tcPr>
                    <a:solidFill>
                      <a:schemeClr val="tx2">
                        <a:lumMod val="60000"/>
                        <a:lumOff val="40000"/>
                      </a:schemeClr>
                    </a:solidFill>
                  </a:tcPr>
                </a:tc>
                <a:tc>
                  <a:txBody>
                    <a:bodyPr/>
                    <a:lstStyle/>
                    <a:p>
                      <a:pPr algn="ctr"/>
                      <a:r>
                        <a:rPr lang="en-SG" sz="1800" dirty="0"/>
                        <a:t>2600</a:t>
                      </a:r>
                    </a:p>
                  </a:txBody>
                  <a:tcPr>
                    <a:solidFill>
                      <a:schemeClr val="accent2">
                        <a:lumMod val="75000"/>
                      </a:schemeClr>
                    </a:solidFill>
                  </a:tcPr>
                </a:tc>
                <a:tc>
                  <a:txBody>
                    <a:bodyPr/>
                    <a:lstStyle/>
                    <a:p>
                      <a:pPr algn="ctr"/>
                      <a:r>
                        <a:rPr lang="en-SG" sz="1800" dirty="0"/>
                        <a:t>760</a:t>
                      </a:r>
                    </a:p>
                  </a:txBody>
                  <a:tcPr>
                    <a:solidFill>
                      <a:schemeClr val="tx2">
                        <a:lumMod val="60000"/>
                        <a:lumOff val="40000"/>
                      </a:schemeClr>
                    </a:solidFill>
                  </a:tcPr>
                </a:tc>
                <a:tc>
                  <a:txBody>
                    <a:bodyPr/>
                    <a:lstStyle/>
                    <a:p>
                      <a:pPr algn="ctr"/>
                      <a:r>
                        <a:rPr lang="en-SG" sz="1800" dirty="0"/>
                        <a:t>680</a:t>
                      </a:r>
                    </a:p>
                  </a:txBody>
                  <a:tcPr>
                    <a:solidFill>
                      <a:schemeClr val="tx2">
                        <a:lumMod val="60000"/>
                        <a:lumOff val="40000"/>
                      </a:schemeClr>
                    </a:solidFill>
                  </a:tcPr>
                </a:tc>
                <a:tc>
                  <a:txBody>
                    <a:bodyPr/>
                    <a:lstStyle/>
                    <a:p>
                      <a:pPr algn="ctr"/>
                      <a:r>
                        <a:rPr lang="en-SG" sz="1800" dirty="0"/>
                        <a:t>2320</a:t>
                      </a:r>
                    </a:p>
                  </a:txBody>
                  <a:tcPr>
                    <a:solidFill>
                      <a:schemeClr val="tx2">
                        <a:lumMod val="60000"/>
                        <a:lumOff val="40000"/>
                      </a:schemeClr>
                    </a:solidFill>
                  </a:tcPr>
                </a:tc>
                <a:tc>
                  <a:txBody>
                    <a:bodyPr/>
                    <a:lstStyle/>
                    <a:p>
                      <a:pPr algn="ctr"/>
                      <a:r>
                        <a:rPr lang="en-SG" sz="1800" dirty="0"/>
                        <a:t>399</a:t>
                      </a:r>
                    </a:p>
                  </a:txBody>
                  <a:tcPr>
                    <a:solidFill>
                      <a:schemeClr val="tx2">
                        <a:lumMod val="60000"/>
                        <a:lumOff val="40000"/>
                      </a:schemeClr>
                    </a:solidFill>
                  </a:tcPr>
                </a:tc>
                <a:tc>
                  <a:txBody>
                    <a:bodyPr/>
                    <a:lstStyle/>
                    <a:p>
                      <a:pPr algn="l"/>
                      <a:endParaRPr lang="en-SG" sz="1800" dirty="0"/>
                    </a:p>
                  </a:txBody>
                  <a:tcPr/>
                </a:tc>
                <a:extLst>
                  <a:ext uri="{0D108BD9-81ED-4DB2-BD59-A6C34878D82A}">
                    <a16:rowId xmlns:a16="http://schemas.microsoft.com/office/drawing/2014/main" val="278844701"/>
                  </a:ext>
                </a:extLst>
              </a:tr>
            </a:tbl>
          </a:graphicData>
        </a:graphic>
      </p:graphicFrame>
      <p:sp>
        <p:nvSpPr>
          <p:cNvPr id="13" name="Rectangle 12">
            <a:extLst>
              <a:ext uri="{FF2B5EF4-FFF2-40B4-BE49-F238E27FC236}">
                <a16:creationId xmlns:a16="http://schemas.microsoft.com/office/drawing/2014/main" id="{AD952476-526B-419F-A865-29A017BFE6CB}"/>
              </a:ext>
            </a:extLst>
          </p:cNvPr>
          <p:cNvSpPr/>
          <p:nvPr/>
        </p:nvSpPr>
        <p:spPr>
          <a:xfrm>
            <a:off x="610624" y="1608007"/>
            <a:ext cx="5949202" cy="1200329"/>
          </a:xfrm>
          <a:prstGeom prst="rect">
            <a:avLst/>
          </a:prstGeom>
        </p:spPr>
        <p:txBody>
          <a:bodyPr wrap="square">
            <a:spAutoFit/>
          </a:bodyPr>
          <a:lstStyle/>
          <a:p>
            <a:r>
              <a:rPr lang="en-SG" sz="2400" dirty="0"/>
              <a:t>The highest cost reduction from this iteration, 2600; that is by realizing the view BC. Hence, view BC will be materialized.</a:t>
            </a:r>
          </a:p>
        </p:txBody>
      </p:sp>
      <p:grpSp>
        <p:nvGrpSpPr>
          <p:cNvPr id="28" name="Group 27">
            <a:extLst>
              <a:ext uri="{FF2B5EF4-FFF2-40B4-BE49-F238E27FC236}">
                <a16:creationId xmlns:a16="http://schemas.microsoft.com/office/drawing/2014/main" id="{4B5AF057-9C8F-4503-8FF9-011001DBB2EA}"/>
              </a:ext>
            </a:extLst>
          </p:cNvPr>
          <p:cNvGrpSpPr/>
          <p:nvPr/>
        </p:nvGrpSpPr>
        <p:grpSpPr>
          <a:xfrm>
            <a:off x="6695666" y="2056326"/>
            <a:ext cx="4885709" cy="3920403"/>
            <a:chOff x="5171667" y="2056327"/>
            <a:chExt cx="3850342" cy="3279666"/>
          </a:xfrm>
        </p:grpSpPr>
        <p:grpSp>
          <p:nvGrpSpPr>
            <p:cNvPr id="29" name="Group 28">
              <a:extLst>
                <a:ext uri="{FF2B5EF4-FFF2-40B4-BE49-F238E27FC236}">
                  <a16:creationId xmlns:a16="http://schemas.microsoft.com/office/drawing/2014/main" id="{DA630AD7-64B9-4C1A-B7B6-D83CFB1EF5F2}"/>
                </a:ext>
              </a:extLst>
            </p:cNvPr>
            <p:cNvGrpSpPr/>
            <p:nvPr/>
          </p:nvGrpSpPr>
          <p:grpSpPr>
            <a:xfrm>
              <a:off x="5171667" y="2056327"/>
              <a:ext cx="3850342" cy="3279666"/>
              <a:chOff x="5293658" y="526717"/>
              <a:chExt cx="3850342" cy="3279666"/>
            </a:xfrm>
          </p:grpSpPr>
          <p:pic>
            <p:nvPicPr>
              <p:cNvPr id="34" name="Picture 33">
                <a:extLst>
                  <a:ext uri="{FF2B5EF4-FFF2-40B4-BE49-F238E27FC236}">
                    <a16:creationId xmlns:a16="http://schemas.microsoft.com/office/drawing/2014/main" id="{26FFD3C2-5A03-4A81-B4D9-00FB224A85E9}"/>
                  </a:ext>
                </a:extLst>
              </p:cNvPr>
              <p:cNvPicPr>
                <a:picLocks noChangeAspect="1"/>
              </p:cNvPicPr>
              <p:nvPr/>
            </p:nvPicPr>
            <p:blipFill>
              <a:blip r:embed="rId2"/>
              <a:stretch>
                <a:fillRect/>
              </a:stretch>
            </p:blipFill>
            <p:spPr>
              <a:xfrm>
                <a:off x="5293658" y="526717"/>
                <a:ext cx="3850342" cy="3279666"/>
              </a:xfrm>
              <a:prstGeom prst="rect">
                <a:avLst/>
              </a:prstGeom>
            </p:spPr>
          </p:pic>
          <p:sp>
            <p:nvSpPr>
              <p:cNvPr id="37" name="Rectangle 36">
                <a:extLst>
                  <a:ext uri="{FF2B5EF4-FFF2-40B4-BE49-F238E27FC236}">
                    <a16:creationId xmlns:a16="http://schemas.microsoft.com/office/drawing/2014/main" id="{DAD5DF01-774F-44BF-8B98-7A6FE3553016}"/>
                  </a:ext>
                </a:extLst>
              </p:cNvPr>
              <p:cNvSpPr/>
              <p:nvPr/>
            </p:nvSpPr>
            <p:spPr>
              <a:xfrm>
                <a:off x="6647732" y="3375923"/>
                <a:ext cx="739185" cy="361620"/>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30" name="Rectangle 29">
              <a:extLst>
                <a:ext uri="{FF2B5EF4-FFF2-40B4-BE49-F238E27FC236}">
                  <a16:creationId xmlns:a16="http://schemas.microsoft.com/office/drawing/2014/main" id="{F0D2C3F8-8035-4E88-93AE-E832BD1ABE4D}"/>
                </a:ext>
              </a:extLst>
            </p:cNvPr>
            <p:cNvSpPr/>
            <p:nvPr/>
          </p:nvSpPr>
          <p:spPr>
            <a:xfrm>
              <a:off x="5207933" y="3959046"/>
              <a:ext cx="739185" cy="384743"/>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a:extLst>
                <a:ext uri="{FF2B5EF4-FFF2-40B4-BE49-F238E27FC236}">
                  <a16:creationId xmlns:a16="http://schemas.microsoft.com/office/drawing/2014/main" id="{6091DD8B-555D-4DEF-A714-544C61CB276C}"/>
                </a:ext>
              </a:extLst>
            </p:cNvPr>
            <p:cNvSpPr/>
            <p:nvPr/>
          </p:nvSpPr>
          <p:spPr>
            <a:xfrm>
              <a:off x="5207933" y="3031199"/>
              <a:ext cx="739185" cy="384743"/>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ectangle 31">
              <a:extLst>
                <a:ext uri="{FF2B5EF4-FFF2-40B4-BE49-F238E27FC236}">
                  <a16:creationId xmlns:a16="http://schemas.microsoft.com/office/drawing/2014/main" id="{F911B91B-7463-4518-9C99-698644E04B39}"/>
                </a:ext>
              </a:extLst>
            </p:cNvPr>
            <p:cNvSpPr/>
            <p:nvPr/>
          </p:nvSpPr>
          <p:spPr>
            <a:xfrm>
              <a:off x="6547955" y="2115839"/>
              <a:ext cx="716971" cy="368026"/>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Rectangle 32">
              <a:extLst>
                <a:ext uri="{FF2B5EF4-FFF2-40B4-BE49-F238E27FC236}">
                  <a16:creationId xmlns:a16="http://schemas.microsoft.com/office/drawing/2014/main" id="{2F0397B9-04F2-4134-B471-0CA4697D79AC}"/>
                </a:ext>
              </a:extLst>
            </p:cNvPr>
            <p:cNvSpPr/>
            <p:nvPr/>
          </p:nvSpPr>
          <p:spPr>
            <a:xfrm>
              <a:off x="6547954" y="3040164"/>
              <a:ext cx="739185" cy="384743"/>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16" name="Rectangle 15">
            <a:extLst>
              <a:ext uri="{FF2B5EF4-FFF2-40B4-BE49-F238E27FC236}">
                <a16:creationId xmlns:a16="http://schemas.microsoft.com/office/drawing/2014/main" id="{6B30F579-EF8F-4DE2-8BCB-2C7827787BB9}"/>
              </a:ext>
            </a:extLst>
          </p:cNvPr>
          <p:cNvSpPr/>
          <p:nvPr/>
        </p:nvSpPr>
        <p:spPr>
          <a:xfrm>
            <a:off x="9399900" y="3970607"/>
            <a:ext cx="739185" cy="361620"/>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Rectangle 16">
            <a:extLst>
              <a:ext uri="{FF2B5EF4-FFF2-40B4-BE49-F238E27FC236}">
                <a16:creationId xmlns:a16="http://schemas.microsoft.com/office/drawing/2014/main" id="{70CBD2CA-00DB-4369-9DE6-7C0B387A91BD}"/>
              </a:ext>
            </a:extLst>
          </p:cNvPr>
          <p:cNvSpPr/>
          <p:nvPr/>
        </p:nvSpPr>
        <p:spPr>
          <a:xfrm>
            <a:off x="9411976" y="3040164"/>
            <a:ext cx="739185" cy="384743"/>
          </a:xfrm>
          <a:prstGeom prst="rect">
            <a:avLst/>
          </a:prstGeom>
          <a:solidFill>
            <a:schemeClr val="bg1">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412973558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F0F2-C95F-48CB-AD92-75AD6E259E09}"/>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cap="none">
                <a:solidFill>
                  <a:schemeClr val="tx1"/>
                </a:solidFill>
                <a:latin typeface="+mj-lt"/>
                <a:ea typeface="+mj-ea"/>
                <a:cs typeface="+mj-cs"/>
              </a:rPr>
              <a:t>Third iteration</a:t>
            </a:r>
          </a:p>
        </p:txBody>
      </p:sp>
      <p:sp>
        <p:nvSpPr>
          <p:cNvPr id="3" name="Text Placeholder 2">
            <a:extLst>
              <a:ext uri="{FF2B5EF4-FFF2-40B4-BE49-F238E27FC236}">
                <a16:creationId xmlns:a16="http://schemas.microsoft.com/office/drawing/2014/main" id="{F189D1BC-572B-4804-A1A5-EF2893E7189D}"/>
              </a:ext>
            </a:extLst>
          </p:cNvPr>
          <p:cNvSpPr>
            <a:spLocks noGrp="1"/>
          </p:cNvSpPr>
          <p:nvPr>
            <p:ph type="body" idx="1"/>
          </p:nvPr>
        </p:nvSpPr>
        <p:spPr>
          <a:xfrm>
            <a:off x="1524000" y="3947050"/>
            <a:ext cx="9144000" cy="572583"/>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CA7B3AD-49BC-4FB3-9915-F422521C9E00}"/>
              </a:ext>
            </a:extLst>
          </p:cNvPr>
          <p:cNvSpPr>
            <a:spLocks noGrp="1"/>
          </p:cNvSpPr>
          <p:nvPr>
            <p:ph type="dt" sz="half" idx="10"/>
          </p:nvPr>
        </p:nvSpPr>
        <p:spPr>
          <a:xfrm>
            <a:off x="7343775" y="5990747"/>
            <a:ext cx="4010025" cy="365125"/>
          </a:xfrm>
        </p:spPr>
        <p:txBody>
          <a:bodyPr vert="horz" lIns="91440" tIns="45720" rIns="91440" bIns="45720" rtlCol="0" anchor="ctr">
            <a:normAutofit/>
          </a:bodyPr>
          <a:lstStyle/>
          <a:p>
            <a:pPr algn="r">
              <a:spcAft>
                <a:spcPts val="600"/>
              </a:spcAft>
            </a:pPr>
            <a:fld id="{7889EBE5-F8BB-EF46-AFA0-CBCACF311039}" type="datetime2">
              <a:rPr lang="en-US">
                <a:solidFill>
                  <a:srgbClr val="FFFFFF">
                    <a:alpha val="80000"/>
                  </a:srgbClr>
                </a:solidFill>
              </a:rPr>
              <a:pPr algn="r">
                <a:spcAft>
                  <a:spcPts val="600"/>
                </a:spcAft>
              </a:pPr>
              <a:t>Thursday, January 24, 2019</a:t>
            </a:fld>
            <a:endParaRPr lang="en-US">
              <a:solidFill>
                <a:srgbClr val="FFFFFF">
                  <a:alpha val="80000"/>
                </a:srgbClr>
              </a:solidFill>
            </a:endParaRPr>
          </a:p>
        </p:txBody>
      </p:sp>
      <p:sp>
        <p:nvSpPr>
          <p:cNvPr id="5" name="Footer Placeholder 4">
            <a:extLst>
              <a:ext uri="{FF2B5EF4-FFF2-40B4-BE49-F238E27FC236}">
                <a16:creationId xmlns:a16="http://schemas.microsoft.com/office/drawing/2014/main" id="{AD2C7EEA-7AE9-4373-9D45-47F8F770F9A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kern="1200">
                <a:solidFill>
                  <a:srgbClr val="FFFFFF">
                    <a:alpha val="80000"/>
                  </a:srgbClr>
                </a:solidFill>
                <a:latin typeface="+mn-lt"/>
                <a:ea typeface="+mn-ea"/>
                <a:cs typeface="+mn-cs"/>
              </a:rPr>
              <a:t>CSCI203 - Algorithms and Data Structures</a:t>
            </a:r>
          </a:p>
        </p:txBody>
      </p:sp>
      <p:sp>
        <p:nvSpPr>
          <p:cNvPr id="6" name="Slide Number Placeholder 5">
            <a:extLst>
              <a:ext uri="{FF2B5EF4-FFF2-40B4-BE49-F238E27FC236}">
                <a16:creationId xmlns:a16="http://schemas.microsoft.com/office/drawing/2014/main" id="{CD0A06CD-2D85-4FF8-80E4-3B5C7F303198}"/>
              </a:ext>
            </a:extLst>
          </p:cNvPr>
          <p:cNvSpPr>
            <a:spLocks noGrp="1"/>
          </p:cNvSpPr>
          <p:nvPr>
            <p:ph type="sldNum" sz="quarter" idx="12"/>
          </p:nvPr>
        </p:nvSpPr>
        <p:spPr>
          <a:xfrm>
            <a:off x="8820150" y="6356350"/>
            <a:ext cx="2533650" cy="365125"/>
          </a:xfrm>
        </p:spPr>
        <p:txBody>
          <a:bodyPr vert="horz" lIns="91440" tIns="45720" rIns="91440" bIns="45720" rtlCol="0" anchor="ctr">
            <a:normAutofit/>
          </a:bodyPr>
          <a:lstStyle/>
          <a:p>
            <a:pPr>
              <a:spcAft>
                <a:spcPts val="600"/>
              </a:spcAft>
            </a:pPr>
            <a:fld id="{0CFEC368-1D7A-4F81-ABF6-AE0E36BAF64C}" type="slidenum">
              <a:rPr lang="en-US">
                <a:solidFill>
                  <a:srgbClr val="FFFFFF">
                    <a:alpha val="80000"/>
                  </a:srgbClr>
                </a:solidFill>
              </a:rPr>
              <a:pPr>
                <a:spcAft>
                  <a:spcPts val="600"/>
                </a:spcAft>
              </a:pPr>
              <a:t>25</a:t>
            </a:fld>
            <a:endParaRPr lang="en-US">
              <a:solidFill>
                <a:srgbClr val="FFFFFF">
                  <a:alpha val="80000"/>
                </a:srgbClr>
              </a:solidFill>
            </a:endParaRPr>
          </a:p>
        </p:txBody>
      </p:sp>
    </p:spTree>
    <p:extLst>
      <p:ext uri="{BB962C8B-B14F-4D97-AF65-F5344CB8AC3E}">
        <p14:creationId xmlns:p14="http://schemas.microsoft.com/office/powerpoint/2010/main" val="5500925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B1BE45-64DD-4D13-B414-1FB9DE4A8DDA}"/>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9F794827-3E36-409E-90CE-A16DFDA99D8F}"/>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D1DD91C4-95EC-4882-A921-C8D711357791}"/>
              </a:ext>
            </a:extLst>
          </p:cNvPr>
          <p:cNvSpPr>
            <a:spLocks noGrp="1"/>
          </p:cNvSpPr>
          <p:nvPr>
            <p:ph type="sldNum" sz="quarter" idx="12"/>
          </p:nvPr>
        </p:nvSpPr>
        <p:spPr/>
        <p:txBody>
          <a:bodyPr/>
          <a:lstStyle/>
          <a:p>
            <a:fld id="{0CFEC368-1D7A-4F81-ABF6-AE0E36BAF64C}" type="slidenum">
              <a:rPr lang="en-US" smtClean="0"/>
              <a:pPr/>
              <a:t>26</a:t>
            </a:fld>
            <a:endParaRPr lang="en-US"/>
          </a:p>
        </p:txBody>
      </p:sp>
      <p:graphicFrame>
        <p:nvGraphicFramePr>
          <p:cNvPr id="19" name="Table 18">
            <a:extLst>
              <a:ext uri="{FF2B5EF4-FFF2-40B4-BE49-F238E27FC236}">
                <a16:creationId xmlns:a16="http://schemas.microsoft.com/office/drawing/2014/main" id="{E8A0B5DE-658E-4C57-BD22-5EB1FFC349DB}"/>
              </a:ext>
            </a:extLst>
          </p:cNvPr>
          <p:cNvGraphicFramePr>
            <a:graphicFrameLocks noGrp="1"/>
          </p:cNvGraphicFramePr>
          <p:nvPr>
            <p:extLst>
              <p:ext uri="{D42A27DB-BD31-4B8C-83A1-F6EECF244321}">
                <p14:modId xmlns:p14="http://schemas.microsoft.com/office/powerpoint/2010/main" val="2808862720"/>
              </p:ext>
            </p:extLst>
          </p:nvPr>
        </p:nvGraphicFramePr>
        <p:xfrm>
          <a:off x="650381" y="212721"/>
          <a:ext cx="8585361" cy="1112520"/>
        </p:xfrm>
        <a:graphic>
          <a:graphicData uri="http://schemas.openxmlformats.org/drawingml/2006/table">
            <a:tbl>
              <a:tblPr firstRow="1" bandRow="1">
                <a:tableStyleId>{BC89EF96-8CEA-46FF-86C4-4CE0E7609802}</a:tableStyleId>
              </a:tblPr>
              <a:tblGrid>
                <a:gridCol w="2463881">
                  <a:extLst>
                    <a:ext uri="{9D8B030D-6E8A-4147-A177-3AD203B41FA5}">
                      <a16:colId xmlns:a16="http://schemas.microsoft.com/office/drawing/2014/main" val="1522916360"/>
                    </a:ext>
                  </a:extLst>
                </a:gridCol>
                <a:gridCol w="932329">
                  <a:extLst>
                    <a:ext uri="{9D8B030D-6E8A-4147-A177-3AD203B41FA5}">
                      <a16:colId xmlns:a16="http://schemas.microsoft.com/office/drawing/2014/main" val="2594905174"/>
                    </a:ext>
                  </a:extLst>
                </a:gridCol>
                <a:gridCol w="878542">
                  <a:extLst>
                    <a:ext uri="{9D8B030D-6E8A-4147-A177-3AD203B41FA5}">
                      <a16:colId xmlns:a16="http://schemas.microsoft.com/office/drawing/2014/main" val="2605337037"/>
                    </a:ext>
                  </a:extLst>
                </a:gridCol>
                <a:gridCol w="896470">
                  <a:extLst>
                    <a:ext uri="{9D8B030D-6E8A-4147-A177-3AD203B41FA5}">
                      <a16:colId xmlns:a16="http://schemas.microsoft.com/office/drawing/2014/main" val="3179679096"/>
                    </a:ext>
                  </a:extLst>
                </a:gridCol>
                <a:gridCol w="770965">
                  <a:extLst>
                    <a:ext uri="{9D8B030D-6E8A-4147-A177-3AD203B41FA5}">
                      <a16:colId xmlns:a16="http://schemas.microsoft.com/office/drawing/2014/main" val="2876649215"/>
                    </a:ext>
                  </a:extLst>
                </a:gridCol>
                <a:gridCol w="806823">
                  <a:extLst>
                    <a:ext uri="{9D8B030D-6E8A-4147-A177-3AD203B41FA5}">
                      <a16:colId xmlns:a16="http://schemas.microsoft.com/office/drawing/2014/main" val="436313993"/>
                    </a:ext>
                  </a:extLst>
                </a:gridCol>
                <a:gridCol w="770965">
                  <a:extLst>
                    <a:ext uri="{9D8B030D-6E8A-4147-A177-3AD203B41FA5}">
                      <a16:colId xmlns:a16="http://schemas.microsoft.com/office/drawing/2014/main" val="853395909"/>
                    </a:ext>
                  </a:extLst>
                </a:gridCol>
                <a:gridCol w="717177">
                  <a:extLst>
                    <a:ext uri="{9D8B030D-6E8A-4147-A177-3AD203B41FA5}">
                      <a16:colId xmlns:a16="http://schemas.microsoft.com/office/drawing/2014/main" val="966068150"/>
                    </a:ext>
                  </a:extLst>
                </a:gridCol>
                <a:gridCol w="348209">
                  <a:extLst>
                    <a:ext uri="{9D8B030D-6E8A-4147-A177-3AD203B41FA5}">
                      <a16:colId xmlns:a16="http://schemas.microsoft.com/office/drawing/2014/main" val="3113349152"/>
                    </a:ext>
                  </a:extLst>
                </a:gridCol>
              </a:tblGrid>
              <a:tr h="370840">
                <a:tc>
                  <a:txBody>
                    <a:bodyPr/>
                    <a:lstStyle/>
                    <a:p>
                      <a:pPr algn="r"/>
                      <a:r>
                        <a:rPr lang="en-SG" sz="1800" dirty="0"/>
                        <a:t>S = {</a:t>
                      </a:r>
                    </a:p>
                  </a:txBody>
                  <a:tcPr/>
                </a:tc>
                <a:tc>
                  <a:txBody>
                    <a:bodyPr/>
                    <a:lstStyle/>
                    <a:p>
                      <a:pPr algn="ctr"/>
                      <a:r>
                        <a:rPr lang="en-SG" sz="1800" dirty="0"/>
                        <a:t>ABC,</a:t>
                      </a:r>
                    </a:p>
                  </a:txBody>
                  <a:tcPr/>
                </a:tc>
                <a:tc>
                  <a:txBody>
                    <a:bodyPr/>
                    <a:lstStyle/>
                    <a:p>
                      <a:pPr algn="ctr"/>
                      <a:r>
                        <a:rPr lang="en-SG" sz="1800" dirty="0"/>
                        <a:t>AB,</a:t>
                      </a:r>
                    </a:p>
                  </a:txBody>
                  <a:tcPr/>
                </a:tc>
                <a:tc>
                  <a:txBody>
                    <a:bodyPr/>
                    <a:lstStyle/>
                    <a:p>
                      <a:pPr algn="l"/>
                      <a:r>
                        <a:rPr lang="en-SG" sz="1800" dirty="0"/>
                        <a:t>BC</a:t>
                      </a:r>
                    </a:p>
                  </a:txBody>
                  <a:tcPr/>
                </a:tc>
                <a:tc>
                  <a:txBody>
                    <a:bodyPr/>
                    <a:lstStyle/>
                    <a:p>
                      <a:pPr algn="l"/>
                      <a:r>
                        <a:rPr lang="en-SG" sz="1800" dirty="0"/>
                        <a:t>}</a:t>
                      </a:r>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tc>
                  <a:txBody>
                    <a:bodyPr/>
                    <a:lstStyle/>
                    <a:p>
                      <a:pPr algn="ctr"/>
                      <a:endParaRPr lang="en-SG" sz="1800" dirty="0"/>
                    </a:p>
                  </a:txBody>
                  <a:tcPr/>
                </a:tc>
                <a:extLst>
                  <a:ext uri="{0D108BD9-81ED-4DB2-BD59-A6C34878D82A}">
                    <a16:rowId xmlns:a16="http://schemas.microsoft.com/office/drawing/2014/main" val="4057401689"/>
                  </a:ext>
                </a:extLst>
              </a:tr>
              <a:tr h="370840">
                <a:tc>
                  <a:txBody>
                    <a:bodyPr/>
                    <a:lstStyle/>
                    <a:p>
                      <a:pPr algn="r"/>
                      <a:r>
                        <a:rPr lang="en-SG" sz="1800" dirty="0" err="1"/>
                        <a:t>ViewToMat</a:t>
                      </a:r>
                      <a:r>
                        <a:rPr lang="en-SG" sz="1800" dirty="0"/>
                        <a:t> = w {</a:t>
                      </a:r>
                    </a:p>
                  </a:txBody>
                  <a:tcPr/>
                </a:tc>
                <a:tc>
                  <a:txBody>
                    <a:bodyPr/>
                    <a:lstStyle/>
                    <a:p>
                      <a:pPr algn="ctr"/>
                      <a:r>
                        <a:rPr lang="en-SG" sz="1800" dirty="0"/>
                        <a:t>AB,</a:t>
                      </a:r>
                    </a:p>
                  </a:txBody>
                  <a:tcPr>
                    <a:solidFill>
                      <a:schemeClr val="accent2">
                        <a:lumMod val="75000"/>
                      </a:schemeClr>
                    </a:solidFill>
                  </a:tcPr>
                </a:tc>
                <a:tc>
                  <a:txBody>
                    <a:bodyPr/>
                    <a:lstStyle/>
                    <a:p>
                      <a:pPr algn="ctr"/>
                      <a:r>
                        <a:rPr lang="en-SG" sz="1800" dirty="0"/>
                        <a:t>AC,</a:t>
                      </a:r>
                    </a:p>
                  </a:txBody>
                  <a:tcPr>
                    <a:solidFill>
                      <a:schemeClr val="accent2">
                        <a:lumMod val="75000"/>
                      </a:schemeClr>
                    </a:solidFill>
                  </a:tcPr>
                </a:tc>
                <a:tc>
                  <a:txBody>
                    <a:bodyPr/>
                    <a:lstStyle/>
                    <a:p>
                      <a:pPr algn="ctr"/>
                      <a:r>
                        <a:rPr lang="en-SG" sz="1800" dirty="0"/>
                        <a:t>BC,</a:t>
                      </a:r>
                    </a:p>
                  </a:txBody>
                  <a:tcPr>
                    <a:solidFill>
                      <a:schemeClr val="accent2">
                        <a:lumMod val="75000"/>
                      </a:schemeClr>
                    </a:solidFill>
                  </a:tcPr>
                </a:tc>
                <a:tc>
                  <a:txBody>
                    <a:bodyPr/>
                    <a:lstStyle/>
                    <a:p>
                      <a:pPr algn="ctr"/>
                      <a:r>
                        <a:rPr lang="en-SG" sz="1800" dirty="0"/>
                        <a:t>A,</a:t>
                      </a:r>
                    </a:p>
                  </a:txBody>
                  <a:tcPr>
                    <a:noFill/>
                  </a:tcPr>
                </a:tc>
                <a:tc>
                  <a:txBody>
                    <a:bodyPr/>
                    <a:lstStyle/>
                    <a:p>
                      <a:pPr algn="ctr"/>
                      <a:r>
                        <a:rPr lang="en-SG" sz="1800" dirty="0"/>
                        <a:t>B,</a:t>
                      </a:r>
                    </a:p>
                  </a:txBody>
                  <a:tcPr>
                    <a:noFill/>
                  </a:tcPr>
                </a:tc>
                <a:tc>
                  <a:txBody>
                    <a:bodyPr/>
                    <a:lstStyle/>
                    <a:p>
                      <a:pPr algn="ctr"/>
                      <a:r>
                        <a:rPr lang="en-SG" sz="1800" dirty="0"/>
                        <a:t>C,</a:t>
                      </a:r>
                    </a:p>
                  </a:txBody>
                  <a:tcPr>
                    <a:noFill/>
                  </a:tcPr>
                </a:tc>
                <a:tc>
                  <a:txBody>
                    <a:bodyPr/>
                    <a:lstStyle/>
                    <a:p>
                      <a:pPr algn="ctr"/>
                      <a:r>
                        <a:rPr lang="en-SG" sz="1800" dirty="0"/>
                        <a:t>All</a:t>
                      </a:r>
                    </a:p>
                  </a:txBody>
                  <a:tcPr>
                    <a:noFill/>
                  </a:tcPr>
                </a:tc>
                <a:tc>
                  <a:txBody>
                    <a:bodyPr/>
                    <a:lstStyle/>
                    <a:p>
                      <a:pPr algn="l"/>
                      <a:r>
                        <a:rPr lang="en-SG" sz="1800" dirty="0"/>
                        <a:t>}</a:t>
                      </a:r>
                    </a:p>
                  </a:txBody>
                  <a:tcPr/>
                </a:tc>
                <a:extLst>
                  <a:ext uri="{0D108BD9-81ED-4DB2-BD59-A6C34878D82A}">
                    <a16:rowId xmlns:a16="http://schemas.microsoft.com/office/drawing/2014/main" val="2842698890"/>
                  </a:ext>
                </a:extLst>
              </a:tr>
              <a:tr h="370840">
                <a:tc>
                  <a:txBody>
                    <a:bodyPr/>
                    <a:lstStyle/>
                    <a:p>
                      <a:pPr algn="r"/>
                      <a:r>
                        <a:rPr lang="en-SG" sz="1800" dirty="0" err="1"/>
                        <a:t>CostReduction</a:t>
                      </a:r>
                      <a:r>
                        <a:rPr lang="en-SG" sz="1800" dirty="0"/>
                        <a:t> =</a:t>
                      </a:r>
                    </a:p>
                  </a:txBody>
                  <a:tcPr/>
                </a:tc>
                <a:tc>
                  <a:txBody>
                    <a:bodyPr/>
                    <a:lstStyle/>
                    <a:p>
                      <a:pPr algn="ctr"/>
                      <a:r>
                        <a:rPr lang="en-SG" sz="1800" dirty="0"/>
                        <a:t>6400</a:t>
                      </a:r>
                    </a:p>
                  </a:txBody>
                  <a:tcPr>
                    <a:solidFill>
                      <a:schemeClr val="accent2">
                        <a:lumMod val="75000"/>
                      </a:schemeClr>
                    </a:solidFill>
                  </a:tcPr>
                </a:tc>
                <a:tc>
                  <a:txBody>
                    <a:bodyPr/>
                    <a:lstStyle/>
                    <a:p>
                      <a:pPr algn="ctr"/>
                      <a:r>
                        <a:rPr lang="en-SG" sz="1800" dirty="0"/>
                        <a:t>1100</a:t>
                      </a:r>
                    </a:p>
                  </a:txBody>
                  <a:tcPr>
                    <a:solidFill>
                      <a:schemeClr val="accent2">
                        <a:lumMod val="75000"/>
                      </a:schemeClr>
                    </a:solidFill>
                  </a:tcPr>
                </a:tc>
                <a:tc>
                  <a:txBody>
                    <a:bodyPr/>
                    <a:lstStyle/>
                    <a:p>
                      <a:pPr algn="ctr"/>
                      <a:r>
                        <a:rPr lang="en-SG" sz="1800" dirty="0"/>
                        <a:t>2600</a:t>
                      </a:r>
                    </a:p>
                  </a:txBody>
                  <a:tcPr>
                    <a:solidFill>
                      <a:schemeClr val="accent2">
                        <a:lumMod val="75000"/>
                      </a:schemeClr>
                    </a:solidFill>
                  </a:tcPr>
                </a:tc>
                <a:tc>
                  <a:txBody>
                    <a:bodyPr/>
                    <a:lstStyle/>
                    <a:p>
                      <a:pPr algn="ctr"/>
                      <a:r>
                        <a:rPr lang="en-SG" sz="1800" dirty="0"/>
                        <a:t>760</a:t>
                      </a:r>
                    </a:p>
                  </a:txBody>
                  <a:tcPr>
                    <a:noFill/>
                  </a:tcPr>
                </a:tc>
                <a:tc>
                  <a:txBody>
                    <a:bodyPr/>
                    <a:lstStyle/>
                    <a:p>
                      <a:pPr algn="ctr"/>
                      <a:r>
                        <a:rPr lang="en-SG" sz="1800" dirty="0"/>
                        <a:t>680</a:t>
                      </a:r>
                    </a:p>
                  </a:txBody>
                  <a:tcPr>
                    <a:noFill/>
                  </a:tcPr>
                </a:tc>
                <a:tc>
                  <a:txBody>
                    <a:bodyPr/>
                    <a:lstStyle/>
                    <a:p>
                      <a:pPr algn="ctr"/>
                      <a:r>
                        <a:rPr lang="en-SG" sz="1800" dirty="0"/>
                        <a:t>1020</a:t>
                      </a:r>
                    </a:p>
                  </a:txBody>
                  <a:tcPr>
                    <a:noFill/>
                  </a:tcPr>
                </a:tc>
                <a:tc>
                  <a:txBody>
                    <a:bodyPr/>
                    <a:lstStyle/>
                    <a:p>
                      <a:pPr algn="ctr"/>
                      <a:r>
                        <a:rPr lang="en-SG" sz="1800" dirty="0"/>
                        <a:t>399</a:t>
                      </a:r>
                    </a:p>
                  </a:txBody>
                  <a:tcPr>
                    <a:noFill/>
                  </a:tcPr>
                </a:tc>
                <a:tc>
                  <a:txBody>
                    <a:bodyPr/>
                    <a:lstStyle/>
                    <a:p>
                      <a:pPr algn="l"/>
                      <a:endParaRPr lang="en-SG" sz="1800" dirty="0"/>
                    </a:p>
                  </a:txBody>
                  <a:tcPr/>
                </a:tc>
                <a:extLst>
                  <a:ext uri="{0D108BD9-81ED-4DB2-BD59-A6C34878D82A}">
                    <a16:rowId xmlns:a16="http://schemas.microsoft.com/office/drawing/2014/main" val="278844701"/>
                  </a:ext>
                </a:extLst>
              </a:tr>
            </a:tbl>
          </a:graphicData>
        </a:graphic>
      </p:graphicFrame>
      <p:sp>
        <p:nvSpPr>
          <p:cNvPr id="13" name="Rectangle 12">
            <a:extLst>
              <a:ext uri="{FF2B5EF4-FFF2-40B4-BE49-F238E27FC236}">
                <a16:creationId xmlns:a16="http://schemas.microsoft.com/office/drawing/2014/main" id="{AD952476-526B-419F-A865-29A017BFE6CB}"/>
              </a:ext>
            </a:extLst>
          </p:cNvPr>
          <p:cNvSpPr/>
          <p:nvPr/>
        </p:nvSpPr>
        <p:spPr>
          <a:xfrm>
            <a:off x="650382" y="1537252"/>
            <a:ext cx="6805072" cy="3785652"/>
          </a:xfrm>
          <a:prstGeom prst="rect">
            <a:avLst/>
          </a:prstGeom>
        </p:spPr>
        <p:txBody>
          <a:bodyPr wrap="square">
            <a:spAutoFit/>
          </a:bodyPr>
          <a:lstStyle/>
          <a:p>
            <a:r>
              <a:rPr lang="en-SG" sz="2400" dirty="0"/>
              <a:t>Following the same process, the cost reduction for views AC, A, B, C and All are computed to be 1100, 700, 680, 1020 and 399 respectively.</a:t>
            </a:r>
          </a:p>
          <a:p>
            <a:endParaRPr lang="en-SG" sz="2400" dirty="0"/>
          </a:p>
          <a:p>
            <a:r>
              <a:rPr lang="en-SG" sz="2400" dirty="0"/>
              <a:t>The highest cost reduction in this iteration is 1100 by realizing the view AC. </a:t>
            </a:r>
          </a:p>
          <a:p>
            <a:endParaRPr lang="en-SG" sz="2400" dirty="0"/>
          </a:p>
          <a:p>
            <a:r>
              <a:rPr lang="en-SG" sz="2400" dirty="0"/>
              <a:t>Since we only need to realized 3 additional views, the final materialized views created will be AB, AC and BC.</a:t>
            </a:r>
          </a:p>
        </p:txBody>
      </p:sp>
      <p:grpSp>
        <p:nvGrpSpPr>
          <p:cNvPr id="7" name="Group 6">
            <a:extLst>
              <a:ext uri="{FF2B5EF4-FFF2-40B4-BE49-F238E27FC236}">
                <a16:creationId xmlns:a16="http://schemas.microsoft.com/office/drawing/2014/main" id="{11841F30-E3C4-4C48-8D08-D56E287E3A23}"/>
              </a:ext>
            </a:extLst>
          </p:cNvPr>
          <p:cNvGrpSpPr/>
          <p:nvPr/>
        </p:nvGrpSpPr>
        <p:grpSpPr>
          <a:xfrm>
            <a:off x="7503458" y="1721092"/>
            <a:ext cx="4264472" cy="3601812"/>
            <a:chOff x="7503458" y="1721092"/>
            <a:chExt cx="4264472" cy="3601812"/>
          </a:xfrm>
        </p:grpSpPr>
        <p:grpSp>
          <p:nvGrpSpPr>
            <p:cNvPr id="3" name="Group 2">
              <a:extLst>
                <a:ext uri="{FF2B5EF4-FFF2-40B4-BE49-F238E27FC236}">
                  <a16:creationId xmlns:a16="http://schemas.microsoft.com/office/drawing/2014/main" id="{2A18D88B-38EE-4AF6-9ABD-B7C6BA0649BD}"/>
                </a:ext>
              </a:extLst>
            </p:cNvPr>
            <p:cNvGrpSpPr/>
            <p:nvPr/>
          </p:nvGrpSpPr>
          <p:grpSpPr>
            <a:xfrm>
              <a:off x="7503458" y="1721092"/>
              <a:ext cx="4264472" cy="3601812"/>
              <a:chOff x="7503458" y="1721092"/>
              <a:chExt cx="4264472" cy="3601812"/>
            </a:xfrm>
          </p:grpSpPr>
          <p:grpSp>
            <p:nvGrpSpPr>
              <p:cNvPr id="2" name="Group 1">
                <a:extLst>
                  <a:ext uri="{FF2B5EF4-FFF2-40B4-BE49-F238E27FC236}">
                    <a16:creationId xmlns:a16="http://schemas.microsoft.com/office/drawing/2014/main" id="{CD9D7BF3-6AAF-4A00-B2CC-717E8C00A828}"/>
                  </a:ext>
                </a:extLst>
              </p:cNvPr>
              <p:cNvGrpSpPr/>
              <p:nvPr/>
            </p:nvGrpSpPr>
            <p:grpSpPr>
              <a:xfrm>
                <a:off x="7503458" y="1721092"/>
                <a:ext cx="4264472" cy="3601812"/>
                <a:chOff x="7503458" y="1721092"/>
                <a:chExt cx="4264472" cy="3601812"/>
              </a:xfrm>
            </p:grpSpPr>
            <p:grpSp>
              <p:nvGrpSpPr>
                <p:cNvPr id="28" name="Group 27">
                  <a:extLst>
                    <a:ext uri="{FF2B5EF4-FFF2-40B4-BE49-F238E27FC236}">
                      <a16:creationId xmlns:a16="http://schemas.microsoft.com/office/drawing/2014/main" id="{4B5AF057-9C8F-4503-8FF9-011001DBB2EA}"/>
                    </a:ext>
                  </a:extLst>
                </p:cNvPr>
                <p:cNvGrpSpPr/>
                <p:nvPr/>
              </p:nvGrpSpPr>
              <p:grpSpPr>
                <a:xfrm>
                  <a:off x="7503458" y="1721092"/>
                  <a:ext cx="4264472" cy="3601812"/>
                  <a:chOff x="5171667" y="2056327"/>
                  <a:chExt cx="3850342" cy="3279666"/>
                </a:xfrm>
              </p:grpSpPr>
              <p:grpSp>
                <p:nvGrpSpPr>
                  <p:cNvPr id="29" name="Group 28">
                    <a:extLst>
                      <a:ext uri="{FF2B5EF4-FFF2-40B4-BE49-F238E27FC236}">
                        <a16:creationId xmlns:a16="http://schemas.microsoft.com/office/drawing/2014/main" id="{DA630AD7-64B9-4C1A-B7B6-D83CFB1EF5F2}"/>
                      </a:ext>
                    </a:extLst>
                  </p:cNvPr>
                  <p:cNvGrpSpPr/>
                  <p:nvPr/>
                </p:nvGrpSpPr>
                <p:grpSpPr>
                  <a:xfrm>
                    <a:off x="5171667" y="2056327"/>
                    <a:ext cx="3850342" cy="3279666"/>
                    <a:chOff x="5293658" y="526717"/>
                    <a:chExt cx="3850342" cy="3279666"/>
                  </a:xfrm>
                </p:grpSpPr>
                <p:pic>
                  <p:nvPicPr>
                    <p:cNvPr id="34" name="Picture 33">
                      <a:extLst>
                        <a:ext uri="{FF2B5EF4-FFF2-40B4-BE49-F238E27FC236}">
                          <a16:creationId xmlns:a16="http://schemas.microsoft.com/office/drawing/2014/main" id="{26FFD3C2-5A03-4A81-B4D9-00FB224A85E9}"/>
                        </a:ext>
                      </a:extLst>
                    </p:cNvPr>
                    <p:cNvPicPr>
                      <a:picLocks noChangeAspect="1"/>
                    </p:cNvPicPr>
                    <p:nvPr/>
                  </p:nvPicPr>
                  <p:blipFill>
                    <a:blip r:embed="rId2"/>
                    <a:stretch>
                      <a:fillRect/>
                    </a:stretch>
                  </p:blipFill>
                  <p:spPr>
                    <a:xfrm>
                      <a:off x="5293658" y="526717"/>
                      <a:ext cx="3850342" cy="3279666"/>
                    </a:xfrm>
                    <a:prstGeom prst="rect">
                      <a:avLst/>
                    </a:prstGeom>
                  </p:spPr>
                </p:pic>
                <p:sp>
                  <p:nvSpPr>
                    <p:cNvPr id="37" name="Rectangle 36">
                      <a:extLst>
                        <a:ext uri="{FF2B5EF4-FFF2-40B4-BE49-F238E27FC236}">
                          <a16:creationId xmlns:a16="http://schemas.microsoft.com/office/drawing/2014/main" id="{DAD5DF01-774F-44BF-8B98-7A6FE3553016}"/>
                        </a:ext>
                      </a:extLst>
                    </p:cNvPr>
                    <p:cNvSpPr/>
                    <p:nvPr/>
                  </p:nvSpPr>
                  <p:spPr>
                    <a:xfrm>
                      <a:off x="6647732" y="3375923"/>
                      <a:ext cx="739185" cy="361620"/>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30" name="Rectangle 29">
                    <a:extLst>
                      <a:ext uri="{FF2B5EF4-FFF2-40B4-BE49-F238E27FC236}">
                        <a16:creationId xmlns:a16="http://schemas.microsoft.com/office/drawing/2014/main" id="{F0D2C3F8-8035-4E88-93AE-E832BD1ABE4D}"/>
                      </a:ext>
                    </a:extLst>
                  </p:cNvPr>
                  <p:cNvSpPr/>
                  <p:nvPr/>
                </p:nvSpPr>
                <p:spPr>
                  <a:xfrm>
                    <a:off x="5207933" y="3959046"/>
                    <a:ext cx="739185" cy="384743"/>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a:extLst>
                      <a:ext uri="{FF2B5EF4-FFF2-40B4-BE49-F238E27FC236}">
                        <a16:creationId xmlns:a16="http://schemas.microsoft.com/office/drawing/2014/main" id="{6091DD8B-555D-4DEF-A714-544C61CB276C}"/>
                      </a:ext>
                    </a:extLst>
                  </p:cNvPr>
                  <p:cNvSpPr/>
                  <p:nvPr/>
                </p:nvSpPr>
                <p:spPr>
                  <a:xfrm>
                    <a:off x="5207933" y="3031199"/>
                    <a:ext cx="739185" cy="384743"/>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ectangle 31">
                    <a:extLst>
                      <a:ext uri="{FF2B5EF4-FFF2-40B4-BE49-F238E27FC236}">
                        <a16:creationId xmlns:a16="http://schemas.microsoft.com/office/drawing/2014/main" id="{F911B91B-7463-4518-9C99-698644E04B39}"/>
                      </a:ext>
                    </a:extLst>
                  </p:cNvPr>
                  <p:cNvSpPr/>
                  <p:nvPr/>
                </p:nvSpPr>
                <p:spPr>
                  <a:xfrm>
                    <a:off x="6547955" y="2115839"/>
                    <a:ext cx="716971" cy="368026"/>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Rectangle 32">
                    <a:extLst>
                      <a:ext uri="{FF2B5EF4-FFF2-40B4-BE49-F238E27FC236}">
                        <a16:creationId xmlns:a16="http://schemas.microsoft.com/office/drawing/2014/main" id="{2F0397B9-04F2-4134-B471-0CA4697D79AC}"/>
                      </a:ext>
                    </a:extLst>
                  </p:cNvPr>
                  <p:cNvSpPr/>
                  <p:nvPr/>
                </p:nvSpPr>
                <p:spPr>
                  <a:xfrm>
                    <a:off x="6547954" y="3040164"/>
                    <a:ext cx="739185" cy="384743"/>
                  </a:xfrm>
                  <a:prstGeom prst="rect">
                    <a:avLst/>
                  </a:prstGeom>
                  <a:solidFill>
                    <a:schemeClr val="bg2">
                      <a:lumMod val="50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16" name="Rectangle 15">
                  <a:extLst>
                    <a:ext uri="{FF2B5EF4-FFF2-40B4-BE49-F238E27FC236}">
                      <a16:creationId xmlns:a16="http://schemas.microsoft.com/office/drawing/2014/main" id="{111B84C7-BDA8-4121-81EE-1EA0216B6296}"/>
                    </a:ext>
                  </a:extLst>
                </p:cNvPr>
                <p:cNvSpPr/>
                <p:nvPr/>
              </p:nvSpPr>
              <p:spPr>
                <a:xfrm>
                  <a:off x="9087378" y="3844456"/>
                  <a:ext cx="739185" cy="384743"/>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17" name="Rectangle 16">
                <a:extLst>
                  <a:ext uri="{FF2B5EF4-FFF2-40B4-BE49-F238E27FC236}">
                    <a16:creationId xmlns:a16="http://schemas.microsoft.com/office/drawing/2014/main" id="{9B45994E-B620-4F00-929F-8DFB6B00D682}"/>
                  </a:ext>
                </a:extLst>
              </p:cNvPr>
              <p:cNvSpPr/>
              <p:nvPr/>
            </p:nvSpPr>
            <p:spPr>
              <a:xfrm>
                <a:off x="10573826" y="2828132"/>
                <a:ext cx="739185" cy="384743"/>
              </a:xfrm>
              <a:prstGeom prst="rect">
                <a:avLst/>
              </a:prstGeom>
              <a:solidFill>
                <a:schemeClr val="bg1">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18" name="Rectangle 17">
              <a:extLst>
                <a:ext uri="{FF2B5EF4-FFF2-40B4-BE49-F238E27FC236}">
                  <a16:creationId xmlns:a16="http://schemas.microsoft.com/office/drawing/2014/main" id="{45009F17-6622-4BF1-9B40-55690CEB0F83}"/>
                </a:ext>
              </a:extLst>
            </p:cNvPr>
            <p:cNvSpPr/>
            <p:nvPr/>
          </p:nvSpPr>
          <p:spPr>
            <a:xfrm>
              <a:off x="10531941" y="3837210"/>
              <a:ext cx="739185" cy="361620"/>
            </a:xfrm>
            <a:prstGeom prst="rect">
              <a:avLst/>
            </a:prstGeom>
            <a:solidFill>
              <a:schemeClr val="tx2">
                <a:lumMod val="75000"/>
                <a:alpha val="46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extLst>
      <p:ext uri="{BB962C8B-B14F-4D97-AF65-F5344CB8AC3E}">
        <p14:creationId xmlns:p14="http://schemas.microsoft.com/office/powerpoint/2010/main" val="5589154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Materialized view …2/3</a:t>
            </a:r>
          </a:p>
        </p:txBody>
      </p:sp>
      <p:sp>
        <p:nvSpPr>
          <p:cNvPr id="3" name="Content Placeholder 2"/>
          <p:cNvSpPr>
            <a:spLocks noGrp="1"/>
          </p:cNvSpPr>
          <p:nvPr>
            <p:ph idx="1"/>
          </p:nvPr>
        </p:nvSpPr>
        <p:spPr/>
        <p:txBody>
          <a:bodyPr>
            <a:normAutofit/>
          </a:bodyPr>
          <a:lstStyle/>
          <a:p>
            <a:r>
              <a:rPr lang="en-SG" sz="3200" dirty="0"/>
              <a:t>A typical problem of materialized views is updating because all modifications to the underlying base tables must be propagated into the view.</a:t>
            </a:r>
          </a:p>
          <a:p>
            <a:r>
              <a:rPr lang="en-SG" sz="3200" dirty="0"/>
              <a:t>To minimized updating cost</a:t>
            </a:r>
            <a:r>
              <a:rPr lang="en-SG" sz="3200" b="1" dirty="0"/>
              <a:t>, incremental view maintenance</a:t>
            </a:r>
            <a:r>
              <a:rPr lang="en-SG" sz="3200" dirty="0"/>
              <a:t> is used, that is, updated view is computed (done) from changes and not the entire relation.</a:t>
            </a: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3041660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Materialized view </a:t>
            </a:r>
            <a:r>
              <a:rPr lang="en-SG"/>
              <a:t>…3/3</a:t>
            </a:r>
            <a:endParaRPr lang="en-SG" dirty="0"/>
          </a:p>
        </p:txBody>
      </p:sp>
      <p:sp>
        <p:nvSpPr>
          <p:cNvPr id="3" name="Content Placeholder 2"/>
          <p:cNvSpPr>
            <a:spLocks noGrp="1"/>
          </p:cNvSpPr>
          <p:nvPr>
            <p:ph idx="1"/>
          </p:nvPr>
        </p:nvSpPr>
        <p:spPr/>
        <p:txBody>
          <a:bodyPr>
            <a:normAutofit/>
          </a:bodyPr>
          <a:lstStyle/>
          <a:p>
            <a:r>
              <a:rPr lang="en-SG" sz="3200" dirty="0"/>
              <a:t>Selection of materialized views is important.</a:t>
            </a:r>
          </a:p>
          <a:p>
            <a:r>
              <a:rPr lang="en-SG" sz="3200" dirty="0"/>
              <a:t>The goal is to select an appropriate set of views that minimizes the total query response time and the cost of maintaining the selected views, given a limited amount of resources such as storage space or materialization time.</a:t>
            </a: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376013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2799-9B41-4D09-B8A6-097CB37885C5}"/>
              </a:ext>
            </a:extLst>
          </p:cNvPr>
          <p:cNvSpPr>
            <a:spLocks noGrp="1"/>
          </p:cNvSpPr>
          <p:nvPr>
            <p:ph type="title"/>
          </p:nvPr>
        </p:nvSpPr>
        <p:spPr/>
        <p:txBody>
          <a:bodyPr>
            <a:noAutofit/>
          </a:bodyPr>
          <a:lstStyle/>
          <a:p>
            <a:r>
              <a:rPr lang="en-SG" sz="4800" dirty="0"/>
              <a:t>View Selection Algorithm</a:t>
            </a:r>
          </a:p>
        </p:txBody>
      </p:sp>
      <p:sp>
        <p:nvSpPr>
          <p:cNvPr id="7" name="Content Placeholder 6">
            <a:extLst>
              <a:ext uri="{FF2B5EF4-FFF2-40B4-BE49-F238E27FC236}">
                <a16:creationId xmlns:a16="http://schemas.microsoft.com/office/drawing/2014/main" id="{A0C84D2E-7598-4273-84FD-5DF9B43899D1}"/>
              </a:ext>
            </a:extLst>
          </p:cNvPr>
          <p:cNvSpPr>
            <a:spLocks noGrp="1"/>
          </p:cNvSpPr>
          <p:nvPr>
            <p:ph idx="1"/>
          </p:nvPr>
        </p:nvSpPr>
        <p:spPr>
          <a:xfrm>
            <a:off x="838200" y="1655558"/>
            <a:ext cx="10515600" cy="4659516"/>
          </a:xfrm>
        </p:spPr>
        <p:txBody>
          <a:bodyPr/>
          <a:lstStyle/>
          <a:p>
            <a:r>
              <a:rPr lang="en-SG" dirty="0"/>
              <a:t>Greedy algorithm by </a:t>
            </a:r>
            <a:r>
              <a:rPr lang="en-SG" dirty="0" err="1"/>
              <a:t>Harinarayan</a:t>
            </a:r>
            <a:r>
              <a:rPr lang="en-SG" dirty="0"/>
              <a:t> et al. (1996)</a:t>
            </a:r>
          </a:p>
          <a:p>
            <a:r>
              <a:rPr lang="en-SG" dirty="0"/>
              <a:t>Given a cube lattice, finds the best set of views to materialize under a certain criteria.</a:t>
            </a:r>
          </a:p>
          <a:p>
            <a:r>
              <a:rPr lang="en-SG" dirty="0"/>
              <a:t>It uses a lattice that takes into account two kinds of dependencies between nodes:</a:t>
            </a:r>
          </a:p>
          <a:p>
            <a:pPr marL="788670" lvl="1" indent="-514350">
              <a:buFont typeface="+mj-lt"/>
              <a:buAutoNum type="arabicPeriod"/>
            </a:pPr>
            <a:r>
              <a:rPr lang="en-SG" sz="2800" b="1" dirty="0"/>
              <a:t>Attributes inclusion</a:t>
            </a:r>
            <a:r>
              <a:rPr lang="en-SG" sz="2800" dirty="0"/>
              <a:t>: {</a:t>
            </a:r>
            <a:r>
              <a:rPr lang="en-SG" sz="2800" dirty="0" err="1"/>
              <a:t>ProductKey</a:t>
            </a:r>
            <a:r>
              <a:rPr lang="en-SG" sz="2800" dirty="0"/>
              <a:t>} INCLUDED-IN {</a:t>
            </a:r>
            <a:r>
              <a:rPr lang="en-SG" sz="2800" dirty="0" err="1"/>
              <a:t>ProductKey</a:t>
            </a:r>
            <a:r>
              <a:rPr lang="en-SG" sz="2800" dirty="0"/>
              <a:t>, </a:t>
            </a:r>
            <a:r>
              <a:rPr lang="en-SG" sz="2800" dirty="0" err="1"/>
              <a:t>CustomerKey</a:t>
            </a:r>
            <a:r>
              <a:rPr lang="en-SG" sz="2800" dirty="0"/>
              <a:t>}</a:t>
            </a:r>
          </a:p>
          <a:p>
            <a:pPr marL="788670" lvl="1" indent="-514350">
              <a:buFont typeface="+mj-lt"/>
              <a:buAutoNum type="arabicPeriod"/>
            </a:pPr>
            <a:r>
              <a:rPr lang="en-SG" sz="2800" b="1" dirty="0"/>
              <a:t>Hierarchy dependency</a:t>
            </a:r>
            <a:r>
              <a:rPr lang="en-SG" sz="2800" dirty="0"/>
              <a:t>: Given a hierarchy Month </a:t>
            </a:r>
            <a:r>
              <a:rPr lang="en-SG" sz="2800" dirty="0">
                <a:latin typeface="Cambria Math" panose="02040503050406030204" pitchFamily="18" charset="0"/>
                <a:ea typeface="Cambria Math" panose="02040503050406030204" pitchFamily="18" charset="0"/>
              </a:rPr>
              <a:t>→ Year, an aggregation over Month can be used to compute the aggregation over Year.</a:t>
            </a:r>
            <a:endParaRPr lang="en-SG" sz="2800" dirty="0"/>
          </a:p>
          <a:p>
            <a:pPr marL="0" indent="0">
              <a:buNone/>
            </a:pPr>
            <a:endParaRPr lang="en-SG" dirty="0"/>
          </a:p>
        </p:txBody>
      </p:sp>
    </p:spTree>
    <p:extLst>
      <p:ext uri="{BB962C8B-B14F-4D97-AF65-F5344CB8AC3E}">
        <p14:creationId xmlns:p14="http://schemas.microsoft.com/office/powerpoint/2010/main" val="52073927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3BC9-8728-45BF-9814-091500FF66AE}"/>
              </a:ext>
            </a:extLst>
          </p:cNvPr>
          <p:cNvSpPr>
            <a:spLocks noGrp="1"/>
          </p:cNvSpPr>
          <p:nvPr>
            <p:ph type="title"/>
          </p:nvPr>
        </p:nvSpPr>
        <p:spPr/>
        <p:txBody>
          <a:bodyPr/>
          <a:lstStyle/>
          <a:p>
            <a:r>
              <a:rPr lang="en-SG" dirty="0"/>
              <a:t>View Selection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542FC2-F47D-494B-BB3D-EE310DA380E4}"/>
                  </a:ext>
                </a:extLst>
              </p:cNvPr>
              <p:cNvSpPr>
                <a:spLocks noGrp="1"/>
              </p:cNvSpPr>
              <p:nvPr>
                <p:ph idx="1"/>
              </p:nvPr>
            </p:nvSpPr>
            <p:spPr>
              <a:xfrm>
                <a:off x="838200" y="1532968"/>
                <a:ext cx="10515600" cy="4876800"/>
              </a:xfrm>
            </p:spPr>
            <p:txBody>
              <a:bodyPr>
                <a:noAutofit/>
              </a:bodyPr>
              <a:lstStyle/>
              <a:p>
                <a:r>
                  <a:rPr lang="en-SG" dirty="0"/>
                  <a:t>Dependency lattice represents a relation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𝑉</m:t>
                        </m:r>
                      </m:e>
                      <m:sub>
                        <m:r>
                          <a:rPr lang="en-SG" b="0" i="1" smtClean="0">
                            <a:latin typeface="Cambria Math" panose="02040503050406030204" pitchFamily="18" charset="0"/>
                          </a:rPr>
                          <m:t>𝑖</m:t>
                        </m:r>
                      </m:sub>
                    </m:sSub>
                    <m:r>
                      <a:rPr lang="en-SG" i="1" smtClean="0">
                        <a:latin typeface="Cambria Math" panose="02040503050406030204" pitchFamily="18" charset="0"/>
                        <a:ea typeface="Cambria Math" panose="02040503050406030204" pitchFamily="18" charset="0"/>
                      </a:rPr>
                      <m:t>≤</m:t>
                    </m:r>
                    <m:sSub>
                      <m:sSubPr>
                        <m:ctrlPr>
                          <a:rPr lang="en-SG"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𝑉</m:t>
                        </m:r>
                      </m:e>
                      <m:sub>
                        <m:r>
                          <a:rPr lang="en-SG" b="0" i="1" smtClean="0">
                            <a:latin typeface="Cambria Math" panose="02040503050406030204" pitchFamily="18" charset="0"/>
                            <a:ea typeface="Cambria Math" panose="02040503050406030204" pitchFamily="18" charset="0"/>
                          </a:rPr>
                          <m:t>𝑗</m:t>
                        </m:r>
                      </m:sub>
                    </m:sSub>
                  </m:oMath>
                </a14:m>
                <a:r>
                  <a:rPr lang="en-SG" dirty="0"/>
                  <a:t> such that view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𝑉</m:t>
                        </m:r>
                      </m:e>
                      <m:sub>
                        <m:r>
                          <a:rPr lang="en-SG" b="0" i="1" smtClean="0">
                            <a:latin typeface="Cambria Math" panose="02040503050406030204" pitchFamily="18" charset="0"/>
                          </a:rPr>
                          <m:t>𝑖</m:t>
                        </m:r>
                      </m:sub>
                    </m:sSub>
                  </m:oMath>
                </a14:m>
                <a:r>
                  <a:rPr lang="en-SG" dirty="0"/>
                  <a:t> can be answered using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𝑉</m:t>
                        </m:r>
                      </m:e>
                      <m:sub>
                        <m:r>
                          <a:rPr lang="en-SG" b="0" i="1" smtClean="0">
                            <a:latin typeface="Cambria Math" panose="02040503050406030204" pitchFamily="18" charset="0"/>
                          </a:rPr>
                          <m:t>𝑗</m:t>
                        </m:r>
                      </m:sub>
                    </m:sSub>
                  </m:oMath>
                </a14:m>
                <a:r>
                  <a:rPr lang="en-SG" dirty="0"/>
                  <a:t>.</a:t>
                </a:r>
              </a:p>
              <a:p>
                <a:r>
                  <a:rPr lang="en-SG" dirty="0"/>
                  <a:t>Algorithm is based on calculating the costs of computing the views in the lattice.</a:t>
                </a:r>
              </a:p>
              <a:p>
                <a:r>
                  <a:rPr lang="en-SG" dirty="0"/>
                  <a:t>The view selection algorithm is based on calculating the costs of computing the views in the lattice. A linear cost model with the following characteristics is assumed:</a:t>
                </a:r>
              </a:p>
              <a:p>
                <a:pPr lvl="1"/>
                <a:r>
                  <a:rPr lang="en-SG" dirty="0"/>
                  <a:t>The cost of answering a view </a:t>
                </a:r>
                <a14:m>
                  <m:oMath xmlns:m="http://schemas.openxmlformats.org/officeDocument/2006/math">
                    <m:r>
                      <a:rPr lang="en-SG" i="1" dirty="0" smtClean="0">
                        <a:latin typeface="Cambria Math" panose="02040503050406030204" pitchFamily="18" charset="0"/>
                      </a:rPr>
                      <m:t>𝑣</m:t>
                    </m:r>
                  </m:oMath>
                </a14:m>
                <a:r>
                  <a:rPr lang="en-SG" dirty="0"/>
                  <a:t> from a materialized view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𝑣</m:t>
                        </m:r>
                      </m:e>
                      <m:sub>
                        <m:r>
                          <a:rPr lang="en-SG" b="0" i="1" smtClean="0">
                            <a:latin typeface="Cambria Math" panose="02040503050406030204" pitchFamily="18" charset="0"/>
                          </a:rPr>
                          <m:t>𝑚</m:t>
                        </m:r>
                      </m:sub>
                    </m:sSub>
                  </m:oMath>
                </a14:m>
                <a:r>
                  <a:rPr lang="en-SG" dirty="0"/>
                  <a:t> is the number of rows in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𝑣</m:t>
                        </m:r>
                      </m:e>
                      <m:sub>
                        <m:r>
                          <a:rPr lang="en-SG" i="1">
                            <a:latin typeface="Cambria Math" panose="02040503050406030204" pitchFamily="18" charset="0"/>
                          </a:rPr>
                          <m:t>𝑚</m:t>
                        </m:r>
                      </m:sub>
                    </m:sSub>
                  </m:oMath>
                </a14:m>
                <a:r>
                  <a:rPr lang="en-SG" dirty="0"/>
                  <a:t>.</a:t>
                </a:r>
              </a:p>
              <a:p>
                <a:pPr lvl="1"/>
                <a:r>
                  <a:rPr lang="en-SG" dirty="0"/>
                  <a:t>All queries are identical to some view in the dependency lattice.</a:t>
                </a:r>
              </a:p>
              <a:p>
                <a:pPr lvl="1"/>
                <a:r>
                  <a:rPr lang="en-SG" dirty="0"/>
                  <a:t>Requires knowing the expected number of rows for each view in the lattice.</a:t>
                </a:r>
              </a:p>
              <a:p>
                <a:pPr lvl="1"/>
                <a:r>
                  <a:rPr lang="en-SG" dirty="0"/>
                  <a:t>The lowest node in the lattice (the base fact table) is always materialized.</a:t>
                </a:r>
              </a:p>
            </p:txBody>
          </p:sp>
        </mc:Choice>
        <mc:Fallback xmlns="">
          <p:sp>
            <p:nvSpPr>
              <p:cNvPr id="3" name="Content Placeholder 2">
                <a:extLst>
                  <a:ext uri="{FF2B5EF4-FFF2-40B4-BE49-F238E27FC236}">
                    <a16:creationId xmlns:a16="http://schemas.microsoft.com/office/drawing/2014/main" id="{A7542FC2-F47D-494B-BB3D-EE310DA380E4}"/>
                  </a:ext>
                </a:extLst>
              </p:cNvPr>
              <p:cNvSpPr>
                <a:spLocks noGrp="1" noRot="1" noChangeAspect="1" noMove="1" noResize="1" noEditPoints="1" noAdjustHandles="1" noChangeArrowheads="1" noChangeShapeType="1" noTextEdit="1"/>
              </p:cNvSpPr>
              <p:nvPr>
                <p:ph idx="1"/>
              </p:nvPr>
            </p:nvSpPr>
            <p:spPr>
              <a:xfrm>
                <a:off x="838200" y="1532968"/>
                <a:ext cx="10515600" cy="4876800"/>
              </a:xfrm>
              <a:blipFill>
                <a:blip r:embed="rId3"/>
                <a:stretch>
                  <a:fillRect l="-1043" t="-1750" r="-1855" b="-5250"/>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EA6B7410-F7EE-4953-A841-FDFF0D921E0A}"/>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D549290B-06B2-4F81-BD04-86A449B9ED75}"/>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C3205E01-6390-438B-BA0F-34B5638CB01E}"/>
              </a:ext>
            </a:extLst>
          </p:cNvPr>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343232909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FEE9-41B9-4FD9-8212-8A5BBFB1D44C}"/>
              </a:ext>
            </a:extLst>
          </p:cNvPr>
          <p:cNvSpPr>
            <a:spLocks noGrp="1"/>
          </p:cNvSpPr>
          <p:nvPr>
            <p:ph type="title"/>
          </p:nvPr>
        </p:nvSpPr>
        <p:spPr/>
        <p:txBody>
          <a:bodyPr/>
          <a:lstStyle/>
          <a:p>
            <a:r>
              <a:rPr lang="en-SG" dirty="0"/>
              <a:t>View Selection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74BBC-DAD4-4D15-BDB7-A9D0A26A70AB}"/>
                  </a:ext>
                </a:extLst>
              </p:cNvPr>
              <p:cNvSpPr>
                <a:spLocks noGrp="1"/>
              </p:cNvSpPr>
              <p:nvPr>
                <p:ph idx="1"/>
              </p:nvPr>
            </p:nvSpPr>
            <p:spPr/>
            <p:txBody>
              <a:bodyPr/>
              <a:lstStyle/>
              <a:p>
                <a:r>
                  <a:rPr lang="en-SG" dirty="0"/>
                  <a:t>The goal of the algorithm is to minimize the time taken to evaluate a view, constrained to materialize a fixed number of views regardless of the space available, a problem known as the NP-complete.</a:t>
                </a:r>
              </a:p>
              <a:p>
                <a:r>
                  <a:rPr lang="en-SG" dirty="0"/>
                  <a:t>The algorithm works as follow:</a:t>
                </a:r>
              </a:p>
              <a:p>
                <a:r>
                  <a:rPr lang="en-SG" dirty="0"/>
                  <a:t>Let </a:t>
                </a:r>
                <a14:m>
                  <m:oMath xmlns:m="http://schemas.openxmlformats.org/officeDocument/2006/math">
                    <m:r>
                      <a:rPr lang="en-SG" b="0" i="1" smtClean="0">
                        <a:latin typeface="Cambria Math" panose="02040503050406030204" pitchFamily="18" charset="0"/>
                      </a:rPr>
                      <m:t>𝐶</m:t>
                    </m:r>
                    <m:r>
                      <a:rPr lang="en-SG" b="0" i="1" smtClean="0">
                        <a:latin typeface="Cambria Math" panose="02040503050406030204" pitchFamily="18" charset="0"/>
                      </a:rPr>
                      <m:t>(</m:t>
                    </m:r>
                    <m:r>
                      <a:rPr lang="en-SG" b="0" i="1" smtClean="0">
                        <a:latin typeface="Cambria Math" panose="02040503050406030204" pitchFamily="18" charset="0"/>
                      </a:rPr>
                      <m:t>𝑣</m:t>
                    </m:r>
                    <m:r>
                      <a:rPr lang="en-SG" b="0" i="1" smtClean="0">
                        <a:latin typeface="Cambria Math" panose="02040503050406030204" pitchFamily="18" charset="0"/>
                      </a:rPr>
                      <m:t>)</m:t>
                    </m:r>
                  </m:oMath>
                </a14:m>
                <a:r>
                  <a:rPr lang="en-SG" dirty="0"/>
                  <a:t> the cost of view </a:t>
                </a:r>
                <a14:m>
                  <m:oMath xmlns:m="http://schemas.openxmlformats.org/officeDocument/2006/math">
                    <m:r>
                      <a:rPr lang="en-SG" i="1" dirty="0" smtClean="0">
                        <a:latin typeface="Cambria Math" panose="02040503050406030204" pitchFamily="18" charset="0"/>
                      </a:rPr>
                      <m:t>𝑣</m:t>
                    </m:r>
                  </m:oMath>
                </a14:m>
                <a:r>
                  <a:rPr lang="en-SG" dirty="0"/>
                  <a:t>, </a:t>
                </a:r>
              </a:p>
              <a:p>
                <a14:m>
                  <m:oMath xmlns:m="http://schemas.openxmlformats.org/officeDocument/2006/math">
                    <m:r>
                      <a:rPr lang="en-SG" i="1" dirty="0" smtClean="0">
                        <a:latin typeface="Cambria Math" panose="02040503050406030204" pitchFamily="18" charset="0"/>
                      </a:rPr>
                      <m:t>𝑘</m:t>
                    </m:r>
                  </m:oMath>
                </a14:m>
                <a:r>
                  <a:rPr lang="en-SG" dirty="0"/>
                  <a:t> the number of views to materialize, and</a:t>
                </a:r>
              </a:p>
              <a:p>
                <a14:m>
                  <m:oMath xmlns:m="http://schemas.openxmlformats.org/officeDocument/2006/math">
                    <m:r>
                      <a:rPr lang="en-SG" i="1" dirty="0" smtClean="0">
                        <a:latin typeface="Cambria Math" panose="02040503050406030204" pitchFamily="18" charset="0"/>
                      </a:rPr>
                      <m:t>𝑆</m:t>
                    </m:r>
                  </m:oMath>
                </a14:m>
                <a:r>
                  <a:rPr lang="en-SG" dirty="0"/>
                  <a:t> a set of materialized views.</a:t>
                </a:r>
              </a:p>
              <a:p>
                <a:r>
                  <a:rPr lang="en-SG" dirty="0"/>
                  <a:t>The benefit of materializing a view </a:t>
                </a:r>
                <a14:m>
                  <m:oMath xmlns:m="http://schemas.openxmlformats.org/officeDocument/2006/math">
                    <m:r>
                      <a:rPr lang="en-SG" i="1" dirty="0" smtClean="0">
                        <a:latin typeface="Cambria Math" panose="02040503050406030204" pitchFamily="18" charset="0"/>
                      </a:rPr>
                      <m:t>𝑣</m:t>
                    </m:r>
                  </m:oMath>
                </a14:m>
                <a:r>
                  <a:rPr lang="en-SG" dirty="0"/>
                  <a:t> not in </a:t>
                </a:r>
                <a14:m>
                  <m:oMath xmlns:m="http://schemas.openxmlformats.org/officeDocument/2006/math">
                    <m:r>
                      <a:rPr lang="en-SG" i="1" dirty="0" smtClean="0">
                        <a:latin typeface="Cambria Math" panose="02040503050406030204" pitchFamily="18" charset="0"/>
                      </a:rPr>
                      <m:t>𝑆</m:t>
                    </m:r>
                  </m:oMath>
                </a14:m>
                <a:r>
                  <a:rPr lang="en-SG" dirty="0"/>
                  <a:t>, relative to the materialized views already in </a:t>
                </a:r>
                <a14:m>
                  <m:oMath xmlns:m="http://schemas.openxmlformats.org/officeDocument/2006/math">
                    <m:r>
                      <a:rPr lang="en-SG" i="1" dirty="0" smtClean="0">
                        <a:latin typeface="Cambria Math" panose="02040503050406030204" pitchFamily="18" charset="0"/>
                      </a:rPr>
                      <m:t>𝑆</m:t>
                    </m:r>
                  </m:oMath>
                </a14:m>
                <a:r>
                  <a:rPr lang="en-SG" dirty="0"/>
                  <a:t>, is denoted </a:t>
                </a:r>
                <a14:m>
                  <m:oMath xmlns:m="http://schemas.openxmlformats.org/officeDocument/2006/math">
                    <m:r>
                      <a:rPr lang="en-SG" b="0" i="1" smtClean="0">
                        <a:latin typeface="Cambria Math" panose="02040503050406030204" pitchFamily="18" charset="0"/>
                      </a:rPr>
                      <m:t>𝐵</m:t>
                    </m:r>
                    <m:d>
                      <m:dPr>
                        <m:ctrlPr>
                          <a:rPr lang="en-SG" b="0" i="1" smtClean="0">
                            <a:latin typeface="Cambria Math" panose="02040503050406030204" pitchFamily="18" charset="0"/>
                          </a:rPr>
                        </m:ctrlPr>
                      </m:dPr>
                      <m:e>
                        <m:r>
                          <a:rPr lang="en-SG" b="0" i="1" smtClean="0">
                            <a:latin typeface="Cambria Math" panose="02040503050406030204" pitchFamily="18" charset="0"/>
                          </a:rPr>
                          <m:t>𝑣</m:t>
                        </m:r>
                        <m:r>
                          <a:rPr lang="en-SG" b="0" i="1" smtClean="0">
                            <a:latin typeface="Cambria Math" panose="02040503050406030204" pitchFamily="18" charset="0"/>
                          </a:rPr>
                          <m:t>,</m:t>
                        </m:r>
                        <m:r>
                          <a:rPr lang="en-SG" b="0" i="1" smtClean="0">
                            <a:latin typeface="Cambria Math" panose="02040503050406030204" pitchFamily="18" charset="0"/>
                          </a:rPr>
                          <m:t>𝑆</m:t>
                        </m:r>
                      </m:e>
                    </m:d>
                  </m:oMath>
                </a14:m>
                <a:endParaRPr lang="en-SG" dirty="0"/>
              </a:p>
            </p:txBody>
          </p:sp>
        </mc:Choice>
        <mc:Fallback xmlns="">
          <p:sp>
            <p:nvSpPr>
              <p:cNvPr id="3" name="Content Placeholder 2">
                <a:extLst>
                  <a:ext uri="{FF2B5EF4-FFF2-40B4-BE49-F238E27FC236}">
                    <a16:creationId xmlns:a16="http://schemas.microsoft.com/office/drawing/2014/main" id="{78C74BBC-DAD4-4D15-BDB7-A9D0A26A70AB}"/>
                  </a:ext>
                </a:extLst>
              </p:cNvPr>
              <p:cNvSpPr>
                <a:spLocks noGrp="1" noRot="1" noChangeAspect="1" noMove="1" noResize="1" noEditPoints="1" noAdjustHandles="1" noChangeArrowheads="1" noChangeShapeType="1" noTextEdit="1"/>
              </p:cNvSpPr>
              <p:nvPr>
                <p:ph idx="1"/>
              </p:nvPr>
            </p:nvSpPr>
            <p:spPr>
              <a:blipFill>
                <a:blip r:embed="rId2"/>
                <a:stretch>
                  <a:fillRect l="-667" t="-875" r="-1778"/>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DE06758C-BB83-42A8-B8B6-00EC4524FB44}"/>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0428D042-9CF7-4290-A2DD-02C9A1C1C40D}"/>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A864DA89-252A-4208-86C2-89ADF8B873FD}"/>
              </a:ext>
            </a:extLst>
          </p:cNvPr>
          <p:cNvSpPr>
            <a:spLocks noGrp="1"/>
          </p:cNvSpPr>
          <p:nvPr>
            <p:ph type="sldNum" sz="quarter" idx="12"/>
          </p:nvPr>
        </p:nvSpPr>
        <p:spPr/>
        <p:txBody>
          <a:bodyPr/>
          <a:lstStyle/>
          <a:p>
            <a:fld id="{0CFEC368-1D7A-4F81-ABF6-AE0E36BAF64C}" type="slidenum">
              <a:rPr lang="en-US" smtClean="0"/>
              <a:pPr/>
              <a:t>7</a:t>
            </a:fld>
            <a:endParaRPr lang="en-US"/>
          </a:p>
        </p:txBody>
      </p:sp>
    </p:spTree>
    <p:extLst>
      <p:ext uri="{BB962C8B-B14F-4D97-AF65-F5344CB8AC3E}">
        <p14:creationId xmlns:p14="http://schemas.microsoft.com/office/powerpoint/2010/main" val="39943583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43DF-DC46-410A-8FDA-50B2E1B4A027}"/>
              </a:ext>
            </a:extLst>
          </p:cNvPr>
          <p:cNvSpPr>
            <a:spLocks noGrp="1"/>
          </p:cNvSpPr>
          <p:nvPr>
            <p:ph type="title"/>
          </p:nvPr>
        </p:nvSpPr>
        <p:spPr/>
        <p:txBody>
          <a:bodyPr/>
          <a:lstStyle/>
          <a:p>
            <a:r>
              <a:rPr lang="en-SG" dirty="0"/>
              <a:t>View Selection Algorithm</a:t>
            </a:r>
          </a:p>
        </p:txBody>
      </p:sp>
      <p:pic>
        <p:nvPicPr>
          <p:cNvPr id="7" name="Content Placeholder 6">
            <a:extLst>
              <a:ext uri="{FF2B5EF4-FFF2-40B4-BE49-F238E27FC236}">
                <a16:creationId xmlns:a16="http://schemas.microsoft.com/office/drawing/2014/main" id="{694805B1-6111-4EBB-B0D2-876F273A8E93}"/>
              </a:ext>
            </a:extLst>
          </p:cNvPr>
          <p:cNvPicPr>
            <a:picLocks noGrp="1" noChangeAspect="1"/>
          </p:cNvPicPr>
          <p:nvPr>
            <p:ph idx="1"/>
          </p:nvPr>
        </p:nvPicPr>
        <p:blipFill>
          <a:blip r:embed="rId2"/>
          <a:stretch>
            <a:fillRect/>
          </a:stretch>
        </p:blipFill>
        <p:spPr>
          <a:xfrm>
            <a:off x="931603" y="1709927"/>
            <a:ext cx="10460349" cy="3286143"/>
          </a:xfrm>
          <a:prstGeom prst="rect">
            <a:avLst/>
          </a:prstGeom>
        </p:spPr>
      </p:pic>
      <p:sp>
        <p:nvSpPr>
          <p:cNvPr id="4" name="Date Placeholder 3">
            <a:extLst>
              <a:ext uri="{FF2B5EF4-FFF2-40B4-BE49-F238E27FC236}">
                <a16:creationId xmlns:a16="http://schemas.microsoft.com/office/drawing/2014/main" id="{EE2DF679-E939-4C50-A61C-A891CEEA5BAA}"/>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FA2E1AA2-B6A7-46A3-953E-C7E4DD7D7083}"/>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DE83E90F-3D92-498E-B06F-FEC634221DE8}"/>
              </a:ext>
            </a:extLst>
          </p:cNvPr>
          <p:cNvSpPr>
            <a:spLocks noGrp="1"/>
          </p:cNvSpPr>
          <p:nvPr>
            <p:ph type="sldNum" sz="quarter" idx="12"/>
          </p:nvPr>
        </p:nvSpPr>
        <p:spPr/>
        <p:txBody>
          <a:bodyPr/>
          <a:lstStyle/>
          <a:p>
            <a:fld id="{0CFEC368-1D7A-4F81-ABF6-AE0E36BAF64C}" type="slidenum">
              <a:rPr lang="en-US" smtClean="0"/>
              <a:pPr/>
              <a:t>8</a:t>
            </a:fld>
            <a:endParaRPr lang="en-US"/>
          </a:p>
        </p:txBody>
      </p:sp>
    </p:spTree>
    <p:extLst>
      <p:ext uri="{BB962C8B-B14F-4D97-AF65-F5344CB8AC3E}">
        <p14:creationId xmlns:p14="http://schemas.microsoft.com/office/powerpoint/2010/main" val="40250527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4E8-2181-436E-97FA-62B513A1F661}"/>
              </a:ext>
            </a:extLst>
          </p:cNvPr>
          <p:cNvSpPr>
            <a:spLocks noGrp="1"/>
          </p:cNvSpPr>
          <p:nvPr>
            <p:ph type="title"/>
          </p:nvPr>
        </p:nvSpPr>
        <p:spPr/>
        <p:txBody>
          <a:bodyPr/>
          <a:lstStyle/>
          <a:p>
            <a:r>
              <a:rPr lang="en-SG" dirty="0"/>
              <a:t>View Selection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4FB35E-E498-4BF9-98CC-E5CE7B01D519}"/>
                  </a:ext>
                </a:extLst>
              </p:cNvPr>
              <p:cNvSpPr>
                <a:spLocks noGrp="1"/>
              </p:cNvSpPr>
              <p:nvPr>
                <p:ph idx="1"/>
              </p:nvPr>
            </p:nvSpPr>
            <p:spPr/>
            <p:txBody>
              <a:bodyPr/>
              <a:lstStyle/>
              <a:p>
                <a:r>
                  <a:rPr lang="en-SG" dirty="0"/>
                  <a:t>In each iteration, the algorithm computes the benefit of materializing a view </a:t>
                </a:r>
                <a14:m>
                  <m:oMath xmlns:m="http://schemas.openxmlformats.org/officeDocument/2006/math">
                    <m:r>
                      <a:rPr lang="en-SG" i="1" dirty="0" smtClean="0">
                        <a:latin typeface="Cambria Math" panose="02040503050406030204" pitchFamily="18" charset="0"/>
                      </a:rPr>
                      <m:t>𝑣</m:t>
                    </m:r>
                  </m:oMath>
                </a14:m>
                <a:r>
                  <a:rPr lang="en-SG" dirty="0"/>
                  <a:t> considering how this improves the cost of computing all the views in the lattice.</a:t>
                </a:r>
              </a:p>
            </p:txBody>
          </p:sp>
        </mc:Choice>
        <mc:Fallback xmlns="">
          <p:sp>
            <p:nvSpPr>
              <p:cNvPr id="3" name="Content Placeholder 2">
                <a:extLst>
                  <a:ext uri="{FF2B5EF4-FFF2-40B4-BE49-F238E27FC236}">
                    <a16:creationId xmlns:a16="http://schemas.microsoft.com/office/drawing/2014/main" id="{004FB35E-E498-4BF9-98CC-E5CE7B01D519}"/>
                  </a:ext>
                </a:extLst>
              </p:cNvPr>
              <p:cNvSpPr>
                <a:spLocks noGrp="1" noRot="1" noChangeAspect="1" noMove="1" noResize="1" noEditPoints="1" noAdjustHandles="1" noChangeArrowheads="1" noChangeShapeType="1" noTextEdit="1"/>
              </p:cNvSpPr>
              <p:nvPr>
                <p:ph idx="1"/>
              </p:nvPr>
            </p:nvSpPr>
            <p:spPr>
              <a:blipFill>
                <a:blip r:embed="rId2"/>
                <a:stretch>
                  <a:fillRect l="-667" t="-875"/>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744E02C7-55A5-48C2-A88F-283E2C67333D}"/>
              </a:ext>
            </a:extLst>
          </p:cNvPr>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a:extLst>
              <a:ext uri="{FF2B5EF4-FFF2-40B4-BE49-F238E27FC236}">
                <a16:creationId xmlns:a16="http://schemas.microsoft.com/office/drawing/2014/main" id="{BDBCC992-6600-401F-9C72-833EE4A0BF2D}"/>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806C9379-8C60-4E57-8EDA-4D77BCB66AA8}"/>
              </a:ext>
            </a:extLst>
          </p:cNvPr>
          <p:cNvSpPr>
            <a:spLocks noGrp="1"/>
          </p:cNvSpPr>
          <p:nvPr>
            <p:ph type="sldNum" sz="quarter" idx="12"/>
          </p:nvPr>
        </p:nvSpPr>
        <p:spPr/>
        <p:txBody>
          <a:bodyPr/>
          <a:lstStyle/>
          <a:p>
            <a:fld id="{0CFEC368-1D7A-4F81-ABF6-AE0E36BAF64C}" type="slidenum">
              <a:rPr lang="en-US" smtClean="0"/>
              <a:pPr/>
              <a:t>9</a:t>
            </a:fld>
            <a:endParaRPr lang="en-US"/>
          </a:p>
        </p:txBody>
      </p:sp>
      <p:pic>
        <p:nvPicPr>
          <p:cNvPr id="7" name="Picture 6">
            <a:extLst>
              <a:ext uri="{FF2B5EF4-FFF2-40B4-BE49-F238E27FC236}">
                <a16:creationId xmlns:a16="http://schemas.microsoft.com/office/drawing/2014/main" id="{FD18611F-6100-4EEB-9965-671D13E637FC}"/>
              </a:ext>
            </a:extLst>
          </p:cNvPr>
          <p:cNvPicPr>
            <a:picLocks noChangeAspect="1"/>
          </p:cNvPicPr>
          <p:nvPr/>
        </p:nvPicPr>
        <p:blipFill>
          <a:blip r:embed="rId3"/>
          <a:stretch>
            <a:fillRect/>
          </a:stretch>
        </p:blipFill>
        <p:spPr>
          <a:xfrm>
            <a:off x="1205521" y="2912707"/>
            <a:ext cx="9576133" cy="3329571"/>
          </a:xfrm>
          <a:prstGeom prst="rect">
            <a:avLst/>
          </a:prstGeom>
        </p:spPr>
      </p:pic>
    </p:spTree>
    <p:extLst>
      <p:ext uri="{BB962C8B-B14F-4D97-AF65-F5344CB8AC3E}">
        <p14:creationId xmlns:p14="http://schemas.microsoft.com/office/powerpoint/2010/main" val="990282183"/>
      </p:ext>
    </p:extLst>
  </p:cSld>
  <p:clrMapOvr>
    <a:masterClrMapping/>
  </p:clrMapOvr>
  <mc:AlternateContent xmlns:mc="http://schemas.openxmlformats.org/markup-compatibility/2006" xmlns:p14="http://schemas.microsoft.com/office/powerpoint/2010/main">
    <mc:Choice Requires="p14">
      <p:transition spd="slow" p14:dur="2000">
        <p14:prism dir="u" isContent="1"/>
      </p:transition>
    </mc:Choice>
    <mc:Fallback xmlns="">
      <p:transition spd="slow">
        <p:fade/>
      </p:transition>
    </mc:Fallback>
  </mc:AlternateContent>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2225</Words>
  <Application>Microsoft Office PowerPoint</Application>
  <PresentationFormat>Widescreen</PresentationFormat>
  <Paragraphs>493</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CSCI317 – Database Performance Tuning</vt:lpstr>
      <vt:lpstr>Materialized view …1/3</vt:lpstr>
      <vt:lpstr>Materialized view …2/3</vt:lpstr>
      <vt:lpstr>Materialized view …3/3</vt:lpstr>
      <vt:lpstr>View Selection Algorithm</vt:lpstr>
      <vt:lpstr>View Selection Algorithm</vt:lpstr>
      <vt:lpstr>View Selection Algorithm</vt:lpstr>
      <vt:lpstr>View Selection Algorithm</vt:lpstr>
      <vt:lpstr>View Selection Algorithm</vt:lpstr>
      <vt:lpstr>View Selection Algorithm</vt:lpstr>
      <vt:lpstr>PowerPoint Presentation</vt:lpstr>
      <vt:lpstr>PowerPoint Presentation</vt:lpstr>
      <vt:lpstr>PowerPoint Presentation</vt:lpstr>
      <vt:lpstr>PowerPoint Presentation</vt:lpstr>
      <vt:lpstr>PowerPoint Presentation</vt:lpstr>
      <vt:lpstr>PowerPoint Presentation</vt:lpstr>
      <vt:lpstr>Second iteration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Third iteration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CSCI317 – Database Performance Tuning</dc:title>
  <dc:creator>user</dc:creator>
  <cp:lastModifiedBy>user</cp:lastModifiedBy>
  <cp:revision>4</cp:revision>
  <dcterms:created xsi:type="dcterms:W3CDTF">2019-01-23T11:45:07Z</dcterms:created>
  <dcterms:modified xsi:type="dcterms:W3CDTF">2019-01-24T00:50:58Z</dcterms:modified>
</cp:coreProperties>
</file>