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5" r:id="rId3"/>
    <p:sldId id="257" r:id="rId4"/>
    <p:sldId id="296" r:id="rId5"/>
    <p:sldId id="297" r:id="rId6"/>
    <p:sldId id="298" r:id="rId7"/>
    <p:sldId id="300" r:id="rId8"/>
    <p:sldId id="287" r:id="rId9"/>
    <p:sldId id="301" r:id="rId10"/>
    <p:sldId id="302" r:id="rId11"/>
    <p:sldId id="303" r:id="rId12"/>
    <p:sldId id="304" r:id="rId13"/>
    <p:sldId id="305" r:id="rId14"/>
    <p:sldId id="299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5551-169D-43C8-BE9F-FEF7CAE9A1EC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CFA51-031D-45C9-A47A-E73389554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73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3958-CD38-4BB2-A522-05650EC42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1435875"/>
            <a:ext cx="5943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708A2-2331-4585-8022-D67FF72E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514" y="3915550"/>
            <a:ext cx="5943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C41C0-B33C-486A-93E9-FB5BE3B4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D59D-06D2-43B4-9194-2ECAB114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4184-5CB5-49CA-83B0-E2107FA0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Placeholder 3" descr="Open book on table, blurred shelves of books in background">
            <a:extLst>
              <a:ext uri="{FF2B5EF4-FFF2-40B4-BE49-F238E27FC236}">
                <a16:creationId xmlns:a16="http://schemas.microsoft.com/office/drawing/2014/main" id="{D7167C40-40DB-4806-9CC8-CB7415FAE4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5" r="8895"/>
          <a:stretch>
            <a:fillRect/>
          </a:stretch>
        </p:blipFill>
        <p:spPr>
          <a:xfrm>
            <a:off x="6662057" y="1310656"/>
            <a:ext cx="5529943" cy="42086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E7D949-6582-494A-933B-93BCAC9033E9}"/>
              </a:ext>
            </a:extLst>
          </p:cNvPr>
          <p:cNvSpPr/>
          <p:nvPr userDrawn="1"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F59090-6485-4874-B360-8314FE29C9BA}"/>
              </a:ext>
            </a:extLst>
          </p:cNvPr>
          <p:cNvGrpSpPr/>
          <p:nvPr userDrawn="1"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14A05E1-3289-4270-B81D-36006FF8CFA1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EEAC69-7AB7-40E3-9A2A-19853A3A9CCC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0ADB61F-D546-4195-B39B-E27FD06C5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24ABCAC-7C11-41D6-949B-0BEA26D4F988}"/>
              </a:ext>
            </a:extLst>
          </p:cNvPr>
          <p:cNvGrpSpPr/>
          <p:nvPr userDrawn="1"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697E07-6BE9-405A-9420-4FBA92115D4E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4640EC-08F3-4150-94F9-724BE0C6C899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4E169-B8B0-4255-A868-50D566A982B1}"/>
              </a:ext>
            </a:extLst>
          </p:cNvPr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03077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6FD4-CE4E-4A4E-84C5-AB545D22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49DD9-FA0E-42EE-B906-0445CA27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1D54-07FB-42E2-AB2A-466892AD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1AE70-B091-4440-959E-50F4B157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70685-31BD-4FF7-9B6C-182F9BBC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78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D56AB-F6EE-4D2D-A5B3-DBA4C1022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133C8-C867-49A6-B1CA-E388D57D3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04D8-28A7-4E89-98F1-C66A9DFF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79043-5267-4C94-B6C7-4279CD69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7643-11F3-4402-A5AE-9FAAACDD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90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D8F3-52A4-4CAF-92A3-718D6065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947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95A9-9359-44BB-8E2C-38EFBB58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62"/>
            <a:ext cx="10515600" cy="4659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98E5-022C-4B26-8636-416E4869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94112-4F01-4C78-BB04-0F3B7425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5B52E-4C8F-4385-84F1-9424B4B8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5D1502-358A-4BD6-B8D9-9FBC1DBDD6DB}"/>
              </a:ext>
            </a:extLst>
          </p:cNvPr>
          <p:cNvGrpSpPr/>
          <p:nvPr userDrawn="1"/>
        </p:nvGrpSpPr>
        <p:grpSpPr>
          <a:xfrm>
            <a:off x="0" y="1391197"/>
            <a:ext cx="12192000" cy="63125"/>
            <a:chOff x="507492" y="1501519"/>
            <a:chExt cx="8129016" cy="6312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67579C-E80E-477F-8DA1-F0D133CBCE82}"/>
                </a:ext>
              </a:extLst>
            </p:cNvPr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08F74DE-7F81-433A-A56C-E47B6D5D7417}"/>
                </a:ext>
              </a:extLst>
            </p:cNvPr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90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8339-2A22-4BF2-916E-B74995EF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BF92-C783-44D2-BEA6-71FBEF7C5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0195F-5851-44CD-8E8E-C6A72CE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DAFB-E447-4E0F-A39C-CEDED392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35EFA-ADDD-4A96-B50F-68D96E5C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54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F706-25B5-4BBB-9AF9-2C097C1E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2409-B44D-4D52-9524-154861031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D4295-0044-4AB1-BB63-C6A0F3996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C9AF0-B6C9-415A-81C3-A1B1D7BC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88918-A611-4E95-BEEA-6725BA87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EC14E-268D-4548-95A0-FED50A33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8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3DEC-3BEC-4739-B32B-7761BA7A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E17F7-3893-4531-BD68-9C6C9448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5BF94-035E-4F0A-9AE7-872C8FCA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B0170-D3AA-45C6-9477-075CF5E64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3D10A-0D1B-40C2-ADEE-A8D0BF696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E0E3D-1309-4228-BD1C-255AECAF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F6DEE-B201-41C5-B5B0-7564E6B1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84CDE-E195-44A8-BCEC-719B32F5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23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E42C-437F-453A-97B5-EB919826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8C72A-A974-41A8-BA93-4276B078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8E32D-39E9-4725-987B-F10CE296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ACB36-9ED1-4665-B103-3D4A4921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605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9D581-4755-403A-8988-E3300357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3E3AD-0CD8-4073-AE8D-03359590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8520-7540-4129-9B9F-ACAD8999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164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730A-87FC-4F67-99F7-2A93992F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BCF00-8641-47CB-9BCA-BCE8D722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76FC1-30BE-438F-A94D-2D7581BA1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6E35A-2787-4456-A698-D3C7BAD8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F2DCB-4BAC-4C43-837B-2A1919ED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21A63-5927-4DC3-B28D-E23C6612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78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C886-9527-469B-B523-430583BA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236A4-0D7F-4C14-907C-B140A0118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C1215-6FF1-4E38-A2FA-7B51028A0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4771-811F-4814-9D14-7C1361E6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1F6-49FC-4ED1-8995-959B61CBDBBE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A71A7-D669-4D2D-870E-A8613A94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67E5F-D802-4386-B197-2A7592DB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75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4D727-3DEC-4071-96E1-9DF219C0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F3B75-7C23-4D24-8792-DE7C8197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C5EF-8AD0-4708-A111-A386BD84F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5A1F6-49FC-4ED1-8995-959B61CBDBBE}" type="datetimeFigureOut">
              <a:rPr lang="en-SG" smtClean="0"/>
              <a:t>31/1/2019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9DDE-030D-4678-8830-B0E83D772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8ABD-2FD3-46E3-B92F-DA6470687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94E0-7DBC-427D-A19D-8437E3CFC0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658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A6E5-3F41-44FA-874A-0C483CF3B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CSCI317 – Database Performance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15880-FD4C-4DE3-B94D-CFDD9E0E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Range Partitioning</a:t>
            </a:r>
          </a:p>
          <a:p>
            <a:endParaRPr lang="en-SG" dirty="0"/>
          </a:p>
          <a:p>
            <a:fld id="{10BF20C3-8328-4D1E-9785-8736DC53C609}" type="datetime3">
              <a:rPr lang="en-SG" smtClean="0"/>
              <a:t>31 January 2019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9513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12E8-1706-4EDD-8915-716344EB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Global Partitioned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E11-0CEE-44BC-959B-2B5E03DD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668"/>
            <a:ext cx="10395857" cy="4648609"/>
          </a:xfrm>
        </p:spPr>
        <p:txBody>
          <a:bodyPr>
            <a:normAutofit/>
          </a:bodyPr>
          <a:lstStyle/>
          <a:p>
            <a:r>
              <a:rPr lang="en-SG" sz="3200" dirty="0"/>
              <a:t>Partitioned Index can be:</a:t>
            </a:r>
          </a:p>
          <a:p>
            <a:pPr lvl="1"/>
            <a:r>
              <a:rPr lang="en-SG" sz="3200" dirty="0"/>
              <a:t>Local</a:t>
            </a:r>
          </a:p>
          <a:p>
            <a:pPr lvl="2"/>
            <a:r>
              <a:rPr lang="en-SG" sz="3200" dirty="0"/>
              <a:t>Prefixed</a:t>
            </a:r>
          </a:p>
          <a:p>
            <a:pPr lvl="2"/>
            <a:r>
              <a:rPr lang="en-SG" sz="3200" dirty="0"/>
              <a:t>Non-prefixed</a:t>
            </a:r>
          </a:p>
          <a:p>
            <a:pPr lvl="1"/>
            <a:r>
              <a:rPr lang="en-SG" sz="3200" dirty="0"/>
              <a:t>Global</a:t>
            </a:r>
          </a:p>
          <a:p>
            <a:pPr lvl="2"/>
            <a:r>
              <a:rPr lang="en-SG" sz="3200" dirty="0"/>
              <a:t>Prefixed</a:t>
            </a:r>
          </a:p>
          <a:p>
            <a:pPr lvl="2"/>
            <a:r>
              <a:rPr lang="en-SG" sz="3200" dirty="0"/>
              <a:t>Non-prefixed</a:t>
            </a:r>
          </a:p>
          <a:p>
            <a:r>
              <a:rPr lang="en-SG" sz="3200" dirty="0"/>
              <a:t>A table can have any number or combination of the different types of indexes built on its columns.</a:t>
            </a:r>
          </a:p>
        </p:txBody>
      </p:sp>
    </p:spTree>
    <p:extLst>
      <p:ext uri="{BB962C8B-B14F-4D97-AF65-F5344CB8AC3E}">
        <p14:creationId xmlns:p14="http://schemas.microsoft.com/office/powerpoint/2010/main" val="227542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1141-0F66-4F13-B975-82CE0F28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Global Partitioned Index (Local, prefixed)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00E9-FB08-4451-85AD-144EB058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Local indexes are indexes that are partitioned using the same partition key and same range boundaries as the portioned table.</a:t>
            </a:r>
          </a:p>
          <a:p>
            <a:r>
              <a:rPr lang="en-SG" dirty="0"/>
              <a:t>Each partition of a local index will only contain keys and ROWIDs from its corresponding table partition.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827407-6C51-49BD-ADB3-4D2ACDB8A2CD}"/>
              </a:ext>
            </a:extLst>
          </p:cNvPr>
          <p:cNvGrpSpPr/>
          <p:nvPr/>
        </p:nvGrpSpPr>
        <p:grpSpPr>
          <a:xfrm>
            <a:off x="817517" y="3316964"/>
            <a:ext cx="5172892" cy="3464609"/>
            <a:chOff x="817517" y="3343090"/>
            <a:chExt cx="5172892" cy="34646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D295D8-07F5-4A65-A6CC-07C39456D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343090"/>
              <a:ext cx="3648075" cy="29146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4C4035-0072-42E7-BB64-690AE91170DA}"/>
                </a:ext>
              </a:extLst>
            </p:cNvPr>
            <p:cNvSpPr txBox="1"/>
            <p:nvPr/>
          </p:nvSpPr>
          <p:spPr>
            <a:xfrm>
              <a:off x="817517" y="6222924"/>
              <a:ext cx="5172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200" dirty="0"/>
                <a:t>Partitioned, prefixed indexes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CEDFE31-CB08-4F25-AB11-8A83F6C45FD1}"/>
              </a:ext>
            </a:extLst>
          </p:cNvPr>
          <p:cNvSpPr txBox="1"/>
          <p:nvPr/>
        </p:nvSpPr>
        <p:spPr>
          <a:xfrm>
            <a:off x="5146766" y="3324496"/>
            <a:ext cx="65314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Prefixed indexes are indexes that contain keys from the partitioning key as the leading edge of the index.</a:t>
            </a:r>
          </a:p>
          <a:p>
            <a:r>
              <a:rPr lang="en-SG" sz="2800" dirty="0"/>
              <a:t>The partitions of the index are equipartitioned, meaning the partitions of the index are created with the same range boundaries as those of the table.</a:t>
            </a:r>
          </a:p>
        </p:txBody>
      </p:sp>
    </p:spTree>
    <p:extLst>
      <p:ext uri="{BB962C8B-B14F-4D97-AF65-F5344CB8AC3E}">
        <p14:creationId xmlns:p14="http://schemas.microsoft.com/office/powerpoint/2010/main" val="156732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4A2F755-5219-4C4E-9378-2C80BB08D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A87AD7E-457F-4836-8DDE-FFE0F0093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75DFD-BE32-4185-9489-CF58565A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83" y="498143"/>
            <a:ext cx="10269613" cy="1278902"/>
          </a:xfrm>
        </p:spPr>
        <p:txBody>
          <a:bodyPr>
            <a:normAutofit/>
          </a:bodyPr>
          <a:lstStyle/>
          <a:p>
            <a:r>
              <a:rPr lang="en-SG" sz="4200">
                <a:solidFill>
                  <a:schemeClr val="bg1"/>
                </a:solidFill>
              </a:rPr>
              <a:t>Global Partitioned Index (Local, Non-prefixed)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41B43-B566-4A29-A744-79F3B120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3" y="2403845"/>
            <a:ext cx="3106345" cy="2275397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75D5-717E-4603-80BF-040A8108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657" y="2306278"/>
            <a:ext cx="8412155" cy="3524343"/>
          </a:xfrm>
        </p:spPr>
        <p:txBody>
          <a:bodyPr>
            <a:normAutofit/>
          </a:bodyPr>
          <a:lstStyle/>
          <a:p>
            <a:r>
              <a:rPr lang="en-SG" sz="3200" dirty="0"/>
              <a:t>Non-prefixed indexes are indexes that do not have the leading column of the partitioning key as the leading column of the index.</a:t>
            </a:r>
          </a:p>
          <a:p>
            <a:r>
              <a:rPr lang="en-SG" sz="3200" dirty="0"/>
              <a:t>A local non-prefixed index can be created on any column in the table, but each partition of the index only contains the keys for the corresponding partition of the table.</a:t>
            </a:r>
          </a:p>
        </p:txBody>
      </p:sp>
    </p:spTree>
    <p:extLst>
      <p:ext uri="{BB962C8B-B14F-4D97-AF65-F5344CB8AC3E}">
        <p14:creationId xmlns:p14="http://schemas.microsoft.com/office/powerpoint/2010/main" val="415541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86B0-FD26-4F40-A84F-8717438E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66120" cy="962947"/>
          </a:xfrm>
        </p:spPr>
        <p:txBody>
          <a:bodyPr>
            <a:normAutofit fontScale="90000"/>
          </a:bodyPr>
          <a:lstStyle/>
          <a:p>
            <a:r>
              <a:rPr lang="en-SG" dirty="0"/>
              <a:t>Global Partitioned Index (global, prefixed)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276F2-C67B-4A9A-921D-32CE46AE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Global</a:t>
            </a:r>
            <a:r>
              <a:rPr lang="en-SG" dirty="0"/>
              <a:t> partitioned indexes contain keys from multiple table partitions in a single index partition.</a:t>
            </a:r>
          </a:p>
          <a:p>
            <a:r>
              <a:rPr lang="en-SG" dirty="0"/>
              <a:t>The partitioning key of a global partitioned index is different or specifies a different range of values from the partitioned table.</a:t>
            </a:r>
          </a:p>
          <a:p>
            <a:r>
              <a:rPr lang="en-SG" dirty="0"/>
              <a:t>The creator of the global partitioned index is responsible for defining the ranges and values for the partitioning key.</a:t>
            </a:r>
          </a:p>
          <a:p>
            <a:r>
              <a:rPr lang="en-SG" dirty="0"/>
              <a:t>Prefixed, normally global prefixed indexes are not equipartitioned with the underlying table. If the index is going to be equipartitioned, it should be created as a local index to allow Oracle to maintain the index and use it to help prune partitions that will not be needed.</a:t>
            </a:r>
          </a:p>
        </p:txBody>
      </p:sp>
    </p:spTree>
    <p:extLst>
      <p:ext uri="{BB962C8B-B14F-4D97-AF65-F5344CB8AC3E}">
        <p14:creationId xmlns:p14="http://schemas.microsoft.com/office/powerpoint/2010/main" val="121376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3C51-2BD6-4A18-9272-F5F5ED04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18370" cy="962947"/>
          </a:xfrm>
        </p:spPr>
        <p:txBody>
          <a:bodyPr>
            <a:normAutofit fontScale="90000"/>
          </a:bodyPr>
          <a:lstStyle/>
          <a:p>
            <a:r>
              <a:rPr lang="en-SG" dirty="0"/>
              <a:t>Global Partitioned Index (global, prefixed)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18BB6-946A-4703-AD8B-A6C08E8A1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4777"/>
            <a:ext cx="5166761" cy="4659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A246E1-EA65-4E87-A993-380531524FED}"/>
              </a:ext>
            </a:extLst>
          </p:cNvPr>
          <p:cNvSpPr/>
          <p:nvPr/>
        </p:nvSpPr>
        <p:spPr>
          <a:xfrm>
            <a:off x="644433" y="6081675"/>
            <a:ext cx="111121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Source: https://logicalread.com/oracle-11g-partitioned-indexes-mc02/#.XFKO3rgRXIU</a:t>
            </a:r>
          </a:p>
        </p:txBody>
      </p:sp>
    </p:spTree>
    <p:extLst>
      <p:ext uri="{BB962C8B-B14F-4D97-AF65-F5344CB8AC3E}">
        <p14:creationId xmlns:p14="http://schemas.microsoft.com/office/powerpoint/2010/main" val="343490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978B-A762-4DF0-9B6F-B7AF8D94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70623" cy="962947"/>
          </a:xfrm>
        </p:spPr>
        <p:txBody>
          <a:bodyPr>
            <a:normAutofit fontScale="90000"/>
          </a:bodyPr>
          <a:lstStyle/>
          <a:p>
            <a:r>
              <a:rPr lang="en-SG" dirty="0"/>
              <a:t>Global Partitioned Index (global, prefixed)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0AB64-1DB4-4011-A262-AD10F3AA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62"/>
            <a:ext cx="10515600" cy="4659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dirty="0">
                <a:solidFill>
                  <a:srgbClr val="C00000"/>
                </a:solidFill>
              </a:rPr>
              <a:t>CREATE INDEX IDX ON employees (</a:t>
            </a:r>
            <a:r>
              <a:rPr lang="en-SG" sz="3200" dirty="0" err="1">
                <a:solidFill>
                  <a:srgbClr val="C00000"/>
                </a:solidFill>
              </a:rPr>
              <a:t>store_id</a:t>
            </a:r>
            <a:r>
              <a:rPr lang="en-SG" sz="3200" dirty="0">
                <a:solidFill>
                  <a:srgbClr val="C00000"/>
                </a:solidFill>
              </a:rPr>
              <a:t>) GLOBAL PARTITION BY RANGE (</a:t>
            </a:r>
            <a:r>
              <a:rPr lang="en-SG" sz="3200" dirty="0" err="1">
                <a:solidFill>
                  <a:srgbClr val="C00000"/>
                </a:solidFill>
              </a:rPr>
              <a:t>store_id</a:t>
            </a:r>
            <a:r>
              <a:rPr lang="en-SG" sz="3200" dirty="0">
                <a:solidFill>
                  <a:srgbClr val="C00000"/>
                </a:solidFill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SG" sz="3200" dirty="0">
                <a:solidFill>
                  <a:srgbClr val="C00000"/>
                </a:solidFill>
              </a:rPr>
              <a:t>(</a:t>
            </a:r>
            <a:r>
              <a:rPr lang="en-US" altLang="en-US" sz="3200" dirty="0">
                <a:solidFill>
                  <a:srgbClr val="C00000"/>
                </a:solidFill>
                <a:latin typeface="Arial Unicode MS" panose="020B0604020202020204" pitchFamily="34" charset="-128"/>
              </a:rPr>
              <a:t>PARTITION PIDX0 VALUES LESS THAN (6),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C00000"/>
                </a:solidFill>
                <a:latin typeface="Arial Unicode MS" panose="020B0604020202020204" pitchFamily="34" charset="-128"/>
              </a:rPr>
              <a:t>PARTITION PIDX1 VALUES LESS THAN (11),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C00000"/>
                </a:solidFill>
                <a:latin typeface="Arial Unicode MS" panose="020B0604020202020204" pitchFamily="34" charset="-128"/>
              </a:rPr>
              <a:t>PARTITION PIDX2 VALUES LESS THAN (16),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C00000"/>
                </a:solidFill>
                <a:latin typeface="Arial Unicode MS" panose="020B0604020202020204" pitchFamily="34" charset="-128"/>
              </a:rPr>
              <a:t>PARTITION PIDX3 VALUES LESS THAN (21)</a:t>
            </a:r>
          </a:p>
          <a:p>
            <a:pPr marL="0" indent="0">
              <a:buNone/>
            </a:pPr>
            <a:r>
              <a:rPr lang="en-SG" sz="3200" dirty="0">
                <a:solidFill>
                  <a:srgbClr val="C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080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F0F2-C95F-48CB-AD92-75AD6E25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Range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D1BC-572B-4804-A1A5-EF2893E71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7B3AD-49BC-4FB3-9915-F422521C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5990747"/>
            <a:ext cx="4010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7889EBE5-F8BB-EF46-AFA0-CBCACF311039}" type="datetime2">
              <a:rPr lang="en-US">
                <a:solidFill>
                  <a:srgbClr val="FFFFFF">
                    <a:alpha val="80000"/>
                  </a:srgbClr>
                </a:solidFill>
              </a:rPr>
              <a:pPr algn="r">
                <a:spcAft>
                  <a:spcPts val="600"/>
                </a:spcAft>
              </a:pPr>
              <a:t>Thursday, January 31, 2019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7EEA-7AE9-4373-9D45-47F8F770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3775" y="5625144"/>
            <a:ext cx="4010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CSCI203 - Algorithms and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06CD-2D85-4FF8-80E4-3B5C7F30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0150" y="6356350"/>
            <a:ext cx="25336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CFEC368-1D7A-4F81-ABF6-AE0E36BAF64C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9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799-9B41-4D09-B8A6-097CB378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800" dirty="0"/>
              <a:t>Range Partitioning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C84D2E-7598-4273-84FD-5DF9B438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557"/>
            <a:ext cx="10515600" cy="4510111"/>
          </a:xfrm>
        </p:spPr>
        <p:txBody>
          <a:bodyPr>
            <a:normAutofit/>
          </a:bodyPr>
          <a:lstStyle/>
          <a:p>
            <a:r>
              <a:rPr lang="en-SG" sz="3200" dirty="0"/>
              <a:t>As data becoming large, maintenance of large database tables become time and resource intensive. This may affect the database performance, in particular, data access time.</a:t>
            </a:r>
          </a:p>
          <a:p>
            <a:r>
              <a:rPr lang="en-SG" sz="3200" dirty="0"/>
              <a:t>Partitioning database tables and indexes can benefit the performance and maintenance issues.</a:t>
            </a:r>
          </a:p>
          <a:p>
            <a:r>
              <a:rPr lang="en-SG" sz="3200" dirty="0"/>
              <a:t>When a table is portioned by range, it is partitioned in such a way that each partition contains rows for which the partitioning expression value lies within a given range.</a:t>
            </a:r>
          </a:p>
          <a:p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52073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799-9B41-4D09-B8A6-097CB378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4800" dirty="0"/>
              <a:t>Range Partitioning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E040B-B96D-45E5-9373-3765EC9B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641848"/>
            <a:ext cx="105346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9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0BA1-3A4D-4E85-B3A4-08D44616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Range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21359-4040-4F98-8B53-88A78E37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 example, Suppose that we create a table such as the following to hold personnel records for a chain of 20 video stores, numbered 1 through 20: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BBB391-50DD-4FE0-9113-F4CA8426782A}"/>
              </a:ext>
            </a:extLst>
          </p:cNvPr>
          <p:cNvSpPr/>
          <p:nvPr/>
        </p:nvSpPr>
        <p:spPr>
          <a:xfrm>
            <a:off x="539931" y="6242278"/>
            <a:ext cx="11086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Source: https://docs.oracle.com/cd/E17952_01/mysql-5.7-en/partitioning-range.html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AE8601-0274-41CC-954E-A187F0240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63" y="2757440"/>
            <a:ext cx="10515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CREATE TABLE employees (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id 			INT NOT NULL	primary key,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fname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 		VARCHAR(30),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lname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 		VARCHAR(30),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hired 		DATE NOT NULL DEFAULT '1970-01-01’,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separated 	DATE NOT NULL DEFAULT '9999-12-31’,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job_code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 	INT NOT NULL,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store_id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 		INT NOT NULL 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B09C-E3A3-4494-B3CF-2DCCA84C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Range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98B4-35B2-4E57-9F9D-7E350502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250"/>
            <a:ext cx="10515600" cy="4659516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CREATE TABLE employees (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id 			INT NOT NULL	primary key,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fname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 		VARCHAR(30),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lname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 		VARCHAR(30),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hired 		DATE NOT NULL DEFAULT '1970-01-01’,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separated 	DATE NOT NULL DEFAULT '9999-12-31’,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job_code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 	INT NOT NULL,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store_id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 		INT NOT NULL 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PARTITION BY RANGE (</a:t>
            </a:r>
            <a:r>
              <a:rPr lang="en-US" altLang="en-US" sz="2400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store_id</a:t>
            </a: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) 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	PARTITION P0 VALUES LESS THAN (6),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	PARTITION P1 VALUES LESS THAN (11),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	PARTITION P2 VALUES LESS THAN (16),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	PARTITION P3 VALUES LESS THAN (21)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2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D15B9-95C7-415E-9768-B654DF9BA3F4}"/>
              </a:ext>
            </a:extLst>
          </p:cNvPr>
          <p:cNvSpPr txBox="1"/>
          <p:nvPr/>
        </p:nvSpPr>
        <p:spPr>
          <a:xfrm>
            <a:off x="7929722" y="3971109"/>
            <a:ext cx="3971108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FF0000"/>
                </a:solidFill>
              </a:rPr>
              <a:t>One way is to partition the table using the </a:t>
            </a:r>
            <a:r>
              <a:rPr lang="en-SG" sz="3200" dirty="0" err="1">
                <a:solidFill>
                  <a:srgbClr val="FF0000"/>
                </a:solidFill>
              </a:rPr>
              <a:t>store_id</a:t>
            </a:r>
            <a:r>
              <a:rPr lang="en-SG" sz="3200" dirty="0">
                <a:solidFill>
                  <a:srgbClr val="FF0000"/>
                </a:solidFill>
              </a:rPr>
              <a:t> column into 4 partitions.</a:t>
            </a:r>
          </a:p>
        </p:txBody>
      </p:sp>
    </p:spTree>
    <p:extLst>
      <p:ext uri="{BB962C8B-B14F-4D97-AF65-F5344CB8AC3E}">
        <p14:creationId xmlns:p14="http://schemas.microsoft.com/office/powerpoint/2010/main" val="404877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B09C-E3A3-4494-B3CF-2DCCA84C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Range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98B4-35B2-4E57-9F9D-7E3505024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250"/>
            <a:ext cx="10515600" cy="4659516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CREATE TABLE employees (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id 			INT NOT NULL	primary key,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fname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 		VARCHAR(30),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lname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 		VARCHAR(30),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hired 		DATE NOT NULL DEFAULT '1970-01-01’,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separated 	DATE NOT NULL DEFAULT '9999-12-31’,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job_code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 	INT NOT NULL,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store_id</a:t>
            </a:r>
            <a:r>
              <a:rPr lang="en-US" altLang="en-US" dirty="0">
                <a:solidFill>
                  <a:srgbClr val="C00000"/>
                </a:solidFill>
                <a:latin typeface="Arial Unicode MS" panose="020B0604020202020204" pitchFamily="34" charset="-128"/>
              </a:rPr>
              <a:t> 		INT NOT NULL 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PARTITION BY RANGE (</a:t>
            </a:r>
            <a:r>
              <a:rPr lang="en-US" altLang="en-US" sz="2400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job_code</a:t>
            </a: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) 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	PARTITION P0 VALUES LESS THAN (100),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	PARTITION P1 VALUES LESS THAN (1000),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	PARTITION P2 VALUES LESS THAN (10000)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 Unicode MS" panose="020B0604020202020204" pitchFamily="34" charset="-128"/>
              </a:rPr>
              <a:t>)</a:t>
            </a:r>
            <a:endParaRPr lang="en-US" altLang="en-US" sz="2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D15B9-95C7-415E-9768-B654DF9BA3F4}"/>
              </a:ext>
            </a:extLst>
          </p:cNvPr>
          <p:cNvSpPr txBox="1"/>
          <p:nvPr/>
        </p:nvSpPr>
        <p:spPr>
          <a:xfrm>
            <a:off x="8373856" y="3938329"/>
            <a:ext cx="3397953" cy="25545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FF0000"/>
                </a:solidFill>
              </a:rPr>
              <a:t>Another way is to partition the table using the </a:t>
            </a:r>
            <a:r>
              <a:rPr lang="en-SG" sz="3200" dirty="0" err="1">
                <a:solidFill>
                  <a:srgbClr val="FF0000"/>
                </a:solidFill>
              </a:rPr>
              <a:t>job_code</a:t>
            </a:r>
            <a:r>
              <a:rPr lang="en-SG" sz="3200" dirty="0">
                <a:solidFill>
                  <a:srgbClr val="FF0000"/>
                </a:solidFill>
              </a:rPr>
              <a:t> column into 3 partitions.</a:t>
            </a:r>
          </a:p>
        </p:txBody>
      </p:sp>
    </p:spTree>
    <p:extLst>
      <p:ext uri="{BB962C8B-B14F-4D97-AF65-F5344CB8AC3E}">
        <p14:creationId xmlns:p14="http://schemas.microsoft.com/office/powerpoint/2010/main" val="118742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F0F2-C95F-48CB-AD92-75AD6E25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SG" sz="4800" dirty="0"/>
              <a:t>Global Partitioned Index</a:t>
            </a:r>
            <a:endParaRPr lang="en-US" sz="4800" kern="1200" cap="none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9D1BC-572B-4804-A1A5-EF2893E71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7B3AD-49BC-4FB3-9915-F422521C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5990747"/>
            <a:ext cx="4010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7889EBE5-F8BB-EF46-AFA0-CBCACF311039}" type="datetime2">
              <a:rPr lang="en-US">
                <a:solidFill>
                  <a:srgbClr val="FFFFFF">
                    <a:alpha val="80000"/>
                  </a:srgbClr>
                </a:solidFill>
              </a:rPr>
              <a:pPr algn="r">
                <a:spcAft>
                  <a:spcPts val="600"/>
                </a:spcAft>
              </a:pPr>
              <a:t>Thursday, January 31, 2019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7EEA-7AE9-4373-9D45-47F8F770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3775" y="5625144"/>
            <a:ext cx="4010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CSCI203 - Algorithms and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06CD-2D85-4FF8-80E4-3B5C7F30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0150" y="6356350"/>
            <a:ext cx="25336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CFEC368-1D7A-4F81-ABF6-AE0E36BAF64C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9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706A-8F9A-473E-9FB4-1FDBED04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Global Partitioned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E0D2-1AD1-4551-9B48-4E0C87A6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74" y="1724296"/>
            <a:ext cx="10789920" cy="4517981"/>
          </a:xfrm>
        </p:spPr>
        <p:txBody>
          <a:bodyPr>
            <a:noAutofit/>
          </a:bodyPr>
          <a:lstStyle/>
          <a:p>
            <a:r>
              <a:rPr lang="en-SG" sz="3000" dirty="0"/>
              <a:t>A partitioned index is simply an index broken into multiple pieces.</a:t>
            </a:r>
          </a:p>
          <a:p>
            <a:r>
              <a:rPr lang="en-SG" sz="3000" dirty="0"/>
              <a:t>By breaking an index into multiple physical pieces, you are accessing much smaller pieces (faster), and you may separate the pieces onto different disk drives, and hence reducing I/O contention.</a:t>
            </a:r>
          </a:p>
          <a:p>
            <a:r>
              <a:rPr lang="en-SG" sz="3000" dirty="0"/>
              <a:t>Partitioning can work in several different ways:</a:t>
            </a:r>
          </a:p>
          <a:p>
            <a:pPr lvl="1"/>
            <a:r>
              <a:rPr lang="en-SG" sz="3000" dirty="0"/>
              <a:t>The tables can be partitioned and the indexes are not partitioned;</a:t>
            </a:r>
          </a:p>
          <a:p>
            <a:pPr lvl="1"/>
            <a:r>
              <a:rPr lang="en-SG" sz="3000" dirty="0"/>
              <a:t>The table is not portioned, but the index is;</a:t>
            </a:r>
          </a:p>
          <a:p>
            <a:pPr lvl="1"/>
            <a:r>
              <a:rPr lang="en-SG" sz="3000" dirty="0"/>
              <a:t>Both the table and index are partitioned.</a:t>
            </a:r>
          </a:p>
        </p:txBody>
      </p:sp>
    </p:spTree>
    <p:extLst>
      <p:ext uri="{BB962C8B-B14F-4D97-AF65-F5344CB8AC3E}">
        <p14:creationId xmlns:p14="http://schemas.microsoft.com/office/powerpoint/2010/main" val="226817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692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Office Theme</vt:lpstr>
      <vt:lpstr>CSCI317 – Database Performance Tuning</vt:lpstr>
      <vt:lpstr>Range Partitioning</vt:lpstr>
      <vt:lpstr>Range Partitioning</vt:lpstr>
      <vt:lpstr>Range Partitioning</vt:lpstr>
      <vt:lpstr>Range Partitioning</vt:lpstr>
      <vt:lpstr>Range Partitioning</vt:lpstr>
      <vt:lpstr>Range Partitioning</vt:lpstr>
      <vt:lpstr>Global Partitioned Index</vt:lpstr>
      <vt:lpstr>Global Partitioned Index</vt:lpstr>
      <vt:lpstr>Global Partitioned Index</vt:lpstr>
      <vt:lpstr>Global Partitioned Index (Local, prefixed)</vt:lpstr>
      <vt:lpstr>Global Partitioned Index (Local, Non-prefixed)</vt:lpstr>
      <vt:lpstr>Global Partitioned Index (global, prefixed)</vt:lpstr>
      <vt:lpstr>Global Partitioned Index (global, prefixed)</vt:lpstr>
      <vt:lpstr>Global Partitioned Index (global, prefixed)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CSCI317 – Database Performance Tuning</dc:title>
  <dc:creator>user</dc:creator>
  <cp:lastModifiedBy>user</cp:lastModifiedBy>
  <cp:revision>3</cp:revision>
  <dcterms:created xsi:type="dcterms:W3CDTF">2019-01-31T06:23:44Z</dcterms:created>
  <dcterms:modified xsi:type="dcterms:W3CDTF">2019-01-31T10:28:57Z</dcterms:modified>
</cp:coreProperties>
</file>