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6" r:id="rId2"/>
    <p:sldId id="257" r:id="rId3"/>
    <p:sldId id="300" r:id="rId4"/>
    <p:sldId id="301" r:id="rId5"/>
    <p:sldId id="302" r:id="rId6"/>
    <p:sldId id="384" r:id="rId7"/>
    <p:sldId id="385" r:id="rId8"/>
    <p:sldId id="388" r:id="rId9"/>
    <p:sldId id="303" r:id="rId10"/>
    <p:sldId id="304" r:id="rId11"/>
    <p:sldId id="389" r:id="rId12"/>
    <p:sldId id="306" r:id="rId13"/>
    <p:sldId id="307" r:id="rId14"/>
    <p:sldId id="309" r:id="rId15"/>
    <p:sldId id="308" r:id="rId16"/>
    <p:sldId id="366" r:id="rId17"/>
    <p:sldId id="367" r:id="rId18"/>
    <p:sldId id="368" r:id="rId19"/>
    <p:sldId id="323" r:id="rId20"/>
    <p:sldId id="353" r:id="rId21"/>
    <p:sldId id="352" r:id="rId22"/>
    <p:sldId id="351" r:id="rId23"/>
    <p:sldId id="345" r:id="rId24"/>
    <p:sldId id="346" r:id="rId25"/>
    <p:sldId id="347" r:id="rId26"/>
    <p:sldId id="348" r:id="rId27"/>
    <p:sldId id="349" r:id="rId28"/>
    <p:sldId id="342" r:id="rId29"/>
    <p:sldId id="344" r:id="rId30"/>
    <p:sldId id="343" r:id="rId31"/>
    <p:sldId id="326" r:id="rId32"/>
    <p:sldId id="337" r:id="rId33"/>
    <p:sldId id="336" r:id="rId34"/>
    <p:sldId id="338" r:id="rId35"/>
    <p:sldId id="339" r:id="rId36"/>
    <p:sldId id="390" r:id="rId37"/>
    <p:sldId id="334" r:id="rId38"/>
    <p:sldId id="333" r:id="rId39"/>
    <p:sldId id="391" r:id="rId40"/>
    <p:sldId id="340" r:id="rId41"/>
    <p:sldId id="354" r:id="rId42"/>
    <p:sldId id="355" r:id="rId43"/>
    <p:sldId id="356" r:id="rId44"/>
    <p:sldId id="392" r:id="rId45"/>
    <p:sldId id="393" r:id="rId46"/>
    <p:sldId id="394" r:id="rId47"/>
    <p:sldId id="369" r:id="rId48"/>
    <p:sldId id="370" r:id="rId49"/>
    <p:sldId id="371" r:id="rId50"/>
    <p:sldId id="372" r:id="rId51"/>
    <p:sldId id="374" r:id="rId52"/>
    <p:sldId id="375" r:id="rId53"/>
    <p:sldId id="376" r:id="rId54"/>
    <p:sldId id="377" r:id="rId55"/>
    <p:sldId id="378" r:id="rId56"/>
    <p:sldId id="379" r:id="rId57"/>
    <p:sldId id="380" r:id="rId58"/>
    <p:sldId id="381" r:id="rId59"/>
    <p:sldId id="382" r:id="rId60"/>
    <p:sldId id="38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5DE"/>
    <a:srgbClr val="FF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EC369-4153-46DF-836E-BEB060D0F0A3}" type="datetimeFigureOut">
              <a:rPr lang="en-US" smtClean="0"/>
              <a:pPr/>
              <a:t>1/21/2019</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18C28B-770C-4AD1-B89C-0572E51E1E7B}" type="slidenum">
              <a:rPr lang="en-SG" smtClean="0"/>
              <a:pPr/>
              <a:t>‹#›</a:t>
            </a:fld>
            <a:endParaRPr lang="en-SG" dirty="0"/>
          </a:p>
        </p:txBody>
      </p:sp>
    </p:spTree>
    <p:extLst>
      <p:ext uri="{BB962C8B-B14F-4D97-AF65-F5344CB8AC3E}">
        <p14:creationId xmlns:p14="http://schemas.microsoft.com/office/powerpoint/2010/main" val="226422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B</a:t>
            </a:r>
            <a:r>
              <a:rPr lang="en-US" sz="1200" kern="1200" baseline="30000" dirty="0">
                <a:solidFill>
                  <a:schemeClr val="tx1"/>
                </a:solidFill>
                <a:latin typeface="+mn-lt"/>
                <a:ea typeface="+mn-ea"/>
                <a:cs typeface="+mn-cs"/>
              </a:rPr>
              <a:t>*</a:t>
            </a:r>
            <a:r>
              <a:rPr lang="en-US" sz="1200" kern="1200" baseline="0" dirty="0">
                <a:solidFill>
                  <a:schemeClr val="tx1"/>
                </a:solidFill>
                <a:latin typeface="+mn-lt"/>
                <a:ea typeface="+mn-ea"/>
                <a:cs typeface="+mn-cs"/>
              </a:rPr>
              <a:t>-tree balances more neighboring internal nodes to keep the internal nodes more densely packed.(Comer 1979, p. 129) This variant requires non-root nodes to be at least 2/3 full instead of 1/2. (Knuth 1998, p. 488) To maintain this, instead of immediately splitting up a node when it gets full, its keys are shared with a node next to it. When both nodes are full, then the two nodes are split into three.</a:t>
            </a:r>
          </a:p>
          <a:p>
            <a:endParaRPr lang="en-US" sz="120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Non-root nodes have at most m and at least ceiling[(2*m-1)/3] children.  Thus, for an order 9 tree, a non-root node is full when it has 8 data elements and 9 children pointers, and each non-root node must have at least 5 data elements and 6 children pointers</a:t>
            </a:r>
            <a:r>
              <a:rPr lang="en-US" dirty="0">
                <a:effectLst/>
              </a:rPr>
              <a:t> </a:t>
            </a:r>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2</a:t>
            </a:fld>
            <a:endParaRPr lang="en-SG" dirty="0"/>
          </a:p>
        </p:txBody>
      </p:sp>
    </p:spTree>
    <p:extLst>
      <p:ext uri="{BB962C8B-B14F-4D97-AF65-F5344CB8AC3E}">
        <p14:creationId xmlns:p14="http://schemas.microsoft.com/office/powerpoint/2010/main" val="381862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3</a:t>
            </a:fld>
            <a:endParaRPr lang="en-SG" dirty="0"/>
          </a:p>
        </p:txBody>
      </p:sp>
    </p:spTree>
    <p:extLst>
      <p:ext uri="{BB962C8B-B14F-4D97-AF65-F5344CB8AC3E}">
        <p14:creationId xmlns:p14="http://schemas.microsoft.com/office/powerpoint/2010/main" val="346117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Times New Roman"/>
                <a:cs typeface="Times New Roman"/>
              </a:rPr>
              <a:t>Each </a:t>
            </a:r>
            <a:r>
              <a:rPr lang="en-GB" sz="1200" dirty="0" err="1">
                <a:latin typeface="Times New Roman"/>
                <a:cs typeface="Times New Roman"/>
              </a:rPr>
              <a:t>nonleaf</a:t>
            </a:r>
            <a:r>
              <a:rPr lang="en-GB" sz="1200" dirty="0">
                <a:latin typeface="Times New Roman"/>
                <a:cs typeface="Times New Roman"/>
              </a:rPr>
              <a:t> node in the tree has at most </a:t>
            </a:r>
            <a:r>
              <a:rPr lang="en-GB" sz="1200" i="1" dirty="0">
                <a:latin typeface="Times New Roman"/>
                <a:cs typeface="Times New Roman"/>
              </a:rPr>
              <a:t>n</a:t>
            </a:r>
            <a:r>
              <a:rPr lang="en-GB" sz="1200" dirty="0">
                <a:latin typeface="Times New Roman"/>
                <a:cs typeface="Times New Roman"/>
              </a:rPr>
              <a:t> and at least                       children, where </a:t>
            </a:r>
            <a:r>
              <a:rPr lang="en-GB" sz="1200" i="1" dirty="0">
                <a:latin typeface="Times New Roman"/>
                <a:cs typeface="Times New Roman"/>
              </a:rPr>
              <a:t>n</a:t>
            </a:r>
            <a:r>
              <a:rPr lang="en-GB" sz="1200" dirty="0">
                <a:latin typeface="Times New Roman"/>
                <a:cs typeface="Times New Roman"/>
              </a:rPr>
              <a:t> is fixed for a particular tree.</a:t>
            </a:r>
            <a:r>
              <a:rPr lang="en-US" sz="1200" dirty="0">
                <a:latin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5</a:t>
            </a:fld>
            <a:endParaRPr lang="en-SG" dirty="0"/>
          </a:p>
        </p:txBody>
      </p:sp>
    </p:spTree>
    <p:extLst>
      <p:ext uri="{BB962C8B-B14F-4D97-AF65-F5344CB8AC3E}">
        <p14:creationId xmlns:p14="http://schemas.microsoft.com/office/powerpoint/2010/main" val="351792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Times New Roman"/>
                <a:cs typeface="Times New Roman"/>
              </a:rPr>
              <a:t>Each </a:t>
            </a:r>
            <a:r>
              <a:rPr lang="en-GB" sz="1200" dirty="0" err="1">
                <a:latin typeface="Times New Roman"/>
                <a:cs typeface="Times New Roman"/>
              </a:rPr>
              <a:t>nonleaf</a:t>
            </a:r>
            <a:r>
              <a:rPr lang="en-GB" sz="1200" dirty="0">
                <a:latin typeface="Times New Roman"/>
                <a:cs typeface="Times New Roman"/>
              </a:rPr>
              <a:t> node in the tree has at most </a:t>
            </a:r>
            <a:r>
              <a:rPr lang="en-GB" sz="1200" i="1" dirty="0">
                <a:latin typeface="Times New Roman"/>
                <a:cs typeface="Times New Roman"/>
              </a:rPr>
              <a:t>n</a:t>
            </a:r>
            <a:r>
              <a:rPr lang="en-GB" sz="1200" dirty="0">
                <a:latin typeface="Times New Roman"/>
                <a:cs typeface="Times New Roman"/>
              </a:rPr>
              <a:t> and at least                       children, where </a:t>
            </a:r>
            <a:r>
              <a:rPr lang="en-GB" sz="1200" i="1" dirty="0">
                <a:latin typeface="Times New Roman"/>
                <a:cs typeface="Times New Roman"/>
              </a:rPr>
              <a:t>n</a:t>
            </a:r>
            <a:r>
              <a:rPr lang="en-GB" sz="1200" dirty="0">
                <a:latin typeface="Times New Roman"/>
                <a:cs typeface="Times New Roman"/>
              </a:rPr>
              <a:t> is fixed for a particular tree.</a:t>
            </a:r>
            <a:r>
              <a:rPr lang="en-US" sz="1200" dirty="0">
                <a:latin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6</a:t>
            </a:fld>
            <a:endParaRPr lang="en-SG" dirty="0"/>
          </a:p>
        </p:txBody>
      </p:sp>
    </p:spTree>
    <p:extLst>
      <p:ext uri="{BB962C8B-B14F-4D97-AF65-F5344CB8AC3E}">
        <p14:creationId xmlns:p14="http://schemas.microsoft.com/office/powerpoint/2010/main" val="351792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Non-root nodes have at most m and at least ceiling[(2*m-1)/3] children.  Thus, for an order 9 tree, a non-root node is full when it has 8 data elements and 9 children pointers, and each non-root node must have at least 5 data elements and 6 children pointers.</a:t>
            </a:r>
          </a:p>
          <a:p>
            <a:r>
              <a:rPr lang="en-US" sz="1200" b="1" kern="1200" dirty="0">
                <a:solidFill>
                  <a:schemeClr val="tx1"/>
                </a:solidFill>
                <a:latin typeface="+mn-lt"/>
                <a:ea typeface="+mn-ea"/>
                <a:cs typeface="+mn-cs"/>
              </a:rPr>
              <a:t>The root node has at least two and at most 2*floor[(2*m-2)/3] + 1 children.  Thus, for an order 9 tree, the root is full when it contains 10 data elements and has 11 children pointers (even if they are all null).</a:t>
            </a:r>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7</a:t>
            </a:fld>
            <a:endParaRPr lang="en-SG" dirty="0"/>
          </a:p>
        </p:txBody>
      </p:sp>
    </p:spTree>
    <p:extLst>
      <p:ext uri="{BB962C8B-B14F-4D97-AF65-F5344CB8AC3E}">
        <p14:creationId xmlns:p14="http://schemas.microsoft.com/office/powerpoint/2010/main" val="351792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Non-Root node splits involve 2 full nodes splitting into 3 nodes.  The resulting 3 nodes, have the following number of data elements, listed from left to right accordingly with the positions of the nodes in the tree : floor[(2*m-2)/3], floor[(2*m-1)/3], floor[(2*m/3)].  Again, these calculations represent the number of data items in the nodes, from left to right.</a:t>
            </a:r>
            <a:endParaRPr lang="en-US" dirty="0"/>
          </a:p>
        </p:txBody>
      </p:sp>
      <p:sp>
        <p:nvSpPr>
          <p:cNvPr id="4" name="Slide Number Placeholder 3"/>
          <p:cNvSpPr>
            <a:spLocks noGrp="1"/>
          </p:cNvSpPr>
          <p:nvPr>
            <p:ph type="sldNum" sz="quarter" idx="10"/>
          </p:nvPr>
        </p:nvSpPr>
        <p:spPr/>
        <p:txBody>
          <a:bodyPr/>
          <a:lstStyle/>
          <a:p>
            <a:fld id="{6A18C28B-770C-4AD1-B89C-0572E51E1E7B}" type="slidenum">
              <a:rPr lang="en-SG" smtClean="0"/>
              <a:pPr/>
              <a:t>8</a:t>
            </a:fld>
            <a:endParaRPr lang="en-SG" dirty="0"/>
          </a:p>
        </p:txBody>
      </p:sp>
    </p:spTree>
    <p:extLst>
      <p:ext uri="{BB962C8B-B14F-4D97-AF65-F5344CB8AC3E}">
        <p14:creationId xmlns:p14="http://schemas.microsoft.com/office/powerpoint/2010/main" val="351792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36FAD44-4819-4690-9A01-531189C8AD20}" type="datetime1">
              <a:rPr lang="en-US" smtClean="0"/>
              <a:t>1/21/2019</a:t>
            </a:fld>
            <a:endParaRPr lang="en-SG" dirty="0"/>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SG" dirty="0"/>
              <a:t>CSCI317 – Database Performance Tuning</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rgbClr val="FF0000"/>
          </a:solidFill>
          <a:ln w="38100" cap="rnd" cmpd="sng" algn="ctr">
            <a:solidFill>
              <a:srgbClr val="FF00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solidFill>
            <a:srgbClr val="FF00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solidFill>
            <a:srgbClr val="FF00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solidFill>
            <a:srgbClr val="FF00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solidFill>
            <a:srgbClr val="FF00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E7F509-0A01-4B67-B7FD-9644EFE78CAF}" type="slidenum">
              <a:rPr lang="en-SG" smtClean="0"/>
              <a:pPr/>
              <a:t>‹#›</a:t>
            </a:fld>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A4C3B1-0355-4885-8FD5-2604232F4DE7}" type="datetime1">
              <a:rPr lang="en-US" smtClean="0"/>
              <a:t>1/21/2019</a:t>
            </a:fld>
            <a:endParaRPr lang="en-SG" dirty="0"/>
          </a:p>
        </p:txBody>
      </p:sp>
      <p:sp>
        <p:nvSpPr>
          <p:cNvPr id="5" name="Footer Placeholder 4"/>
          <p:cNvSpPr>
            <a:spLocks noGrp="1"/>
          </p:cNvSpPr>
          <p:nvPr>
            <p:ph type="ftr" sz="quarter" idx="11"/>
          </p:nvPr>
        </p:nvSpPr>
        <p:spPr/>
        <p:txBody>
          <a:bodyPr/>
          <a:lstStyle/>
          <a:p>
            <a:r>
              <a:rPr lang="en-US" dirty="0"/>
              <a:t>CSCI317 – Database Performance Tuning</a:t>
            </a:r>
            <a:endParaRPr lang="en-SG" dirty="0"/>
          </a:p>
        </p:txBody>
      </p:sp>
      <p:sp>
        <p:nvSpPr>
          <p:cNvPr id="6" name="Slide Number Placeholder 5"/>
          <p:cNvSpPr>
            <a:spLocks noGrp="1"/>
          </p:cNvSpPr>
          <p:nvPr>
            <p:ph type="sldNum" sz="quarter" idx="12"/>
          </p:nvPr>
        </p:nvSpPr>
        <p:spPr/>
        <p:txBody>
          <a:bodyPr/>
          <a:lstStyle/>
          <a:p>
            <a:fld id="{1CE7F509-0A01-4B67-B7FD-9644EFE78CAF}" type="slidenum">
              <a:rPr lang="en-SG" smtClean="0"/>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E1E624-882B-4360-BB7B-402C0284E9CB}" type="datetime1">
              <a:rPr lang="en-US" smtClean="0"/>
              <a:t>1/21/2019</a:t>
            </a:fld>
            <a:endParaRPr lang="en-SG" dirty="0"/>
          </a:p>
        </p:txBody>
      </p:sp>
      <p:sp>
        <p:nvSpPr>
          <p:cNvPr id="5" name="Footer Placeholder 4"/>
          <p:cNvSpPr>
            <a:spLocks noGrp="1"/>
          </p:cNvSpPr>
          <p:nvPr>
            <p:ph type="ftr" sz="quarter" idx="11"/>
          </p:nvPr>
        </p:nvSpPr>
        <p:spPr/>
        <p:txBody>
          <a:bodyPr/>
          <a:lstStyle/>
          <a:p>
            <a:r>
              <a:rPr lang="en-US" dirty="0"/>
              <a:t>CSCI317 – Database Performance Tuning</a:t>
            </a:r>
            <a:endParaRPr lang="en-SG" dirty="0"/>
          </a:p>
        </p:txBody>
      </p:sp>
      <p:sp>
        <p:nvSpPr>
          <p:cNvPr id="6" name="Slide Number Placeholder 5"/>
          <p:cNvSpPr>
            <a:spLocks noGrp="1"/>
          </p:cNvSpPr>
          <p:nvPr>
            <p:ph type="sldNum" sz="quarter" idx="12"/>
          </p:nvPr>
        </p:nvSpPr>
        <p:spPr/>
        <p:txBody>
          <a:bodyPr/>
          <a:lstStyle/>
          <a:p>
            <a:fld id="{1CE7F509-0A01-4B67-B7FD-9644EFE78CAF}" type="slidenum">
              <a:rPr lang="en-SG" smtClean="0"/>
              <a:pPr/>
              <a:t>‹#›</a:t>
            </a:fld>
            <a:endParaRPr lang="en-S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F1EE3C1-976C-45BE-BA57-075AB631F9FA}" type="datetime1">
              <a:rPr lang="en-US" smtClean="0"/>
              <a:t>1/21/2019</a:t>
            </a:fld>
            <a:endParaRPr lang="en-SG" dirty="0"/>
          </a:p>
        </p:txBody>
      </p:sp>
      <p:sp>
        <p:nvSpPr>
          <p:cNvPr id="9" name="Slide Number Placeholder 8"/>
          <p:cNvSpPr>
            <a:spLocks noGrp="1"/>
          </p:cNvSpPr>
          <p:nvPr>
            <p:ph type="sldNum" sz="quarter" idx="15"/>
          </p:nvPr>
        </p:nvSpPr>
        <p:spPr/>
        <p:txBody>
          <a:bodyPr rtlCol="0"/>
          <a:lstStyle/>
          <a:p>
            <a:fld id="{1CE7F509-0A01-4B67-B7FD-9644EFE78CAF}" type="slidenum">
              <a:rPr lang="en-SG" smtClean="0"/>
              <a:pPr/>
              <a:t>‹#›</a:t>
            </a:fld>
            <a:endParaRPr lang="en-SG" dirty="0"/>
          </a:p>
        </p:txBody>
      </p:sp>
      <p:sp>
        <p:nvSpPr>
          <p:cNvPr id="10" name="Footer Placeholder 9"/>
          <p:cNvSpPr>
            <a:spLocks noGrp="1"/>
          </p:cNvSpPr>
          <p:nvPr>
            <p:ph type="ftr" sz="quarter" idx="16"/>
          </p:nvPr>
        </p:nvSpPr>
        <p:spPr/>
        <p:txBody>
          <a:bodyPr rtlCol="0"/>
          <a:lstStyle/>
          <a:p>
            <a:r>
              <a:rPr lang="en-SG" dirty="0"/>
              <a:t>CSCI317 – Database Performance Tuning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D9EDE89-BE37-48F4-B8C8-24103A4D7278}" type="datetime1">
              <a:rPr lang="en-US" smtClean="0"/>
              <a:t>1/21/2019</a:t>
            </a:fld>
            <a:endParaRPr lang="en-SG" dirty="0"/>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SG" dirty="0"/>
              <a:t>CSCI317 – Database Performance Tuning</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solidFill>
            <a:srgbClr val="FF00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solidFill>
            <a:srgbClr val="FF00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solidFill>
            <a:srgbClr val="FF00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solidFill>
            <a:srgbClr val="FF00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solidFill>
            <a:srgbClr val="FF00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1CE7F509-0A01-4B67-B7FD-9644EFE78CAF}" type="slidenum">
              <a:rPr lang="en-SG" smtClean="0"/>
              <a:pPr/>
              <a:t>‹#›</a:t>
            </a:fld>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8FE80B0-E163-462E-9991-A399A088202A}" type="datetime1">
              <a:rPr lang="en-US" smtClean="0"/>
              <a:t>1/21/2019</a:t>
            </a:fld>
            <a:endParaRPr lang="en-SG" dirty="0"/>
          </a:p>
        </p:txBody>
      </p:sp>
      <p:sp>
        <p:nvSpPr>
          <p:cNvPr id="6" name="Footer Placeholder 5"/>
          <p:cNvSpPr>
            <a:spLocks noGrp="1"/>
          </p:cNvSpPr>
          <p:nvPr>
            <p:ph type="ftr" sz="quarter" idx="11"/>
          </p:nvPr>
        </p:nvSpPr>
        <p:spPr/>
        <p:txBody>
          <a:bodyPr/>
          <a:lstStyle/>
          <a:p>
            <a:r>
              <a:rPr lang="en-US" dirty="0"/>
              <a:t>CSCI317 – Database Performance Tuning</a:t>
            </a:r>
            <a:endParaRPr lang="en-SG" dirty="0"/>
          </a:p>
        </p:txBody>
      </p:sp>
      <p:sp>
        <p:nvSpPr>
          <p:cNvPr id="7" name="Slide Number Placeholder 6"/>
          <p:cNvSpPr>
            <a:spLocks noGrp="1"/>
          </p:cNvSpPr>
          <p:nvPr>
            <p:ph type="sldNum" sz="quarter" idx="12"/>
          </p:nvPr>
        </p:nvSpPr>
        <p:spPr/>
        <p:txBody>
          <a:bodyPr/>
          <a:lstStyle/>
          <a:p>
            <a:fld id="{1CE7F509-0A01-4B67-B7FD-9644EFE78CAF}" type="slidenum">
              <a:rPr lang="en-SG" smtClean="0"/>
              <a:pPr/>
              <a:t>‹#›</a:t>
            </a:fld>
            <a:endParaRPr lang="en-SG"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4F45432-3D60-4937-A940-B9F7F536562C}" type="datetime1">
              <a:rPr lang="en-US" smtClean="0"/>
              <a:t>1/21/2019</a:t>
            </a:fld>
            <a:endParaRPr lang="en-SG" dirty="0"/>
          </a:p>
        </p:txBody>
      </p:sp>
      <p:sp>
        <p:nvSpPr>
          <p:cNvPr id="8" name="Footer Placeholder 7"/>
          <p:cNvSpPr>
            <a:spLocks noGrp="1"/>
          </p:cNvSpPr>
          <p:nvPr>
            <p:ph type="ftr" sz="quarter" idx="11"/>
          </p:nvPr>
        </p:nvSpPr>
        <p:spPr/>
        <p:txBody>
          <a:bodyPr/>
          <a:lstStyle/>
          <a:p>
            <a:r>
              <a:rPr lang="en-US" dirty="0"/>
              <a:t>CSCI317 – Database Performance Tuning</a:t>
            </a:r>
            <a:endParaRPr lang="en-SG" dirty="0"/>
          </a:p>
        </p:txBody>
      </p:sp>
      <p:sp>
        <p:nvSpPr>
          <p:cNvPr id="9" name="Slide Number Placeholder 8"/>
          <p:cNvSpPr>
            <a:spLocks noGrp="1"/>
          </p:cNvSpPr>
          <p:nvPr>
            <p:ph type="sldNum" sz="quarter" idx="12"/>
          </p:nvPr>
        </p:nvSpPr>
        <p:spPr/>
        <p:txBody>
          <a:bodyPr/>
          <a:lstStyle/>
          <a:p>
            <a:fld id="{1CE7F509-0A01-4B67-B7FD-9644EFE78CAF}" type="slidenum">
              <a:rPr lang="en-SG" smtClean="0"/>
              <a:pPr/>
              <a:t>‹#›</a:t>
            </a:fld>
            <a:endParaRPr lang="en-SG"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2C00C80-F82A-45DB-BD19-3B4B66539FA0}" type="datetime1">
              <a:rPr lang="en-US" smtClean="0"/>
              <a:t>1/21/2019</a:t>
            </a:fld>
            <a:endParaRPr lang="en-SG" dirty="0"/>
          </a:p>
        </p:txBody>
      </p:sp>
      <p:sp>
        <p:nvSpPr>
          <p:cNvPr id="7" name="Slide Number Placeholder 6"/>
          <p:cNvSpPr>
            <a:spLocks noGrp="1"/>
          </p:cNvSpPr>
          <p:nvPr>
            <p:ph type="sldNum" sz="quarter" idx="11"/>
          </p:nvPr>
        </p:nvSpPr>
        <p:spPr/>
        <p:txBody>
          <a:bodyPr rtlCol="0"/>
          <a:lstStyle/>
          <a:p>
            <a:fld id="{1CE7F509-0A01-4B67-B7FD-9644EFE78CAF}" type="slidenum">
              <a:rPr lang="en-SG" smtClean="0"/>
              <a:pPr/>
              <a:t>‹#›</a:t>
            </a:fld>
            <a:endParaRPr lang="en-SG" dirty="0"/>
          </a:p>
        </p:txBody>
      </p:sp>
      <p:sp>
        <p:nvSpPr>
          <p:cNvPr id="8" name="Footer Placeholder 7"/>
          <p:cNvSpPr>
            <a:spLocks noGrp="1"/>
          </p:cNvSpPr>
          <p:nvPr>
            <p:ph type="ftr" sz="quarter" idx="12"/>
          </p:nvPr>
        </p:nvSpPr>
        <p:spPr/>
        <p:txBody>
          <a:bodyPr rtlCol="0"/>
          <a:lstStyle/>
          <a:p>
            <a:r>
              <a:rPr lang="en-US" dirty="0"/>
              <a:t>CSCI317 – Database Performance Tuning</a:t>
            </a:r>
            <a:endParaRPr lang="en-S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3DDC8-8877-4569-B47E-1067EFED55AA}" type="datetime1">
              <a:rPr lang="en-US" smtClean="0"/>
              <a:t>1/21/2019</a:t>
            </a:fld>
            <a:endParaRPr lang="en-SG" dirty="0"/>
          </a:p>
        </p:txBody>
      </p:sp>
      <p:sp>
        <p:nvSpPr>
          <p:cNvPr id="3" name="Footer Placeholder 2"/>
          <p:cNvSpPr>
            <a:spLocks noGrp="1"/>
          </p:cNvSpPr>
          <p:nvPr>
            <p:ph type="ftr" sz="quarter" idx="11"/>
          </p:nvPr>
        </p:nvSpPr>
        <p:spPr/>
        <p:txBody>
          <a:bodyPr/>
          <a:lstStyle/>
          <a:p>
            <a:r>
              <a:rPr lang="en-US" dirty="0"/>
              <a:t>CSCI317 – Database Performance Tuning</a:t>
            </a:r>
            <a:endParaRPr lang="en-SG" dirty="0"/>
          </a:p>
        </p:txBody>
      </p:sp>
      <p:sp>
        <p:nvSpPr>
          <p:cNvPr id="4" name="Slide Number Placeholder 3"/>
          <p:cNvSpPr>
            <a:spLocks noGrp="1"/>
          </p:cNvSpPr>
          <p:nvPr>
            <p:ph type="sldNum" sz="quarter" idx="12"/>
          </p:nvPr>
        </p:nvSpPr>
        <p:spPr/>
        <p:txBody>
          <a:bodyPr/>
          <a:lstStyle/>
          <a:p>
            <a:fld id="{1CE7F509-0A01-4B67-B7FD-9644EFE78CAF}" type="slidenum">
              <a:rPr lang="en-SG" smtClean="0"/>
              <a:pPr/>
              <a:t>‹#›</a:t>
            </a:fld>
            <a:endParaRPr lang="en-S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solidFill>
            <a:srgbClr val="FF00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FFE7CEE-948A-4F21-AC7B-1C6B72C31D2C}" type="datetime1">
              <a:rPr lang="en-US" smtClean="0"/>
              <a:t>1/21/2019</a:t>
            </a:fld>
            <a:endParaRPr lang="en-SG" dirty="0"/>
          </a:p>
        </p:txBody>
      </p:sp>
      <p:sp>
        <p:nvSpPr>
          <p:cNvPr id="22" name="Slide Number Placeholder 21"/>
          <p:cNvSpPr>
            <a:spLocks noGrp="1"/>
          </p:cNvSpPr>
          <p:nvPr>
            <p:ph type="sldNum" sz="quarter" idx="15"/>
          </p:nvPr>
        </p:nvSpPr>
        <p:spPr>
          <a:xfrm>
            <a:off x="8143900" y="5715016"/>
            <a:ext cx="571504" cy="571504"/>
          </a:xfrm>
        </p:spPr>
        <p:txBody>
          <a:bodyPr rtlCol="0"/>
          <a:lstStyle/>
          <a:p>
            <a:fld id="{1CE7F509-0A01-4B67-B7FD-9644EFE78CAF}" type="slidenum">
              <a:rPr lang="en-SG" smtClean="0"/>
              <a:pPr/>
              <a:t>‹#›</a:t>
            </a:fld>
            <a:endParaRPr lang="en-SG" dirty="0"/>
          </a:p>
        </p:txBody>
      </p:sp>
      <p:sp>
        <p:nvSpPr>
          <p:cNvPr id="23" name="Footer Placeholder 22"/>
          <p:cNvSpPr>
            <a:spLocks noGrp="1"/>
          </p:cNvSpPr>
          <p:nvPr>
            <p:ph type="ftr" sz="quarter" idx="16"/>
          </p:nvPr>
        </p:nvSpPr>
        <p:spPr/>
        <p:txBody>
          <a:bodyPr rtlCol="0"/>
          <a:lstStyle/>
          <a:p>
            <a:r>
              <a:rPr lang="en-US" dirty="0"/>
              <a:t>CSCI317 – Database Performance Tuning</a:t>
            </a:r>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solidFill>
            <a:srgbClr val="FF00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53DA3FF-BF07-4CAA-80D4-055BB0341BD4}" type="datetime1">
              <a:rPr lang="en-US" smtClean="0"/>
              <a:t>1/21/2019</a:t>
            </a:fld>
            <a:endParaRPr lang="en-SG" dirty="0"/>
          </a:p>
        </p:txBody>
      </p:sp>
      <p:sp>
        <p:nvSpPr>
          <p:cNvPr id="18" name="Slide Number Placeholder 17"/>
          <p:cNvSpPr>
            <a:spLocks noGrp="1"/>
          </p:cNvSpPr>
          <p:nvPr>
            <p:ph type="sldNum" sz="quarter" idx="11"/>
          </p:nvPr>
        </p:nvSpPr>
        <p:spPr/>
        <p:txBody>
          <a:bodyPr rtlCol="0"/>
          <a:lstStyle/>
          <a:p>
            <a:fld id="{1CE7F509-0A01-4B67-B7FD-9644EFE78CAF}" type="slidenum">
              <a:rPr lang="en-SG" smtClean="0"/>
              <a:pPr/>
              <a:t>‹#›</a:t>
            </a:fld>
            <a:endParaRPr lang="en-SG" dirty="0"/>
          </a:p>
        </p:txBody>
      </p:sp>
      <p:sp>
        <p:nvSpPr>
          <p:cNvPr id="21" name="Footer Placeholder 20"/>
          <p:cNvSpPr>
            <a:spLocks noGrp="1"/>
          </p:cNvSpPr>
          <p:nvPr>
            <p:ph type="ftr" sz="quarter" idx="12"/>
          </p:nvPr>
        </p:nvSpPr>
        <p:spPr/>
        <p:txBody>
          <a:bodyPr rtlCol="0"/>
          <a:lstStyle/>
          <a:p>
            <a:r>
              <a:rPr lang="en-US" dirty="0"/>
              <a:t>CSCI317 – Database Performance Tuning</a:t>
            </a:r>
            <a:endParaRPr lang="en-S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rot="5400000">
            <a:off x="7907852" y="763519"/>
            <a:ext cx="1375015" cy="384048"/>
          </a:xfrm>
          <a:prstGeom prst="rect">
            <a:avLst/>
          </a:prstGeom>
        </p:spPr>
        <p:txBody>
          <a:bodyPr vert="horz" anchor="ctr" anchorCtr="0"/>
          <a:lstStyle>
            <a:lvl1pPr algn="r" eaLnBrk="1" latinLnBrk="0" hangingPunct="1">
              <a:defRPr kumimoji="0" sz="1200">
                <a:solidFill>
                  <a:schemeClr val="tx2"/>
                </a:solidFill>
              </a:defRPr>
            </a:lvl1pPr>
          </a:lstStyle>
          <a:p>
            <a:fld id="{E691E5B1-B660-4B6A-A025-DC1230C5C2C5}" type="datetime1">
              <a:rPr lang="en-US" smtClean="0"/>
              <a:t>1/21/2019</a:t>
            </a:fld>
            <a:endParaRPr lang="en-SG" dirty="0"/>
          </a:p>
        </p:txBody>
      </p:sp>
      <p:sp>
        <p:nvSpPr>
          <p:cNvPr id="3" name="Footer Placeholder 2"/>
          <p:cNvSpPr>
            <a:spLocks noGrp="1"/>
          </p:cNvSpPr>
          <p:nvPr>
            <p:ph type="ftr" sz="quarter" idx="3"/>
          </p:nvPr>
        </p:nvSpPr>
        <p:spPr>
          <a:xfrm rot="5400000">
            <a:off x="6590122" y="3460434"/>
            <a:ext cx="4000528" cy="365760"/>
          </a:xfrm>
          <a:prstGeom prst="rect">
            <a:avLst/>
          </a:prstGeom>
        </p:spPr>
        <p:txBody>
          <a:bodyPr vert="horz" anchor="ctr" anchorCtr="0"/>
          <a:lstStyle>
            <a:lvl1pPr algn="l" eaLnBrk="1" latinLnBrk="0" hangingPunct="1">
              <a:defRPr kumimoji="0" sz="1200">
                <a:solidFill>
                  <a:schemeClr val="tx2"/>
                </a:solidFill>
              </a:defRPr>
            </a:lvl1pPr>
          </a:lstStyle>
          <a:p>
            <a:r>
              <a:rPr lang="en-SG" dirty="0"/>
              <a:t>CSCI317 – Database Performance Tuning</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58956" cy="571520"/>
          </a:xfrm>
          <a:prstGeom prst="ellipse">
            <a:avLst/>
          </a:prstGeom>
          <a:solidFill>
            <a:srgbClr val="FF00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43900" y="5715016"/>
            <a:ext cx="571504" cy="571504"/>
          </a:xfrm>
          <a:prstGeom prst="rect">
            <a:avLst/>
          </a:prstGeom>
        </p:spPr>
        <p:txBody>
          <a:bodyPr vert="horz" anchor="ctr"/>
          <a:lstStyle>
            <a:lvl1pPr algn="ctr" eaLnBrk="1" latinLnBrk="0" hangingPunct="1">
              <a:defRPr kumimoji="0" sz="1400" b="1">
                <a:solidFill>
                  <a:srgbClr val="FFFFFF"/>
                </a:solidFill>
              </a:defRPr>
            </a:lvl1pPr>
          </a:lstStyle>
          <a:p>
            <a:fld id="{1CE7F509-0A01-4B67-B7FD-9644EFE78CAF}" type="slidenum">
              <a:rPr lang="en-SG" smtClean="0"/>
              <a:pPr/>
              <a:t>‹#›</a:t>
            </a:fld>
            <a:endParaRPr lang="en-SG"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500306"/>
            <a:ext cx="6172200" cy="1894362"/>
          </a:xfrm>
        </p:spPr>
        <p:txBody>
          <a:bodyPr/>
          <a:lstStyle/>
          <a:p>
            <a:r>
              <a:rPr lang="en-US" dirty="0"/>
              <a:t>CSCI317 – Database Performance Tuning</a:t>
            </a:r>
            <a:endParaRPr lang="en-SG" dirty="0"/>
          </a:p>
        </p:txBody>
      </p:sp>
      <p:sp>
        <p:nvSpPr>
          <p:cNvPr id="3" name="Subtitle 2"/>
          <p:cNvSpPr>
            <a:spLocks noGrp="1"/>
          </p:cNvSpPr>
          <p:nvPr>
            <p:ph type="subTitle" idx="1"/>
          </p:nvPr>
        </p:nvSpPr>
        <p:spPr>
          <a:xfrm>
            <a:off x="2286000" y="4500570"/>
            <a:ext cx="6172200" cy="1785950"/>
          </a:xfrm>
        </p:spPr>
        <p:txBody>
          <a:bodyPr>
            <a:noAutofit/>
          </a:bodyPr>
          <a:lstStyle/>
          <a:p>
            <a:endParaRPr lang="en-US" dirty="0"/>
          </a:p>
          <a:p>
            <a:r>
              <a:rPr lang="en-US" dirty="0"/>
              <a:t>Indexing</a:t>
            </a:r>
          </a:p>
          <a:p>
            <a:endParaRPr lang="en-US" dirty="0"/>
          </a:p>
          <a:p>
            <a:r>
              <a:rPr lang="en-US" dirty="0"/>
              <a:t>Sionggo Japit</a:t>
            </a:r>
          </a:p>
          <a:p>
            <a:r>
              <a:rPr lang="en-US" dirty="0" err="1"/>
              <a:t>sjapit@uow.edu.au</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428736"/>
            <a:ext cx="7758138" cy="4873752"/>
          </a:xfrm>
        </p:spPr>
        <p:txBody>
          <a:bodyPr>
            <a:noAutofit/>
          </a:bodyPr>
          <a:lstStyle/>
          <a:p>
            <a:pPr marL="533400" indent="-533400">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leaf-node </a:t>
            </a:r>
            <a:r>
              <a:rPr lang="en-GB" sz="2800" dirty="0">
                <a:latin typeface="Times New Roman"/>
                <a:cs typeface="Times New Roman"/>
              </a:rPr>
              <a:t>of a B*-tree of order p is as follows:</a:t>
            </a:r>
          </a:p>
          <a:p>
            <a:pPr marL="533400" indent="-533400">
              <a:buSzTx/>
              <a:buFont typeface="Wingdings" pitchFamily="2" charset="2"/>
              <a:buAutoNum type="arabicPeriod"/>
            </a:pPr>
            <a:r>
              <a:rPr lang="en-GB" sz="2800" dirty="0">
                <a:latin typeface="Times New Roman"/>
                <a:cs typeface="Times New Roman"/>
              </a:rPr>
              <a:t>Each leaf node is of the form</a:t>
            </a:r>
          </a:p>
          <a:p>
            <a:pPr marL="0" indent="0">
              <a:buSzTx/>
              <a:buNone/>
            </a:pPr>
            <a:endParaRPr lang="en-GB" sz="1800" dirty="0">
              <a:latin typeface="Times New Roman"/>
              <a:cs typeface="Times New Roman"/>
            </a:endParaRPr>
          </a:p>
          <a:p>
            <a:pPr marL="640080" lvl="2" indent="0">
              <a:buSzTx/>
              <a:buNone/>
            </a:pPr>
            <a:r>
              <a:rPr lang="en-GB" sz="2800" dirty="0">
                <a:latin typeface="Times New Roman"/>
                <a:cs typeface="Times New Roman"/>
              </a:rPr>
              <a:t>&lt;&lt;K</a:t>
            </a:r>
            <a:r>
              <a:rPr lang="en-GB" sz="2800" baseline="-25000" dirty="0">
                <a:latin typeface="Times New Roman"/>
                <a:cs typeface="Times New Roman"/>
              </a:rPr>
              <a:t>1</a:t>
            </a:r>
            <a:r>
              <a:rPr lang="en-GB" sz="2800" dirty="0">
                <a:latin typeface="Times New Roman"/>
                <a:cs typeface="Times New Roman"/>
              </a:rPr>
              <a:t>,Pr</a:t>
            </a:r>
            <a:r>
              <a:rPr lang="en-GB" sz="2800" baseline="-25000" dirty="0">
                <a:latin typeface="Times New Roman"/>
                <a:cs typeface="Times New Roman"/>
              </a:rPr>
              <a:t>1</a:t>
            </a:r>
            <a:r>
              <a:rPr lang="en-GB" sz="2800" dirty="0">
                <a:latin typeface="Times New Roman"/>
                <a:cs typeface="Times New Roman"/>
              </a:rPr>
              <a:t>&gt;,&lt;K</a:t>
            </a:r>
            <a:r>
              <a:rPr lang="en-GB" sz="2800" baseline="-25000" dirty="0">
                <a:latin typeface="Times New Roman"/>
                <a:cs typeface="Times New Roman"/>
              </a:rPr>
              <a:t>2</a:t>
            </a:r>
            <a:r>
              <a:rPr lang="en-GB" sz="2800" dirty="0">
                <a:latin typeface="Times New Roman"/>
                <a:cs typeface="Times New Roman"/>
              </a:rPr>
              <a:t>,Pr</a:t>
            </a:r>
            <a:r>
              <a:rPr lang="en-GB" sz="2800" baseline="-25000" dirty="0">
                <a:latin typeface="Times New Roman"/>
                <a:cs typeface="Times New Roman"/>
              </a:rPr>
              <a:t>2</a:t>
            </a:r>
            <a:r>
              <a:rPr lang="en-GB" sz="2800" dirty="0">
                <a:latin typeface="Times New Roman"/>
                <a:cs typeface="Times New Roman"/>
              </a:rPr>
              <a:t>&gt;, … , &lt;K</a:t>
            </a:r>
            <a:r>
              <a:rPr lang="en-GB" sz="2800" baseline="-25000" dirty="0">
                <a:latin typeface="Times New Roman"/>
                <a:cs typeface="Times New Roman"/>
              </a:rPr>
              <a:t>q-1</a:t>
            </a:r>
            <a:r>
              <a:rPr lang="en-GB" sz="2800" dirty="0">
                <a:latin typeface="Times New Roman"/>
                <a:cs typeface="Times New Roman"/>
              </a:rPr>
              <a:t>,Pr</a:t>
            </a:r>
            <a:r>
              <a:rPr lang="en-GB" sz="2800" baseline="-25000" dirty="0">
                <a:latin typeface="Times New Roman"/>
                <a:cs typeface="Times New Roman"/>
              </a:rPr>
              <a:t>q-1</a:t>
            </a:r>
            <a:r>
              <a:rPr lang="en-GB" sz="2800" dirty="0">
                <a:latin typeface="Times New Roman"/>
                <a:cs typeface="Times New Roman"/>
              </a:rPr>
              <a:t>&gt;, </a:t>
            </a:r>
            <a:r>
              <a:rPr lang="en-GB" sz="2800" dirty="0" err="1">
                <a:latin typeface="Times New Roman"/>
                <a:cs typeface="Times New Roman"/>
              </a:rPr>
              <a:t>P</a:t>
            </a:r>
            <a:r>
              <a:rPr lang="en-GB" sz="2800" baseline="-25000" dirty="0" err="1">
                <a:latin typeface="Times New Roman"/>
                <a:cs typeface="Times New Roman"/>
              </a:rPr>
              <a:t>next</a:t>
            </a:r>
            <a:r>
              <a:rPr lang="en-GB" sz="2800" dirty="0">
                <a:latin typeface="Times New Roman"/>
                <a:cs typeface="Times New Roman"/>
              </a:rPr>
              <a:t>&gt;</a:t>
            </a:r>
          </a:p>
          <a:p>
            <a:pPr marL="0" indent="0">
              <a:buSzTx/>
              <a:buNone/>
            </a:pPr>
            <a:endParaRPr lang="en-GB" sz="1800" dirty="0">
              <a:latin typeface="Times New Roman"/>
              <a:cs typeface="Times New Roman"/>
            </a:endParaRPr>
          </a:p>
          <a:p>
            <a:pPr marL="640080" lvl="2" indent="0">
              <a:buSzTx/>
              <a:buNone/>
            </a:pPr>
            <a:r>
              <a:rPr lang="en-GB" sz="2800" dirty="0">
                <a:latin typeface="Times New Roman"/>
                <a:cs typeface="Times New Roman"/>
              </a:rPr>
              <a:t>where q &lt;</a:t>
            </a:r>
            <a:r>
              <a:rPr lang="en-GB" sz="2800" dirty="0">
                <a:latin typeface="Times New Roman"/>
                <a:cs typeface="Times New Roman"/>
                <a:sym typeface="Symbol" pitchFamily="18" charset="2"/>
              </a:rPr>
              <a:t> </a:t>
            </a:r>
            <a:r>
              <a:rPr lang="en-GB" sz="2800" dirty="0">
                <a:latin typeface="Times New Roman"/>
                <a:cs typeface="Times New Roman"/>
              </a:rPr>
              <a:t>p and each </a:t>
            </a:r>
            <a:r>
              <a:rPr lang="en-GB" sz="2800" dirty="0" err="1">
                <a:latin typeface="Times New Roman"/>
                <a:cs typeface="Times New Roman"/>
              </a:rPr>
              <a:t>Pr</a:t>
            </a:r>
            <a:r>
              <a:rPr lang="en-GB" sz="2800" baseline="-25000" dirty="0" err="1">
                <a:latin typeface="Times New Roman"/>
                <a:cs typeface="Times New Roman"/>
              </a:rPr>
              <a:t>i</a:t>
            </a:r>
            <a:r>
              <a:rPr lang="en-GB" sz="2800" dirty="0">
                <a:latin typeface="Times New Roman"/>
                <a:cs typeface="Times New Roman"/>
              </a:rPr>
              <a:t> is a data pointer, and </a:t>
            </a:r>
            <a:r>
              <a:rPr lang="en-GB" sz="2800" dirty="0" err="1">
                <a:latin typeface="Times New Roman"/>
                <a:cs typeface="Times New Roman"/>
              </a:rPr>
              <a:t>P</a:t>
            </a:r>
            <a:r>
              <a:rPr lang="en-GB" sz="2800" baseline="-25000" dirty="0" err="1">
                <a:latin typeface="Times New Roman"/>
                <a:cs typeface="Times New Roman"/>
              </a:rPr>
              <a:t>next</a:t>
            </a:r>
            <a:r>
              <a:rPr lang="en-GB" sz="2800" dirty="0">
                <a:latin typeface="Times New Roman"/>
                <a:cs typeface="Times New Roman"/>
              </a:rPr>
              <a:t> points to the next leaf node of the B*-tree.</a:t>
            </a:r>
          </a:p>
          <a:p>
            <a:pPr marL="640080" lvl="2" indent="0">
              <a:buSzTx/>
              <a:buNone/>
            </a:pPr>
            <a:endParaRPr lang="en-GB" sz="2800" dirty="0">
              <a:latin typeface="Times New Roman"/>
              <a:cs typeface="Times New Roman"/>
            </a:endParaRPr>
          </a:p>
          <a:p>
            <a:pPr marL="533400" indent="-533400">
              <a:buSzTx/>
              <a:buFont typeface="Wingdings" pitchFamily="2" charset="2"/>
              <a:buAutoNum type="arabicPeriod"/>
            </a:pPr>
            <a:r>
              <a:rPr lang="en-GB" sz="2800" dirty="0">
                <a:latin typeface="Times New Roman"/>
                <a:cs typeface="Times New Roman"/>
              </a:rPr>
              <a:t>Within each leaf node, K</a:t>
            </a:r>
            <a:r>
              <a:rPr lang="en-GB" sz="2800" baseline="-25000" dirty="0">
                <a:latin typeface="Times New Roman"/>
                <a:cs typeface="Times New Roman"/>
              </a:rPr>
              <a:t>1</a:t>
            </a:r>
            <a:r>
              <a:rPr lang="en-GB" sz="2800" dirty="0">
                <a:latin typeface="Times New Roman"/>
                <a:cs typeface="Times New Roman"/>
              </a:rPr>
              <a:t> &lt; K</a:t>
            </a:r>
            <a:r>
              <a:rPr lang="en-GB" sz="2800" baseline="-25000" dirty="0">
                <a:latin typeface="Times New Roman"/>
                <a:cs typeface="Times New Roman"/>
              </a:rPr>
              <a:t>2</a:t>
            </a:r>
            <a:r>
              <a:rPr lang="en-GB" sz="2800" dirty="0">
                <a:latin typeface="Times New Roman"/>
                <a:cs typeface="Times New Roman"/>
              </a:rPr>
              <a:t> &lt; … &lt; K</a:t>
            </a:r>
            <a:r>
              <a:rPr lang="en-GB" sz="2800" baseline="-25000" dirty="0">
                <a:latin typeface="Times New Roman"/>
                <a:cs typeface="Times New Roman"/>
              </a:rPr>
              <a:t>q-1</a:t>
            </a:r>
            <a:r>
              <a:rPr lang="en-GB" sz="2800" dirty="0">
                <a:latin typeface="Times New Roman"/>
                <a:cs typeface="Times New Roman"/>
              </a:rPr>
              <a:t>, where q &lt; p.</a:t>
            </a:r>
          </a:p>
        </p:txBody>
      </p:sp>
      <p:sp>
        <p:nvSpPr>
          <p:cNvPr id="8" name="Date Placeholder 7"/>
          <p:cNvSpPr>
            <a:spLocks noGrp="1"/>
          </p:cNvSpPr>
          <p:nvPr>
            <p:ph type="dt" sz="half" idx="14"/>
          </p:nvPr>
        </p:nvSpPr>
        <p:spPr/>
        <p:txBody>
          <a:bodyPr/>
          <a:lstStyle/>
          <a:p>
            <a:fld id="{FF005AA9-9225-4B1E-8FCA-13FB450995A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10</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428736"/>
            <a:ext cx="7758138" cy="4873752"/>
          </a:xfrm>
        </p:spPr>
        <p:txBody>
          <a:bodyPr>
            <a:noAutofit/>
          </a:bodyPr>
          <a:lstStyle/>
          <a:p>
            <a:pPr marL="533400" indent="-533400">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leaf-node </a:t>
            </a:r>
            <a:r>
              <a:rPr lang="en-GB" sz="2800" dirty="0">
                <a:latin typeface="Times New Roman"/>
                <a:cs typeface="Times New Roman"/>
              </a:rPr>
              <a:t>of a B*-tree of order p is as follows:</a:t>
            </a:r>
          </a:p>
          <a:p>
            <a:pPr marL="533400" indent="-533400">
              <a:buSzTx/>
              <a:buFont typeface="+mj-lt"/>
              <a:buAutoNum type="arabicPeriod" startAt="3"/>
            </a:pPr>
            <a:r>
              <a:rPr lang="en-GB" sz="2800" dirty="0">
                <a:latin typeface="Times New Roman"/>
                <a:cs typeface="Times New Roman"/>
              </a:rPr>
              <a:t>Each </a:t>
            </a:r>
            <a:r>
              <a:rPr lang="en-GB" sz="2800" dirty="0" err="1">
                <a:latin typeface="Times New Roman"/>
                <a:cs typeface="Times New Roman"/>
              </a:rPr>
              <a:t>Pr</a:t>
            </a:r>
            <a:r>
              <a:rPr lang="en-GB" sz="2800" baseline="-25000" dirty="0" err="1">
                <a:latin typeface="Times New Roman"/>
                <a:cs typeface="Times New Roman"/>
              </a:rPr>
              <a:t>i</a:t>
            </a:r>
            <a:r>
              <a:rPr lang="en-GB" sz="2800" dirty="0">
                <a:latin typeface="Times New Roman"/>
                <a:cs typeface="Times New Roman"/>
              </a:rPr>
              <a:t> is a data pointer that points to:</a:t>
            </a:r>
          </a:p>
          <a:p>
            <a:pPr lvl="1">
              <a:buSzTx/>
            </a:pPr>
            <a:r>
              <a:rPr lang="en-GB" sz="2800" dirty="0">
                <a:latin typeface="Times New Roman"/>
                <a:cs typeface="Times New Roman"/>
              </a:rPr>
              <a:t> the record whose search field value is K</a:t>
            </a:r>
            <a:r>
              <a:rPr lang="en-GB" sz="2800" baseline="-25000" dirty="0">
                <a:latin typeface="Times New Roman"/>
                <a:cs typeface="Times New Roman"/>
              </a:rPr>
              <a:t>i</a:t>
            </a:r>
            <a:r>
              <a:rPr lang="en-GB" sz="2800" dirty="0">
                <a:latin typeface="Times New Roman"/>
                <a:cs typeface="Times New Roman"/>
              </a:rPr>
              <a:t> or </a:t>
            </a:r>
          </a:p>
          <a:p>
            <a:pPr lvl="1">
              <a:buSzTx/>
            </a:pPr>
            <a:r>
              <a:rPr lang="en-GB" sz="2800" dirty="0">
                <a:latin typeface="Times New Roman"/>
                <a:cs typeface="Times New Roman"/>
              </a:rPr>
              <a:t> to a file block containing the record or</a:t>
            </a:r>
          </a:p>
          <a:p>
            <a:pPr lvl="1">
              <a:buSzTx/>
            </a:pPr>
            <a:r>
              <a:rPr lang="en-GB" sz="2800" dirty="0">
                <a:latin typeface="Times New Roman"/>
                <a:cs typeface="Times New Roman"/>
              </a:rPr>
              <a:t> to a block of record pointers that point to records whose search field value is K</a:t>
            </a:r>
            <a:r>
              <a:rPr lang="en-GB" sz="2800" baseline="-25000" dirty="0">
                <a:latin typeface="Times New Roman"/>
                <a:cs typeface="Times New Roman"/>
              </a:rPr>
              <a:t>i</a:t>
            </a:r>
            <a:r>
              <a:rPr lang="en-GB" sz="2800" dirty="0">
                <a:latin typeface="Times New Roman"/>
                <a:cs typeface="Times New Roman"/>
              </a:rPr>
              <a:t> if the search field is not a key.</a:t>
            </a:r>
          </a:p>
          <a:p>
            <a:pPr marL="0" indent="0">
              <a:buSzTx/>
              <a:buNone/>
            </a:pPr>
            <a:endParaRPr lang="en-GB" sz="2800" dirty="0">
              <a:latin typeface="Times New Roman"/>
              <a:cs typeface="Times New Roman"/>
            </a:endParaRPr>
          </a:p>
          <a:p>
            <a:pPr marL="533400" indent="-533400">
              <a:buSzTx/>
              <a:buFont typeface="Wingdings" pitchFamily="2" charset="2"/>
              <a:buAutoNum type="arabicPeriod" startAt="3"/>
            </a:pPr>
            <a:r>
              <a:rPr lang="en-GB" sz="2800" dirty="0">
                <a:latin typeface="Times New Roman"/>
                <a:cs typeface="Times New Roman"/>
              </a:rPr>
              <a:t>All leaf nodes are at the same level</a:t>
            </a:r>
            <a:r>
              <a:rPr lang="en-US" sz="2800" dirty="0">
                <a:latin typeface="Times New Roman"/>
                <a:cs typeface="Times New Roman"/>
              </a:rPr>
              <a:t>.</a:t>
            </a:r>
            <a:endParaRPr lang="en-GB" sz="2800" dirty="0">
              <a:latin typeface="Times New Roman"/>
              <a:cs typeface="Times New Roman"/>
            </a:endParaRPr>
          </a:p>
        </p:txBody>
      </p:sp>
      <p:sp>
        <p:nvSpPr>
          <p:cNvPr id="8" name="Date Placeholder 7"/>
          <p:cNvSpPr>
            <a:spLocks noGrp="1"/>
          </p:cNvSpPr>
          <p:nvPr>
            <p:ph type="dt" sz="half" idx="14"/>
          </p:nvPr>
        </p:nvSpPr>
        <p:spPr/>
        <p:txBody>
          <a:bodyPr/>
          <a:lstStyle/>
          <a:p>
            <a:fld id="{FF005AA9-9225-4B1E-8FCA-13FB450995A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11</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extLst>
      <p:ext uri="{BB962C8B-B14F-4D97-AF65-F5344CB8AC3E}">
        <p14:creationId xmlns:p14="http://schemas.microsoft.com/office/powerpoint/2010/main" val="56722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p:txBody>
          <a:bodyPr/>
          <a:lstStyle/>
          <a:p>
            <a:pPr>
              <a:buFont typeface="Wingdings" pitchFamily="2" charset="2"/>
              <a:buNone/>
            </a:pPr>
            <a:r>
              <a:rPr lang="en-GB" sz="2200" b="1" dirty="0"/>
              <a:t>EXAMPLE 4:</a:t>
            </a:r>
            <a:r>
              <a:rPr lang="en-GB" sz="2200" dirty="0"/>
              <a:t> To calculate the order of a B*-tree, suppose that the search key field is V = 9 bytes long, the block size is B = 512, a record pointer is Pr = 7 bytes, and a block pointer is P = 6 bytes as in previous examples. An internal node of the B*-tree can have up to p tree pointers and p-1 search field values; these must fit into a single block. Hence, we have:</a:t>
            </a:r>
          </a:p>
          <a:p>
            <a:pPr lvl="2">
              <a:buFontTx/>
              <a:buNone/>
            </a:pPr>
            <a:r>
              <a:rPr lang="en-GB" sz="2200" dirty="0"/>
              <a:t>(p * P) + ((p-1) * V) ≤ B</a:t>
            </a:r>
          </a:p>
          <a:p>
            <a:pPr lvl="2">
              <a:buFontTx/>
              <a:buNone/>
            </a:pPr>
            <a:r>
              <a:rPr lang="en-GB" sz="2200" dirty="0"/>
              <a:t>(p * 6) + ((p-1) * 9) ≤ 512</a:t>
            </a:r>
          </a:p>
          <a:p>
            <a:pPr lvl="2">
              <a:buFontTx/>
              <a:buNone/>
            </a:pPr>
            <a:r>
              <a:rPr lang="en-GB" sz="2200" dirty="0"/>
              <a:t>(15 * p) ≤ 521</a:t>
            </a:r>
          </a:p>
          <a:p>
            <a:pPr>
              <a:buFont typeface="Wingdings" pitchFamily="2" charset="2"/>
              <a:buNone/>
            </a:pPr>
            <a:r>
              <a:rPr lang="en-GB" sz="2200" dirty="0"/>
              <a:t>we can choose p to be the largest value satisfying the above inequality, which gives p = 34.</a:t>
            </a:r>
            <a:endParaRPr lang="en-US" sz="2200" dirty="0"/>
          </a:p>
        </p:txBody>
      </p:sp>
      <p:sp>
        <p:nvSpPr>
          <p:cNvPr id="8" name="Date Placeholder 7"/>
          <p:cNvSpPr>
            <a:spLocks noGrp="1"/>
          </p:cNvSpPr>
          <p:nvPr>
            <p:ph type="dt" sz="half" idx="14"/>
          </p:nvPr>
        </p:nvSpPr>
        <p:spPr/>
        <p:txBody>
          <a:bodyPr/>
          <a:lstStyle/>
          <a:p>
            <a:fld id="{1D89DBB4-8B75-4701-9825-16F90EE37BCE}"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12</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p:txBody>
          <a:bodyPr/>
          <a:lstStyle/>
          <a:p>
            <a:pPr>
              <a:buFont typeface="Wingdings" pitchFamily="2" charset="2"/>
              <a:buNone/>
            </a:pPr>
            <a:r>
              <a:rPr lang="en-GB" sz="2400" dirty="0"/>
              <a:t>The leaf nodes of the B*-tree will have the same number of values and pointers, except that the pointers are data pointers and a next pointer. Hence, the order </a:t>
            </a:r>
            <a:r>
              <a:rPr lang="en-GB" sz="2400" dirty="0" err="1"/>
              <a:t>pleaf</a:t>
            </a:r>
            <a:r>
              <a:rPr lang="en-GB" sz="2400" dirty="0"/>
              <a:t> for the leaf nodes can be calculated as follows:</a:t>
            </a:r>
            <a:endParaRPr lang="da-DK" sz="2400" dirty="0"/>
          </a:p>
          <a:p>
            <a:pPr lvl="2">
              <a:buFontTx/>
              <a:buNone/>
            </a:pPr>
            <a:r>
              <a:rPr lang="da-DK" sz="2400" dirty="0"/>
              <a:t>(p</a:t>
            </a:r>
            <a:r>
              <a:rPr lang="da-DK" sz="2400" baseline="-25000" dirty="0"/>
              <a:t>leaf</a:t>
            </a:r>
            <a:r>
              <a:rPr lang="da-DK" sz="2400" dirty="0"/>
              <a:t> * (Pr + V)) + P ≤</a:t>
            </a:r>
            <a:r>
              <a:rPr lang="en-GB" sz="2400" dirty="0"/>
              <a:t> </a:t>
            </a:r>
            <a:r>
              <a:rPr lang="da-DK" sz="2400" dirty="0"/>
              <a:t>B</a:t>
            </a:r>
          </a:p>
          <a:p>
            <a:pPr lvl="2">
              <a:buFontTx/>
              <a:buNone/>
            </a:pPr>
            <a:r>
              <a:rPr lang="da-DK" sz="2400" dirty="0"/>
              <a:t>(p</a:t>
            </a:r>
            <a:r>
              <a:rPr lang="da-DK" sz="2400" baseline="-25000" dirty="0"/>
              <a:t>leaf</a:t>
            </a:r>
            <a:r>
              <a:rPr lang="da-DK" sz="2400" dirty="0"/>
              <a:t> * (7 + 9)) + 6 ≤ 512</a:t>
            </a:r>
          </a:p>
          <a:p>
            <a:pPr lvl="2">
              <a:buFontTx/>
              <a:buNone/>
            </a:pPr>
            <a:r>
              <a:rPr lang="da-DK" sz="2400" dirty="0"/>
              <a:t>(16 * p</a:t>
            </a:r>
            <a:r>
              <a:rPr lang="da-DK" sz="2400" baseline="-25000" dirty="0"/>
              <a:t>leaf</a:t>
            </a:r>
            <a:r>
              <a:rPr lang="da-DK" sz="2400" dirty="0"/>
              <a:t>) </a:t>
            </a:r>
            <a:r>
              <a:rPr lang="da-DK" sz="2400" dirty="0">
                <a:sym typeface="Symbol" pitchFamily="18" charset="2"/>
              </a:rPr>
              <a:t>≤</a:t>
            </a:r>
            <a:r>
              <a:rPr lang="da-DK" sz="2400" dirty="0"/>
              <a:t> 506</a:t>
            </a:r>
            <a:endParaRPr lang="en-US" sz="2400" dirty="0"/>
          </a:p>
          <a:p>
            <a:pPr>
              <a:buFont typeface="Wingdings" pitchFamily="2" charset="2"/>
              <a:buNone/>
            </a:pPr>
            <a:r>
              <a:rPr lang="en-US" sz="2400" dirty="0"/>
              <a:t>It follows that each leaf node can hold up to </a:t>
            </a:r>
            <a:r>
              <a:rPr lang="en-GB" sz="2400" dirty="0" err="1"/>
              <a:t>p</a:t>
            </a:r>
            <a:r>
              <a:rPr lang="en-GB" sz="2400" baseline="-25000" dirty="0" err="1"/>
              <a:t>leaf</a:t>
            </a:r>
            <a:r>
              <a:rPr lang="en-GB" sz="2400" dirty="0"/>
              <a:t> = 31 key value/data pointer combinations, assuming that the data pointers are record pointers.</a:t>
            </a:r>
            <a:endParaRPr lang="en-US" sz="2400" dirty="0"/>
          </a:p>
        </p:txBody>
      </p:sp>
      <p:sp>
        <p:nvSpPr>
          <p:cNvPr id="8" name="Date Placeholder 7"/>
          <p:cNvSpPr>
            <a:spLocks noGrp="1"/>
          </p:cNvSpPr>
          <p:nvPr>
            <p:ph type="dt" sz="half" idx="14"/>
          </p:nvPr>
        </p:nvSpPr>
        <p:spPr/>
        <p:txBody>
          <a:bodyPr/>
          <a:lstStyle/>
          <a:p>
            <a:fld id="{F7D1DCFF-8E65-40B0-85DD-050BE68F37AC}"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13</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p:txBody>
          <a:bodyPr>
            <a:normAutofit lnSpcReduction="10000"/>
          </a:bodyPr>
          <a:lstStyle/>
          <a:p>
            <a:pPr>
              <a:buFont typeface="Wingdings" pitchFamily="2" charset="2"/>
              <a:buNone/>
            </a:pPr>
            <a:r>
              <a:rPr lang="en-US" sz="2000" b="1" dirty="0">
                <a:latin typeface="Times New Roman" pitchFamily="18" charset="0"/>
              </a:rPr>
              <a:t>EXAMPLE 5:</a:t>
            </a:r>
            <a:r>
              <a:rPr lang="en-US" sz="2000" dirty="0">
                <a:latin typeface="Times New Roman" pitchFamily="18" charset="0"/>
              </a:rPr>
              <a:t> Suppose that we construct a B*-tree on the filed of Example 4. To calculate the approximate number of entries of the B*-tree, we assume that each node is 69 percent full. On the average, each internal node will have 34 * 0.69 or approximately 23 pointers, and hence 22 values. Each leaf node, on the average, will hold 0.69 * </a:t>
            </a:r>
            <a:r>
              <a:rPr lang="en-US" sz="2000" dirty="0" err="1">
                <a:latin typeface="Times New Roman" pitchFamily="18" charset="0"/>
              </a:rPr>
              <a:t>pleaf</a:t>
            </a:r>
            <a:r>
              <a:rPr lang="en-US" sz="2000" dirty="0">
                <a:latin typeface="Times New Roman" pitchFamily="18" charset="0"/>
              </a:rPr>
              <a:t> = 0.69 * 31 or approximately 21 data record pointers. A B*-tree will have the following average number of entries at each level:</a:t>
            </a:r>
          </a:p>
          <a:p>
            <a:pPr>
              <a:buFont typeface="Wingdings" pitchFamily="2" charset="2"/>
              <a:buNone/>
            </a:pPr>
            <a:r>
              <a:rPr lang="en-US" sz="2000" dirty="0">
                <a:latin typeface="Times New Roman" pitchFamily="18" charset="0"/>
              </a:rPr>
              <a:t>Root:		1 node		22 entries	23 pointers</a:t>
            </a:r>
          </a:p>
          <a:p>
            <a:pPr>
              <a:buFont typeface="Wingdings" pitchFamily="2" charset="2"/>
              <a:buNone/>
            </a:pPr>
            <a:r>
              <a:rPr lang="en-US" sz="2000" dirty="0">
                <a:latin typeface="Times New Roman" pitchFamily="18" charset="0"/>
              </a:rPr>
              <a:t>Level 1:		23 nodes		506 entries	529 pointers</a:t>
            </a:r>
          </a:p>
          <a:p>
            <a:pPr>
              <a:buFont typeface="Wingdings" pitchFamily="2" charset="2"/>
              <a:buNone/>
            </a:pPr>
            <a:r>
              <a:rPr lang="en-US" sz="2000" dirty="0">
                <a:latin typeface="Times New Roman" pitchFamily="18" charset="0"/>
              </a:rPr>
              <a:t>Level 2:		529 nodes	11,638 entries	12,167 pointers</a:t>
            </a:r>
          </a:p>
          <a:p>
            <a:pPr>
              <a:buFont typeface="Wingdings" pitchFamily="2" charset="2"/>
              <a:buNone/>
            </a:pPr>
            <a:r>
              <a:rPr lang="en-US" sz="2000" dirty="0">
                <a:latin typeface="Times New Roman" pitchFamily="18" charset="0"/>
              </a:rPr>
              <a:t>Leaf level:	12,167 nodes	255,507 record pointers</a:t>
            </a:r>
          </a:p>
          <a:p>
            <a:pPr>
              <a:buFont typeface="Wingdings" pitchFamily="2" charset="2"/>
              <a:buNone/>
            </a:pPr>
            <a:r>
              <a:rPr lang="en-US" sz="2000" dirty="0">
                <a:latin typeface="Times New Roman" pitchFamily="18" charset="0"/>
              </a:rPr>
              <a:t>For the block size, pointer size, and search field size given above, a three-level B*-tree holds up to 255,507 record pointers, on the average.</a:t>
            </a:r>
          </a:p>
        </p:txBody>
      </p:sp>
      <p:sp>
        <p:nvSpPr>
          <p:cNvPr id="8" name="Date Placeholder 7"/>
          <p:cNvSpPr>
            <a:spLocks noGrp="1"/>
          </p:cNvSpPr>
          <p:nvPr>
            <p:ph type="dt" sz="half" idx="14"/>
          </p:nvPr>
        </p:nvSpPr>
        <p:spPr/>
        <p:txBody>
          <a:bodyPr/>
          <a:lstStyle/>
          <a:p>
            <a:fld id="{9AB9AE49-685A-43DF-8DE5-B825EB91621B}"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14</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pic>
        <p:nvPicPr>
          <p:cNvPr id="7" name="Picture 7" descr="BPlusTreeNodes"/>
          <p:cNvPicPr>
            <a:picLocks noGrp="1" noChangeAspect="1" noChangeArrowheads="1"/>
          </p:cNvPicPr>
          <p:nvPr>
            <p:ph sz="quarter" idx="1"/>
          </p:nvPr>
        </p:nvPicPr>
        <p:blipFill>
          <a:blip r:embed="rId2"/>
          <a:srcRect/>
          <a:stretch>
            <a:fillRect/>
          </a:stretch>
        </p:blipFill>
        <p:spPr>
          <a:xfrm>
            <a:off x="457200" y="2260032"/>
            <a:ext cx="7467600" cy="3553961"/>
          </a:xfrm>
          <a:noFill/>
          <a:ln/>
        </p:spPr>
      </p:pic>
      <p:sp>
        <p:nvSpPr>
          <p:cNvPr id="8" name="Date Placeholder 7"/>
          <p:cNvSpPr>
            <a:spLocks noGrp="1"/>
          </p:cNvSpPr>
          <p:nvPr>
            <p:ph type="dt" sz="half" idx="14"/>
          </p:nvPr>
        </p:nvSpPr>
        <p:spPr/>
        <p:txBody>
          <a:bodyPr/>
          <a:lstStyle/>
          <a:p>
            <a:fld id="{6B4A3395-8504-4206-8A2C-A27D5981B888}"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15</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3" name="Content Placeholder 2"/>
          <p:cNvSpPr>
            <a:spLocks noGrp="1"/>
          </p:cNvSpPr>
          <p:nvPr>
            <p:ph sz="quarter" idx="1"/>
          </p:nvPr>
        </p:nvSpPr>
        <p:spPr>
          <a:xfrm>
            <a:off x="457200" y="1600200"/>
            <a:ext cx="7543824" cy="4873752"/>
          </a:xfrm>
        </p:spPr>
        <p:txBody>
          <a:bodyPr>
            <a:noAutofit/>
          </a:bodyPr>
          <a:lstStyle/>
          <a:p>
            <a:pPr>
              <a:spcBef>
                <a:spcPts val="0"/>
              </a:spcBef>
              <a:buNone/>
            </a:pPr>
            <a:r>
              <a:rPr lang="en-SG" sz="2000" b="1" dirty="0"/>
              <a:t>procedure for insert into B*-tree</a:t>
            </a:r>
          </a:p>
          <a:p>
            <a:pPr marL="457200" indent="-457200">
              <a:spcBef>
                <a:spcPts val="0"/>
              </a:spcBef>
              <a:buSzPct val="100000"/>
              <a:buFont typeface="+mj-lt"/>
              <a:buAutoNum type="arabicPeriod"/>
            </a:pPr>
            <a:r>
              <a:rPr lang="en-SG" sz="2000" dirty="0"/>
              <a:t>Starting at the root, search to a leaf node.</a:t>
            </a:r>
          </a:p>
          <a:p>
            <a:pPr marL="457200" indent="-457200">
              <a:spcBef>
                <a:spcPts val="0"/>
              </a:spcBef>
              <a:buSzPct val="100000"/>
              <a:buFont typeface="+mj-lt"/>
              <a:buAutoNum type="arabicPeriod"/>
            </a:pPr>
            <a:r>
              <a:rPr lang="en-SG" sz="2000" dirty="0"/>
              <a:t>If the key value is found in the leaf node, you have a duplicate. Insertion fails. Stop. (This is assuming that duplicate key values are not allowed.)</a:t>
            </a:r>
          </a:p>
          <a:p>
            <a:pPr marL="457200" indent="-457200">
              <a:spcBef>
                <a:spcPts val="0"/>
              </a:spcBef>
              <a:buSzPct val="100000"/>
              <a:buFont typeface="+mj-lt"/>
              <a:buAutoNum type="arabicPeriod"/>
            </a:pPr>
            <a:r>
              <a:rPr lang="en-SG" sz="2000" dirty="0"/>
              <a:t>If the key value is not found in the leaf and if there is room in the node, put the new key value there. If the new key value is not the largest key value in the leaf node, the insertion successful. Stop. If the new key value is the largest key value in the leaf node, proceed to Step 6.</a:t>
            </a:r>
          </a:p>
          <a:p>
            <a:pPr marL="457200" indent="-457200">
              <a:spcBef>
                <a:spcPts val="0"/>
              </a:spcBef>
              <a:buSzPct val="100000"/>
              <a:buFont typeface="+mj-lt"/>
              <a:buAutoNum type="arabicPeriod"/>
            </a:pPr>
            <a:r>
              <a:rPr lang="en-SG" sz="2000" dirty="0"/>
              <a:t>If the key value is not found in the leaf and If there is </a:t>
            </a:r>
            <a:r>
              <a:rPr lang="en-SG" sz="2000" b="1" dirty="0">
                <a:solidFill>
                  <a:srgbClr val="FF0000"/>
                </a:solidFill>
              </a:rPr>
              <a:t>no</a:t>
            </a:r>
            <a:r>
              <a:rPr lang="en-SG" sz="2000" dirty="0"/>
              <a:t> room for insertion, copy the key values in the current leaf node plus the new key value into a temporary node and proceed to Step 5.</a:t>
            </a:r>
          </a:p>
        </p:txBody>
      </p:sp>
      <p:sp>
        <p:nvSpPr>
          <p:cNvPr id="7" name="Date Placeholder 6"/>
          <p:cNvSpPr>
            <a:spLocks noGrp="1"/>
          </p:cNvSpPr>
          <p:nvPr>
            <p:ph type="dt" sz="half" idx="14"/>
          </p:nvPr>
        </p:nvSpPr>
        <p:spPr/>
        <p:txBody>
          <a:bodyPr/>
          <a:lstStyle/>
          <a:p>
            <a:fld id="{F0C98969-C4F7-4297-840B-E902A3259457}"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16</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3" name="Content Placeholder 2"/>
          <p:cNvSpPr>
            <a:spLocks noGrp="1"/>
          </p:cNvSpPr>
          <p:nvPr>
            <p:ph sz="quarter" idx="1"/>
          </p:nvPr>
        </p:nvSpPr>
        <p:spPr>
          <a:xfrm>
            <a:off x="457200" y="1600200"/>
            <a:ext cx="7686700" cy="4873752"/>
          </a:xfrm>
        </p:spPr>
        <p:txBody>
          <a:bodyPr>
            <a:noAutofit/>
          </a:bodyPr>
          <a:lstStyle/>
          <a:p>
            <a:pPr>
              <a:spcBef>
                <a:spcPts val="0"/>
              </a:spcBef>
              <a:buNone/>
            </a:pPr>
            <a:r>
              <a:rPr lang="en-SG" sz="2000" b="1" dirty="0"/>
              <a:t>procedure for insert into B*-tree</a:t>
            </a:r>
          </a:p>
          <a:p>
            <a:pPr marL="457200" indent="-457200">
              <a:spcBef>
                <a:spcPts val="0"/>
              </a:spcBef>
              <a:buSzPct val="100000"/>
              <a:buFont typeface="+mj-lt"/>
              <a:buAutoNum type="arabicPeriod" startAt="5"/>
            </a:pPr>
            <a:r>
              <a:rPr lang="en-SG" sz="2000" dirty="0"/>
              <a:t>Redistribute the key values and pointers such that half the keys go into the current (old) leaf node and half into a new leaf node. If there is an odd number of keys put the extra key in the current (old) leaf node. Order the key values so that the smaller ones go into the current (old) leaf node and the larger ones go into the new leaf node. All the keys in the current (old) leaf node will be smaller than any key value in the new node.</a:t>
            </a:r>
          </a:p>
          <a:p>
            <a:pPr marL="457200" indent="-457200">
              <a:spcBef>
                <a:spcPts val="0"/>
              </a:spcBef>
              <a:buSzPct val="100000"/>
              <a:buFont typeface="+mj-lt"/>
              <a:buAutoNum type="arabicPeriod" startAt="5"/>
            </a:pPr>
            <a:r>
              <a:rPr lang="en-SG" sz="2000" dirty="0"/>
              <a:t>Duplicate the largest key value in the current (old) leaf node into the parent non-leaf node.</a:t>
            </a:r>
          </a:p>
          <a:p>
            <a:pPr marL="457200" indent="-457200">
              <a:spcBef>
                <a:spcPts val="0"/>
              </a:spcBef>
              <a:buSzPct val="100000"/>
              <a:buFont typeface="+mj-lt"/>
              <a:buAutoNum type="arabicPeriod" startAt="5"/>
            </a:pPr>
            <a:r>
              <a:rPr lang="en-SG" sz="2000" dirty="0"/>
              <a:t>If there is no parent node create a new root node, adjust the pointers and stop. If there is room in the parent node, adjust the pointers, stop.</a:t>
            </a:r>
          </a:p>
          <a:p>
            <a:pPr marL="457200" indent="-457200">
              <a:spcBef>
                <a:spcPts val="0"/>
              </a:spcBef>
              <a:buSzPct val="100000"/>
              <a:buFont typeface="+mj-lt"/>
              <a:buAutoNum type="arabicPeriod" startAt="5"/>
            </a:pPr>
            <a:r>
              <a:rPr lang="en-SG" sz="2000" dirty="0"/>
              <a:t>If the parent node is full, allocate a new non-leaf node.</a:t>
            </a:r>
          </a:p>
        </p:txBody>
      </p:sp>
      <p:sp>
        <p:nvSpPr>
          <p:cNvPr id="7" name="Date Placeholder 6"/>
          <p:cNvSpPr>
            <a:spLocks noGrp="1"/>
          </p:cNvSpPr>
          <p:nvPr>
            <p:ph type="dt" sz="half" idx="14"/>
          </p:nvPr>
        </p:nvSpPr>
        <p:spPr/>
        <p:txBody>
          <a:bodyPr/>
          <a:lstStyle/>
          <a:p>
            <a:fld id="{AA2737DD-B0BA-47E3-B559-F84C1B1864DC}"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17</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3" name="Content Placeholder 2"/>
          <p:cNvSpPr>
            <a:spLocks noGrp="1"/>
          </p:cNvSpPr>
          <p:nvPr>
            <p:ph sz="quarter" idx="1"/>
          </p:nvPr>
        </p:nvSpPr>
        <p:spPr/>
        <p:txBody>
          <a:bodyPr>
            <a:normAutofit/>
          </a:bodyPr>
          <a:lstStyle/>
          <a:p>
            <a:pPr marL="457200" indent="-457200">
              <a:buSzPct val="100000"/>
              <a:buFont typeface="+mj-lt"/>
              <a:buAutoNum type="arabicPeriod" startAt="9"/>
            </a:pPr>
            <a:r>
              <a:rPr lang="en-SG" sz="2000" dirty="0"/>
              <a:t>Redistribute the key values that were in the old non-leaf node, plus</a:t>
            </a:r>
            <a:br>
              <a:rPr lang="en-SG" sz="2000" dirty="0"/>
            </a:br>
            <a:r>
              <a:rPr lang="en-SG" sz="2000" dirty="0"/>
              <a:t>the new key value, into the two non-leaf nodes, except the middle-valued key. Move the middle-valued key up the tree into the parent node. If there is an odd number of keys to be redistributed into the two nodes, put the extra one in the old(left) non-leaf node. </a:t>
            </a:r>
          </a:p>
          <a:p>
            <a:pPr marL="457200" indent="-457200">
              <a:buSzPct val="100000"/>
              <a:buFont typeface="+mj-lt"/>
              <a:buAutoNum type="arabicPeriod" startAt="9"/>
            </a:pPr>
            <a:r>
              <a:rPr lang="en-SG" sz="2000" dirty="0"/>
              <a:t>Go to step 7.</a:t>
            </a:r>
          </a:p>
          <a:p>
            <a:pPr marL="457200" indent="-457200">
              <a:buSzPct val="100000"/>
              <a:buFont typeface="+mj-lt"/>
              <a:buAutoNum type="arabicPeriod" startAt="9"/>
            </a:pPr>
            <a:r>
              <a:rPr lang="en-US" sz="2000" dirty="0"/>
              <a:t>Stop.</a:t>
            </a:r>
            <a:endParaRPr lang="en-SG" sz="2000" dirty="0"/>
          </a:p>
        </p:txBody>
      </p:sp>
      <p:sp>
        <p:nvSpPr>
          <p:cNvPr id="7" name="Date Placeholder 6"/>
          <p:cNvSpPr>
            <a:spLocks noGrp="1"/>
          </p:cNvSpPr>
          <p:nvPr>
            <p:ph type="dt" sz="half" idx="14"/>
          </p:nvPr>
        </p:nvSpPr>
        <p:spPr/>
        <p:txBody>
          <a:bodyPr/>
          <a:lstStyle/>
          <a:p>
            <a:fld id="{D5BBDEB7-5CDF-49C0-8361-AD824EDC3E63}"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18</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85" name="TextBox 84"/>
          <p:cNvSpPr txBox="1"/>
          <p:nvPr/>
        </p:nvSpPr>
        <p:spPr>
          <a:xfrm>
            <a:off x="571472" y="1785926"/>
            <a:ext cx="1723549" cy="369332"/>
          </a:xfrm>
          <a:prstGeom prst="rect">
            <a:avLst/>
          </a:prstGeom>
          <a:solidFill>
            <a:srgbClr val="FFFFCC"/>
          </a:solidFill>
          <a:ln>
            <a:solidFill>
              <a:srgbClr val="FFC000"/>
            </a:solidFill>
          </a:ln>
        </p:spPr>
        <p:txBody>
          <a:bodyPr wrap="none" rtlCol="0">
            <a:spAutoFit/>
          </a:bodyPr>
          <a:lstStyle/>
          <a:p>
            <a:r>
              <a:rPr lang="en-US" dirty="0"/>
              <a:t>Insert: </a:t>
            </a:r>
            <a:r>
              <a:rPr lang="en-US" dirty="0">
                <a:solidFill>
                  <a:srgbClr val="C00000"/>
                </a:solidFill>
              </a:rPr>
              <a:t>a, g, f, b</a:t>
            </a:r>
            <a:endParaRPr lang="en-SG" dirty="0">
              <a:solidFill>
                <a:srgbClr val="C00000"/>
              </a:solidFill>
            </a:endParaRPr>
          </a:p>
        </p:txBody>
      </p:sp>
      <p:grpSp>
        <p:nvGrpSpPr>
          <p:cNvPr id="91" name="Group 90"/>
          <p:cNvGrpSpPr/>
          <p:nvPr/>
        </p:nvGrpSpPr>
        <p:grpSpPr>
          <a:xfrm>
            <a:off x="571472" y="1785926"/>
            <a:ext cx="3144861" cy="2500330"/>
            <a:chOff x="571472" y="1785926"/>
            <a:chExt cx="3144861" cy="2500330"/>
          </a:xfrm>
        </p:grpSpPr>
        <p:sp>
          <p:nvSpPr>
            <p:cNvPr id="29" name="TextBox 28"/>
            <p:cNvSpPr txBox="1"/>
            <p:nvPr/>
          </p:nvSpPr>
          <p:spPr>
            <a:xfrm>
              <a:off x="642910" y="2571744"/>
              <a:ext cx="1018227" cy="369332"/>
            </a:xfrm>
            <a:prstGeom prst="rect">
              <a:avLst/>
            </a:prstGeom>
            <a:noFill/>
          </p:spPr>
          <p:txBody>
            <a:bodyPr wrap="none" rtlCol="0">
              <a:spAutoFit/>
            </a:bodyPr>
            <a:lstStyle/>
            <a:p>
              <a:r>
                <a:rPr lang="en-US" dirty="0"/>
                <a:t>Insert: </a:t>
              </a:r>
              <a:r>
                <a:rPr lang="en-US" dirty="0">
                  <a:solidFill>
                    <a:srgbClr val="C00000"/>
                  </a:solidFill>
                </a:rPr>
                <a:t>a</a:t>
              </a:r>
              <a:endParaRPr lang="en-SG" dirty="0"/>
            </a:p>
          </p:txBody>
        </p:sp>
        <p:grpSp>
          <p:nvGrpSpPr>
            <p:cNvPr id="30" name="Group 29"/>
            <p:cNvGrpSpPr/>
            <p:nvPr/>
          </p:nvGrpSpPr>
          <p:grpSpPr>
            <a:xfrm>
              <a:off x="2500298" y="2643182"/>
              <a:ext cx="1216035" cy="786612"/>
              <a:chOff x="1714480" y="1928802"/>
              <a:chExt cx="1216035" cy="786612"/>
            </a:xfrm>
          </p:grpSpPr>
          <p:sp>
            <p:nvSpPr>
              <p:cNvPr id="31" name="Rectangle 30"/>
              <p:cNvSpPr/>
              <p:nvPr/>
            </p:nvSpPr>
            <p:spPr>
              <a:xfrm>
                <a:off x="1714480"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32" name="Rectangle 31"/>
              <p:cNvSpPr/>
              <p:nvPr/>
            </p:nvSpPr>
            <p:spPr>
              <a:xfrm>
                <a:off x="2000232"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3" name="Rectangle 32"/>
              <p:cNvSpPr/>
              <p:nvPr/>
            </p:nvSpPr>
            <p:spPr>
              <a:xfrm>
                <a:off x="2285984"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4" name="Rectangle 33"/>
              <p:cNvSpPr/>
              <p:nvPr/>
            </p:nvSpPr>
            <p:spPr>
              <a:xfrm>
                <a:off x="2571736"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5" name="Rectangle 34"/>
              <p:cNvSpPr/>
              <p:nvPr/>
            </p:nvSpPr>
            <p:spPr>
              <a:xfrm>
                <a:off x="1714480"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p:cNvSpPr/>
              <p:nvPr/>
            </p:nvSpPr>
            <p:spPr>
              <a:xfrm>
                <a:off x="2714612"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p:cNvSpPr/>
              <p:nvPr/>
            </p:nvSpPr>
            <p:spPr>
              <a:xfrm>
                <a:off x="1857356"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p:cNvSpPr/>
              <p:nvPr/>
            </p:nvSpPr>
            <p:spPr>
              <a:xfrm>
                <a:off x="2143108"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a:xfrm>
                <a:off x="2428860"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Arrow Connector 39"/>
              <p:cNvCxnSpPr/>
              <p:nvPr/>
            </p:nvCxnSpPr>
            <p:spPr>
              <a:xfrm rot="5400000">
                <a:off x="164304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857356" y="2571744"/>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2142314"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428066"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2786845"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2786051" y="2428868"/>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Rectangle 86"/>
            <p:cNvSpPr/>
            <p:nvPr/>
          </p:nvSpPr>
          <p:spPr>
            <a:xfrm>
              <a:off x="2428860" y="342900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90" name="TextBox 89"/>
            <p:cNvSpPr txBox="1"/>
            <p:nvPr/>
          </p:nvSpPr>
          <p:spPr>
            <a:xfrm>
              <a:off x="571472" y="1785926"/>
              <a:ext cx="1723549" cy="369332"/>
            </a:xfrm>
            <a:prstGeom prst="rect">
              <a:avLst/>
            </a:prstGeom>
            <a:solidFill>
              <a:srgbClr val="FFFFCC"/>
            </a:solidFill>
            <a:ln>
              <a:solidFill>
                <a:srgbClr val="FFC000"/>
              </a:solidFill>
            </a:ln>
          </p:spPr>
          <p:txBody>
            <a:bodyPr wrap="none" rtlCol="0">
              <a:spAutoFit/>
            </a:bodyPr>
            <a:lstStyle/>
            <a:p>
              <a:r>
                <a:rPr lang="en-US" dirty="0"/>
                <a:t>Insert: </a:t>
              </a:r>
              <a:r>
                <a:rPr lang="en-US" dirty="0">
                  <a:solidFill>
                    <a:srgbClr val="C00000"/>
                  </a:solidFill>
                </a:rPr>
                <a:t>a</a:t>
              </a:r>
              <a:r>
                <a:rPr lang="en-US" dirty="0"/>
                <a:t>, g, f, b</a:t>
              </a:r>
              <a:endParaRPr lang="en-SG" dirty="0"/>
            </a:p>
          </p:txBody>
        </p:sp>
      </p:grpSp>
      <p:grpSp>
        <p:nvGrpSpPr>
          <p:cNvPr id="104" name="Group 103"/>
          <p:cNvGrpSpPr/>
          <p:nvPr/>
        </p:nvGrpSpPr>
        <p:grpSpPr>
          <a:xfrm>
            <a:off x="571472" y="1785926"/>
            <a:ext cx="7216827" cy="2500330"/>
            <a:chOff x="571472" y="1785926"/>
            <a:chExt cx="7216827" cy="2500330"/>
          </a:xfrm>
        </p:grpSpPr>
        <p:grpSp>
          <p:nvGrpSpPr>
            <p:cNvPr id="46" name="Group 45"/>
            <p:cNvGrpSpPr/>
            <p:nvPr/>
          </p:nvGrpSpPr>
          <p:grpSpPr>
            <a:xfrm>
              <a:off x="6572264" y="2646571"/>
              <a:ext cx="1216035" cy="785818"/>
              <a:chOff x="1714480" y="1928802"/>
              <a:chExt cx="1216035" cy="785818"/>
            </a:xfrm>
          </p:grpSpPr>
          <p:sp>
            <p:nvSpPr>
              <p:cNvPr id="47" name="Rectangle 46"/>
              <p:cNvSpPr/>
              <p:nvPr/>
            </p:nvSpPr>
            <p:spPr>
              <a:xfrm>
                <a:off x="1714480"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48" name="Rectangle 47"/>
              <p:cNvSpPr/>
              <p:nvPr/>
            </p:nvSpPr>
            <p:spPr>
              <a:xfrm>
                <a:off x="2000232"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49" name="Rectangle 48"/>
              <p:cNvSpPr/>
              <p:nvPr/>
            </p:nvSpPr>
            <p:spPr>
              <a:xfrm>
                <a:off x="2285984"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0" name="Rectangle 49"/>
              <p:cNvSpPr/>
              <p:nvPr/>
            </p:nvSpPr>
            <p:spPr>
              <a:xfrm>
                <a:off x="2571736"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1" name="Rectangle 50"/>
              <p:cNvSpPr/>
              <p:nvPr/>
            </p:nvSpPr>
            <p:spPr>
              <a:xfrm>
                <a:off x="1714480"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p:cNvSpPr/>
              <p:nvPr/>
            </p:nvSpPr>
            <p:spPr>
              <a:xfrm>
                <a:off x="2714612"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p:cNvSpPr/>
              <p:nvPr/>
            </p:nvSpPr>
            <p:spPr>
              <a:xfrm>
                <a:off x="1857356"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p:cNvSpPr/>
              <p:nvPr/>
            </p:nvSpPr>
            <p:spPr>
              <a:xfrm>
                <a:off x="2143108"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2428860"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6" name="Straight Arrow Connector 55"/>
              <p:cNvCxnSpPr/>
              <p:nvPr/>
            </p:nvCxnSpPr>
            <p:spPr>
              <a:xfrm rot="5400000">
                <a:off x="164304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185656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2142314"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2428066"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2786845"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786051" y="2428868"/>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714876" y="2643182"/>
              <a:ext cx="1018227" cy="369332"/>
            </a:xfrm>
            <a:prstGeom prst="rect">
              <a:avLst/>
            </a:prstGeom>
            <a:noFill/>
          </p:spPr>
          <p:txBody>
            <a:bodyPr wrap="none" rtlCol="0">
              <a:spAutoFit/>
            </a:bodyPr>
            <a:lstStyle/>
            <a:p>
              <a:r>
                <a:rPr lang="en-US" dirty="0"/>
                <a:t>Insert: </a:t>
              </a:r>
              <a:r>
                <a:rPr lang="en-US" dirty="0">
                  <a:solidFill>
                    <a:srgbClr val="C00000"/>
                  </a:solidFill>
                </a:rPr>
                <a:t>g</a:t>
              </a:r>
              <a:endParaRPr lang="en-SG" dirty="0">
                <a:solidFill>
                  <a:srgbClr val="C00000"/>
                </a:solidFill>
              </a:endParaRPr>
            </a:p>
          </p:txBody>
        </p:sp>
        <p:sp>
          <p:nvSpPr>
            <p:cNvPr id="88" name="Rectangle 87"/>
            <p:cNvSpPr/>
            <p:nvPr/>
          </p:nvSpPr>
          <p:spPr>
            <a:xfrm>
              <a:off x="6429388" y="342900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89" name="Rectangle 88"/>
            <p:cNvSpPr/>
            <p:nvPr/>
          </p:nvSpPr>
          <p:spPr>
            <a:xfrm>
              <a:off x="6715140" y="342900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03" name="TextBox 102"/>
            <p:cNvSpPr txBox="1"/>
            <p:nvPr/>
          </p:nvSpPr>
          <p:spPr>
            <a:xfrm>
              <a:off x="571472" y="1785926"/>
              <a:ext cx="1723549" cy="369332"/>
            </a:xfrm>
            <a:prstGeom prst="rect">
              <a:avLst/>
            </a:prstGeom>
            <a:solidFill>
              <a:srgbClr val="FFFFCC"/>
            </a:solidFill>
            <a:ln>
              <a:solidFill>
                <a:srgbClr val="FFC000"/>
              </a:solidFill>
            </a:ln>
          </p:spPr>
          <p:txBody>
            <a:bodyPr wrap="none" rtlCol="0">
              <a:spAutoFit/>
            </a:bodyPr>
            <a:lstStyle/>
            <a:p>
              <a:r>
                <a:rPr lang="en-US" dirty="0"/>
                <a:t>Insert: a,</a:t>
              </a:r>
              <a:r>
                <a:rPr lang="en-US" dirty="0">
                  <a:solidFill>
                    <a:srgbClr val="C00000"/>
                  </a:solidFill>
                </a:rPr>
                <a:t> g</a:t>
              </a:r>
              <a:r>
                <a:rPr lang="en-US" dirty="0"/>
                <a:t>, f, b</a:t>
              </a:r>
              <a:endParaRPr lang="en-SG" dirty="0"/>
            </a:p>
          </p:txBody>
        </p:sp>
      </p:grpSp>
      <p:grpSp>
        <p:nvGrpSpPr>
          <p:cNvPr id="106" name="Group 105"/>
          <p:cNvGrpSpPr/>
          <p:nvPr/>
        </p:nvGrpSpPr>
        <p:grpSpPr>
          <a:xfrm>
            <a:off x="571472" y="1785926"/>
            <a:ext cx="3144861" cy="4572032"/>
            <a:chOff x="571472" y="1785926"/>
            <a:chExt cx="3144861" cy="4572032"/>
          </a:xfrm>
        </p:grpSpPr>
        <p:grpSp>
          <p:nvGrpSpPr>
            <p:cNvPr id="28" name="Group 27"/>
            <p:cNvGrpSpPr/>
            <p:nvPr/>
          </p:nvGrpSpPr>
          <p:grpSpPr>
            <a:xfrm>
              <a:off x="2500298" y="4714884"/>
              <a:ext cx="1216035" cy="785818"/>
              <a:chOff x="1714480" y="1928802"/>
              <a:chExt cx="1216035" cy="785818"/>
            </a:xfrm>
          </p:grpSpPr>
          <p:sp>
            <p:nvSpPr>
              <p:cNvPr id="6" name="Rectangle 5"/>
              <p:cNvSpPr/>
              <p:nvPr/>
            </p:nvSpPr>
            <p:spPr>
              <a:xfrm>
                <a:off x="1714480"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7" name="Rectangle 6"/>
              <p:cNvSpPr/>
              <p:nvPr/>
            </p:nvSpPr>
            <p:spPr>
              <a:xfrm>
                <a:off x="2000232"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8" name="Rectangle 7"/>
              <p:cNvSpPr/>
              <p:nvPr/>
            </p:nvSpPr>
            <p:spPr>
              <a:xfrm>
                <a:off x="2285984"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9" name="Rectangle 8"/>
              <p:cNvSpPr/>
              <p:nvPr/>
            </p:nvSpPr>
            <p:spPr>
              <a:xfrm>
                <a:off x="2571736"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 name="Rectangle 9"/>
              <p:cNvSpPr/>
              <p:nvPr/>
            </p:nvSpPr>
            <p:spPr>
              <a:xfrm>
                <a:off x="1714480"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2714612"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857356"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143108"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428860"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164304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85656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142314"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2428066"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786845"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2786051" y="2428868"/>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642910" y="4714884"/>
              <a:ext cx="954107" cy="369332"/>
            </a:xfrm>
            <a:prstGeom prst="rect">
              <a:avLst/>
            </a:prstGeom>
            <a:noFill/>
          </p:spPr>
          <p:txBody>
            <a:bodyPr wrap="none" rtlCol="0">
              <a:spAutoFit/>
            </a:bodyPr>
            <a:lstStyle/>
            <a:p>
              <a:r>
                <a:rPr lang="en-US" dirty="0"/>
                <a:t>Insert: </a:t>
              </a:r>
              <a:r>
                <a:rPr lang="en-US" dirty="0">
                  <a:solidFill>
                    <a:srgbClr val="C00000"/>
                  </a:solidFill>
                </a:rPr>
                <a:t>f</a:t>
              </a:r>
              <a:endParaRPr lang="en-SG" dirty="0">
                <a:solidFill>
                  <a:srgbClr val="C00000"/>
                </a:solidFill>
              </a:endParaRPr>
            </a:p>
          </p:txBody>
        </p:sp>
        <p:sp>
          <p:nvSpPr>
            <p:cNvPr id="94" name="Rectangle 93"/>
            <p:cNvSpPr/>
            <p:nvPr/>
          </p:nvSpPr>
          <p:spPr>
            <a:xfrm>
              <a:off x="2357422"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95" name="Rectangle 94"/>
            <p:cNvSpPr/>
            <p:nvPr/>
          </p:nvSpPr>
          <p:spPr>
            <a:xfrm>
              <a:off x="2643174"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96" name="Rectangle 95"/>
            <p:cNvSpPr/>
            <p:nvPr/>
          </p:nvSpPr>
          <p:spPr>
            <a:xfrm>
              <a:off x="2928926"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05" name="TextBox 104"/>
            <p:cNvSpPr txBox="1"/>
            <p:nvPr/>
          </p:nvSpPr>
          <p:spPr>
            <a:xfrm>
              <a:off x="571472" y="1785926"/>
              <a:ext cx="1723549" cy="369332"/>
            </a:xfrm>
            <a:prstGeom prst="rect">
              <a:avLst/>
            </a:prstGeom>
            <a:solidFill>
              <a:srgbClr val="FFFFCC"/>
            </a:solidFill>
            <a:ln>
              <a:solidFill>
                <a:srgbClr val="FFC000"/>
              </a:solidFill>
            </a:ln>
          </p:spPr>
          <p:txBody>
            <a:bodyPr wrap="none" rtlCol="0">
              <a:spAutoFit/>
            </a:bodyPr>
            <a:lstStyle/>
            <a:p>
              <a:r>
                <a:rPr lang="en-US" dirty="0"/>
                <a:t>Insert: a, g, </a:t>
              </a:r>
              <a:r>
                <a:rPr lang="en-US" dirty="0">
                  <a:solidFill>
                    <a:srgbClr val="C00000"/>
                  </a:solidFill>
                </a:rPr>
                <a:t>f</a:t>
              </a:r>
              <a:r>
                <a:rPr lang="en-US" dirty="0"/>
                <a:t>, b</a:t>
              </a:r>
              <a:endParaRPr lang="en-SG" dirty="0"/>
            </a:p>
          </p:txBody>
        </p:sp>
      </p:grpSp>
      <p:grpSp>
        <p:nvGrpSpPr>
          <p:cNvPr id="108" name="Group 107"/>
          <p:cNvGrpSpPr/>
          <p:nvPr/>
        </p:nvGrpSpPr>
        <p:grpSpPr>
          <a:xfrm>
            <a:off x="571472" y="1785926"/>
            <a:ext cx="7216827" cy="4572032"/>
            <a:chOff x="571472" y="1785926"/>
            <a:chExt cx="7216827" cy="4572032"/>
          </a:xfrm>
        </p:grpSpPr>
        <p:grpSp>
          <p:nvGrpSpPr>
            <p:cNvPr id="64" name="Group 63"/>
            <p:cNvGrpSpPr/>
            <p:nvPr/>
          </p:nvGrpSpPr>
          <p:grpSpPr>
            <a:xfrm>
              <a:off x="6572264" y="4714884"/>
              <a:ext cx="1216035" cy="785818"/>
              <a:chOff x="1714480" y="1928802"/>
              <a:chExt cx="1216035" cy="785818"/>
            </a:xfrm>
          </p:grpSpPr>
          <p:sp>
            <p:nvSpPr>
              <p:cNvPr id="65" name="Rectangle 64"/>
              <p:cNvSpPr/>
              <p:nvPr/>
            </p:nvSpPr>
            <p:spPr>
              <a:xfrm>
                <a:off x="1714480"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66" name="Rectangle 65"/>
              <p:cNvSpPr/>
              <p:nvPr/>
            </p:nvSpPr>
            <p:spPr>
              <a:xfrm>
                <a:off x="2000232"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67" name="Rectangle 66"/>
              <p:cNvSpPr/>
              <p:nvPr/>
            </p:nvSpPr>
            <p:spPr>
              <a:xfrm>
                <a:off x="2285984"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68" name="Rectangle 67"/>
              <p:cNvSpPr/>
              <p:nvPr/>
            </p:nvSpPr>
            <p:spPr>
              <a:xfrm>
                <a:off x="2571736" y="192880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69" name="Rectangle 68"/>
              <p:cNvSpPr/>
              <p:nvPr/>
            </p:nvSpPr>
            <p:spPr>
              <a:xfrm>
                <a:off x="1714480"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2714612" y="228599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1857356"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2143108"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Rectangle 72"/>
              <p:cNvSpPr/>
              <p:nvPr/>
            </p:nvSpPr>
            <p:spPr>
              <a:xfrm>
                <a:off x="2428860" y="228599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4" name="Straight Arrow Connector 73"/>
              <p:cNvCxnSpPr/>
              <p:nvPr/>
            </p:nvCxnSpPr>
            <p:spPr>
              <a:xfrm rot="5400000">
                <a:off x="164304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1856562"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2142314"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2428066" y="25709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2786845" y="2570950"/>
                <a:ext cx="285752"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786051" y="2428868"/>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4714876" y="4643446"/>
              <a:ext cx="1018227" cy="369332"/>
            </a:xfrm>
            <a:prstGeom prst="rect">
              <a:avLst/>
            </a:prstGeom>
            <a:noFill/>
          </p:spPr>
          <p:txBody>
            <a:bodyPr wrap="none" rtlCol="0">
              <a:spAutoFit/>
            </a:bodyPr>
            <a:lstStyle/>
            <a:p>
              <a:r>
                <a:rPr lang="en-US" dirty="0"/>
                <a:t>Insert: </a:t>
              </a:r>
              <a:r>
                <a:rPr lang="en-US" dirty="0">
                  <a:solidFill>
                    <a:srgbClr val="C00000"/>
                  </a:solidFill>
                </a:rPr>
                <a:t>g</a:t>
              </a:r>
              <a:endParaRPr lang="en-SG" dirty="0">
                <a:solidFill>
                  <a:srgbClr val="C00000"/>
                </a:solidFill>
              </a:endParaRPr>
            </a:p>
          </p:txBody>
        </p:sp>
        <p:sp>
          <p:nvSpPr>
            <p:cNvPr id="98" name="Rectangle 97"/>
            <p:cNvSpPr/>
            <p:nvPr/>
          </p:nvSpPr>
          <p:spPr>
            <a:xfrm>
              <a:off x="6429388"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99" name="Rectangle 98"/>
            <p:cNvSpPr/>
            <p:nvPr/>
          </p:nvSpPr>
          <p:spPr>
            <a:xfrm>
              <a:off x="6715140"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00" name="Rectangle 99"/>
            <p:cNvSpPr/>
            <p:nvPr/>
          </p:nvSpPr>
          <p:spPr>
            <a:xfrm>
              <a:off x="7000892"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01" name="Rectangle 100"/>
            <p:cNvSpPr/>
            <p:nvPr/>
          </p:nvSpPr>
          <p:spPr>
            <a:xfrm>
              <a:off x="7286644" y="5500702"/>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07" name="TextBox 106"/>
            <p:cNvSpPr txBox="1"/>
            <p:nvPr/>
          </p:nvSpPr>
          <p:spPr>
            <a:xfrm>
              <a:off x="571472" y="1785926"/>
              <a:ext cx="1723549" cy="369332"/>
            </a:xfrm>
            <a:prstGeom prst="rect">
              <a:avLst/>
            </a:prstGeom>
            <a:solidFill>
              <a:srgbClr val="FFFFCC"/>
            </a:solidFill>
            <a:ln>
              <a:solidFill>
                <a:srgbClr val="FFC000"/>
              </a:solidFill>
            </a:ln>
          </p:spPr>
          <p:txBody>
            <a:bodyPr wrap="none" rtlCol="0">
              <a:spAutoFit/>
            </a:bodyPr>
            <a:lstStyle/>
            <a:p>
              <a:r>
                <a:rPr lang="en-US" dirty="0"/>
                <a:t>Insert: a, g, f, </a:t>
              </a:r>
              <a:r>
                <a:rPr lang="en-US" dirty="0">
                  <a:solidFill>
                    <a:srgbClr val="C00000"/>
                  </a:solidFill>
                </a:rPr>
                <a:t>b</a:t>
              </a:r>
              <a:endParaRPr lang="en-SG" dirty="0">
                <a:solidFill>
                  <a:srgbClr val="C00000"/>
                </a:solidFill>
              </a:endParaRPr>
            </a:p>
          </p:txBody>
        </p:sp>
      </p:grpSp>
      <p:sp>
        <p:nvSpPr>
          <p:cNvPr id="93" name="Date Placeholder 92"/>
          <p:cNvSpPr>
            <a:spLocks noGrp="1"/>
          </p:cNvSpPr>
          <p:nvPr>
            <p:ph type="dt" sz="half" idx="10"/>
          </p:nvPr>
        </p:nvSpPr>
        <p:spPr/>
        <p:txBody>
          <a:bodyPr/>
          <a:lstStyle/>
          <a:p>
            <a:fld id="{0195B8E1-A468-45B9-B0BC-2D6EE93E44CD}" type="datetime1">
              <a:rPr lang="en-US" smtClean="0"/>
              <a:t>1/21/2019</a:t>
            </a:fld>
            <a:endParaRPr lang="en-SG" dirty="0"/>
          </a:p>
        </p:txBody>
      </p:sp>
      <p:sp>
        <p:nvSpPr>
          <p:cNvPr id="97" name="Slide Number Placeholder 96"/>
          <p:cNvSpPr>
            <a:spLocks noGrp="1"/>
          </p:cNvSpPr>
          <p:nvPr>
            <p:ph type="sldNum" sz="quarter" idx="11"/>
          </p:nvPr>
        </p:nvSpPr>
        <p:spPr/>
        <p:txBody>
          <a:bodyPr/>
          <a:lstStyle/>
          <a:p>
            <a:fld id="{1CE7F509-0A01-4B67-B7FD-9644EFE78CAF}" type="slidenum">
              <a:rPr lang="en-SG" smtClean="0"/>
              <a:pPr/>
              <a:t>19</a:t>
            </a:fld>
            <a:endParaRPr lang="en-SG" dirty="0"/>
          </a:p>
        </p:txBody>
      </p:sp>
      <p:sp>
        <p:nvSpPr>
          <p:cNvPr id="102" name="Footer Placeholder 101"/>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checkerboard(across)">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randombar(horizontal)">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checkerboard(across)">
                                      <p:cBhvr>
                                        <p:cTn id="2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noFill/>
          <a:ln>
            <a:noFill/>
          </a:ln>
        </p:spPr>
        <p:txBody>
          <a:bodyPr>
            <a:normAutofit/>
          </a:bodyPr>
          <a:lstStyle/>
          <a:p>
            <a:r>
              <a:rPr lang="en-GB" sz="2800" dirty="0">
                <a:latin typeface="Times New Roman"/>
                <a:cs typeface="Times New Roman"/>
              </a:rPr>
              <a:t>The B</a:t>
            </a:r>
            <a:r>
              <a:rPr lang="en-GB" sz="2800" baseline="30000" dirty="0">
                <a:latin typeface="Times New Roman"/>
                <a:cs typeface="Times New Roman"/>
              </a:rPr>
              <a:t>*</a:t>
            </a:r>
            <a:r>
              <a:rPr lang="en-GB" sz="2800" dirty="0">
                <a:latin typeface="Times New Roman"/>
                <a:cs typeface="Times New Roman"/>
              </a:rPr>
              <a:t>-tree index structure is the most widely used of several index structures that maintain their efficiency despite insertion and deletion of data.</a:t>
            </a:r>
          </a:p>
          <a:p>
            <a:r>
              <a:rPr lang="en-GB" sz="2800" dirty="0">
                <a:latin typeface="Times New Roman"/>
                <a:cs typeface="Times New Roman"/>
              </a:rPr>
              <a:t>A B</a:t>
            </a:r>
            <a:r>
              <a:rPr lang="en-GB" sz="2800" baseline="30000" dirty="0">
                <a:latin typeface="Times New Roman"/>
                <a:cs typeface="Times New Roman"/>
              </a:rPr>
              <a:t>*</a:t>
            </a:r>
            <a:r>
              <a:rPr lang="en-GB" sz="2800" dirty="0">
                <a:latin typeface="Times New Roman"/>
                <a:cs typeface="Times New Roman"/>
              </a:rPr>
              <a:t>-tree index takes the form of a balanced tree in which every path from the root of the tree to a leaf of the tree is of the same length.</a:t>
            </a:r>
          </a:p>
          <a:p>
            <a:r>
              <a:rPr lang="en-GB" sz="2800" dirty="0">
                <a:latin typeface="Times New Roman"/>
                <a:cs typeface="Times New Roman"/>
              </a:rPr>
              <a:t>Each nonleaf node in the tree has at most </a:t>
            </a:r>
            <a:r>
              <a:rPr lang="en-GB" sz="2800" i="1" dirty="0">
                <a:latin typeface="Times New Roman"/>
                <a:cs typeface="Times New Roman"/>
              </a:rPr>
              <a:t>n</a:t>
            </a:r>
            <a:r>
              <a:rPr lang="en-GB" sz="2800" dirty="0">
                <a:latin typeface="Times New Roman"/>
                <a:cs typeface="Times New Roman"/>
              </a:rPr>
              <a:t> and at least                       children, where </a:t>
            </a:r>
            <a:r>
              <a:rPr lang="en-GB" sz="2800" i="1" dirty="0">
                <a:latin typeface="Times New Roman"/>
                <a:cs typeface="Times New Roman"/>
              </a:rPr>
              <a:t>n</a:t>
            </a:r>
            <a:r>
              <a:rPr lang="en-GB" sz="2800" dirty="0">
                <a:latin typeface="Times New Roman"/>
                <a:cs typeface="Times New Roman"/>
              </a:rPr>
              <a:t> is fixed for a particular tree.</a:t>
            </a:r>
            <a:r>
              <a:rPr lang="en-US" sz="2800" dirty="0">
                <a:latin typeface="Times New Roman"/>
                <a:cs typeface="Times New Roman"/>
              </a:rPr>
              <a:t> </a:t>
            </a:r>
          </a:p>
        </p:txBody>
      </p:sp>
      <p:sp>
        <p:nvSpPr>
          <p:cNvPr id="8" name="Date Placeholder 7"/>
          <p:cNvSpPr>
            <a:spLocks noGrp="1"/>
          </p:cNvSpPr>
          <p:nvPr>
            <p:ph type="dt" sz="half" idx="14"/>
          </p:nvPr>
        </p:nvSpPr>
        <p:spPr/>
        <p:txBody>
          <a:bodyPr/>
          <a:lstStyle/>
          <a:p>
            <a:fld id="{746647B8-0DA7-45B4-BF92-AA819DF1BE00}"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2</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graphicFrame>
        <p:nvGraphicFramePr>
          <p:cNvPr id="4" name="Object 3"/>
          <p:cNvGraphicFramePr>
            <a:graphicFrameLocks noChangeAspect="1"/>
          </p:cNvGraphicFramePr>
          <p:nvPr>
            <p:extLst>
              <p:ext uri="{D42A27DB-BD31-4B8C-83A1-F6EECF244321}">
                <p14:modId xmlns:p14="http://schemas.microsoft.com/office/powerpoint/2010/main" val="3182680412"/>
              </p:ext>
            </p:extLst>
          </p:nvPr>
        </p:nvGraphicFramePr>
        <p:xfrm>
          <a:off x="1907704" y="5301208"/>
          <a:ext cx="1841500" cy="393700"/>
        </p:xfrm>
        <a:graphic>
          <a:graphicData uri="http://schemas.openxmlformats.org/presentationml/2006/ole">
            <mc:AlternateContent xmlns:mc="http://schemas.openxmlformats.org/markup-compatibility/2006">
              <mc:Choice xmlns:v="urn:schemas-microsoft-com:vml" Requires="v">
                <p:oleObj spid="_x0000_s1065" name="Equation" r:id="rId4" imgW="1841500" imgH="393700" progId="Equation.3">
                  <p:embed/>
                </p:oleObj>
              </mc:Choice>
              <mc:Fallback>
                <p:oleObj name="Equation" r:id="rId4" imgW="1841500" imgH="393700" progId="Equation.3">
                  <p:embed/>
                  <p:pic>
                    <p:nvPicPr>
                      <p:cNvPr id="0" name=""/>
                      <p:cNvPicPr/>
                      <p:nvPr/>
                    </p:nvPicPr>
                    <p:blipFill>
                      <a:blip r:embed="rId5"/>
                      <a:stretch>
                        <a:fillRect/>
                      </a:stretch>
                    </p:blipFill>
                    <p:spPr>
                      <a:xfrm>
                        <a:off x="1907704" y="5301208"/>
                        <a:ext cx="1841500" cy="393700"/>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 name="Group 5"/>
          <p:cNvGrpSpPr/>
          <p:nvPr/>
        </p:nvGrpSpPr>
        <p:grpSpPr>
          <a:xfrm>
            <a:off x="2640001" y="4071942"/>
            <a:ext cx="1360495" cy="1643074"/>
            <a:chOff x="1854976" y="4572008"/>
            <a:chExt cx="1360495" cy="1643074"/>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2713025"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00364"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107520"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71461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0" name="Rectangle 49"/>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24288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sp>
        <p:nvSpPr>
          <p:cNvPr id="40" name="TextBox 39"/>
          <p:cNvSpPr txBox="1"/>
          <p:nvPr/>
        </p:nvSpPr>
        <p:spPr>
          <a:xfrm>
            <a:off x="642910" y="1988098"/>
            <a:ext cx="4668879" cy="369332"/>
          </a:xfrm>
          <a:prstGeom prst="rect">
            <a:avLst/>
          </a:prstGeom>
          <a:noFill/>
        </p:spPr>
        <p:txBody>
          <a:bodyPr wrap="none" rtlCol="0">
            <a:spAutoFit/>
          </a:bodyPr>
          <a:lstStyle/>
          <a:p>
            <a:r>
              <a:rPr lang="en-US" dirty="0"/>
              <a:t>B*-tree after the insertion of </a:t>
            </a:r>
            <a:r>
              <a:rPr lang="en-US" dirty="0">
                <a:solidFill>
                  <a:srgbClr val="C00000"/>
                </a:solidFill>
              </a:rPr>
              <a:t>a, g, f, </a:t>
            </a:r>
            <a:r>
              <a:rPr lang="en-US" dirty="0"/>
              <a:t>and</a:t>
            </a:r>
            <a:r>
              <a:rPr lang="en-US" dirty="0">
                <a:solidFill>
                  <a:srgbClr val="C00000"/>
                </a:solidFill>
              </a:rPr>
              <a:t> b.</a:t>
            </a:r>
            <a:endParaRPr lang="en-SG" dirty="0">
              <a:solidFill>
                <a:srgbClr val="C00000"/>
              </a:solidFill>
            </a:endParaRPr>
          </a:p>
        </p:txBody>
      </p:sp>
      <p:sp>
        <p:nvSpPr>
          <p:cNvPr id="27" name="Date Placeholder 26"/>
          <p:cNvSpPr>
            <a:spLocks noGrp="1"/>
          </p:cNvSpPr>
          <p:nvPr>
            <p:ph type="dt" sz="half" idx="10"/>
          </p:nvPr>
        </p:nvSpPr>
        <p:spPr/>
        <p:txBody>
          <a:bodyPr/>
          <a:lstStyle/>
          <a:p>
            <a:fld id="{9B95F8C9-5D01-45C4-B26D-713AF3D9531B}" type="datetime1">
              <a:rPr lang="en-US" smtClean="0"/>
              <a:t>1/21/2019</a:t>
            </a:fld>
            <a:endParaRPr lang="en-SG" dirty="0"/>
          </a:p>
        </p:txBody>
      </p:sp>
      <p:sp>
        <p:nvSpPr>
          <p:cNvPr id="28" name="Slide Number Placeholder 27"/>
          <p:cNvSpPr>
            <a:spLocks noGrp="1"/>
          </p:cNvSpPr>
          <p:nvPr>
            <p:ph type="sldNum" sz="quarter" idx="11"/>
          </p:nvPr>
        </p:nvSpPr>
        <p:spPr/>
        <p:txBody>
          <a:bodyPr/>
          <a:lstStyle/>
          <a:p>
            <a:fld id="{1CE7F509-0A01-4B67-B7FD-9644EFE78CAF}" type="slidenum">
              <a:rPr lang="en-SG" smtClean="0"/>
              <a:pPr/>
              <a:t>20</a:t>
            </a:fld>
            <a:endParaRPr lang="en-SG" dirty="0"/>
          </a:p>
        </p:txBody>
      </p:sp>
      <p:sp>
        <p:nvSpPr>
          <p:cNvPr id="30" name="Footer Placeholder 29"/>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 name="Group 5"/>
          <p:cNvGrpSpPr/>
          <p:nvPr/>
        </p:nvGrpSpPr>
        <p:grpSpPr>
          <a:xfrm>
            <a:off x="2640001" y="4071942"/>
            <a:ext cx="1360495" cy="1643074"/>
            <a:chOff x="1854976" y="4572008"/>
            <a:chExt cx="1360495" cy="1643074"/>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2713025"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00364"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107520"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71461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0" name="Rectangle 49"/>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24288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grpSp>
        <p:nvGrpSpPr>
          <p:cNvPr id="40" name="Group 39"/>
          <p:cNvGrpSpPr/>
          <p:nvPr/>
        </p:nvGrpSpPr>
        <p:grpSpPr>
          <a:xfrm>
            <a:off x="2571736" y="2356636"/>
            <a:ext cx="5218859" cy="2644000"/>
            <a:chOff x="2571736" y="2356636"/>
            <a:chExt cx="5218859" cy="2644000"/>
          </a:xfrm>
        </p:grpSpPr>
        <p:sp>
          <p:nvSpPr>
            <p:cNvPr id="56" name="Rectangle 55"/>
            <p:cNvSpPr/>
            <p:nvPr/>
          </p:nvSpPr>
          <p:spPr>
            <a:xfrm>
              <a:off x="4714876"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57" name="Rectangle 56"/>
            <p:cNvSpPr/>
            <p:nvPr/>
          </p:nvSpPr>
          <p:spPr>
            <a:xfrm>
              <a:off x="5000628"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58" name="Rectangle 57"/>
            <p:cNvSpPr/>
            <p:nvPr/>
          </p:nvSpPr>
          <p:spPr>
            <a:xfrm>
              <a:off x="5286380"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59" name="Rectangle 58"/>
            <p:cNvSpPr/>
            <p:nvPr/>
          </p:nvSpPr>
          <p:spPr>
            <a:xfrm>
              <a:off x="5572132"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60" name="Rectangle 59"/>
            <p:cNvSpPr/>
            <p:nvPr/>
          </p:nvSpPr>
          <p:spPr>
            <a:xfrm>
              <a:off x="4714876" y="357108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60"/>
            <p:cNvSpPr/>
            <p:nvPr/>
          </p:nvSpPr>
          <p:spPr>
            <a:xfrm>
              <a:off x="4857752"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p:cNvSpPr/>
            <p:nvPr/>
          </p:nvSpPr>
          <p:spPr>
            <a:xfrm>
              <a:off x="5143504"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p:cNvSpPr/>
            <p:nvPr/>
          </p:nvSpPr>
          <p:spPr>
            <a:xfrm>
              <a:off x="5429256"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ectangle 63"/>
            <p:cNvSpPr/>
            <p:nvPr/>
          </p:nvSpPr>
          <p:spPr>
            <a:xfrm>
              <a:off x="5857884"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65" name="Rectangle 64"/>
            <p:cNvSpPr/>
            <p:nvPr/>
          </p:nvSpPr>
          <p:spPr>
            <a:xfrm>
              <a:off x="5724532"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p:cNvSpPr/>
            <p:nvPr/>
          </p:nvSpPr>
          <p:spPr>
            <a:xfrm>
              <a:off x="6000760" y="357108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p:cNvCxnSpPr/>
            <p:nvPr/>
          </p:nvCxnSpPr>
          <p:spPr>
            <a:xfrm rot="5400000">
              <a:off x="4929190" y="3499644"/>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43306" y="2356636"/>
              <a:ext cx="4147289" cy="369332"/>
            </a:xfrm>
            <a:prstGeom prst="rect">
              <a:avLst/>
            </a:prstGeom>
            <a:noFill/>
          </p:spPr>
          <p:txBody>
            <a:bodyPr wrap="none" rtlCol="0">
              <a:spAutoFit/>
            </a:bodyPr>
            <a:lstStyle/>
            <a:p>
              <a:r>
                <a:rPr lang="en-US" dirty="0"/>
                <a:t>Insert of </a:t>
              </a:r>
              <a:r>
                <a:rPr lang="en-US" b="1" dirty="0">
                  <a:solidFill>
                    <a:srgbClr val="C00000"/>
                  </a:solidFill>
                </a:rPr>
                <a:t>k</a:t>
              </a:r>
              <a:r>
                <a:rPr lang="en-US" dirty="0"/>
                <a:t> causes an overflow of node:</a:t>
              </a:r>
              <a:endParaRPr lang="en-SG" dirty="0"/>
            </a:p>
          </p:txBody>
        </p:sp>
        <p:sp>
          <p:nvSpPr>
            <p:cNvPr id="39" name="Oval 38"/>
            <p:cNvSpPr/>
            <p:nvPr/>
          </p:nvSpPr>
          <p:spPr>
            <a:xfrm>
              <a:off x="2571736" y="3786190"/>
              <a:ext cx="1428760" cy="12144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1" name="TextBox 40"/>
          <p:cNvSpPr txBox="1"/>
          <p:nvPr/>
        </p:nvSpPr>
        <p:spPr>
          <a:xfrm>
            <a:off x="642910" y="1988098"/>
            <a:ext cx="1018227" cy="369332"/>
          </a:xfrm>
          <a:prstGeom prst="rect">
            <a:avLst/>
          </a:prstGeom>
          <a:noFill/>
        </p:spPr>
        <p:txBody>
          <a:bodyPr wrap="none" rtlCol="0">
            <a:spAutoFit/>
          </a:bodyPr>
          <a:lstStyle/>
          <a:p>
            <a:r>
              <a:rPr lang="en-US" dirty="0"/>
              <a:t>Insert: </a:t>
            </a:r>
            <a:r>
              <a:rPr lang="en-US" b="1" dirty="0">
                <a:solidFill>
                  <a:srgbClr val="C00000"/>
                </a:solidFill>
              </a:rPr>
              <a:t>k</a:t>
            </a:r>
            <a:endParaRPr lang="en-SG" dirty="0"/>
          </a:p>
        </p:txBody>
      </p:sp>
      <p:sp>
        <p:nvSpPr>
          <p:cNvPr id="42" name="Date Placeholder 41"/>
          <p:cNvSpPr>
            <a:spLocks noGrp="1"/>
          </p:cNvSpPr>
          <p:nvPr>
            <p:ph type="dt" sz="half" idx="10"/>
          </p:nvPr>
        </p:nvSpPr>
        <p:spPr/>
        <p:txBody>
          <a:bodyPr/>
          <a:lstStyle/>
          <a:p>
            <a:fld id="{08C30B77-89A0-462B-A328-935228CCE7E0}" type="datetime1">
              <a:rPr lang="en-US" smtClean="0"/>
              <a:t>1/21/2019</a:t>
            </a:fld>
            <a:endParaRPr lang="en-SG" dirty="0"/>
          </a:p>
        </p:txBody>
      </p:sp>
      <p:sp>
        <p:nvSpPr>
          <p:cNvPr id="43" name="Slide Number Placeholder 42"/>
          <p:cNvSpPr>
            <a:spLocks noGrp="1"/>
          </p:cNvSpPr>
          <p:nvPr>
            <p:ph type="sldNum" sz="quarter" idx="11"/>
          </p:nvPr>
        </p:nvSpPr>
        <p:spPr/>
        <p:txBody>
          <a:bodyPr/>
          <a:lstStyle/>
          <a:p>
            <a:fld id="{1CE7F509-0A01-4B67-B7FD-9644EFE78CAF}" type="slidenum">
              <a:rPr lang="en-SG" smtClean="0"/>
              <a:pPr/>
              <a:t>21</a:t>
            </a:fld>
            <a:endParaRPr lang="en-SG" dirty="0"/>
          </a:p>
        </p:txBody>
      </p:sp>
      <p:sp>
        <p:nvSpPr>
          <p:cNvPr id="44" name="Footer Placeholder 43"/>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72" name="Group 71"/>
          <p:cNvGrpSpPr/>
          <p:nvPr/>
        </p:nvGrpSpPr>
        <p:grpSpPr>
          <a:xfrm>
            <a:off x="642910" y="1988098"/>
            <a:ext cx="7147685" cy="4226984"/>
            <a:chOff x="642910" y="1988098"/>
            <a:chExt cx="7147685" cy="4226984"/>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2678496" y="5178834"/>
              <a:ext cx="214314" cy="793"/>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79423" y="5178834"/>
              <a:ext cx="214314" cy="795"/>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64777"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0" name="Rectangle 49"/>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24288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2" name="Flowchart: Connector 51"/>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Flowchart: Connector 52"/>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Flowchart: Connector 53"/>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5643570" y="31424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57" name="Rectangle 56"/>
            <p:cNvSpPr/>
            <p:nvPr/>
          </p:nvSpPr>
          <p:spPr>
            <a:xfrm>
              <a:off x="5929322" y="31424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58" name="Rectangle 57"/>
            <p:cNvSpPr/>
            <p:nvPr/>
          </p:nvSpPr>
          <p:spPr>
            <a:xfrm>
              <a:off x="6215074" y="31424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59" name="Rectangle 58"/>
            <p:cNvSpPr/>
            <p:nvPr/>
          </p:nvSpPr>
          <p:spPr>
            <a:xfrm>
              <a:off x="6500826" y="31424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60" name="Rectangle 59"/>
            <p:cNvSpPr/>
            <p:nvPr/>
          </p:nvSpPr>
          <p:spPr>
            <a:xfrm>
              <a:off x="5643570" y="34996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60"/>
            <p:cNvSpPr/>
            <p:nvPr/>
          </p:nvSpPr>
          <p:spPr>
            <a:xfrm>
              <a:off x="5786446" y="34996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p:cNvSpPr/>
            <p:nvPr/>
          </p:nvSpPr>
          <p:spPr>
            <a:xfrm>
              <a:off x="6072198" y="34996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p:cNvSpPr/>
            <p:nvPr/>
          </p:nvSpPr>
          <p:spPr>
            <a:xfrm>
              <a:off x="6357950" y="34996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ectangle 63"/>
            <p:cNvSpPr/>
            <p:nvPr/>
          </p:nvSpPr>
          <p:spPr>
            <a:xfrm>
              <a:off x="6786578" y="31424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65" name="Rectangle 64"/>
            <p:cNvSpPr/>
            <p:nvPr/>
          </p:nvSpPr>
          <p:spPr>
            <a:xfrm>
              <a:off x="6653226" y="34996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p:cNvSpPr/>
            <p:nvPr/>
          </p:nvSpPr>
          <p:spPr>
            <a:xfrm>
              <a:off x="6929454" y="34996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p:cNvCxnSpPr/>
            <p:nvPr/>
          </p:nvCxnSpPr>
          <p:spPr>
            <a:xfrm rot="5400000">
              <a:off x="5857884" y="3428206"/>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43306" y="2356636"/>
              <a:ext cx="4147289" cy="369332"/>
            </a:xfrm>
            <a:prstGeom prst="rect">
              <a:avLst/>
            </a:prstGeom>
            <a:noFill/>
          </p:spPr>
          <p:txBody>
            <a:bodyPr wrap="none" rtlCol="0">
              <a:spAutoFit/>
            </a:bodyPr>
            <a:lstStyle/>
            <a:p>
              <a:r>
                <a:rPr lang="en-US" dirty="0"/>
                <a:t>Insert of </a:t>
              </a:r>
              <a:r>
                <a:rPr lang="en-US" b="1" dirty="0">
                  <a:solidFill>
                    <a:srgbClr val="C00000"/>
                  </a:solidFill>
                </a:rPr>
                <a:t>k</a:t>
              </a:r>
              <a:r>
                <a:rPr lang="en-US" dirty="0"/>
                <a:t> causes an overflow of node:</a:t>
              </a:r>
              <a:endParaRPr lang="en-SG" dirty="0"/>
            </a:p>
          </p:txBody>
        </p:sp>
        <p:sp>
          <p:nvSpPr>
            <p:cNvPr id="69" name="Down Arrow 68"/>
            <p:cNvSpPr/>
            <p:nvPr/>
          </p:nvSpPr>
          <p:spPr>
            <a:xfrm rot="4500000">
              <a:off x="4845496" y="4512826"/>
              <a:ext cx="142876" cy="428628"/>
            </a:xfrm>
            <a:prstGeom prst="downArrow">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TextBox 69"/>
            <p:cNvSpPr txBox="1"/>
            <p:nvPr/>
          </p:nvSpPr>
          <p:spPr>
            <a:xfrm>
              <a:off x="5286380" y="4093065"/>
              <a:ext cx="2428892" cy="923330"/>
            </a:xfrm>
            <a:prstGeom prst="rect">
              <a:avLst/>
            </a:prstGeom>
            <a:noFill/>
          </p:spPr>
          <p:txBody>
            <a:bodyPr wrap="square" rtlCol="0">
              <a:spAutoFit/>
            </a:bodyPr>
            <a:lstStyle/>
            <a:p>
              <a:r>
                <a:rPr lang="en-US" dirty="0"/>
                <a:t>Split overflowed node into two and push-up a new node</a:t>
              </a:r>
              <a:endParaRPr lang="en-SG" dirty="0"/>
            </a:p>
          </p:txBody>
        </p:sp>
        <p:sp>
          <p:nvSpPr>
            <p:cNvPr id="71" name="TextBox 70"/>
            <p:cNvSpPr txBox="1"/>
            <p:nvPr/>
          </p:nvSpPr>
          <p:spPr>
            <a:xfrm>
              <a:off x="642910" y="1988098"/>
              <a:ext cx="1018227" cy="369332"/>
            </a:xfrm>
            <a:prstGeom prst="rect">
              <a:avLst/>
            </a:prstGeom>
            <a:noFill/>
          </p:spPr>
          <p:txBody>
            <a:bodyPr wrap="none" rtlCol="0">
              <a:spAutoFit/>
            </a:bodyPr>
            <a:lstStyle/>
            <a:p>
              <a:r>
                <a:rPr lang="en-US" dirty="0"/>
                <a:t>Insert: </a:t>
              </a:r>
              <a:r>
                <a:rPr lang="en-US" b="1" dirty="0">
                  <a:solidFill>
                    <a:srgbClr val="C00000"/>
                  </a:solidFill>
                </a:rPr>
                <a:t>k</a:t>
              </a:r>
              <a:endParaRPr lang="en-SG" dirty="0"/>
            </a:p>
          </p:txBody>
        </p:sp>
      </p:grpSp>
      <p:sp>
        <p:nvSpPr>
          <p:cNvPr id="73" name="Date Placeholder 72"/>
          <p:cNvSpPr>
            <a:spLocks noGrp="1"/>
          </p:cNvSpPr>
          <p:nvPr>
            <p:ph type="dt" sz="half" idx="10"/>
          </p:nvPr>
        </p:nvSpPr>
        <p:spPr/>
        <p:txBody>
          <a:bodyPr/>
          <a:lstStyle/>
          <a:p>
            <a:fld id="{C1B5F4B5-E496-4B8B-AC13-163AAA070C05}" type="datetime1">
              <a:rPr lang="en-US" smtClean="0"/>
              <a:t>1/21/2019</a:t>
            </a:fld>
            <a:endParaRPr lang="en-SG" dirty="0"/>
          </a:p>
        </p:txBody>
      </p:sp>
      <p:sp>
        <p:nvSpPr>
          <p:cNvPr id="74" name="Slide Number Placeholder 73"/>
          <p:cNvSpPr>
            <a:spLocks noGrp="1"/>
          </p:cNvSpPr>
          <p:nvPr>
            <p:ph type="sldNum" sz="quarter" idx="11"/>
          </p:nvPr>
        </p:nvSpPr>
        <p:spPr/>
        <p:txBody>
          <a:bodyPr/>
          <a:lstStyle/>
          <a:p>
            <a:fld id="{1CE7F509-0A01-4B67-B7FD-9644EFE78CAF}" type="slidenum">
              <a:rPr lang="en-SG" smtClean="0"/>
              <a:pPr/>
              <a:t>22</a:t>
            </a:fld>
            <a:endParaRPr lang="en-SG" dirty="0"/>
          </a:p>
        </p:txBody>
      </p:sp>
      <p:sp>
        <p:nvSpPr>
          <p:cNvPr id="75" name="Footer Placeholder 74"/>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 name="Group 5"/>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2678496" y="5178834"/>
              <a:ext cx="214314" cy="793"/>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79423" y="5178834"/>
              <a:ext cx="214314" cy="795"/>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64777"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2" name="Rectangle 51"/>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4" name="Rectangle 53"/>
            <p:cNvSpPr/>
            <p:nvPr/>
          </p:nvSpPr>
          <p:spPr>
            <a:xfrm>
              <a:off x="24288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5" name="Flowchart: Connector 54"/>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Flowchart: Connector 55"/>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Flowchart: Connector 56"/>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1" name="TextBox 60"/>
          <p:cNvSpPr txBox="1"/>
          <p:nvPr/>
        </p:nvSpPr>
        <p:spPr>
          <a:xfrm>
            <a:off x="642910" y="1988098"/>
            <a:ext cx="3497247" cy="369332"/>
          </a:xfrm>
          <a:prstGeom prst="rect">
            <a:avLst/>
          </a:prstGeom>
          <a:noFill/>
        </p:spPr>
        <p:txBody>
          <a:bodyPr wrap="none" rtlCol="0">
            <a:spAutoFit/>
          </a:bodyPr>
          <a:lstStyle/>
          <a:p>
            <a:r>
              <a:rPr lang="en-US" dirty="0"/>
              <a:t>B*-tree after the insertion of </a:t>
            </a:r>
            <a:r>
              <a:rPr lang="en-US" dirty="0">
                <a:solidFill>
                  <a:srgbClr val="C00000"/>
                </a:solidFill>
              </a:rPr>
              <a:t>k.</a:t>
            </a:r>
            <a:endParaRPr lang="en-SG" dirty="0">
              <a:solidFill>
                <a:srgbClr val="C00000"/>
              </a:solidFill>
            </a:endParaRPr>
          </a:p>
        </p:txBody>
      </p:sp>
      <p:sp>
        <p:nvSpPr>
          <p:cNvPr id="58" name="Date Placeholder 57"/>
          <p:cNvSpPr>
            <a:spLocks noGrp="1"/>
          </p:cNvSpPr>
          <p:nvPr>
            <p:ph type="dt" sz="half" idx="10"/>
          </p:nvPr>
        </p:nvSpPr>
        <p:spPr/>
        <p:txBody>
          <a:bodyPr/>
          <a:lstStyle/>
          <a:p>
            <a:fld id="{16FC2E2E-1200-46AA-B7C5-6C2B654467D7}" type="datetime1">
              <a:rPr lang="en-US" smtClean="0"/>
              <a:t>1/21/2019</a:t>
            </a:fld>
            <a:endParaRPr lang="en-SG" dirty="0"/>
          </a:p>
        </p:txBody>
      </p:sp>
      <p:sp>
        <p:nvSpPr>
          <p:cNvPr id="59" name="Slide Number Placeholder 58"/>
          <p:cNvSpPr>
            <a:spLocks noGrp="1"/>
          </p:cNvSpPr>
          <p:nvPr>
            <p:ph type="sldNum" sz="quarter" idx="11"/>
          </p:nvPr>
        </p:nvSpPr>
        <p:spPr/>
        <p:txBody>
          <a:bodyPr/>
          <a:lstStyle/>
          <a:p>
            <a:fld id="{1CE7F509-0A01-4B67-B7FD-9644EFE78CAF}" type="slidenum">
              <a:rPr lang="en-SG" smtClean="0"/>
              <a:pPr/>
              <a:t>23</a:t>
            </a:fld>
            <a:endParaRPr lang="en-SG" dirty="0"/>
          </a:p>
        </p:txBody>
      </p:sp>
      <p:sp>
        <p:nvSpPr>
          <p:cNvPr id="60" name="Footer Placeholder 59"/>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4" name="Group 63"/>
          <p:cNvGrpSpPr/>
          <p:nvPr/>
        </p:nvGrpSpPr>
        <p:grpSpPr>
          <a:xfrm>
            <a:off x="642910" y="1988098"/>
            <a:ext cx="3858445" cy="4226984"/>
            <a:chOff x="642910" y="1988098"/>
            <a:chExt cx="3858445" cy="4226984"/>
          </a:xfrm>
        </p:grpSpPr>
        <p:grpSp>
          <p:nvGrpSpPr>
            <p:cNvPr id="6" name="Group 5"/>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64158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79423" y="5178834"/>
                <a:ext cx="214314" cy="795"/>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64777"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2" name="Rectangle 51"/>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3" name="Rectangle 52"/>
              <p:cNvSpPr/>
              <p:nvPr/>
            </p:nvSpPr>
            <p:spPr>
              <a:xfrm>
                <a:off x="242648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54" name="Rectangle 53"/>
              <p:cNvSpPr/>
              <p:nvPr/>
            </p:nvSpPr>
            <p:spPr>
              <a:xfrm>
                <a:off x="271381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5" name="Flowchart: Connector 54"/>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Flowchart: Connector 55"/>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Flowchart: Connector 56"/>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642910" y="1988098"/>
              <a:ext cx="1633781" cy="369332"/>
            </a:xfrm>
            <a:prstGeom prst="rect">
              <a:avLst/>
            </a:prstGeom>
            <a:noFill/>
          </p:spPr>
          <p:txBody>
            <a:bodyPr wrap="none" rtlCol="0">
              <a:spAutoFit/>
            </a:bodyPr>
            <a:lstStyle/>
            <a:p>
              <a:r>
                <a:rPr lang="en-US" dirty="0"/>
                <a:t>Insert: </a:t>
              </a:r>
              <a:r>
                <a:rPr lang="en-US" b="1" dirty="0">
                  <a:solidFill>
                    <a:srgbClr val="C00000"/>
                  </a:solidFill>
                </a:rPr>
                <a:t>d</a:t>
              </a:r>
              <a:r>
                <a:rPr lang="en-US" dirty="0"/>
                <a:t>, h, m</a:t>
              </a:r>
              <a:endParaRPr lang="en-SG" dirty="0"/>
            </a:p>
          </p:txBody>
        </p:sp>
        <p:sp>
          <p:nvSpPr>
            <p:cNvPr id="60" name="Oval 59"/>
            <p:cNvSpPr/>
            <p:nvPr/>
          </p:nvSpPr>
          <p:spPr>
            <a:xfrm>
              <a:off x="2500298" y="4500570"/>
              <a:ext cx="285752" cy="5715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9" name="Date Placeholder 58"/>
          <p:cNvSpPr>
            <a:spLocks noGrp="1"/>
          </p:cNvSpPr>
          <p:nvPr>
            <p:ph type="dt" sz="half" idx="10"/>
          </p:nvPr>
        </p:nvSpPr>
        <p:spPr/>
        <p:txBody>
          <a:bodyPr/>
          <a:lstStyle/>
          <a:p>
            <a:fld id="{A57E8ACD-412B-495F-A758-ED559FED74A9}" type="datetime1">
              <a:rPr lang="en-US" smtClean="0"/>
              <a:t>1/21/2019</a:t>
            </a:fld>
            <a:endParaRPr lang="en-SG" dirty="0"/>
          </a:p>
        </p:txBody>
      </p:sp>
      <p:sp>
        <p:nvSpPr>
          <p:cNvPr id="61" name="Slide Number Placeholder 60"/>
          <p:cNvSpPr>
            <a:spLocks noGrp="1"/>
          </p:cNvSpPr>
          <p:nvPr>
            <p:ph type="sldNum" sz="quarter" idx="11"/>
          </p:nvPr>
        </p:nvSpPr>
        <p:spPr/>
        <p:txBody>
          <a:bodyPr/>
          <a:lstStyle/>
          <a:p>
            <a:fld id="{1CE7F509-0A01-4B67-B7FD-9644EFE78CAF}" type="slidenum">
              <a:rPr lang="en-SG" smtClean="0"/>
              <a:pPr/>
              <a:t>24</a:t>
            </a:fld>
            <a:endParaRPr lang="en-SG" dirty="0"/>
          </a:p>
        </p:txBody>
      </p:sp>
      <p:sp>
        <p:nvSpPr>
          <p:cNvPr id="62" name="Footer Placeholder 61"/>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1" name="Group 60"/>
          <p:cNvGrpSpPr/>
          <p:nvPr/>
        </p:nvGrpSpPr>
        <p:grpSpPr>
          <a:xfrm>
            <a:off x="642910" y="1988098"/>
            <a:ext cx="3858445" cy="4226984"/>
            <a:chOff x="642910" y="1988098"/>
            <a:chExt cx="3858445" cy="4226984"/>
          </a:xfrm>
        </p:grpSpPr>
        <p:grpSp>
          <p:nvGrpSpPr>
            <p:cNvPr id="6" name="Group 5"/>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64158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4330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64777"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37147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2" name="Rectangle 51"/>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3" name="Rectangle 52"/>
              <p:cNvSpPr/>
              <p:nvPr/>
            </p:nvSpPr>
            <p:spPr>
              <a:xfrm>
                <a:off x="242648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54" name="Rectangle 53"/>
              <p:cNvSpPr/>
              <p:nvPr/>
            </p:nvSpPr>
            <p:spPr>
              <a:xfrm>
                <a:off x="271381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5" name="Flowchart: Connector 54"/>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Flowchart: Connector 55"/>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Flowchart: Connector 56"/>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Oval 57"/>
            <p:cNvSpPr/>
            <p:nvPr/>
          </p:nvSpPr>
          <p:spPr>
            <a:xfrm>
              <a:off x="3500430" y="4500570"/>
              <a:ext cx="285752" cy="5715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642910" y="1988098"/>
              <a:ext cx="1633781" cy="369332"/>
            </a:xfrm>
            <a:prstGeom prst="rect">
              <a:avLst/>
            </a:prstGeom>
            <a:noFill/>
          </p:spPr>
          <p:txBody>
            <a:bodyPr wrap="none" rtlCol="0">
              <a:spAutoFit/>
            </a:bodyPr>
            <a:lstStyle/>
            <a:p>
              <a:r>
                <a:rPr lang="en-US" dirty="0"/>
                <a:t>Insert: d, </a:t>
              </a:r>
              <a:r>
                <a:rPr lang="en-US" b="1" dirty="0">
                  <a:solidFill>
                    <a:srgbClr val="C00000"/>
                  </a:solidFill>
                </a:rPr>
                <a:t>h</a:t>
              </a:r>
              <a:r>
                <a:rPr lang="en-US" dirty="0"/>
                <a:t>, m</a:t>
              </a:r>
              <a:endParaRPr lang="en-SG" dirty="0"/>
            </a:p>
          </p:txBody>
        </p:sp>
      </p:grpSp>
      <p:sp>
        <p:nvSpPr>
          <p:cNvPr id="62" name="Date Placeholder 61"/>
          <p:cNvSpPr>
            <a:spLocks noGrp="1"/>
          </p:cNvSpPr>
          <p:nvPr>
            <p:ph type="dt" sz="half" idx="10"/>
          </p:nvPr>
        </p:nvSpPr>
        <p:spPr/>
        <p:txBody>
          <a:bodyPr/>
          <a:lstStyle/>
          <a:p>
            <a:fld id="{DCB6F3A8-A7E3-4652-A0FF-78A2C399F92D}" type="datetime1">
              <a:rPr lang="en-US" smtClean="0"/>
              <a:t>1/21/2019</a:t>
            </a:fld>
            <a:endParaRPr lang="en-SG" dirty="0"/>
          </a:p>
        </p:txBody>
      </p:sp>
      <p:sp>
        <p:nvSpPr>
          <p:cNvPr id="63" name="Slide Number Placeholder 62"/>
          <p:cNvSpPr>
            <a:spLocks noGrp="1"/>
          </p:cNvSpPr>
          <p:nvPr>
            <p:ph type="sldNum" sz="quarter" idx="11"/>
          </p:nvPr>
        </p:nvSpPr>
        <p:spPr/>
        <p:txBody>
          <a:bodyPr/>
          <a:lstStyle/>
          <a:p>
            <a:fld id="{1CE7F509-0A01-4B67-B7FD-9644EFE78CAF}" type="slidenum">
              <a:rPr lang="en-SG" smtClean="0"/>
              <a:pPr/>
              <a:t>25</a:t>
            </a:fld>
            <a:endParaRPr lang="en-SG" dirty="0"/>
          </a:p>
        </p:txBody>
      </p:sp>
      <p:sp>
        <p:nvSpPr>
          <p:cNvPr id="64" name="Footer Placeholder 63"/>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0" name="Group 59"/>
          <p:cNvGrpSpPr/>
          <p:nvPr/>
        </p:nvGrpSpPr>
        <p:grpSpPr>
          <a:xfrm>
            <a:off x="642910" y="1988098"/>
            <a:ext cx="3858445" cy="4226984"/>
            <a:chOff x="642910" y="1988098"/>
            <a:chExt cx="3858445" cy="4226984"/>
          </a:xfrm>
        </p:grpSpPr>
        <p:grpSp>
          <p:nvGrpSpPr>
            <p:cNvPr id="6" name="Group 5"/>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64158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4330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282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37147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50" name="Rectangle 49"/>
              <p:cNvSpPr/>
              <p:nvPr/>
            </p:nvSpPr>
            <p:spPr>
              <a:xfrm>
                <a:off x="40004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2" name="Rectangle 51"/>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3" name="Rectangle 52"/>
              <p:cNvSpPr/>
              <p:nvPr/>
            </p:nvSpPr>
            <p:spPr>
              <a:xfrm>
                <a:off x="242648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54" name="Rectangle 53"/>
              <p:cNvSpPr/>
              <p:nvPr/>
            </p:nvSpPr>
            <p:spPr>
              <a:xfrm>
                <a:off x="271381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5" name="Flowchart: Connector 54"/>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Flowchart: Connector 55"/>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Flowchart: Connector 56"/>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642910" y="1988098"/>
              <a:ext cx="1633781" cy="369332"/>
            </a:xfrm>
            <a:prstGeom prst="rect">
              <a:avLst/>
            </a:prstGeom>
            <a:noFill/>
          </p:spPr>
          <p:txBody>
            <a:bodyPr wrap="none" rtlCol="0">
              <a:spAutoFit/>
            </a:bodyPr>
            <a:lstStyle/>
            <a:p>
              <a:r>
                <a:rPr lang="en-US" dirty="0"/>
                <a:t>Insert: d, h, </a:t>
              </a:r>
              <a:r>
                <a:rPr lang="en-US" b="1" dirty="0">
                  <a:solidFill>
                    <a:srgbClr val="C00000"/>
                  </a:solidFill>
                </a:rPr>
                <a:t>m</a:t>
              </a:r>
              <a:endParaRPr lang="en-SG" b="1" dirty="0">
                <a:solidFill>
                  <a:srgbClr val="C00000"/>
                </a:solidFill>
              </a:endParaRPr>
            </a:p>
          </p:txBody>
        </p:sp>
        <p:sp>
          <p:nvSpPr>
            <p:cNvPr id="59" name="Oval 58"/>
            <p:cNvSpPr/>
            <p:nvPr/>
          </p:nvSpPr>
          <p:spPr>
            <a:xfrm>
              <a:off x="4071934" y="4500570"/>
              <a:ext cx="285752" cy="5715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1" name="Date Placeholder 60"/>
          <p:cNvSpPr>
            <a:spLocks noGrp="1"/>
          </p:cNvSpPr>
          <p:nvPr>
            <p:ph type="dt" sz="half" idx="10"/>
          </p:nvPr>
        </p:nvSpPr>
        <p:spPr/>
        <p:txBody>
          <a:bodyPr/>
          <a:lstStyle/>
          <a:p>
            <a:fld id="{72EC63A8-8065-497D-8EEE-630E40689950}" type="datetime1">
              <a:rPr lang="en-US" smtClean="0"/>
              <a:t>1/21/2019</a:t>
            </a:fld>
            <a:endParaRPr lang="en-SG" dirty="0"/>
          </a:p>
        </p:txBody>
      </p:sp>
      <p:sp>
        <p:nvSpPr>
          <p:cNvPr id="62" name="Slide Number Placeholder 61"/>
          <p:cNvSpPr>
            <a:spLocks noGrp="1"/>
          </p:cNvSpPr>
          <p:nvPr>
            <p:ph type="sldNum" sz="quarter" idx="11"/>
          </p:nvPr>
        </p:nvSpPr>
        <p:spPr/>
        <p:txBody>
          <a:bodyPr/>
          <a:lstStyle/>
          <a:p>
            <a:fld id="{1CE7F509-0A01-4B67-B7FD-9644EFE78CAF}" type="slidenum">
              <a:rPr lang="en-SG" smtClean="0"/>
              <a:pPr/>
              <a:t>26</a:t>
            </a:fld>
            <a:endParaRPr lang="en-SG" dirty="0"/>
          </a:p>
        </p:txBody>
      </p:sp>
      <p:sp>
        <p:nvSpPr>
          <p:cNvPr id="63" name="Footer Placeholder 62"/>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 name="Group 5"/>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64158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64330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282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37" name="Rectangle 36"/>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48" name="Rectangle 47"/>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49" name="Rectangle 48"/>
            <p:cNvSpPr/>
            <p:nvPr/>
          </p:nvSpPr>
          <p:spPr>
            <a:xfrm>
              <a:off x="37147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50" name="Rectangle 49"/>
            <p:cNvSpPr/>
            <p:nvPr/>
          </p:nvSpPr>
          <p:spPr>
            <a:xfrm>
              <a:off x="40004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51" name="Rectangle 50"/>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52" name="Rectangle 51"/>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53" name="Rectangle 52"/>
            <p:cNvSpPr/>
            <p:nvPr/>
          </p:nvSpPr>
          <p:spPr>
            <a:xfrm>
              <a:off x="242648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54" name="Rectangle 53"/>
            <p:cNvSpPr/>
            <p:nvPr/>
          </p:nvSpPr>
          <p:spPr>
            <a:xfrm>
              <a:off x="271381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55" name="Flowchart: Connector 54"/>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Flowchart: Connector 55"/>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Flowchart: Connector 56"/>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642910" y="1988098"/>
            <a:ext cx="4561803" cy="369332"/>
          </a:xfrm>
          <a:prstGeom prst="rect">
            <a:avLst/>
          </a:prstGeom>
          <a:noFill/>
        </p:spPr>
        <p:txBody>
          <a:bodyPr wrap="none" rtlCol="0">
            <a:spAutoFit/>
          </a:bodyPr>
          <a:lstStyle/>
          <a:p>
            <a:r>
              <a:rPr lang="en-US" dirty="0"/>
              <a:t>B*-tree after the insertion of </a:t>
            </a:r>
            <a:r>
              <a:rPr lang="en-US" dirty="0">
                <a:solidFill>
                  <a:srgbClr val="C00000"/>
                </a:solidFill>
              </a:rPr>
              <a:t>d, h, </a:t>
            </a:r>
            <a:r>
              <a:rPr lang="en-US" dirty="0"/>
              <a:t>and</a:t>
            </a:r>
            <a:r>
              <a:rPr lang="en-US" dirty="0">
                <a:solidFill>
                  <a:srgbClr val="C00000"/>
                </a:solidFill>
              </a:rPr>
              <a:t> m.</a:t>
            </a:r>
            <a:endParaRPr lang="en-SG" dirty="0">
              <a:solidFill>
                <a:srgbClr val="C00000"/>
              </a:solidFill>
            </a:endParaRPr>
          </a:p>
        </p:txBody>
      </p:sp>
      <p:sp>
        <p:nvSpPr>
          <p:cNvPr id="59" name="Date Placeholder 58"/>
          <p:cNvSpPr>
            <a:spLocks noGrp="1"/>
          </p:cNvSpPr>
          <p:nvPr>
            <p:ph type="dt" sz="half" idx="10"/>
          </p:nvPr>
        </p:nvSpPr>
        <p:spPr/>
        <p:txBody>
          <a:bodyPr/>
          <a:lstStyle/>
          <a:p>
            <a:fld id="{D4B4E7E5-9544-4951-9688-15463BB5D7F8}" type="datetime1">
              <a:rPr lang="en-US" smtClean="0"/>
              <a:t>1/21/2019</a:t>
            </a:fld>
            <a:endParaRPr lang="en-SG" dirty="0"/>
          </a:p>
        </p:txBody>
      </p:sp>
      <p:sp>
        <p:nvSpPr>
          <p:cNvPr id="60" name="Slide Number Placeholder 59"/>
          <p:cNvSpPr>
            <a:spLocks noGrp="1"/>
          </p:cNvSpPr>
          <p:nvPr>
            <p:ph type="sldNum" sz="quarter" idx="11"/>
          </p:nvPr>
        </p:nvSpPr>
        <p:spPr/>
        <p:txBody>
          <a:bodyPr/>
          <a:lstStyle/>
          <a:p>
            <a:fld id="{1CE7F509-0A01-4B67-B7FD-9644EFE78CAF}" type="slidenum">
              <a:rPr lang="en-SG" smtClean="0"/>
              <a:pPr/>
              <a:t>27</a:t>
            </a:fld>
            <a:endParaRPr lang="en-SG" dirty="0"/>
          </a:p>
        </p:txBody>
      </p:sp>
      <p:sp>
        <p:nvSpPr>
          <p:cNvPr id="61" name="Footer Placeholder 60"/>
          <p:cNvSpPr>
            <a:spLocks noGrp="1"/>
          </p:cNvSpPr>
          <p:nvPr>
            <p:ph type="ftr" sz="quarter" idx="12"/>
          </p:nvPr>
        </p:nvSpPr>
        <p:spPr/>
        <p:txBody>
          <a:bodyPr/>
          <a:lstStyle/>
          <a:p>
            <a:r>
              <a:rPr lang="en-US" dirty="0"/>
              <a:t>CSCI317 – Database Performance Tuning</a:t>
            </a:r>
            <a:endParaRPr lang="en-S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73" name="TextBox 72"/>
          <p:cNvSpPr txBox="1"/>
          <p:nvPr/>
        </p:nvSpPr>
        <p:spPr>
          <a:xfrm>
            <a:off x="642910" y="1988098"/>
            <a:ext cx="954107" cy="369332"/>
          </a:xfrm>
          <a:prstGeom prst="rect">
            <a:avLst/>
          </a:prstGeom>
          <a:noFill/>
        </p:spPr>
        <p:txBody>
          <a:bodyPr wrap="none" rtlCol="0">
            <a:spAutoFit/>
          </a:bodyPr>
          <a:lstStyle/>
          <a:p>
            <a:r>
              <a:rPr lang="en-US" dirty="0"/>
              <a:t>Insert: </a:t>
            </a:r>
            <a:r>
              <a:rPr lang="en-US" b="1" dirty="0">
                <a:solidFill>
                  <a:srgbClr val="C00000"/>
                </a:solidFill>
              </a:rPr>
              <a:t>j</a:t>
            </a:r>
            <a:endParaRPr lang="en-SG" b="1" dirty="0">
              <a:solidFill>
                <a:srgbClr val="C00000"/>
              </a:solidFill>
            </a:endParaRPr>
          </a:p>
        </p:txBody>
      </p:sp>
      <p:grpSp>
        <p:nvGrpSpPr>
          <p:cNvPr id="74" name="Group 73"/>
          <p:cNvGrpSpPr/>
          <p:nvPr/>
        </p:nvGrpSpPr>
        <p:grpSpPr>
          <a:xfrm>
            <a:off x="1854976" y="3214686"/>
            <a:ext cx="2646379" cy="3000396"/>
            <a:chOff x="1854976" y="3214686"/>
            <a:chExt cx="2646379" cy="3000396"/>
          </a:xfrm>
        </p:grpSpPr>
        <p:sp>
          <p:nvSpPr>
            <p:cNvPr id="7" name="Rectangle 6"/>
            <p:cNvSpPr/>
            <p:nvPr/>
          </p:nvSpPr>
          <p:spPr>
            <a:xfrm>
              <a:off x="1926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2121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49791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 name="Rectangle 9"/>
            <p:cNvSpPr/>
            <p:nvPr/>
          </p:nvSpPr>
          <p:spPr>
            <a:xfrm>
              <a:off x="278367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 name="Rectangle 10"/>
            <p:cNvSpPr/>
            <p:nvPr/>
          </p:nvSpPr>
          <p:spPr>
            <a:xfrm>
              <a:off x="192641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92654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692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35504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64079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8549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6849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35424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9798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12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1" name="Rectangle 20"/>
            <p:cNvSpPr/>
            <p:nvPr/>
          </p:nvSpPr>
          <p:spPr>
            <a:xfrm>
              <a:off x="34980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2" name="Rectangle 21"/>
            <p:cNvSpPr/>
            <p:nvPr/>
          </p:nvSpPr>
          <p:spPr>
            <a:xfrm>
              <a:off x="378380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3" name="Rectangle 22"/>
            <p:cNvSpPr/>
            <p:nvPr/>
          </p:nvSpPr>
          <p:spPr>
            <a:xfrm>
              <a:off x="406955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4" name="Rectangle 23"/>
            <p:cNvSpPr/>
            <p:nvPr/>
          </p:nvSpPr>
          <p:spPr>
            <a:xfrm>
              <a:off x="321229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21243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3551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64092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92667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31408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64158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35596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3643307"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39282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286248"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393404"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271461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49" name="Rectangle 48"/>
            <p:cNvSpPr/>
            <p:nvPr/>
          </p:nvSpPr>
          <p:spPr>
            <a:xfrm>
              <a:off x="300036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0" name="Rectangle 49"/>
            <p:cNvSpPr/>
            <p:nvPr/>
          </p:nvSpPr>
          <p:spPr>
            <a:xfrm>
              <a:off x="328611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1" name="Rectangle 50"/>
            <p:cNvSpPr/>
            <p:nvPr/>
          </p:nvSpPr>
          <p:spPr>
            <a:xfrm>
              <a:off x="357186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2" name="Rectangle 51"/>
            <p:cNvSpPr/>
            <p:nvPr/>
          </p:nvSpPr>
          <p:spPr>
            <a:xfrm>
              <a:off x="271461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p:cNvSpPr/>
            <p:nvPr/>
          </p:nvSpPr>
          <p:spPr>
            <a:xfrm>
              <a:off x="371474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p:cNvSpPr/>
            <p:nvPr/>
          </p:nvSpPr>
          <p:spPr>
            <a:xfrm>
              <a:off x="285748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314324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342899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Arrow Connector 56"/>
            <p:cNvCxnSpPr/>
            <p:nvPr/>
          </p:nvCxnSpPr>
          <p:spPr>
            <a:xfrm rot="5400000">
              <a:off x="2214548" y="4000503"/>
              <a:ext cx="857256" cy="285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2964645" y="3750471"/>
              <a:ext cx="857258" cy="7858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42447"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61" name="Rectangle 60"/>
            <p:cNvSpPr/>
            <p:nvPr/>
          </p:nvSpPr>
          <p:spPr>
            <a:xfrm>
              <a:off x="342819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63" name="Rectangle 62"/>
            <p:cNvSpPr/>
            <p:nvPr/>
          </p:nvSpPr>
          <p:spPr>
            <a:xfrm>
              <a:off x="37147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64" name="Rectangle 63"/>
            <p:cNvSpPr/>
            <p:nvPr/>
          </p:nvSpPr>
          <p:spPr>
            <a:xfrm>
              <a:off x="40004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65" name="Rectangle 64"/>
            <p:cNvSpPr/>
            <p:nvPr/>
          </p:nvSpPr>
          <p:spPr>
            <a:xfrm>
              <a:off x="1854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66" name="Rectangle 65"/>
            <p:cNvSpPr/>
            <p:nvPr/>
          </p:nvSpPr>
          <p:spPr>
            <a:xfrm>
              <a:off x="214072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67" name="Rectangle 66"/>
            <p:cNvSpPr/>
            <p:nvPr/>
          </p:nvSpPr>
          <p:spPr>
            <a:xfrm>
              <a:off x="242648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68" name="Rectangle 67"/>
            <p:cNvSpPr/>
            <p:nvPr/>
          </p:nvSpPr>
          <p:spPr>
            <a:xfrm>
              <a:off x="2713819"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69" name="Flowchart: Connector 68"/>
            <p:cNvSpPr/>
            <p:nvPr/>
          </p:nvSpPr>
          <p:spPr>
            <a:xfrm flipH="1">
              <a:off x="378618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Flowchart: Connector 69"/>
            <p:cNvSpPr/>
            <p:nvPr/>
          </p:nvSpPr>
          <p:spPr>
            <a:xfrm flipH="1">
              <a:off x="357266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1" name="Flowchart: Connector 90"/>
            <p:cNvSpPr/>
            <p:nvPr/>
          </p:nvSpPr>
          <p:spPr>
            <a:xfrm flipH="1">
              <a:off x="328690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88" name="Date Placeholder 87"/>
          <p:cNvSpPr>
            <a:spLocks noGrp="1"/>
          </p:cNvSpPr>
          <p:nvPr>
            <p:ph type="dt" sz="half" idx="10"/>
          </p:nvPr>
        </p:nvSpPr>
        <p:spPr/>
        <p:txBody>
          <a:bodyPr/>
          <a:lstStyle/>
          <a:p>
            <a:fld id="{0D964E12-50FD-4A64-814E-F1923EA78ED3}" type="datetime1">
              <a:rPr lang="en-US" smtClean="0"/>
              <a:t>1/21/2019</a:t>
            </a:fld>
            <a:endParaRPr lang="en-SG" dirty="0"/>
          </a:p>
        </p:txBody>
      </p:sp>
      <p:sp>
        <p:nvSpPr>
          <p:cNvPr id="89" name="Slide Number Placeholder 88"/>
          <p:cNvSpPr>
            <a:spLocks noGrp="1"/>
          </p:cNvSpPr>
          <p:nvPr>
            <p:ph type="sldNum" sz="quarter" idx="11"/>
          </p:nvPr>
        </p:nvSpPr>
        <p:spPr/>
        <p:txBody>
          <a:bodyPr/>
          <a:lstStyle/>
          <a:p>
            <a:fld id="{1CE7F509-0A01-4B67-B7FD-9644EFE78CAF}" type="slidenum">
              <a:rPr lang="en-SG" smtClean="0"/>
              <a:pPr/>
              <a:t>28</a:t>
            </a:fld>
            <a:endParaRPr lang="en-SG" dirty="0"/>
          </a:p>
        </p:txBody>
      </p:sp>
      <p:sp>
        <p:nvSpPr>
          <p:cNvPr id="90" name="Footer Placeholder 89"/>
          <p:cNvSpPr>
            <a:spLocks noGrp="1"/>
          </p:cNvSpPr>
          <p:nvPr>
            <p:ph type="ftr" sz="quarter" idx="12"/>
          </p:nvPr>
        </p:nvSpPr>
        <p:spPr/>
        <p:txBody>
          <a:bodyPr/>
          <a:lstStyle/>
          <a:p>
            <a:r>
              <a:rPr lang="en-US" dirty="0"/>
              <a:t>CSCI317 – Database Performance Tuning</a:t>
            </a:r>
            <a:endParaRPr lang="en-SG" dirty="0"/>
          </a:p>
        </p:txBody>
      </p:sp>
      <p:grpSp>
        <p:nvGrpSpPr>
          <p:cNvPr id="32" name="Group 31"/>
          <p:cNvGrpSpPr/>
          <p:nvPr/>
        </p:nvGrpSpPr>
        <p:grpSpPr>
          <a:xfrm>
            <a:off x="3071802" y="2348880"/>
            <a:ext cx="4812566" cy="3144066"/>
            <a:chOff x="3071802" y="2356636"/>
            <a:chExt cx="4812566" cy="3144066"/>
          </a:xfrm>
        </p:grpSpPr>
        <p:sp>
          <p:nvSpPr>
            <p:cNvPr id="94" name="Oval 93"/>
            <p:cNvSpPr/>
            <p:nvPr/>
          </p:nvSpPr>
          <p:spPr>
            <a:xfrm>
              <a:off x="3071802" y="4286256"/>
              <a:ext cx="1428760" cy="12144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1" name="Group 30"/>
            <p:cNvGrpSpPr/>
            <p:nvPr/>
          </p:nvGrpSpPr>
          <p:grpSpPr>
            <a:xfrm>
              <a:off x="3749903" y="2356636"/>
              <a:ext cx="4134465" cy="1283828"/>
              <a:chOff x="3749903" y="2356636"/>
              <a:chExt cx="4134465" cy="1283828"/>
            </a:xfrm>
          </p:grpSpPr>
          <p:sp>
            <p:nvSpPr>
              <p:cNvPr id="87" name="TextBox 86"/>
              <p:cNvSpPr txBox="1"/>
              <p:nvPr/>
            </p:nvSpPr>
            <p:spPr>
              <a:xfrm>
                <a:off x="3749903" y="2356636"/>
                <a:ext cx="4134465" cy="369332"/>
              </a:xfrm>
              <a:prstGeom prst="rect">
                <a:avLst/>
              </a:prstGeom>
              <a:noFill/>
            </p:spPr>
            <p:txBody>
              <a:bodyPr wrap="none" rtlCol="0">
                <a:spAutoFit/>
              </a:bodyPr>
              <a:lstStyle/>
              <a:p>
                <a:r>
                  <a:rPr lang="en-US" dirty="0"/>
                  <a:t>Insert of </a:t>
                </a:r>
                <a:r>
                  <a:rPr lang="en-US" b="1" dirty="0">
                    <a:solidFill>
                      <a:srgbClr val="C00000"/>
                    </a:solidFill>
                  </a:rPr>
                  <a:t>j</a:t>
                </a:r>
                <a:r>
                  <a:rPr lang="en-US" dirty="0"/>
                  <a:t> causes an overflow of node:</a:t>
                </a:r>
                <a:endParaRPr lang="en-SG" dirty="0"/>
              </a:p>
            </p:txBody>
          </p:sp>
          <p:grpSp>
            <p:nvGrpSpPr>
              <p:cNvPr id="6" name="Group 5"/>
              <p:cNvGrpSpPr/>
              <p:nvPr/>
            </p:nvGrpSpPr>
            <p:grpSpPr>
              <a:xfrm>
                <a:off x="5143504" y="3068960"/>
                <a:ext cx="1428760" cy="571504"/>
                <a:chOff x="5143504" y="2571744"/>
                <a:chExt cx="1428760" cy="571504"/>
              </a:xfrm>
            </p:grpSpPr>
            <p:sp>
              <p:nvSpPr>
                <p:cNvPr id="106" name="Rectangle 105"/>
                <p:cNvSpPr/>
                <p:nvPr/>
              </p:nvSpPr>
              <p:spPr>
                <a:xfrm>
                  <a:off x="5143504"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07" name="Rectangle 106"/>
                <p:cNvSpPr/>
                <p:nvPr/>
              </p:nvSpPr>
              <p:spPr>
                <a:xfrm>
                  <a:off x="5429256"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08" name="Rectangle 107"/>
                <p:cNvSpPr/>
                <p:nvPr/>
              </p:nvSpPr>
              <p:spPr>
                <a:xfrm>
                  <a:off x="5715008" y="2571744"/>
                  <a:ext cx="285752" cy="357190"/>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j</a:t>
                  </a:r>
                  <a:endParaRPr lang="en-SG" b="1" dirty="0">
                    <a:solidFill>
                      <a:srgbClr val="C00000"/>
                    </a:solidFill>
                  </a:endParaRPr>
                </a:p>
              </p:txBody>
            </p:sp>
            <p:sp>
              <p:nvSpPr>
                <p:cNvPr id="109" name="Rectangle 108"/>
                <p:cNvSpPr/>
                <p:nvPr/>
              </p:nvSpPr>
              <p:spPr>
                <a:xfrm>
                  <a:off x="6000760"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10" name="Rectangle 109"/>
                <p:cNvSpPr/>
                <p:nvPr/>
              </p:nvSpPr>
              <p:spPr>
                <a:xfrm>
                  <a:off x="5143504" y="292893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286380"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5572132"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5857884"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Rectangle 113"/>
                <p:cNvSpPr/>
                <p:nvPr/>
              </p:nvSpPr>
              <p:spPr>
                <a:xfrm>
                  <a:off x="6286512"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15" name="Rectangle 114"/>
                <p:cNvSpPr/>
                <p:nvPr/>
              </p:nvSpPr>
              <p:spPr>
                <a:xfrm>
                  <a:off x="6153160"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6" name="Rectangle 115"/>
                <p:cNvSpPr/>
                <p:nvPr/>
              </p:nvSpPr>
              <p:spPr>
                <a:xfrm>
                  <a:off x="6429388" y="292893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grpSp>
        <p:nvGrpSpPr>
          <p:cNvPr id="6" name="Group 5"/>
          <p:cNvGrpSpPr/>
          <p:nvPr/>
        </p:nvGrpSpPr>
        <p:grpSpPr>
          <a:xfrm>
            <a:off x="1854976" y="3214686"/>
            <a:ext cx="3931470" cy="3000396"/>
            <a:chOff x="1712893" y="2928934"/>
            <a:chExt cx="3931470" cy="3000396"/>
          </a:xfrm>
        </p:grpSpPr>
        <p:sp>
          <p:nvSpPr>
            <p:cNvPr id="7" name="Rectangle 6"/>
            <p:cNvSpPr/>
            <p:nvPr/>
          </p:nvSpPr>
          <p:spPr>
            <a:xfrm>
              <a:off x="178433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8" name="Rectangle 7"/>
            <p:cNvSpPr/>
            <p:nvPr/>
          </p:nvSpPr>
          <p:spPr>
            <a:xfrm>
              <a:off x="2070083"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 name="Rectangle 8"/>
            <p:cNvSpPr/>
            <p:nvPr/>
          </p:nvSpPr>
          <p:spPr>
            <a:xfrm>
              <a:off x="235583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 name="Rectangle 9"/>
            <p:cNvSpPr/>
            <p:nvPr/>
          </p:nvSpPr>
          <p:spPr>
            <a:xfrm>
              <a:off x="2641587"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 name="Rectangle 10"/>
            <p:cNvSpPr/>
            <p:nvPr/>
          </p:nvSpPr>
          <p:spPr>
            <a:xfrm>
              <a:off x="1784331"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2784463"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927207"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2212959"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498711"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p:cNvCxnSpPr/>
            <p:nvPr/>
          </p:nvCxnSpPr>
          <p:spPr>
            <a:xfrm rot="5400000">
              <a:off x="1712893"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926413"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212165" y="4928404"/>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855902" y="478632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7021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1" name="Rectangle 20"/>
            <p:cNvSpPr/>
            <p:nvPr/>
          </p:nvSpPr>
          <p:spPr>
            <a:xfrm>
              <a:off x="3355967"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2" name="Rectangle 21"/>
            <p:cNvSpPr/>
            <p:nvPr/>
          </p:nvSpPr>
          <p:spPr>
            <a:xfrm>
              <a:off x="3641719"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3" name="Rectangle 22"/>
            <p:cNvSpPr/>
            <p:nvPr/>
          </p:nvSpPr>
          <p:spPr>
            <a:xfrm>
              <a:off x="392747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3070215"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4070347"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3213091"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498843"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3784595"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p:cNvCxnSpPr/>
            <p:nvPr/>
          </p:nvCxnSpPr>
          <p:spPr>
            <a:xfrm rot="5400000">
              <a:off x="2998777"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499504" y="4928404"/>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820314" y="489347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41786" y="478632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356099"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4" name="Rectangle 33"/>
            <p:cNvSpPr/>
            <p:nvPr/>
          </p:nvSpPr>
          <p:spPr>
            <a:xfrm>
              <a:off x="464185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35" name="Rectangle 34"/>
            <p:cNvSpPr/>
            <p:nvPr/>
          </p:nvSpPr>
          <p:spPr>
            <a:xfrm>
              <a:off x="4927603"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36" name="Rectangle 35"/>
            <p:cNvSpPr/>
            <p:nvPr/>
          </p:nvSpPr>
          <p:spPr>
            <a:xfrm>
              <a:off x="521335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37" name="Rectangle 36"/>
            <p:cNvSpPr/>
            <p:nvPr/>
          </p:nvSpPr>
          <p:spPr>
            <a:xfrm>
              <a:off x="4356099"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p:cNvSpPr/>
            <p:nvPr/>
          </p:nvSpPr>
          <p:spPr>
            <a:xfrm>
              <a:off x="5356231"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a:xfrm>
              <a:off x="4498975"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p:cNvSpPr/>
            <p:nvPr/>
          </p:nvSpPr>
          <p:spPr>
            <a:xfrm>
              <a:off x="4784727"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5070479"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Straight Arrow Connector 41"/>
            <p:cNvCxnSpPr/>
            <p:nvPr/>
          </p:nvCxnSpPr>
          <p:spPr>
            <a:xfrm rot="5400000">
              <a:off x="4284661"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213884"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3501224"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4499768"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29256" y="478632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536412" y="489347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3133773"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49" name="Rectangle 48"/>
            <p:cNvSpPr/>
            <p:nvPr/>
          </p:nvSpPr>
          <p:spPr>
            <a:xfrm>
              <a:off x="3428992"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50" name="Rectangle 49"/>
            <p:cNvSpPr/>
            <p:nvPr/>
          </p:nvSpPr>
          <p:spPr>
            <a:xfrm>
              <a:off x="3714744"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1" name="Rectangle 50"/>
            <p:cNvSpPr/>
            <p:nvPr/>
          </p:nvSpPr>
          <p:spPr>
            <a:xfrm>
              <a:off x="4000496"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2" name="Rectangle 51"/>
            <p:cNvSpPr/>
            <p:nvPr/>
          </p:nvSpPr>
          <p:spPr>
            <a:xfrm>
              <a:off x="3143240" y="328612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p:cNvSpPr/>
            <p:nvPr/>
          </p:nvSpPr>
          <p:spPr>
            <a:xfrm>
              <a:off x="4143372" y="328612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p:cNvSpPr/>
            <p:nvPr/>
          </p:nvSpPr>
          <p:spPr>
            <a:xfrm>
              <a:off x="3286116"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3571868"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3857620"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Arrow Connector 56"/>
            <p:cNvCxnSpPr/>
            <p:nvPr/>
          </p:nvCxnSpPr>
          <p:spPr>
            <a:xfrm rot="10800000" flipV="1">
              <a:off x="2357423" y="342900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3107522" y="375047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14744" y="342979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568101"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61" name="Rectangle 60"/>
            <p:cNvSpPr/>
            <p:nvPr/>
          </p:nvSpPr>
          <p:spPr>
            <a:xfrm>
              <a:off x="4290461"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62" name="Rectangle 61"/>
            <p:cNvSpPr/>
            <p:nvPr/>
          </p:nvSpPr>
          <p:spPr>
            <a:xfrm>
              <a:off x="4576213"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63" name="Rectangle 62"/>
            <p:cNvSpPr/>
            <p:nvPr/>
          </p:nvSpPr>
          <p:spPr>
            <a:xfrm>
              <a:off x="4866525"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64" name="Rectangle 63"/>
            <p:cNvSpPr/>
            <p:nvPr/>
          </p:nvSpPr>
          <p:spPr>
            <a:xfrm>
              <a:off x="5152277"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65" name="Rectangle 64"/>
            <p:cNvSpPr/>
            <p:nvPr/>
          </p:nvSpPr>
          <p:spPr>
            <a:xfrm>
              <a:off x="1712893"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66" name="Rectangle 65"/>
            <p:cNvSpPr/>
            <p:nvPr/>
          </p:nvSpPr>
          <p:spPr>
            <a:xfrm>
              <a:off x="1998645"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67" name="Rectangle 66"/>
            <p:cNvSpPr/>
            <p:nvPr/>
          </p:nvSpPr>
          <p:spPr>
            <a:xfrm>
              <a:off x="2992730"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68" name="Rectangle 67"/>
            <p:cNvSpPr/>
            <p:nvPr/>
          </p:nvSpPr>
          <p:spPr>
            <a:xfrm>
              <a:off x="3280069"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69" name="Flowchart: Connector 68"/>
            <p:cNvSpPr/>
            <p:nvPr/>
          </p:nvSpPr>
          <p:spPr>
            <a:xfrm flipH="1">
              <a:off x="4214810" y="338328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Flowchart: Connector 69"/>
            <p:cNvSpPr/>
            <p:nvPr/>
          </p:nvSpPr>
          <p:spPr>
            <a:xfrm flipH="1">
              <a:off x="4001289" y="338328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1" name="Straight Arrow Connector 70"/>
            <p:cNvCxnSpPr>
              <a:endCxn id="64" idx="0"/>
            </p:cNvCxnSpPr>
            <p:nvPr/>
          </p:nvCxnSpPr>
          <p:spPr>
            <a:xfrm>
              <a:off x="5286950" y="4786322"/>
              <a:ext cx="8203"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3" idx="0"/>
            </p:cNvCxnSpPr>
            <p:nvPr/>
          </p:nvCxnSpPr>
          <p:spPr>
            <a:xfrm>
              <a:off x="5002786" y="478632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642910" y="1988098"/>
            <a:ext cx="954107" cy="369332"/>
          </a:xfrm>
          <a:prstGeom prst="rect">
            <a:avLst/>
          </a:prstGeom>
          <a:noFill/>
        </p:spPr>
        <p:txBody>
          <a:bodyPr wrap="none" rtlCol="0">
            <a:spAutoFit/>
          </a:bodyPr>
          <a:lstStyle/>
          <a:p>
            <a:r>
              <a:rPr lang="en-US" dirty="0"/>
              <a:t>Insert: </a:t>
            </a:r>
            <a:r>
              <a:rPr lang="en-US" b="1" dirty="0">
                <a:solidFill>
                  <a:srgbClr val="C00000"/>
                </a:solidFill>
              </a:rPr>
              <a:t>j</a:t>
            </a:r>
            <a:endParaRPr lang="en-SG" b="1" dirty="0">
              <a:solidFill>
                <a:srgbClr val="C00000"/>
              </a:solidFill>
            </a:endParaRPr>
          </a:p>
        </p:txBody>
      </p:sp>
      <p:sp>
        <p:nvSpPr>
          <p:cNvPr id="92" name="Date Placeholder 91"/>
          <p:cNvSpPr>
            <a:spLocks noGrp="1"/>
          </p:cNvSpPr>
          <p:nvPr>
            <p:ph type="dt" sz="half" idx="10"/>
          </p:nvPr>
        </p:nvSpPr>
        <p:spPr/>
        <p:txBody>
          <a:bodyPr/>
          <a:lstStyle/>
          <a:p>
            <a:fld id="{8D36902B-CF5E-4A8D-B3CD-A2B650010330}" type="datetime1">
              <a:rPr lang="en-US" smtClean="0"/>
              <a:t>1/21/2019</a:t>
            </a:fld>
            <a:endParaRPr lang="en-SG" dirty="0"/>
          </a:p>
        </p:txBody>
      </p:sp>
      <p:sp>
        <p:nvSpPr>
          <p:cNvPr id="93" name="Slide Number Placeholder 92"/>
          <p:cNvSpPr>
            <a:spLocks noGrp="1"/>
          </p:cNvSpPr>
          <p:nvPr>
            <p:ph type="sldNum" sz="quarter" idx="11"/>
          </p:nvPr>
        </p:nvSpPr>
        <p:spPr/>
        <p:txBody>
          <a:bodyPr/>
          <a:lstStyle/>
          <a:p>
            <a:fld id="{1CE7F509-0A01-4B67-B7FD-9644EFE78CAF}" type="slidenum">
              <a:rPr lang="en-SG" smtClean="0"/>
              <a:pPr/>
              <a:t>29</a:t>
            </a:fld>
            <a:endParaRPr lang="en-SG" dirty="0"/>
          </a:p>
        </p:txBody>
      </p:sp>
      <p:sp>
        <p:nvSpPr>
          <p:cNvPr id="94" name="Footer Placeholder 93"/>
          <p:cNvSpPr>
            <a:spLocks noGrp="1"/>
          </p:cNvSpPr>
          <p:nvPr>
            <p:ph type="ftr" sz="quarter" idx="12"/>
          </p:nvPr>
        </p:nvSpPr>
        <p:spPr/>
        <p:txBody>
          <a:bodyPr/>
          <a:lstStyle/>
          <a:p>
            <a:r>
              <a:rPr lang="en-US" dirty="0"/>
              <a:t>CSCI317 – Database Performance Tuning</a:t>
            </a:r>
            <a:endParaRPr lang="en-SG" dirty="0"/>
          </a:p>
        </p:txBody>
      </p:sp>
      <p:grpSp>
        <p:nvGrpSpPr>
          <p:cNvPr id="118" name="Group 117"/>
          <p:cNvGrpSpPr/>
          <p:nvPr/>
        </p:nvGrpSpPr>
        <p:grpSpPr>
          <a:xfrm>
            <a:off x="1475656" y="1714488"/>
            <a:ext cx="6730743" cy="3802744"/>
            <a:chOff x="1475656" y="1714488"/>
            <a:chExt cx="6730743" cy="3802744"/>
          </a:xfrm>
        </p:grpSpPr>
        <p:grpSp>
          <p:nvGrpSpPr>
            <p:cNvPr id="89" name="Group 88"/>
            <p:cNvGrpSpPr/>
            <p:nvPr/>
          </p:nvGrpSpPr>
          <p:grpSpPr>
            <a:xfrm>
              <a:off x="4071934" y="1714488"/>
              <a:ext cx="4134465" cy="2637842"/>
              <a:chOff x="4071934" y="1714488"/>
              <a:chExt cx="4134465" cy="2637842"/>
            </a:xfrm>
          </p:grpSpPr>
          <p:sp>
            <p:nvSpPr>
              <p:cNvPr id="87" name="TextBox 86"/>
              <p:cNvSpPr txBox="1"/>
              <p:nvPr/>
            </p:nvSpPr>
            <p:spPr>
              <a:xfrm>
                <a:off x="4071934" y="1714488"/>
                <a:ext cx="4134465" cy="369332"/>
              </a:xfrm>
              <a:prstGeom prst="rect">
                <a:avLst/>
              </a:prstGeom>
              <a:noFill/>
            </p:spPr>
            <p:txBody>
              <a:bodyPr wrap="none" rtlCol="0">
                <a:spAutoFit/>
              </a:bodyPr>
              <a:lstStyle/>
              <a:p>
                <a:r>
                  <a:rPr lang="en-US" dirty="0"/>
                  <a:t>Insert of </a:t>
                </a:r>
                <a:r>
                  <a:rPr lang="en-US" b="1" dirty="0">
                    <a:solidFill>
                      <a:srgbClr val="C00000"/>
                    </a:solidFill>
                  </a:rPr>
                  <a:t>j</a:t>
                </a:r>
                <a:r>
                  <a:rPr lang="en-US" dirty="0"/>
                  <a:t> causes an overflow of node:</a:t>
                </a:r>
                <a:endParaRPr lang="en-SG" dirty="0"/>
              </a:p>
            </p:txBody>
          </p:sp>
          <p:sp>
            <p:nvSpPr>
              <p:cNvPr id="88" name="Down Arrow 87"/>
              <p:cNvSpPr/>
              <p:nvPr/>
            </p:nvSpPr>
            <p:spPr>
              <a:xfrm rot="2700000">
                <a:off x="4845496" y="3773934"/>
                <a:ext cx="142876" cy="428628"/>
              </a:xfrm>
              <a:prstGeom prst="downArrow">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p:cNvSpPr txBox="1"/>
              <p:nvPr/>
            </p:nvSpPr>
            <p:spPr>
              <a:xfrm>
                <a:off x="5357818" y="3429000"/>
                <a:ext cx="2670566" cy="923330"/>
              </a:xfrm>
              <a:prstGeom prst="rect">
                <a:avLst/>
              </a:prstGeom>
              <a:noFill/>
            </p:spPr>
            <p:txBody>
              <a:bodyPr wrap="square" rtlCol="0">
                <a:spAutoFit/>
              </a:bodyPr>
              <a:lstStyle/>
              <a:p>
                <a:r>
                  <a:rPr lang="en-US" dirty="0"/>
                  <a:t>Merge with neighbor node and split nodes into three nodes.</a:t>
                </a:r>
                <a:endParaRPr lang="en-SG" dirty="0"/>
              </a:p>
            </p:txBody>
          </p:sp>
          <p:grpSp>
            <p:nvGrpSpPr>
              <p:cNvPr id="95" name="Group 94"/>
              <p:cNvGrpSpPr/>
              <p:nvPr/>
            </p:nvGrpSpPr>
            <p:grpSpPr>
              <a:xfrm>
                <a:off x="4857752" y="2276872"/>
                <a:ext cx="2594568" cy="1285884"/>
                <a:chOff x="4572000" y="2857496"/>
                <a:chExt cx="2594568" cy="1285884"/>
              </a:xfrm>
            </p:grpSpPr>
            <p:sp>
              <p:nvSpPr>
                <p:cNvPr id="96" name="Rectangle 95"/>
                <p:cNvSpPr/>
                <p:nvPr/>
              </p:nvSpPr>
              <p:spPr>
                <a:xfrm>
                  <a:off x="6023560"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97" name="Rectangle 96"/>
                <p:cNvSpPr/>
                <p:nvPr/>
              </p:nvSpPr>
              <p:spPr>
                <a:xfrm>
                  <a:off x="6309312"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98" name="Rectangle 97"/>
                <p:cNvSpPr/>
                <p:nvPr/>
              </p:nvSpPr>
              <p:spPr>
                <a:xfrm>
                  <a:off x="6595064"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99" name="Rectangle 98"/>
                <p:cNvSpPr/>
                <p:nvPr/>
              </p:nvSpPr>
              <p:spPr>
                <a:xfrm>
                  <a:off x="6880816" y="321389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0" name="Rectangle 99"/>
                <p:cNvSpPr/>
                <p:nvPr/>
              </p:nvSpPr>
              <p:spPr>
                <a:xfrm>
                  <a:off x="6166436"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6452188"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Rectangle 101"/>
                <p:cNvSpPr/>
                <p:nvPr/>
              </p:nvSpPr>
              <p:spPr>
                <a:xfrm>
                  <a:off x="6737940"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Rectangle 102"/>
                <p:cNvSpPr/>
                <p:nvPr/>
              </p:nvSpPr>
              <p:spPr>
                <a:xfrm>
                  <a:off x="7020272" y="357108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4" name="Straight Connector 103"/>
                <p:cNvCxnSpPr/>
                <p:nvPr/>
              </p:nvCxnSpPr>
              <p:spPr>
                <a:xfrm rot="5400000">
                  <a:off x="5370012" y="3499644"/>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572000"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06" name="Rectangle 105"/>
                <p:cNvSpPr/>
                <p:nvPr/>
              </p:nvSpPr>
              <p:spPr>
                <a:xfrm>
                  <a:off x="4857752"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7" name="Rectangle 106"/>
                <p:cNvSpPr/>
                <p:nvPr/>
              </p:nvSpPr>
              <p:spPr>
                <a:xfrm>
                  <a:off x="5143504"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08" name="Rectangle 107"/>
                <p:cNvSpPr/>
                <p:nvPr/>
              </p:nvSpPr>
              <p:spPr>
                <a:xfrm>
                  <a:off x="5436096"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09" name="Rectangle 108"/>
                <p:cNvSpPr/>
                <p:nvPr/>
              </p:nvSpPr>
              <p:spPr>
                <a:xfrm>
                  <a:off x="4572000" y="357016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4714876"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000628"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5286380"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5715008"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14" name="Rectangle 113"/>
                <p:cNvSpPr/>
                <p:nvPr/>
              </p:nvSpPr>
              <p:spPr>
                <a:xfrm>
                  <a:off x="5581656"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Straight Connector 114"/>
                <p:cNvCxnSpPr/>
                <p:nvPr/>
              </p:nvCxnSpPr>
              <p:spPr>
                <a:xfrm rot="5400000">
                  <a:off x="4505916" y="3499644"/>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5879948" y="357108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17" name="Oval 116"/>
            <p:cNvSpPr/>
            <p:nvPr/>
          </p:nvSpPr>
          <p:spPr>
            <a:xfrm>
              <a:off x="1475656" y="4293096"/>
              <a:ext cx="4824536" cy="1224136"/>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noFill/>
          <a:ln>
            <a:noFill/>
          </a:ln>
        </p:spPr>
        <p:txBody>
          <a:bodyPr>
            <a:noAutofit/>
          </a:bodyPr>
          <a:lstStyle/>
          <a:p>
            <a:pPr>
              <a:lnSpc>
                <a:spcPct val="110000"/>
              </a:lnSpc>
            </a:pPr>
            <a:r>
              <a:rPr lang="en-GB" sz="2800" dirty="0">
                <a:latin typeface="Times New Roman"/>
                <a:cs typeface="Times New Roman"/>
              </a:rPr>
              <a:t>In a B</a:t>
            </a:r>
            <a:r>
              <a:rPr lang="en-GB" sz="2800" baseline="30000" dirty="0">
                <a:latin typeface="Times New Roman"/>
                <a:cs typeface="Times New Roman"/>
              </a:rPr>
              <a:t>*</a:t>
            </a:r>
            <a:r>
              <a:rPr lang="en-GB" sz="2800" dirty="0">
                <a:latin typeface="Times New Roman"/>
                <a:cs typeface="Times New Roman"/>
              </a:rPr>
              <a:t>-tree, data pointers are stored only at the leaf nodes.</a:t>
            </a:r>
          </a:p>
          <a:p>
            <a:pPr>
              <a:lnSpc>
                <a:spcPct val="110000"/>
              </a:lnSpc>
            </a:pPr>
            <a:r>
              <a:rPr lang="en-GB" sz="2800" dirty="0">
                <a:latin typeface="Times New Roman"/>
                <a:cs typeface="Times New Roman"/>
              </a:rPr>
              <a:t>The leaf nodes have an entry for every value of the search field, along with a data pointer to the record or to the block that contains this record if the search field is a key field.</a:t>
            </a:r>
          </a:p>
          <a:p>
            <a:pPr>
              <a:lnSpc>
                <a:spcPct val="110000"/>
              </a:lnSpc>
            </a:pPr>
            <a:r>
              <a:rPr lang="en-GB" sz="2800" dirty="0">
                <a:latin typeface="Times New Roman"/>
                <a:cs typeface="Times New Roman"/>
              </a:rPr>
              <a:t>For a nonkey search field, the pointer points to a block containing pointers to the data file records, creating an extra level of indirection. (Implementation dependent)</a:t>
            </a:r>
            <a:endParaRPr lang="en-US" sz="2800" dirty="0">
              <a:latin typeface="Times New Roman"/>
              <a:cs typeface="Times New Roman"/>
            </a:endParaRPr>
          </a:p>
        </p:txBody>
      </p:sp>
      <p:sp>
        <p:nvSpPr>
          <p:cNvPr id="9" name="Date Placeholder 8"/>
          <p:cNvSpPr>
            <a:spLocks noGrp="1"/>
          </p:cNvSpPr>
          <p:nvPr>
            <p:ph type="dt" sz="half" idx="14"/>
          </p:nvPr>
        </p:nvSpPr>
        <p:spPr/>
        <p:txBody>
          <a:bodyPr/>
          <a:lstStyle/>
          <a:p>
            <a:fld id="{53504F5C-6559-455C-BF70-DD17E82038C0}" type="datetime1">
              <a:rPr lang="en-US" smtClean="0"/>
              <a:t>1/21/2019</a:t>
            </a:fld>
            <a:endParaRPr lang="en-SG" dirty="0"/>
          </a:p>
        </p:txBody>
      </p:sp>
      <p:sp>
        <p:nvSpPr>
          <p:cNvPr id="10" name="Slide Number Placeholder 9"/>
          <p:cNvSpPr>
            <a:spLocks noGrp="1"/>
          </p:cNvSpPr>
          <p:nvPr>
            <p:ph type="sldNum" sz="quarter" idx="15"/>
          </p:nvPr>
        </p:nvSpPr>
        <p:spPr/>
        <p:txBody>
          <a:bodyPr/>
          <a:lstStyle/>
          <a:p>
            <a:fld id="{1CE7F509-0A01-4B67-B7FD-9644EFE78CAF}" type="slidenum">
              <a:rPr lang="en-SG" smtClean="0"/>
              <a:pPr/>
              <a:t>3</a:t>
            </a:fld>
            <a:endParaRPr lang="en-SG" dirty="0"/>
          </a:p>
        </p:txBody>
      </p:sp>
      <p:sp>
        <p:nvSpPr>
          <p:cNvPr id="11" name="Footer Placeholder 10"/>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0" name="TextBox 89"/>
          <p:cNvSpPr txBox="1"/>
          <p:nvPr/>
        </p:nvSpPr>
        <p:spPr>
          <a:xfrm>
            <a:off x="642910" y="1988098"/>
            <a:ext cx="3428718" cy="369332"/>
          </a:xfrm>
          <a:prstGeom prst="rect">
            <a:avLst/>
          </a:prstGeom>
          <a:noFill/>
        </p:spPr>
        <p:txBody>
          <a:bodyPr wrap="none" rtlCol="0">
            <a:spAutoFit/>
          </a:bodyPr>
          <a:lstStyle/>
          <a:p>
            <a:r>
              <a:rPr lang="en-US" dirty="0"/>
              <a:t>B*-tree after the insertion of </a:t>
            </a:r>
            <a:r>
              <a:rPr lang="en-US" dirty="0">
                <a:solidFill>
                  <a:srgbClr val="C00000"/>
                </a:solidFill>
              </a:rPr>
              <a:t>j.</a:t>
            </a:r>
            <a:endParaRPr lang="en-SG" dirty="0">
              <a:solidFill>
                <a:srgbClr val="C00000"/>
              </a:solidFill>
            </a:endParaRPr>
          </a:p>
        </p:txBody>
      </p:sp>
      <p:sp>
        <p:nvSpPr>
          <p:cNvPr id="74" name="Date Placeholder 73"/>
          <p:cNvSpPr>
            <a:spLocks noGrp="1"/>
          </p:cNvSpPr>
          <p:nvPr>
            <p:ph type="dt" sz="half" idx="10"/>
          </p:nvPr>
        </p:nvSpPr>
        <p:spPr/>
        <p:txBody>
          <a:bodyPr/>
          <a:lstStyle/>
          <a:p>
            <a:fld id="{14138D37-A1A6-4961-870F-1001D0BF63B4}" type="datetime1">
              <a:rPr lang="en-US" smtClean="0"/>
              <a:t>1/21/2019</a:t>
            </a:fld>
            <a:endParaRPr lang="en-SG" dirty="0"/>
          </a:p>
        </p:txBody>
      </p:sp>
      <p:sp>
        <p:nvSpPr>
          <p:cNvPr id="75" name="Slide Number Placeholder 74"/>
          <p:cNvSpPr>
            <a:spLocks noGrp="1"/>
          </p:cNvSpPr>
          <p:nvPr>
            <p:ph type="sldNum" sz="quarter" idx="11"/>
          </p:nvPr>
        </p:nvSpPr>
        <p:spPr/>
        <p:txBody>
          <a:bodyPr/>
          <a:lstStyle/>
          <a:p>
            <a:fld id="{1CE7F509-0A01-4B67-B7FD-9644EFE78CAF}" type="slidenum">
              <a:rPr lang="en-SG" smtClean="0"/>
              <a:pPr/>
              <a:t>30</a:t>
            </a:fld>
            <a:endParaRPr lang="en-SG" dirty="0"/>
          </a:p>
        </p:txBody>
      </p:sp>
      <p:sp>
        <p:nvSpPr>
          <p:cNvPr id="76" name="Footer Placeholder 75"/>
          <p:cNvSpPr>
            <a:spLocks noGrp="1"/>
          </p:cNvSpPr>
          <p:nvPr>
            <p:ph type="ftr" sz="quarter" idx="12"/>
          </p:nvPr>
        </p:nvSpPr>
        <p:spPr/>
        <p:txBody>
          <a:bodyPr/>
          <a:lstStyle/>
          <a:p>
            <a:r>
              <a:rPr lang="en-US" dirty="0"/>
              <a:t>CSCI317 – Database Performance Tuning</a:t>
            </a:r>
            <a:endParaRPr lang="en-SG" dirty="0"/>
          </a:p>
        </p:txBody>
      </p:sp>
      <p:grpSp>
        <p:nvGrpSpPr>
          <p:cNvPr id="77" name="Group 76"/>
          <p:cNvGrpSpPr/>
          <p:nvPr/>
        </p:nvGrpSpPr>
        <p:grpSpPr>
          <a:xfrm>
            <a:off x="2007376" y="2948884"/>
            <a:ext cx="3931470" cy="3000396"/>
            <a:chOff x="1712893" y="2928934"/>
            <a:chExt cx="3931470" cy="3000396"/>
          </a:xfrm>
        </p:grpSpPr>
        <p:sp>
          <p:nvSpPr>
            <p:cNvPr id="78" name="Rectangle 77"/>
            <p:cNvSpPr/>
            <p:nvPr/>
          </p:nvSpPr>
          <p:spPr>
            <a:xfrm>
              <a:off x="178433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79" name="Rectangle 78"/>
            <p:cNvSpPr/>
            <p:nvPr/>
          </p:nvSpPr>
          <p:spPr>
            <a:xfrm>
              <a:off x="2070083"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80" name="Rectangle 79"/>
            <p:cNvSpPr/>
            <p:nvPr/>
          </p:nvSpPr>
          <p:spPr>
            <a:xfrm>
              <a:off x="235583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81" name="Rectangle 80"/>
            <p:cNvSpPr/>
            <p:nvPr/>
          </p:nvSpPr>
          <p:spPr>
            <a:xfrm>
              <a:off x="2641587"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82" name="Rectangle 81"/>
            <p:cNvSpPr/>
            <p:nvPr/>
          </p:nvSpPr>
          <p:spPr>
            <a:xfrm>
              <a:off x="1784331"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2784463"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1927207"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2212959"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2498711"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1712893"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1926413"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2212165" y="4928404"/>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855902" y="478632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07021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3" name="Rectangle 92"/>
            <p:cNvSpPr/>
            <p:nvPr/>
          </p:nvSpPr>
          <p:spPr>
            <a:xfrm>
              <a:off x="3355967"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4" name="Rectangle 93"/>
            <p:cNvSpPr/>
            <p:nvPr/>
          </p:nvSpPr>
          <p:spPr>
            <a:xfrm>
              <a:off x="3641719"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95" name="Rectangle 94"/>
            <p:cNvSpPr/>
            <p:nvPr/>
          </p:nvSpPr>
          <p:spPr>
            <a:xfrm>
              <a:off x="392747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3070215"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Rectangle 96"/>
            <p:cNvSpPr/>
            <p:nvPr/>
          </p:nvSpPr>
          <p:spPr>
            <a:xfrm>
              <a:off x="4070347"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3213091"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3498843"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3784595"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1" name="Straight Arrow Connector 100"/>
            <p:cNvCxnSpPr/>
            <p:nvPr/>
          </p:nvCxnSpPr>
          <p:spPr>
            <a:xfrm rot="5400000">
              <a:off x="2998777"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499504" y="4928404"/>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3820314" y="489347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141786" y="478632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356099"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06" name="Rectangle 105"/>
            <p:cNvSpPr/>
            <p:nvPr/>
          </p:nvSpPr>
          <p:spPr>
            <a:xfrm>
              <a:off x="4641851"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07" name="Rectangle 106"/>
            <p:cNvSpPr/>
            <p:nvPr/>
          </p:nvSpPr>
          <p:spPr>
            <a:xfrm>
              <a:off x="4927603"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08" name="Rectangle 107"/>
            <p:cNvSpPr/>
            <p:nvPr/>
          </p:nvSpPr>
          <p:spPr>
            <a:xfrm>
              <a:off x="5213355" y="428625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109" name="Rectangle 108"/>
            <p:cNvSpPr/>
            <p:nvPr/>
          </p:nvSpPr>
          <p:spPr>
            <a:xfrm>
              <a:off x="4356099"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5356231" y="464344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4498975"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4784727"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5070479" y="464344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284661"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a:off x="3213884"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5400000">
              <a:off x="3501224"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499768"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429256" y="478632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536412" y="489347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20" name="Rectangle 119"/>
            <p:cNvSpPr/>
            <p:nvPr/>
          </p:nvSpPr>
          <p:spPr>
            <a:xfrm>
              <a:off x="3143240"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21" name="Rectangle 120"/>
            <p:cNvSpPr/>
            <p:nvPr/>
          </p:nvSpPr>
          <p:spPr>
            <a:xfrm>
              <a:off x="3428992"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22" name="Rectangle 121"/>
            <p:cNvSpPr/>
            <p:nvPr/>
          </p:nvSpPr>
          <p:spPr>
            <a:xfrm>
              <a:off x="3714744"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3" name="Rectangle 122"/>
            <p:cNvSpPr/>
            <p:nvPr/>
          </p:nvSpPr>
          <p:spPr>
            <a:xfrm>
              <a:off x="4000496" y="292893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4" name="Rectangle 123"/>
            <p:cNvSpPr/>
            <p:nvPr/>
          </p:nvSpPr>
          <p:spPr>
            <a:xfrm>
              <a:off x="3143240" y="328612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143372" y="328612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Rectangle 125"/>
            <p:cNvSpPr/>
            <p:nvPr/>
          </p:nvSpPr>
          <p:spPr>
            <a:xfrm>
              <a:off x="3286116"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Rectangle 126"/>
            <p:cNvSpPr/>
            <p:nvPr/>
          </p:nvSpPr>
          <p:spPr>
            <a:xfrm>
              <a:off x="3571868"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8" name="Rectangle 127"/>
            <p:cNvSpPr/>
            <p:nvPr/>
          </p:nvSpPr>
          <p:spPr>
            <a:xfrm>
              <a:off x="3857620" y="328612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9" name="Straight Arrow Connector 128"/>
            <p:cNvCxnSpPr/>
            <p:nvPr/>
          </p:nvCxnSpPr>
          <p:spPr>
            <a:xfrm rot="10800000" flipV="1">
              <a:off x="2357423" y="342900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16200000" flipH="1">
              <a:off x="3107522" y="375047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714744" y="342979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3568101"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3" name="Rectangle 132"/>
            <p:cNvSpPr/>
            <p:nvPr/>
          </p:nvSpPr>
          <p:spPr>
            <a:xfrm>
              <a:off x="4290461"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4" name="Rectangle 133"/>
            <p:cNvSpPr/>
            <p:nvPr/>
          </p:nvSpPr>
          <p:spPr>
            <a:xfrm>
              <a:off x="4576213"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135" name="Rectangle 134"/>
            <p:cNvSpPr/>
            <p:nvPr/>
          </p:nvSpPr>
          <p:spPr>
            <a:xfrm>
              <a:off x="4866525"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5152277"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1712893"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38" name="Rectangle 137"/>
            <p:cNvSpPr/>
            <p:nvPr/>
          </p:nvSpPr>
          <p:spPr>
            <a:xfrm>
              <a:off x="1998645"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2992730"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3280069" y="507207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41" name="Flowchart: Connector 68"/>
            <p:cNvSpPr/>
            <p:nvPr/>
          </p:nvSpPr>
          <p:spPr>
            <a:xfrm flipH="1">
              <a:off x="4214810" y="338328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Flowchart: Connector 69"/>
            <p:cNvSpPr/>
            <p:nvPr/>
          </p:nvSpPr>
          <p:spPr>
            <a:xfrm flipH="1">
              <a:off x="4001289" y="338328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3" name="Straight Arrow Connector 142"/>
            <p:cNvCxnSpPr>
              <a:endCxn id="136" idx="0"/>
            </p:cNvCxnSpPr>
            <p:nvPr/>
          </p:nvCxnSpPr>
          <p:spPr>
            <a:xfrm>
              <a:off x="5286950" y="4786322"/>
              <a:ext cx="8203"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35" idx="0"/>
            </p:cNvCxnSpPr>
            <p:nvPr/>
          </p:nvCxnSpPr>
          <p:spPr>
            <a:xfrm>
              <a:off x="5002786" y="478632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730501" y="1979548"/>
            <a:ext cx="1761833" cy="369332"/>
          </a:xfrm>
          <a:prstGeom prst="rect">
            <a:avLst/>
          </a:prstGeom>
          <a:noFill/>
        </p:spPr>
        <p:txBody>
          <a:bodyPr wrap="none" rtlCol="0">
            <a:spAutoFit/>
          </a:bodyPr>
          <a:lstStyle/>
          <a:p>
            <a:r>
              <a:rPr lang="en-US" dirty="0">
                <a:cs typeface="Times New Roman"/>
              </a:rPr>
              <a:t>Insert: </a:t>
            </a:r>
            <a:r>
              <a:rPr lang="en-US" b="1" dirty="0">
                <a:solidFill>
                  <a:srgbClr val="FF0000"/>
                </a:solidFill>
                <a:cs typeface="Times New Roman"/>
              </a:rPr>
              <a:t>e</a:t>
            </a:r>
            <a:r>
              <a:rPr lang="en-US" dirty="0">
                <a:cs typeface="Times New Roman"/>
              </a:rPr>
              <a:t>, s, </a:t>
            </a:r>
            <a:r>
              <a:rPr lang="en-US" dirty="0" err="1">
                <a:cs typeface="Times New Roman"/>
              </a:rPr>
              <a:t>i</a:t>
            </a:r>
            <a:r>
              <a:rPr lang="en-US" dirty="0">
                <a:cs typeface="Times New Roman"/>
              </a:rPr>
              <a:t>, r</a:t>
            </a:r>
            <a:endParaRPr lang="en-SG" dirty="0">
              <a:cs typeface="Times New Roman"/>
            </a:endParaRPr>
          </a:p>
        </p:txBody>
      </p:sp>
      <p:sp>
        <p:nvSpPr>
          <p:cNvPr id="93" name="Date Placeholder 92"/>
          <p:cNvSpPr>
            <a:spLocks noGrp="1"/>
          </p:cNvSpPr>
          <p:nvPr>
            <p:ph type="dt" sz="half" idx="10"/>
          </p:nvPr>
        </p:nvSpPr>
        <p:spPr/>
        <p:txBody>
          <a:bodyPr/>
          <a:lstStyle/>
          <a:p>
            <a:fld id="{2240104A-B4C5-466B-A0D9-62566EE38D63}" type="datetime1">
              <a:rPr lang="en-US" smtClean="0"/>
              <a:t>1/21/2019</a:t>
            </a:fld>
            <a:endParaRPr lang="en-SG" dirty="0"/>
          </a:p>
        </p:txBody>
      </p:sp>
      <p:sp>
        <p:nvSpPr>
          <p:cNvPr id="96" name="Slide Number Placeholder 95"/>
          <p:cNvSpPr>
            <a:spLocks noGrp="1"/>
          </p:cNvSpPr>
          <p:nvPr>
            <p:ph type="sldNum" sz="quarter" idx="11"/>
          </p:nvPr>
        </p:nvSpPr>
        <p:spPr/>
        <p:txBody>
          <a:bodyPr/>
          <a:lstStyle/>
          <a:p>
            <a:fld id="{1CE7F509-0A01-4B67-B7FD-9644EFE78CAF}" type="slidenum">
              <a:rPr lang="en-SG" smtClean="0"/>
              <a:pPr/>
              <a:t>31</a:t>
            </a:fld>
            <a:endParaRPr lang="en-SG" dirty="0"/>
          </a:p>
        </p:txBody>
      </p:sp>
      <p:sp>
        <p:nvSpPr>
          <p:cNvPr id="97" name="Footer Placeholder 96"/>
          <p:cNvSpPr>
            <a:spLocks noGrp="1"/>
          </p:cNvSpPr>
          <p:nvPr>
            <p:ph type="ftr" sz="quarter" idx="12"/>
          </p:nvPr>
        </p:nvSpPr>
        <p:spPr/>
        <p:txBody>
          <a:bodyPr/>
          <a:lstStyle/>
          <a:p>
            <a:r>
              <a:rPr lang="en-US" dirty="0"/>
              <a:t>CSCI317 – Database Performance Tuning</a:t>
            </a:r>
            <a:endParaRPr lang="en-SG" dirty="0"/>
          </a:p>
        </p:txBody>
      </p:sp>
      <p:grpSp>
        <p:nvGrpSpPr>
          <p:cNvPr id="32" name="Group 31"/>
          <p:cNvGrpSpPr/>
          <p:nvPr/>
        </p:nvGrpSpPr>
        <p:grpSpPr>
          <a:xfrm>
            <a:off x="721935" y="2555612"/>
            <a:ext cx="6917439" cy="3537684"/>
            <a:chOff x="721935" y="2555612"/>
            <a:chExt cx="6917439" cy="3537684"/>
          </a:xfrm>
        </p:grpSpPr>
        <p:grpSp>
          <p:nvGrpSpPr>
            <p:cNvPr id="6" name="Group 5"/>
            <p:cNvGrpSpPr/>
            <p:nvPr/>
          </p:nvGrpSpPr>
          <p:grpSpPr>
            <a:xfrm>
              <a:off x="3707904" y="3092900"/>
              <a:ext cx="3931470" cy="3000396"/>
              <a:chOff x="3707904" y="3092900"/>
              <a:chExt cx="3931470" cy="3000396"/>
            </a:xfrm>
          </p:grpSpPr>
          <p:sp>
            <p:nvSpPr>
              <p:cNvPr id="101" name="Rectangle 100"/>
              <p:cNvSpPr/>
              <p:nvPr/>
            </p:nvSpPr>
            <p:spPr>
              <a:xfrm>
                <a:off x="377934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14" name="Rectangle 113"/>
              <p:cNvSpPr/>
              <p:nvPr/>
            </p:nvSpPr>
            <p:spPr>
              <a:xfrm>
                <a:off x="4065094"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19" name="Rectangle 118"/>
              <p:cNvSpPr/>
              <p:nvPr/>
            </p:nvSpPr>
            <p:spPr>
              <a:xfrm>
                <a:off x="435084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636598"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779342"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779474"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922218"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207970"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493722"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5400000">
                <a:off x="3707904"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3921424"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4207176" y="5092370"/>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850913" y="4950288"/>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506522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31" name="Rectangle 130"/>
              <p:cNvSpPr/>
              <p:nvPr/>
            </p:nvSpPr>
            <p:spPr>
              <a:xfrm>
                <a:off x="5364088"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32" name="Rectangle 131"/>
              <p:cNvSpPr/>
              <p:nvPr/>
            </p:nvSpPr>
            <p:spPr>
              <a:xfrm>
                <a:off x="5636730"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33" name="Rectangle 132"/>
              <p:cNvSpPr/>
              <p:nvPr/>
            </p:nvSpPr>
            <p:spPr>
              <a:xfrm>
                <a:off x="592248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134" name="Rectangle 133"/>
              <p:cNvSpPr/>
              <p:nvPr/>
            </p:nvSpPr>
            <p:spPr>
              <a:xfrm>
                <a:off x="5065226"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6065358"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p:cNvSpPr/>
              <p:nvPr/>
            </p:nvSpPr>
            <p:spPr>
              <a:xfrm>
                <a:off x="5208102"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Rectangle 136"/>
              <p:cNvSpPr/>
              <p:nvPr/>
            </p:nvSpPr>
            <p:spPr>
              <a:xfrm>
                <a:off x="5493854"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p:cNvSpPr/>
              <p:nvPr/>
            </p:nvSpPr>
            <p:spPr>
              <a:xfrm>
                <a:off x="5779606"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9" name="Straight Arrow Connector 138"/>
              <p:cNvCxnSpPr/>
              <p:nvPr/>
            </p:nvCxnSpPr>
            <p:spPr>
              <a:xfrm rot="5400000">
                <a:off x="4993788"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4494515" y="5092370"/>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6797" y="4950288"/>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6351110"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44" name="Rectangle 143"/>
              <p:cNvSpPr/>
              <p:nvPr/>
            </p:nvSpPr>
            <p:spPr>
              <a:xfrm>
                <a:off x="663686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45" name="Rectangle 144"/>
              <p:cNvSpPr/>
              <p:nvPr/>
            </p:nvSpPr>
            <p:spPr>
              <a:xfrm>
                <a:off x="6922614"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46" name="Rectangle 145"/>
              <p:cNvSpPr/>
              <p:nvPr/>
            </p:nvSpPr>
            <p:spPr>
              <a:xfrm>
                <a:off x="720836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147" name="Rectangle 146"/>
              <p:cNvSpPr/>
              <p:nvPr/>
            </p:nvSpPr>
            <p:spPr>
              <a:xfrm>
                <a:off x="6351110"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p:cNvSpPr/>
              <p:nvPr/>
            </p:nvSpPr>
            <p:spPr>
              <a:xfrm>
                <a:off x="7351242"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Rectangle 148"/>
              <p:cNvSpPr/>
              <p:nvPr/>
            </p:nvSpPr>
            <p:spPr>
              <a:xfrm>
                <a:off x="6493986"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Rectangle 149"/>
              <p:cNvSpPr/>
              <p:nvPr/>
            </p:nvSpPr>
            <p:spPr>
              <a:xfrm>
                <a:off x="6779738"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Rectangle 150"/>
              <p:cNvSpPr/>
              <p:nvPr/>
            </p:nvSpPr>
            <p:spPr>
              <a:xfrm>
                <a:off x="7065490"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2" name="Straight Arrow Connector 151"/>
              <p:cNvCxnSpPr/>
              <p:nvPr/>
            </p:nvCxnSpPr>
            <p:spPr>
              <a:xfrm rot="5400000">
                <a:off x="6279672"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5400000">
                <a:off x="5208895"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5400000">
                <a:off x="5496235"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6494779"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7424267" y="4950288"/>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a:off x="7531423" y="5057445"/>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58" name="Rectangle 157"/>
              <p:cNvSpPr/>
              <p:nvPr/>
            </p:nvSpPr>
            <p:spPr>
              <a:xfrm>
                <a:off x="5138251"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59" name="Rectangle 158"/>
              <p:cNvSpPr/>
              <p:nvPr/>
            </p:nvSpPr>
            <p:spPr>
              <a:xfrm>
                <a:off x="5424003"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60" name="Rectangle 159"/>
              <p:cNvSpPr/>
              <p:nvPr/>
            </p:nvSpPr>
            <p:spPr>
              <a:xfrm>
                <a:off x="5709755"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1" name="Rectangle 160"/>
              <p:cNvSpPr/>
              <p:nvPr/>
            </p:nvSpPr>
            <p:spPr>
              <a:xfrm>
                <a:off x="5995507"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2" name="Rectangle 161"/>
              <p:cNvSpPr/>
              <p:nvPr/>
            </p:nvSpPr>
            <p:spPr>
              <a:xfrm>
                <a:off x="5138251" y="345009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Rectangle 162"/>
              <p:cNvSpPr/>
              <p:nvPr/>
            </p:nvSpPr>
            <p:spPr>
              <a:xfrm>
                <a:off x="6138383" y="345009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Rectangle 163"/>
              <p:cNvSpPr/>
              <p:nvPr/>
            </p:nvSpPr>
            <p:spPr>
              <a:xfrm>
                <a:off x="5281127"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Rectangle 164"/>
              <p:cNvSpPr/>
              <p:nvPr/>
            </p:nvSpPr>
            <p:spPr>
              <a:xfrm>
                <a:off x="5566879"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6" name="Rectangle 165"/>
              <p:cNvSpPr/>
              <p:nvPr/>
            </p:nvSpPr>
            <p:spPr>
              <a:xfrm>
                <a:off x="5852631"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7" name="Straight Arrow Connector 166"/>
              <p:cNvCxnSpPr/>
              <p:nvPr/>
            </p:nvCxnSpPr>
            <p:spPr>
              <a:xfrm rot="10800000" flipV="1">
                <a:off x="4352434" y="3592966"/>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16200000" flipH="1">
                <a:off x="5102533" y="3914439"/>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5709755" y="3593760"/>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87042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71" name="Rectangle 170"/>
              <p:cNvSpPr/>
              <p:nvPr/>
            </p:nvSpPr>
            <p:spPr>
              <a:xfrm>
                <a:off x="6285472"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72" name="Rectangle 171"/>
              <p:cNvSpPr/>
              <p:nvPr/>
            </p:nvSpPr>
            <p:spPr>
              <a:xfrm>
                <a:off x="657122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173" name="Rectangle 172"/>
              <p:cNvSpPr/>
              <p:nvPr/>
            </p:nvSpPr>
            <p:spPr>
              <a:xfrm>
                <a:off x="6861536"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74" name="Rectangle 173"/>
              <p:cNvSpPr/>
              <p:nvPr/>
            </p:nvSpPr>
            <p:spPr>
              <a:xfrm>
                <a:off x="7147288"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75" name="Rectangle 174"/>
              <p:cNvSpPr/>
              <p:nvPr/>
            </p:nvSpPr>
            <p:spPr>
              <a:xfrm>
                <a:off x="370790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76" name="Rectangle 175"/>
              <p:cNvSpPr/>
              <p:nvPr/>
            </p:nvSpPr>
            <p:spPr>
              <a:xfrm>
                <a:off x="3993656"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77" name="Rectangle 176"/>
              <p:cNvSpPr/>
              <p:nvPr/>
            </p:nvSpPr>
            <p:spPr>
              <a:xfrm>
                <a:off x="4987741"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78" name="Rectangle 177"/>
              <p:cNvSpPr/>
              <p:nvPr/>
            </p:nvSpPr>
            <p:spPr>
              <a:xfrm>
                <a:off x="5582392"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79" name="Flowchart: Connector 68"/>
              <p:cNvSpPr/>
              <p:nvPr/>
            </p:nvSpPr>
            <p:spPr>
              <a:xfrm flipH="1">
                <a:off x="6209821" y="354724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Flowchart: Connector 69"/>
              <p:cNvSpPr/>
              <p:nvPr/>
            </p:nvSpPr>
            <p:spPr>
              <a:xfrm flipH="1">
                <a:off x="5996300" y="354724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1" name="Straight Arrow Connector 180"/>
              <p:cNvCxnSpPr>
                <a:endCxn id="174" idx="0"/>
              </p:cNvCxnSpPr>
              <p:nvPr/>
            </p:nvCxnSpPr>
            <p:spPr>
              <a:xfrm>
                <a:off x="7281961" y="4950288"/>
                <a:ext cx="8203"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73" idx="0"/>
              </p:cNvCxnSpPr>
              <p:nvPr/>
            </p:nvCxnSpPr>
            <p:spPr>
              <a:xfrm>
                <a:off x="6997797" y="4950288"/>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5294360" y="522920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186" name="Straight Arrow Connector 185"/>
              <p:cNvCxnSpPr/>
              <p:nvPr/>
            </p:nvCxnSpPr>
            <p:spPr>
              <a:xfrm rot="5400000">
                <a:off x="5796482" y="508325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21935" y="2555612"/>
              <a:ext cx="4930185" cy="2529572"/>
              <a:chOff x="721935" y="2555612"/>
              <a:chExt cx="4930185" cy="2529572"/>
            </a:xfrm>
          </p:grpSpPr>
          <p:sp>
            <p:nvSpPr>
              <p:cNvPr id="185" name="TextBox 184"/>
              <p:cNvSpPr txBox="1"/>
              <p:nvPr/>
            </p:nvSpPr>
            <p:spPr>
              <a:xfrm>
                <a:off x="721935" y="2555612"/>
                <a:ext cx="1095034" cy="369332"/>
              </a:xfrm>
              <a:prstGeom prst="rect">
                <a:avLst/>
              </a:prstGeom>
              <a:noFill/>
            </p:spPr>
            <p:txBody>
              <a:bodyPr wrap="none" rtlCol="0">
                <a:spAutoFit/>
              </a:bodyPr>
              <a:lstStyle/>
              <a:p>
                <a:r>
                  <a:rPr lang="en-US" dirty="0">
                    <a:cs typeface="Times New Roman"/>
                  </a:rPr>
                  <a:t>Insert: </a:t>
                </a:r>
                <a:r>
                  <a:rPr lang="en-US" b="1" dirty="0">
                    <a:solidFill>
                      <a:srgbClr val="C00000"/>
                    </a:solidFill>
                    <a:cs typeface="Times New Roman"/>
                  </a:rPr>
                  <a:t>e</a:t>
                </a:r>
                <a:endParaRPr lang="en-SG" dirty="0">
                  <a:cs typeface="Times New Roman"/>
                </a:endParaRPr>
              </a:p>
            </p:txBody>
          </p:sp>
          <p:sp>
            <p:nvSpPr>
              <p:cNvPr id="117" name="Oval 116"/>
              <p:cNvSpPr/>
              <p:nvPr/>
            </p:nvSpPr>
            <p:spPr>
              <a:xfrm>
                <a:off x="5364088" y="4365104"/>
                <a:ext cx="288032"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857364"/>
            <a:ext cx="1710725" cy="369332"/>
          </a:xfrm>
          <a:prstGeom prst="rect">
            <a:avLst/>
          </a:prstGeom>
          <a:noFill/>
        </p:spPr>
        <p:txBody>
          <a:bodyPr wrap="none" rtlCol="0">
            <a:spAutoFit/>
          </a:bodyPr>
          <a:lstStyle/>
          <a:p>
            <a:r>
              <a:rPr lang="en-US" dirty="0"/>
              <a:t>Insert: e,</a:t>
            </a:r>
            <a:r>
              <a:rPr lang="en-US" dirty="0">
                <a:solidFill>
                  <a:srgbClr val="C00000"/>
                </a:solidFill>
              </a:rPr>
              <a:t> </a:t>
            </a:r>
            <a:r>
              <a:rPr lang="en-US" b="1" dirty="0">
                <a:solidFill>
                  <a:srgbClr val="C00000"/>
                </a:solidFill>
              </a:rPr>
              <a:t>s</a:t>
            </a:r>
            <a:r>
              <a:rPr lang="en-US" dirty="0"/>
              <a:t>, </a:t>
            </a:r>
            <a:r>
              <a:rPr lang="en-US" dirty="0" err="1"/>
              <a:t>i</a:t>
            </a:r>
            <a:r>
              <a:rPr lang="en-US" dirty="0"/>
              <a:t>, r</a:t>
            </a:r>
            <a:endParaRPr lang="en-SG" dirty="0"/>
          </a:p>
        </p:txBody>
      </p:sp>
      <p:sp>
        <p:nvSpPr>
          <p:cNvPr id="92" name="Date Placeholder 91"/>
          <p:cNvSpPr>
            <a:spLocks noGrp="1"/>
          </p:cNvSpPr>
          <p:nvPr>
            <p:ph type="dt" sz="half" idx="10"/>
          </p:nvPr>
        </p:nvSpPr>
        <p:spPr/>
        <p:txBody>
          <a:bodyPr/>
          <a:lstStyle/>
          <a:p>
            <a:fld id="{75C3E46A-6C50-464A-83F6-9118AD3BD3D9}" type="datetime1">
              <a:rPr lang="en-US" smtClean="0"/>
              <a:t>1/21/2019</a:t>
            </a:fld>
            <a:endParaRPr lang="en-SG" dirty="0"/>
          </a:p>
        </p:txBody>
      </p:sp>
      <p:sp>
        <p:nvSpPr>
          <p:cNvPr id="93" name="Slide Number Placeholder 92"/>
          <p:cNvSpPr>
            <a:spLocks noGrp="1"/>
          </p:cNvSpPr>
          <p:nvPr>
            <p:ph type="sldNum" sz="quarter" idx="11"/>
          </p:nvPr>
        </p:nvSpPr>
        <p:spPr/>
        <p:txBody>
          <a:bodyPr/>
          <a:lstStyle/>
          <a:p>
            <a:fld id="{1CE7F509-0A01-4B67-B7FD-9644EFE78CAF}" type="slidenum">
              <a:rPr lang="en-SG" smtClean="0"/>
              <a:pPr/>
              <a:t>32</a:t>
            </a:fld>
            <a:endParaRPr lang="en-SG" dirty="0"/>
          </a:p>
        </p:txBody>
      </p:sp>
      <p:sp>
        <p:nvSpPr>
          <p:cNvPr id="95" name="Footer Placeholder 94"/>
          <p:cNvSpPr>
            <a:spLocks noGrp="1"/>
          </p:cNvSpPr>
          <p:nvPr>
            <p:ph type="ftr" sz="quarter" idx="12"/>
          </p:nvPr>
        </p:nvSpPr>
        <p:spPr/>
        <p:txBody>
          <a:bodyPr/>
          <a:lstStyle/>
          <a:p>
            <a:r>
              <a:rPr lang="en-US" dirty="0"/>
              <a:t>CSCI317 – Database Performance Tuning</a:t>
            </a:r>
            <a:endParaRPr lang="en-SG" dirty="0"/>
          </a:p>
        </p:txBody>
      </p:sp>
      <p:grpSp>
        <p:nvGrpSpPr>
          <p:cNvPr id="96" name="Group 95"/>
          <p:cNvGrpSpPr/>
          <p:nvPr/>
        </p:nvGrpSpPr>
        <p:grpSpPr>
          <a:xfrm>
            <a:off x="1403648" y="3092900"/>
            <a:ext cx="3931470" cy="3000396"/>
            <a:chOff x="3707904" y="3092900"/>
            <a:chExt cx="3931470" cy="3000396"/>
          </a:xfrm>
        </p:grpSpPr>
        <p:sp>
          <p:nvSpPr>
            <p:cNvPr id="97" name="Rectangle 96"/>
            <p:cNvSpPr/>
            <p:nvPr/>
          </p:nvSpPr>
          <p:spPr>
            <a:xfrm>
              <a:off x="377934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8" name="Rectangle 97"/>
            <p:cNvSpPr/>
            <p:nvPr/>
          </p:nvSpPr>
          <p:spPr>
            <a:xfrm>
              <a:off x="4065094"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99" name="Rectangle 98"/>
            <p:cNvSpPr/>
            <p:nvPr/>
          </p:nvSpPr>
          <p:spPr>
            <a:xfrm>
              <a:off x="435084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1" name="Rectangle 100"/>
            <p:cNvSpPr/>
            <p:nvPr/>
          </p:nvSpPr>
          <p:spPr>
            <a:xfrm>
              <a:off x="4636598"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2" name="Rectangle 101"/>
            <p:cNvSpPr/>
            <p:nvPr/>
          </p:nvSpPr>
          <p:spPr>
            <a:xfrm>
              <a:off x="3779342"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Rectangle 102"/>
            <p:cNvSpPr/>
            <p:nvPr/>
          </p:nvSpPr>
          <p:spPr>
            <a:xfrm>
              <a:off x="4779474"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Rectangle 103"/>
            <p:cNvSpPr/>
            <p:nvPr/>
          </p:nvSpPr>
          <p:spPr>
            <a:xfrm>
              <a:off x="3922218"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ectangle 104"/>
            <p:cNvSpPr/>
            <p:nvPr/>
          </p:nvSpPr>
          <p:spPr>
            <a:xfrm>
              <a:off x="4207970"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Rectangle 105"/>
            <p:cNvSpPr/>
            <p:nvPr/>
          </p:nvSpPr>
          <p:spPr>
            <a:xfrm>
              <a:off x="4493722"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7" name="Straight Arrow Connector 106"/>
            <p:cNvCxnSpPr/>
            <p:nvPr/>
          </p:nvCxnSpPr>
          <p:spPr>
            <a:xfrm rot="5400000">
              <a:off x="3707904"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5400000">
              <a:off x="3921424"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a:off x="4207176" y="5092370"/>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4850913" y="4950288"/>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506522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12" name="Rectangle 111"/>
            <p:cNvSpPr/>
            <p:nvPr/>
          </p:nvSpPr>
          <p:spPr>
            <a:xfrm>
              <a:off x="5364088"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13" name="Rectangle 112"/>
            <p:cNvSpPr/>
            <p:nvPr/>
          </p:nvSpPr>
          <p:spPr>
            <a:xfrm>
              <a:off x="5636730"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15" name="Rectangle 114"/>
            <p:cNvSpPr/>
            <p:nvPr/>
          </p:nvSpPr>
          <p:spPr>
            <a:xfrm>
              <a:off x="592248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116" name="Rectangle 115"/>
            <p:cNvSpPr/>
            <p:nvPr/>
          </p:nvSpPr>
          <p:spPr>
            <a:xfrm>
              <a:off x="5065226"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p:cNvSpPr/>
            <p:nvPr/>
          </p:nvSpPr>
          <p:spPr>
            <a:xfrm>
              <a:off x="6065358"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p:cNvSpPr/>
            <p:nvPr/>
          </p:nvSpPr>
          <p:spPr>
            <a:xfrm>
              <a:off x="5208102"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5493854"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5779606"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4" name="Straight Arrow Connector 123"/>
            <p:cNvCxnSpPr/>
            <p:nvPr/>
          </p:nvCxnSpPr>
          <p:spPr>
            <a:xfrm rot="5400000">
              <a:off x="4993788"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rot="5400000">
              <a:off x="4494515" y="5092370"/>
              <a:ext cx="285752" cy="1588"/>
            </a:xfrm>
            <a:prstGeom prst="straightConnector1">
              <a:avLst/>
            </a:prstGeom>
            <a:ln>
              <a:solidFill>
                <a:schemeClr val="tx1"/>
              </a:solidFill>
              <a:round/>
              <a:tailEnd type="diamon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5815325" y="505744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6136797" y="4950288"/>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351110"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29" name="Rectangle 128"/>
            <p:cNvSpPr/>
            <p:nvPr/>
          </p:nvSpPr>
          <p:spPr>
            <a:xfrm>
              <a:off x="6636862"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30" name="Rectangle 129"/>
            <p:cNvSpPr/>
            <p:nvPr/>
          </p:nvSpPr>
          <p:spPr>
            <a:xfrm>
              <a:off x="6922614"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31" name="Rectangle 130"/>
            <p:cNvSpPr/>
            <p:nvPr/>
          </p:nvSpPr>
          <p:spPr>
            <a:xfrm>
              <a:off x="7208366" y="44502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132" name="Rectangle 131"/>
            <p:cNvSpPr/>
            <p:nvPr/>
          </p:nvSpPr>
          <p:spPr>
            <a:xfrm>
              <a:off x="6351110"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Rectangle 132"/>
            <p:cNvSpPr/>
            <p:nvPr/>
          </p:nvSpPr>
          <p:spPr>
            <a:xfrm>
              <a:off x="7351242" y="48074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Rectangle 133"/>
            <p:cNvSpPr/>
            <p:nvPr/>
          </p:nvSpPr>
          <p:spPr>
            <a:xfrm>
              <a:off x="6493986"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6779738"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p:cNvSpPr/>
            <p:nvPr/>
          </p:nvSpPr>
          <p:spPr>
            <a:xfrm>
              <a:off x="7065490" y="48074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7" name="Straight Arrow Connector 136"/>
            <p:cNvCxnSpPr/>
            <p:nvPr/>
          </p:nvCxnSpPr>
          <p:spPr>
            <a:xfrm rot="5400000">
              <a:off x="6279672"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5208895"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5496235"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494779" y="509237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7424267" y="4950288"/>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7531423" y="5057445"/>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43" name="Rectangle 142"/>
            <p:cNvSpPr/>
            <p:nvPr/>
          </p:nvSpPr>
          <p:spPr>
            <a:xfrm>
              <a:off x="5138251"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44" name="Rectangle 143"/>
            <p:cNvSpPr/>
            <p:nvPr/>
          </p:nvSpPr>
          <p:spPr>
            <a:xfrm>
              <a:off x="5424003"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47" name="Rectangle 146"/>
            <p:cNvSpPr/>
            <p:nvPr/>
          </p:nvSpPr>
          <p:spPr>
            <a:xfrm>
              <a:off x="5709755"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48" name="Rectangle 147"/>
            <p:cNvSpPr/>
            <p:nvPr/>
          </p:nvSpPr>
          <p:spPr>
            <a:xfrm>
              <a:off x="5995507" y="309290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49" name="Rectangle 148"/>
            <p:cNvSpPr/>
            <p:nvPr/>
          </p:nvSpPr>
          <p:spPr>
            <a:xfrm>
              <a:off x="5138251" y="345009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Rectangle 149"/>
            <p:cNvSpPr/>
            <p:nvPr/>
          </p:nvSpPr>
          <p:spPr>
            <a:xfrm>
              <a:off x="6138383" y="345009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Rectangle 150"/>
            <p:cNvSpPr/>
            <p:nvPr/>
          </p:nvSpPr>
          <p:spPr>
            <a:xfrm>
              <a:off x="5281127"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5" name="Rectangle 184"/>
            <p:cNvSpPr/>
            <p:nvPr/>
          </p:nvSpPr>
          <p:spPr>
            <a:xfrm>
              <a:off x="5566879"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6" name="Rectangle 185"/>
            <p:cNvSpPr/>
            <p:nvPr/>
          </p:nvSpPr>
          <p:spPr>
            <a:xfrm>
              <a:off x="5852631" y="345009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7" name="Straight Arrow Connector 186"/>
            <p:cNvCxnSpPr/>
            <p:nvPr/>
          </p:nvCxnSpPr>
          <p:spPr>
            <a:xfrm rot="10800000" flipV="1">
              <a:off x="4352434" y="3592966"/>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16200000" flipH="1">
              <a:off x="5102533" y="3914439"/>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5709755" y="3593760"/>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587042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91" name="Rectangle 190"/>
            <p:cNvSpPr/>
            <p:nvPr/>
          </p:nvSpPr>
          <p:spPr>
            <a:xfrm>
              <a:off x="6285472"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92" name="Rectangle 191"/>
            <p:cNvSpPr/>
            <p:nvPr/>
          </p:nvSpPr>
          <p:spPr>
            <a:xfrm>
              <a:off x="657122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193" name="Rectangle 192"/>
            <p:cNvSpPr/>
            <p:nvPr/>
          </p:nvSpPr>
          <p:spPr>
            <a:xfrm>
              <a:off x="6861536"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94" name="Rectangle 193"/>
            <p:cNvSpPr/>
            <p:nvPr/>
          </p:nvSpPr>
          <p:spPr>
            <a:xfrm>
              <a:off x="7147288"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95" name="Rectangle 194"/>
            <p:cNvSpPr/>
            <p:nvPr/>
          </p:nvSpPr>
          <p:spPr>
            <a:xfrm>
              <a:off x="3707904"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96" name="Rectangle 195"/>
            <p:cNvSpPr/>
            <p:nvPr/>
          </p:nvSpPr>
          <p:spPr>
            <a:xfrm>
              <a:off x="3993656"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97" name="Rectangle 196"/>
            <p:cNvSpPr/>
            <p:nvPr/>
          </p:nvSpPr>
          <p:spPr>
            <a:xfrm>
              <a:off x="4987741"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98" name="Rectangle 197"/>
            <p:cNvSpPr/>
            <p:nvPr/>
          </p:nvSpPr>
          <p:spPr>
            <a:xfrm>
              <a:off x="5582392" y="523604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99" name="Flowchart: Connector 68"/>
            <p:cNvSpPr/>
            <p:nvPr/>
          </p:nvSpPr>
          <p:spPr>
            <a:xfrm flipH="1">
              <a:off x="6209821" y="354724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Flowchart: Connector 69"/>
            <p:cNvSpPr/>
            <p:nvPr/>
          </p:nvSpPr>
          <p:spPr>
            <a:xfrm flipH="1">
              <a:off x="5996300" y="354724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1" name="Straight Arrow Connector 200"/>
            <p:cNvCxnSpPr>
              <a:endCxn id="194" idx="0"/>
            </p:cNvCxnSpPr>
            <p:nvPr/>
          </p:nvCxnSpPr>
          <p:spPr>
            <a:xfrm>
              <a:off x="7281961" y="4950288"/>
              <a:ext cx="8203"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193" idx="0"/>
            </p:cNvCxnSpPr>
            <p:nvPr/>
          </p:nvCxnSpPr>
          <p:spPr>
            <a:xfrm>
              <a:off x="6997797" y="4950288"/>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5294360" y="5229200"/>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grpSp>
      <p:grpSp>
        <p:nvGrpSpPr>
          <p:cNvPr id="6" name="Group 5"/>
          <p:cNvGrpSpPr/>
          <p:nvPr/>
        </p:nvGrpSpPr>
        <p:grpSpPr>
          <a:xfrm>
            <a:off x="428596" y="2356636"/>
            <a:ext cx="7545089" cy="4168708"/>
            <a:chOff x="428596" y="2356636"/>
            <a:chExt cx="7545089" cy="4168708"/>
          </a:xfrm>
        </p:grpSpPr>
        <p:sp>
          <p:nvSpPr>
            <p:cNvPr id="100" name="TextBox 99"/>
            <p:cNvSpPr txBox="1"/>
            <p:nvPr/>
          </p:nvSpPr>
          <p:spPr>
            <a:xfrm>
              <a:off x="428596" y="2416726"/>
              <a:ext cx="1018227" cy="369332"/>
            </a:xfrm>
            <a:prstGeom prst="rect">
              <a:avLst/>
            </a:prstGeom>
            <a:noFill/>
          </p:spPr>
          <p:txBody>
            <a:bodyPr wrap="none" rtlCol="0">
              <a:spAutoFit/>
            </a:bodyPr>
            <a:lstStyle/>
            <a:p>
              <a:r>
                <a:rPr lang="en-US" dirty="0"/>
                <a:t>Insert </a:t>
              </a:r>
              <a:r>
                <a:rPr lang="en-US" b="1" dirty="0">
                  <a:solidFill>
                    <a:srgbClr val="C00000"/>
                  </a:solidFill>
                </a:rPr>
                <a:t>s.</a:t>
              </a:r>
              <a:endParaRPr lang="en-SG" dirty="0">
                <a:solidFill>
                  <a:srgbClr val="C00000"/>
                </a:solidFill>
              </a:endParaRPr>
            </a:p>
          </p:txBody>
        </p:sp>
        <p:grpSp>
          <p:nvGrpSpPr>
            <p:cNvPr id="5" name="Group 4"/>
            <p:cNvGrpSpPr/>
            <p:nvPr/>
          </p:nvGrpSpPr>
          <p:grpSpPr>
            <a:xfrm>
              <a:off x="3749903" y="2356636"/>
              <a:ext cx="4223782" cy="4168708"/>
              <a:chOff x="3749903" y="2356636"/>
              <a:chExt cx="4223782" cy="4168708"/>
            </a:xfrm>
          </p:grpSpPr>
          <p:grpSp>
            <p:nvGrpSpPr>
              <p:cNvPr id="4" name="Group 3"/>
              <p:cNvGrpSpPr/>
              <p:nvPr/>
            </p:nvGrpSpPr>
            <p:grpSpPr>
              <a:xfrm>
                <a:off x="3749903" y="2356636"/>
                <a:ext cx="4223782" cy="1283828"/>
                <a:chOff x="3749903" y="2356636"/>
                <a:chExt cx="4223782" cy="1283828"/>
              </a:xfrm>
            </p:grpSpPr>
            <p:sp>
              <p:nvSpPr>
                <p:cNvPr id="205" name="TextBox 204"/>
                <p:cNvSpPr txBox="1"/>
                <p:nvPr/>
              </p:nvSpPr>
              <p:spPr>
                <a:xfrm>
                  <a:off x="3749903" y="2356636"/>
                  <a:ext cx="4223782" cy="369332"/>
                </a:xfrm>
                <a:prstGeom prst="rect">
                  <a:avLst/>
                </a:prstGeom>
                <a:noFill/>
              </p:spPr>
              <p:txBody>
                <a:bodyPr wrap="none" rtlCol="0">
                  <a:spAutoFit/>
                </a:bodyPr>
                <a:lstStyle/>
                <a:p>
                  <a:r>
                    <a:rPr lang="en-US" dirty="0"/>
                    <a:t>Insert of </a:t>
                  </a:r>
                  <a:r>
                    <a:rPr lang="en-US" b="1" dirty="0">
                      <a:solidFill>
                        <a:srgbClr val="C00000"/>
                      </a:solidFill>
                    </a:rPr>
                    <a:t>s</a:t>
                  </a:r>
                  <a:r>
                    <a:rPr lang="en-US" dirty="0"/>
                    <a:t> causes an overflow of node:</a:t>
                  </a:r>
                  <a:endParaRPr lang="en-SG" dirty="0"/>
                </a:p>
              </p:txBody>
            </p:sp>
            <p:grpSp>
              <p:nvGrpSpPr>
                <p:cNvPr id="3" name="Group 2"/>
                <p:cNvGrpSpPr/>
                <p:nvPr/>
              </p:nvGrpSpPr>
              <p:grpSpPr>
                <a:xfrm>
                  <a:off x="5143504" y="3068960"/>
                  <a:ext cx="1428760" cy="571504"/>
                  <a:chOff x="5143504" y="3068960"/>
                  <a:chExt cx="1428760" cy="571504"/>
                </a:xfrm>
              </p:grpSpPr>
              <p:sp>
                <p:nvSpPr>
                  <p:cNvPr id="232" name="Rectangle 231"/>
                  <p:cNvSpPr/>
                  <p:nvPr/>
                </p:nvSpPr>
                <p:spPr>
                  <a:xfrm>
                    <a:off x="5724128" y="306896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07" name="Rectangle 206"/>
                  <p:cNvSpPr/>
                  <p:nvPr/>
                </p:nvSpPr>
                <p:spPr>
                  <a:xfrm>
                    <a:off x="5143504" y="306896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08" name="Rectangle 207"/>
                  <p:cNvSpPr/>
                  <p:nvPr/>
                </p:nvSpPr>
                <p:spPr>
                  <a:xfrm>
                    <a:off x="5429256" y="306896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210" name="Rectangle 209"/>
                  <p:cNvSpPr/>
                  <p:nvPr/>
                </p:nvSpPr>
                <p:spPr>
                  <a:xfrm>
                    <a:off x="6000760" y="306896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11" name="Rectangle 210"/>
                  <p:cNvSpPr/>
                  <p:nvPr/>
                </p:nvSpPr>
                <p:spPr>
                  <a:xfrm>
                    <a:off x="5143504" y="342615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p:cNvSpPr/>
                  <p:nvPr/>
                </p:nvSpPr>
                <p:spPr>
                  <a:xfrm>
                    <a:off x="5286380" y="342615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5572132" y="342615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5857884" y="342615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5" name="Rectangle 214"/>
                  <p:cNvSpPr/>
                  <p:nvPr/>
                </p:nvSpPr>
                <p:spPr>
                  <a:xfrm>
                    <a:off x="6286512" y="3068960"/>
                    <a:ext cx="285752" cy="35719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216" name="Rectangle 215"/>
                  <p:cNvSpPr/>
                  <p:nvPr/>
                </p:nvSpPr>
                <p:spPr>
                  <a:xfrm>
                    <a:off x="6153160" y="342615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7" name="Rectangle 216"/>
                  <p:cNvSpPr/>
                  <p:nvPr/>
                </p:nvSpPr>
                <p:spPr>
                  <a:xfrm>
                    <a:off x="6429388" y="342615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3" name="Oval 232"/>
              <p:cNvSpPr/>
              <p:nvPr/>
            </p:nvSpPr>
            <p:spPr>
              <a:xfrm>
                <a:off x="3851920" y="4077072"/>
                <a:ext cx="1572776" cy="24482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857364"/>
            <a:ext cx="1761833" cy="369332"/>
          </a:xfrm>
          <a:prstGeom prst="rect">
            <a:avLst/>
          </a:prstGeom>
          <a:noFill/>
        </p:spPr>
        <p:txBody>
          <a:bodyPr wrap="none" rtlCol="0">
            <a:spAutoFit/>
          </a:bodyPr>
          <a:lstStyle/>
          <a:p>
            <a:r>
              <a:rPr lang="en-US" dirty="0"/>
              <a:t>Insert: </a:t>
            </a:r>
            <a:r>
              <a:rPr lang="en-US" dirty="0">
                <a:solidFill>
                  <a:srgbClr val="000000"/>
                </a:solidFill>
              </a:rPr>
              <a:t>e</a:t>
            </a:r>
            <a:r>
              <a:rPr lang="en-US" dirty="0"/>
              <a:t>, </a:t>
            </a:r>
            <a:r>
              <a:rPr lang="en-US" b="1" dirty="0">
                <a:solidFill>
                  <a:srgbClr val="FF0000"/>
                </a:solidFill>
              </a:rPr>
              <a:t>s</a:t>
            </a:r>
            <a:r>
              <a:rPr lang="en-US" dirty="0"/>
              <a:t>, </a:t>
            </a:r>
            <a:r>
              <a:rPr lang="en-US" dirty="0" err="1"/>
              <a:t>i</a:t>
            </a:r>
            <a:r>
              <a:rPr lang="en-US" dirty="0"/>
              <a:t>, r</a:t>
            </a:r>
            <a:endParaRPr lang="en-SG" dirty="0"/>
          </a:p>
        </p:txBody>
      </p:sp>
      <p:sp>
        <p:nvSpPr>
          <p:cNvPr id="100" name="TextBox 99"/>
          <p:cNvSpPr txBox="1"/>
          <p:nvPr/>
        </p:nvSpPr>
        <p:spPr>
          <a:xfrm>
            <a:off x="428596" y="2416726"/>
            <a:ext cx="3954929" cy="369332"/>
          </a:xfrm>
          <a:prstGeom prst="rect">
            <a:avLst/>
          </a:prstGeom>
          <a:noFill/>
        </p:spPr>
        <p:txBody>
          <a:bodyPr wrap="none" rtlCol="0">
            <a:spAutoFit/>
          </a:bodyPr>
          <a:lstStyle/>
          <a:p>
            <a:r>
              <a:rPr lang="en-US" dirty="0"/>
              <a:t>Insert </a:t>
            </a:r>
            <a:r>
              <a:rPr lang="en-US" b="1" dirty="0">
                <a:solidFill>
                  <a:srgbClr val="C00000"/>
                </a:solidFill>
              </a:rPr>
              <a:t>s</a:t>
            </a:r>
            <a:r>
              <a:rPr lang="en-US" dirty="0"/>
              <a:t> causes an overflow of node: </a:t>
            </a:r>
            <a:endParaRPr lang="en-SG" dirty="0">
              <a:solidFill>
                <a:srgbClr val="C00000"/>
              </a:solidFill>
            </a:endParaRPr>
          </a:p>
        </p:txBody>
      </p:sp>
      <p:sp>
        <p:nvSpPr>
          <p:cNvPr id="118" name="Date Placeholder 117"/>
          <p:cNvSpPr>
            <a:spLocks noGrp="1"/>
          </p:cNvSpPr>
          <p:nvPr>
            <p:ph type="dt" sz="half" idx="10"/>
          </p:nvPr>
        </p:nvSpPr>
        <p:spPr/>
        <p:txBody>
          <a:bodyPr/>
          <a:lstStyle/>
          <a:p>
            <a:fld id="{81E2806C-2688-4FA2-AEFC-BB900CAC937F}" type="datetime1">
              <a:rPr lang="en-US" smtClean="0"/>
              <a:t>1/21/2019</a:t>
            </a:fld>
            <a:endParaRPr lang="en-SG" dirty="0"/>
          </a:p>
        </p:txBody>
      </p:sp>
      <p:sp>
        <p:nvSpPr>
          <p:cNvPr id="119" name="Slide Number Placeholder 118"/>
          <p:cNvSpPr>
            <a:spLocks noGrp="1"/>
          </p:cNvSpPr>
          <p:nvPr>
            <p:ph type="sldNum" sz="quarter" idx="11"/>
          </p:nvPr>
        </p:nvSpPr>
        <p:spPr/>
        <p:txBody>
          <a:bodyPr/>
          <a:lstStyle/>
          <a:p>
            <a:fld id="{1CE7F509-0A01-4B67-B7FD-9644EFE78CAF}" type="slidenum">
              <a:rPr lang="en-SG" smtClean="0"/>
              <a:pPr/>
              <a:t>33</a:t>
            </a:fld>
            <a:endParaRPr lang="en-SG" dirty="0"/>
          </a:p>
        </p:txBody>
      </p:sp>
      <p:sp>
        <p:nvSpPr>
          <p:cNvPr id="120" name="Footer Placeholder 119"/>
          <p:cNvSpPr>
            <a:spLocks noGrp="1"/>
          </p:cNvSpPr>
          <p:nvPr>
            <p:ph type="ftr" sz="quarter" idx="12"/>
          </p:nvPr>
        </p:nvSpPr>
        <p:spPr/>
        <p:txBody>
          <a:bodyPr/>
          <a:lstStyle/>
          <a:p>
            <a:r>
              <a:rPr lang="en-US" dirty="0"/>
              <a:t>CSCI317 – Database Performance Tuning</a:t>
            </a:r>
            <a:endParaRPr lang="en-SG" dirty="0"/>
          </a:p>
        </p:txBody>
      </p:sp>
      <p:grpSp>
        <p:nvGrpSpPr>
          <p:cNvPr id="5" name="Group 4"/>
          <p:cNvGrpSpPr/>
          <p:nvPr/>
        </p:nvGrpSpPr>
        <p:grpSpPr>
          <a:xfrm>
            <a:off x="4542577" y="2132856"/>
            <a:ext cx="3237863" cy="2221215"/>
            <a:chOff x="4542577" y="2132856"/>
            <a:chExt cx="3237863" cy="2221215"/>
          </a:xfrm>
        </p:grpSpPr>
        <p:sp>
          <p:nvSpPr>
            <p:cNvPr id="93" name="Down Arrow 92"/>
            <p:cNvSpPr/>
            <p:nvPr/>
          </p:nvSpPr>
          <p:spPr>
            <a:xfrm rot="2220000" flipH="1">
              <a:off x="4542577" y="3860886"/>
              <a:ext cx="142876" cy="428628"/>
            </a:xfrm>
            <a:prstGeom prst="downArrow">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TextBox 113"/>
            <p:cNvSpPr txBox="1"/>
            <p:nvPr/>
          </p:nvSpPr>
          <p:spPr>
            <a:xfrm>
              <a:off x="5148064" y="3430741"/>
              <a:ext cx="2632376" cy="923330"/>
            </a:xfrm>
            <a:prstGeom prst="rect">
              <a:avLst/>
            </a:prstGeom>
            <a:noFill/>
          </p:spPr>
          <p:txBody>
            <a:bodyPr wrap="square" rtlCol="0">
              <a:spAutoFit/>
            </a:bodyPr>
            <a:lstStyle/>
            <a:p>
              <a:r>
                <a:rPr lang="en-US" dirty="0"/>
                <a:t>Merge with neighbor node and split nodes into three nodes.</a:t>
              </a:r>
              <a:endParaRPr lang="en-SG" dirty="0"/>
            </a:p>
          </p:txBody>
        </p:sp>
        <p:grpSp>
          <p:nvGrpSpPr>
            <p:cNvPr id="3" name="Group 2"/>
            <p:cNvGrpSpPr/>
            <p:nvPr/>
          </p:nvGrpSpPr>
          <p:grpSpPr>
            <a:xfrm>
              <a:off x="5054396" y="2132856"/>
              <a:ext cx="2593998" cy="1296144"/>
              <a:chOff x="477804" y="2924944"/>
              <a:chExt cx="2593998" cy="1296144"/>
            </a:xfrm>
          </p:grpSpPr>
          <p:sp>
            <p:nvSpPr>
              <p:cNvPr id="102" name="Rectangle 101"/>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03" name="Rectangle 102"/>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04" name="Rectangle 103"/>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05" name="Rectangle 104"/>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7" name="Rectangle 106"/>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Rectangle 107"/>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Rectangle 108"/>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2786050"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111" name="Rectangle 110"/>
              <p:cNvSpPr/>
              <p:nvPr/>
            </p:nvSpPr>
            <p:spPr>
              <a:xfrm>
                <a:off x="265269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2928926"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3" name="Straight Connector 112"/>
              <p:cNvCxnSpPr/>
              <p:nvPr/>
            </p:nvCxnSpPr>
            <p:spPr>
              <a:xfrm rot="5400000">
                <a:off x="1265556" y="3577352"/>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77804"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2" name="Rectangle 121"/>
              <p:cNvSpPr/>
              <p:nvPr/>
            </p:nvSpPr>
            <p:spPr>
              <a:xfrm>
                <a:off x="763556"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23" name="Rectangle 122"/>
              <p:cNvSpPr/>
              <p:nvPr/>
            </p:nvSpPr>
            <p:spPr>
              <a:xfrm>
                <a:off x="1043608"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24" name="Rectangle 123"/>
              <p:cNvSpPr/>
              <p:nvPr/>
            </p:nvSpPr>
            <p:spPr>
              <a:xfrm>
                <a:off x="1335060"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25" name="Rectangle 124"/>
              <p:cNvSpPr/>
              <p:nvPr/>
            </p:nvSpPr>
            <p:spPr>
              <a:xfrm>
                <a:off x="477804" y="357016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Rectangle 125"/>
              <p:cNvSpPr/>
              <p:nvPr/>
            </p:nvSpPr>
            <p:spPr>
              <a:xfrm>
                <a:off x="620680"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Rectangle 126"/>
              <p:cNvSpPr/>
              <p:nvPr/>
            </p:nvSpPr>
            <p:spPr>
              <a:xfrm>
                <a:off x="906432"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8" name="Rectangle 127"/>
              <p:cNvSpPr/>
              <p:nvPr/>
            </p:nvSpPr>
            <p:spPr>
              <a:xfrm>
                <a:off x="1487460"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p:cNvSpPr/>
              <p:nvPr/>
            </p:nvSpPr>
            <p:spPr>
              <a:xfrm>
                <a:off x="1187624" y="357301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3" name="Straight Connector 232"/>
              <p:cNvCxnSpPr/>
              <p:nvPr/>
            </p:nvCxnSpPr>
            <p:spPr>
              <a:xfrm rot="5400000">
                <a:off x="401460" y="3567092"/>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683568" y="3284984"/>
            <a:ext cx="5242334" cy="3011226"/>
            <a:chOff x="683568" y="3284984"/>
            <a:chExt cx="5242334" cy="3011226"/>
          </a:xfrm>
        </p:grpSpPr>
        <p:grpSp>
          <p:nvGrpSpPr>
            <p:cNvPr id="4" name="Group 3"/>
            <p:cNvGrpSpPr/>
            <p:nvPr/>
          </p:nvGrpSpPr>
          <p:grpSpPr>
            <a:xfrm>
              <a:off x="683568" y="3284984"/>
              <a:ext cx="5242334" cy="3011226"/>
              <a:chOff x="683568" y="3284984"/>
              <a:chExt cx="5242334" cy="3011226"/>
            </a:xfrm>
          </p:grpSpPr>
          <p:sp>
            <p:nvSpPr>
              <p:cNvPr id="131" name="Rectangle 130"/>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32" name="Rectangle 131"/>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33" name="Rectangle 132"/>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34" name="Rectangle 133"/>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35" name="Rectangle 134"/>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Rectangle 136"/>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Rectangle 138"/>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0" name="Straight Arrow Connector 139"/>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47" name="Rectangle 146"/>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48" name="Rectangle 147"/>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49" name="Rectangle 148"/>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0" name="Rectangle 149"/>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Rectangle 150"/>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5" name="Rectangle 184"/>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6" name="Rectangle 185"/>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7" name="Rectangle 186"/>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8" name="Straight Arrow Connector 187"/>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93" name="Rectangle 192"/>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94" name="Rectangle 193"/>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195" name="Rectangle 194"/>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96" name="Rectangle 195"/>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7" name="Rectangle 196"/>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Rectangle 197"/>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9" name="Rectangle 198"/>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Rectangle 199"/>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1" name="Straight Arrow Connector 200"/>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08" name="Rectangle 207"/>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09" name="Rectangle 208"/>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210" name="Rectangle 209"/>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1" name="Rectangle 210"/>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5" name="Rectangle 214"/>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6" name="Straight Arrow Connector 215"/>
              <p:cNvCxnSpPr/>
              <p:nvPr/>
            </p:nvCxnSpPr>
            <p:spPr>
              <a:xfrm rot="10800000" flipV="1">
                <a:off x="1328098" y="378505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16200000" flipH="1">
                <a:off x="2078197" y="410652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2685419" y="378584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0" name="Rectangle 219"/>
              <p:cNvSpPr/>
              <p:nvPr/>
            </p:nvSpPr>
            <p:spPr>
              <a:xfrm>
                <a:off x="3261136"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221" name="Rectangle 220"/>
              <p:cNvSpPr/>
              <p:nvPr/>
            </p:nvSpPr>
            <p:spPr>
              <a:xfrm>
                <a:off x="3546888"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222" name="Rectangle 221"/>
              <p:cNvSpPr/>
              <p:nvPr/>
            </p:nvSpPr>
            <p:spPr>
              <a:xfrm>
                <a:off x="3837200"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224" name="Rectangle 223"/>
              <p:cNvSpPr/>
              <p:nvPr/>
            </p:nvSpPr>
            <p:spPr>
              <a:xfrm>
                <a:off x="683568"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25" name="Rectangle 224"/>
              <p:cNvSpPr/>
              <p:nvPr/>
            </p:nvSpPr>
            <p:spPr>
              <a:xfrm>
                <a:off x="969320"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226" name="Rectangle 225"/>
              <p:cNvSpPr/>
              <p:nvPr/>
            </p:nvSpPr>
            <p:spPr>
              <a:xfrm>
                <a:off x="1963405" y="54281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28" name="Flowchart: Connector 68"/>
              <p:cNvSpPr/>
              <p:nvPr/>
            </p:nvSpPr>
            <p:spPr>
              <a:xfrm flipH="1">
                <a:off x="3185485" y="373933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1" name="Straight Arrow Connector 230"/>
              <p:cNvCxnSpPr>
                <a:endCxn id="222" idx="0"/>
              </p:cNvCxnSpPr>
              <p:nvPr/>
            </p:nvCxnSpPr>
            <p:spPr>
              <a:xfrm>
                <a:off x="3973461" y="514237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2270024" y="542128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234" name="Rectangle 233"/>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235" name="Rectangle 234"/>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36" name="Rectangle 235"/>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237" name="Rectangle 236"/>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238" name="Rectangle 237"/>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 name="Rectangle 238"/>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 name="Rectangle 239"/>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1" name="Rectangle 240"/>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2" name="Rectangle 241"/>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3" name="Straight Arrow Connector 242"/>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5710795"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5817951"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247" name="Rectangle 246"/>
              <p:cNvSpPr/>
              <p:nvPr/>
            </p:nvSpPr>
            <p:spPr>
              <a:xfrm>
                <a:off x="4572000" y="543895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248" name="Rectangle 247"/>
              <p:cNvSpPr/>
              <p:nvPr/>
            </p:nvSpPr>
            <p:spPr>
              <a:xfrm>
                <a:off x="4857752" y="543895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49" name="Rectangle 248"/>
              <p:cNvSpPr/>
              <p:nvPr/>
            </p:nvSpPr>
            <p:spPr>
              <a:xfrm>
                <a:off x="5148064" y="543895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250" name="Rectangle 249"/>
              <p:cNvSpPr/>
              <p:nvPr/>
            </p:nvSpPr>
            <p:spPr>
              <a:xfrm>
                <a:off x="5433816" y="543895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251" name="Straight Arrow Connector 250"/>
              <p:cNvCxnSpPr>
                <a:endCxn id="250" idx="0"/>
              </p:cNvCxnSpPr>
              <p:nvPr/>
            </p:nvCxnSpPr>
            <p:spPr>
              <a:xfrm>
                <a:off x="5568489" y="5153202"/>
                <a:ext cx="8203"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endCxn id="249" idx="0"/>
              </p:cNvCxnSpPr>
              <p:nvPr/>
            </p:nvCxnSpPr>
            <p:spPr>
              <a:xfrm>
                <a:off x="5284325" y="515320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rot="5400000">
                <a:off x="4104009"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cxnSp>
          <p:nvCxnSpPr>
            <p:cNvPr id="257" name="Straight Arrow Connector 256"/>
            <p:cNvCxnSpPr>
              <a:endCxn id="235" idx="0"/>
            </p:cNvCxnSpPr>
            <p:nvPr/>
          </p:nvCxnSpPr>
          <p:spPr>
            <a:xfrm>
              <a:off x="2997514" y="3789040"/>
              <a:ext cx="2068752"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8" name="Oval 257"/>
          <p:cNvSpPr/>
          <p:nvPr/>
        </p:nvSpPr>
        <p:spPr>
          <a:xfrm>
            <a:off x="1619672" y="4365104"/>
            <a:ext cx="4824536" cy="1224136"/>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857364"/>
            <a:ext cx="1710725" cy="369332"/>
          </a:xfrm>
          <a:prstGeom prst="rect">
            <a:avLst/>
          </a:prstGeom>
          <a:noFill/>
        </p:spPr>
        <p:txBody>
          <a:bodyPr wrap="none" rtlCol="0">
            <a:spAutoFit/>
          </a:bodyPr>
          <a:lstStyle/>
          <a:p>
            <a:r>
              <a:rPr lang="en-US" dirty="0"/>
              <a:t>Insert: e, s, </a:t>
            </a:r>
            <a:r>
              <a:rPr lang="en-US" b="1" dirty="0" err="1">
                <a:solidFill>
                  <a:srgbClr val="C00000"/>
                </a:solidFill>
              </a:rPr>
              <a:t>i</a:t>
            </a:r>
            <a:r>
              <a:rPr lang="en-US" dirty="0"/>
              <a:t>, r</a:t>
            </a:r>
            <a:endParaRPr lang="en-SG" dirty="0"/>
          </a:p>
        </p:txBody>
      </p:sp>
      <p:sp>
        <p:nvSpPr>
          <p:cNvPr id="93" name="Date Placeholder 92"/>
          <p:cNvSpPr>
            <a:spLocks noGrp="1"/>
          </p:cNvSpPr>
          <p:nvPr>
            <p:ph type="dt" sz="half" idx="10"/>
          </p:nvPr>
        </p:nvSpPr>
        <p:spPr/>
        <p:txBody>
          <a:bodyPr/>
          <a:lstStyle/>
          <a:p>
            <a:fld id="{EB8E38FB-224D-47A6-A11E-34EFFCF71077}" type="datetime1">
              <a:rPr lang="en-US" smtClean="0"/>
              <a:t>1/21/2019</a:t>
            </a:fld>
            <a:endParaRPr lang="en-SG" dirty="0"/>
          </a:p>
        </p:txBody>
      </p:sp>
      <p:sp>
        <p:nvSpPr>
          <p:cNvPr id="95" name="Slide Number Placeholder 94"/>
          <p:cNvSpPr>
            <a:spLocks noGrp="1"/>
          </p:cNvSpPr>
          <p:nvPr>
            <p:ph type="sldNum" sz="quarter" idx="11"/>
          </p:nvPr>
        </p:nvSpPr>
        <p:spPr/>
        <p:txBody>
          <a:bodyPr/>
          <a:lstStyle/>
          <a:p>
            <a:fld id="{1CE7F509-0A01-4B67-B7FD-9644EFE78CAF}" type="slidenum">
              <a:rPr lang="en-SG" smtClean="0"/>
              <a:pPr/>
              <a:t>34</a:t>
            </a:fld>
            <a:endParaRPr lang="en-SG" dirty="0"/>
          </a:p>
        </p:txBody>
      </p:sp>
      <p:sp>
        <p:nvSpPr>
          <p:cNvPr id="97" name="Footer Placeholder 96"/>
          <p:cNvSpPr>
            <a:spLocks noGrp="1"/>
          </p:cNvSpPr>
          <p:nvPr>
            <p:ph type="ftr" sz="quarter" idx="12"/>
          </p:nvPr>
        </p:nvSpPr>
        <p:spPr/>
        <p:txBody>
          <a:bodyPr/>
          <a:lstStyle/>
          <a:p>
            <a:r>
              <a:rPr lang="en-US" dirty="0"/>
              <a:t>CSCI317 – Database Performance Tuning</a:t>
            </a:r>
            <a:endParaRPr lang="en-SG" dirty="0"/>
          </a:p>
        </p:txBody>
      </p:sp>
      <p:grpSp>
        <p:nvGrpSpPr>
          <p:cNvPr id="9" name="Group 8"/>
          <p:cNvGrpSpPr/>
          <p:nvPr/>
        </p:nvGrpSpPr>
        <p:grpSpPr>
          <a:xfrm>
            <a:off x="428596" y="2416726"/>
            <a:ext cx="5497306" cy="3892594"/>
            <a:chOff x="428596" y="2416726"/>
            <a:chExt cx="5497306" cy="3892594"/>
          </a:xfrm>
        </p:grpSpPr>
        <p:grpSp>
          <p:nvGrpSpPr>
            <p:cNvPr id="7" name="Group 6"/>
            <p:cNvGrpSpPr/>
            <p:nvPr/>
          </p:nvGrpSpPr>
          <p:grpSpPr>
            <a:xfrm>
              <a:off x="428596" y="2416726"/>
              <a:ext cx="5497306" cy="3892594"/>
              <a:chOff x="428596" y="2416726"/>
              <a:chExt cx="5497306" cy="3892594"/>
            </a:xfrm>
          </p:grpSpPr>
          <p:grpSp>
            <p:nvGrpSpPr>
              <p:cNvPr id="4" name="Group 3"/>
              <p:cNvGrpSpPr/>
              <p:nvPr/>
            </p:nvGrpSpPr>
            <p:grpSpPr>
              <a:xfrm>
                <a:off x="683568" y="3284984"/>
                <a:ext cx="5242334" cy="3024336"/>
                <a:chOff x="683568" y="3284984"/>
                <a:chExt cx="5242334" cy="3024336"/>
              </a:xfrm>
            </p:grpSpPr>
            <p:sp>
              <p:nvSpPr>
                <p:cNvPr id="103" name="Rectangle 102"/>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04" name="Rectangle 103"/>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5" name="Rectangle 104"/>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6" name="Rectangle 105"/>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7" name="Rectangle 106"/>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Rectangle 107"/>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Rectangle 108"/>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2" name="Straight Arrow Connector 111"/>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17" name="Rectangle 116"/>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18" name="Rectangle 117"/>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1" name="Rectangle 120"/>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5" name="Straight Arrow Connector 124"/>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29" name="Rectangle 128"/>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30" name="Rectangle 129"/>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131" name="Rectangle 130"/>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i</a:t>
                  </a:r>
                </a:p>
              </p:txBody>
            </p:sp>
            <p:sp>
              <p:nvSpPr>
                <p:cNvPr id="132" name="Rectangle 131"/>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Rectangle 132"/>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Rectangle 133"/>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7" name="Straight Arrow Connector 136"/>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42" name="Rectangle 141"/>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43" name="Rectangle 142"/>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144" name="Rectangle 143"/>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47" name="Rectangle 146"/>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Rectangle 148"/>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Rectangle 149"/>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Rectangle 150"/>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5" name="Straight Arrow Connector 184"/>
                <p:cNvCxnSpPr/>
                <p:nvPr/>
              </p:nvCxnSpPr>
              <p:spPr>
                <a:xfrm rot="10800000" flipV="1">
                  <a:off x="1328098" y="378505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16200000" flipH="1">
                  <a:off x="2078197" y="410652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2685419" y="378584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89" name="Rectangle 188"/>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90" name="Rectangle 189"/>
                <p:cNvSpPr/>
                <p:nvPr/>
              </p:nvSpPr>
              <p:spPr>
                <a:xfrm>
                  <a:off x="38372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91" name="Rectangle 190"/>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92" name="Rectangle 191"/>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93" name="Rectangle 192"/>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94" name="Flowchart: Connector 68"/>
                <p:cNvSpPr/>
                <p:nvPr/>
              </p:nvSpPr>
              <p:spPr>
                <a:xfrm flipH="1">
                  <a:off x="3185485" y="373933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6" name="Straight Arrow Connector 195"/>
                <p:cNvCxnSpPr>
                  <a:endCxn id="190" idx="0"/>
                </p:cNvCxnSpPr>
                <p:nvPr/>
              </p:nvCxnSpPr>
              <p:spPr>
                <a:xfrm>
                  <a:off x="3973461" y="5142372"/>
                  <a:ext cx="6615" cy="30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198" name="Rectangle 197"/>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99" name="Rectangle 198"/>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00" name="Rectangle 199"/>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201" name="Rectangle 200"/>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202" name="Rectangle 201"/>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3" name="Rectangle 202"/>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4" name="Rectangle 203"/>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5" name="Rectangle 204"/>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6" name="Rectangle 205"/>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7" name="Straight Arrow Connector 206"/>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5710795"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a:off x="5817951"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211" name="Rectangle 210"/>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212" name="Rectangle 211"/>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13" name="Rectangle 212"/>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214" name="Rectangle 213"/>
                <p:cNvSpPr/>
                <p:nvPr/>
              </p:nvSpPr>
              <p:spPr>
                <a:xfrm>
                  <a:off x="543381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215" name="Straight Arrow Connector 214"/>
                <p:cNvCxnSpPr>
                  <a:endCxn id="214" idx="0"/>
                </p:cNvCxnSpPr>
                <p:nvPr/>
              </p:nvCxnSpPr>
              <p:spPr>
                <a:xfrm>
                  <a:off x="5568489"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endCxn id="213"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41399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cxnSp>
              <p:nvCxnSpPr>
                <p:cNvPr id="222" name="Straight Arrow Connector 221"/>
                <p:cNvCxnSpPr/>
                <p:nvPr/>
              </p:nvCxnSpPr>
              <p:spPr>
                <a:xfrm>
                  <a:off x="4205345" y="515719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428596" y="2416726"/>
                <a:ext cx="4069116" cy="2740466"/>
                <a:chOff x="428596" y="2416726"/>
                <a:chExt cx="4069116" cy="2740466"/>
              </a:xfrm>
            </p:grpSpPr>
            <p:sp>
              <p:nvSpPr>
                <p:cNvPr id="100" name="TextBox 99"/>
                <p:cNvSpPr txBox="1"/>
                <p:nvPr/>
              </p:nvSpPr>
              <p:spPr>
                <a:xfrm>
                  <a:off x="428596" y="2416726"/>
                  <a:ext cx="954107" cy="369332"/>
                </a:xfrm>
                <a:prstGeom prst="rect">
                  <a:avLst/>
                </a:prstGeom>
                <a:noFill/>
              </p:spPr>
              <p:txBody>
                <a:bodyPr wrap="none" rtlCol="0">
                  <a:spAutoFit/>
                </a:bodyPr>
                <a:lstStyle/>
                <a:p>
                  <a:r>
                    <a:rPr lang="en-US" dirty="0"/>
                    <a:t>Insert </a:t>
                  </a:r>
                  <a:r>
                    <a:rPr lang="en-US" b="1" dirty="0" err="1">
                      <a:solidFill>
                        <a:srgbClr val="C00000"/>
                      </a:solidFill>
                    </a:rPr>
                    <a:t>i</a:t>
                  </a:r>
                  <a:r>
                    <a:rPr lang="en-US" b="1" dirty="0">
                      <a:solidFill>
                        <a:srgbClr val="C00000"/>
                      </a:solidFill>
                    </a:rPr>
                    <a:t>.</a:t>
                  </a:r>
                  <a:endParaRPr lang="en-SG" dirty="0">
                    <a:solidFill>
                      <a:srgbClr val="C00000"/>
                    </a:solidFill>
                  </a:endParaRPr>
                </a:p>
              </p:txBody>
            </p:sp>
            <p:sp>
              <p:nvSpPr>
                <p:cNvPr id="114" name="Oval 113"/>
                <p:cNvSpPr/>
                <p:nvPr/>
              </p:nvSpPr>
              <p:spPr>
                <a:xfrm>
                  <a:off x="4211960" y="4585688"/>
                  <a:ext cx="285752" cy="5715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cxnSp>
          <p:nvCxnSpPr>
            <p:cNvPr id="223" name="Straight Arrow Connector 222"/>
            <p:cNvCxnSpPr>
              <a:endCxn id="199" idx="0"/>
            </p:cNvCxnSpPr>
            <p:nvPr/>
          </p:nvCxnSpPr>
          <p:spPr>
            <a:xfrm>
              <a:off x="2997514" y="3789040"/>
              <a:ext cx="2068752"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Rectangle 330"/>
          <p:cNvSpPr/>
          <p:nvPr/>
        </p:nvSpPr>
        <p:spPr>
          <a:xfrm>
            <a:off x="5726408" y="306896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857364"/>
            <a:ext cx="1710725" cy="369332"/>
          </a:xfrm>
          <a:prstGeom prst="rect">
            <a:avLst/>
          </a:prstGeom>
          <a:noFill/>
        </p:spPr>
        <p:txBody>
          <a:bodyPr wrap="none" rtlCol="0">
            <a:spAutoFit/>
          </a:bodyPr>
          <a:lstStyle/>
          <a:p>
            <a:r>
              <a:rPr lang="en-US" dirty="0"/>
              <a:t>Insert: e, s, </a:t>
            </a:r>
            <a:r>
              <a:rPr lang="en-US" dirty="0" err="1"/>
              <a:t>i</a:t>
            </a:r>
            <a:r>
              <a:rPr lang="en-US" dirty="0"/>
              <a:t>, </a:t>
            </a:r>
            <a:r>
              <a:rPr lang="en-US" b="1" dirty="0">
                <a:solidFill>
                  <a:srgbClr val="C00000"/>
                </a:solidFill>
              </a:rPr>
              <a:t>r</a:t>
            </a:r>
            <a:endParaRPr lang="en-SG" b="1" dirty="0">
              <a:solidFill>
                <a:srgbClr val="C00000"/>
              </a:solidFill>
            </a:endParaRPr>
          </a:p>
        </p:txBody>
      </p:sp>
      <p:sp>
        <p:nvSpPr>
          <p:cNvPr id="94" name="Date Placeholder 93"/>
          <p:cNvSpPr>
            <a:spLocks noGrp="1"/>
          </p:cNvSpPr>
          <p:nvPr>
            <p:ph type="dt" sz="half" idx="10"/>
          </p:nvPr>
        </p:nvSpPr>
        <p:spPr/>
        <p:txBody>
          <a:bodyPr/>
          <a:lstStyle/>
          <a:p>
            <a:fld id="{7882B9C5-0383-43F8-8724-AA3837A7EDD4}" type="datetime1">
              <a:rPr lang="en-US" smtClean="0"/>
              <a:t>1/21/2019</a:t>
            </a:fld>
            <a:endParaRPr lang="en-SG" dirty="0"/>
          </a:p>
        </p:txBody>
      </p:sp>
      <p:sp>
        <p:nvSpPr>
          <p:cNvPr id="95" name="Slide Number Placeholder 94"/>
          <p:cNvSpPr>
            <a:spLocks noGrp="1"/>
          </p:cNvSpPr>
          <p:nvPr>
            <p:ph type="sldNum" sz="quarter" idx="11"/>
          </p:nvPr>
        </p:nvSpPr>
        <p:spPr/>
        <p:txBody>
          <a:bodyPr/>
          <a:lstStyle/>
          <a:p>
            <a:fld id="{1CE7F509-0A01-4B67-B7FD-9644EFE78CAF}" type="slidenum">
              <a:rPr lang="en-SG" smtClean="0"/>
              <a:pPr/>
              <a:t>35</a:t>
            </a:fld>
            <a:endParaRPr lang="en-SG" dirty="0"/>
          </a:p>
        </p:txBody>
      </p:sp>
      <p:sp>
        <p:nvSpPr>
          <p:cNvPr id="102" name="Footer Placeholder 101"/>
          <p:cNvSpPr>
            <a:spLocks noGrp="1"/>
          </p:cNvSpPr>
          <p:nvPr>
            <p:ph type="ftr" sz="quarter" idx="12"/>
          </p:nvPr>
        </p:nvSpPr>
        <p:spPr/>
        <p:txBody>
          <a:bodyPr/>
          <a:lstStyle/>
          <a:p>
            <a:r>
              <a:rPr lang="en-US" dirty="0"/>
              <a:t>CSCI317 – Database Performance Tuning</a:t>
            </a:r>
            <a:endParaRPr lang="en-SG" dirty="0"/>
          </a:p>
        </p:txBody>
      </p:sp>
      <p:sp>
        <p:nvSpPr>
          <p:cNvPr id="230" name="TextBox 229"/>
          <p:cNvSpPr txBox="1"/>
          <p:nvPr/>
        </p:nvSpPr>
        <p:spPr>
          <a:xfrm>
            <a:off x="428596" y="2416726"/>
            <a:ext cx="1082297" cy="369332"/>
          </a:xfrm>
          <a:prstGeom prst="rect">
            <a:avLst/>
          </a:prstGeom>
          <a:noFill/>
        </p:spPr>
        <p:txBody>
          <a:bodyPr wrap="none" rtlCol="0">
            <a:spAutoFit/>
          </a:bodyPr>
          <a:lstStyle/>
          <a:p>
            <a:r>
              <a:rPr lang="en-US" dirty="0"/>
              <a:t>Insert </a:t>
            </a:r>
            <a:r>
              <a:rPr lang="en-US" b="1" dirty="0">
                <a:solidFill>
                  <a:srgbClr val="C00000"/>
                </a:solidFill>
              </a:rPr>
              <a:t>r.</a:t>
            </a:r>
            <a:endParaRPr lang="en-SG" dirty="0">
              <a:solidFill>
                <a:srgbClr val="C00000"/>
              </a:solidFill>
            </a:endParaRPr>
          </a:p>
        </p:txBody>
      </p:sp>
      <p:grpSp>
        <p:nvGrpSpPr>
          <p:cNvPr id="5" name="Group 4"/>
          <p:cNvGrpSpPr/>
          <p:nvPr/>
        </p:nvGrpSpPr>
        <p:grpSpPr>
          <a:xfrm>
            <a:off x="683568" y="3284984"/>
            <a:ext cx="5242334" cy="3024336"/>
            <a:chOff x="683568" y="3284984"/>
            <a:chExt cx="5242334" cy="3024336"/>
          </a:xfrm>
        </p:grpSpPr>
        <p:grpSp>
          <p:nvGrpSpPr>
            <p:cNvPr id="228" name="Group 227"/>
            <p:cNvGrpSpPr/>
            <p:nvPr/>
          </p:nvGrpSpPr>
          <p:grpSpPr>
            <a:xfrm>
              <a:off x="683568" y="3284984"/>
              <a:ext cx="5242334" cy="3024336"/>
              <a:chOff x="683568" y="3284984"/>
              <a:chExt cx="5242334" cy="3024336"/>
            </a:xfrm>
          </p:grpSpPr>
          <p:sp>
            <p:nvSpPr>
              <p:cNvPr id="232" name="Rectangle 231"/>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33" name="Rectangle 232"/>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34" name="Rectangle 233"/>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5" name="Rectangle 234"/>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6" name="Rectangle 235"/>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7" name="Rectangle 236"/>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 name="Rectangle 237"/>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 name="Rectangle 238"/>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 name="Rectangle 239"/>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1" name="Straight Arrow Connector 240"/>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45" name="Rectangle 244"/>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46" name="Rectangle 245"/>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7" name="Rectangle 246"/>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8" name="Rectangle 247"/>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9" name="Rectangle 248"/>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0" name="Rectangle 249"/>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1" name="Rectangle 250"/>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2" name="Rectangle 251"/>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3" name="Straight Arrow Connector 252"/>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57" name="Rectangle 256"/>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58" name="Rectangle 257"/>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259" name="Rectangle 258"/>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i</a:t>
                </a:r>
              </a:p>
            </p:txBody>
          </p:sp>
          <p:sp>
            <p:nvSpPr>
              <p:cNvPr id="260" name="Rectangle 259"/>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1" name="Rectangle 260"/>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Rectangle 261"/>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3" name="Rectangle 262"/>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4" name="Rectangle 263"/>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5" name="Straight Arrow Connector 264"/>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70" name="Rectangle 269"/>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71" name="Rectangle 270"/>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h</a:t>
                </a:r>
              </a:p>
            </p:txBody>
          </p:sp>
          <p:sp>
            <p:nvSpPr>
              <p:cNvPr id="272" name="Rectangle 271"/>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73" name="Rectangle 272"/>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6" name="Rectangle 275"/>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7" name="Rectangle 276"/>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8" name="Straight Arrow Connector 277"/>
              <p:cNvCxnSpPr/>
              <p:nvPr/>
            </p:nvCxnSpPr>
            <p:spPr>
              <a:xfrm rot="10800000" flipV="1">
                <a:off x="1328098" y="378505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rot="16200000" flipH="1">
                <a:off x="2078197" y="410652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2685419" y="378584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282" name="Rectangle 281"/>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283" name="Rectangle 282"/>
              <p:cNvSpPr/>
              <p:nvPr/>
            </p:nvSpPr>
            <p:spPr>
              <a:xfrm>
                <a:off x="38372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284" name="Rectangle 283"/>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85" name="Rectangle 284"/>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286" name="Rectangle 285"/>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87" name="Flowchart: Connector 68"/>
              <p:cNvSpPr/>
              <p:nvPr/>
            </p:nvSpPr>
            <p:spPr>
              <a:xfrm flipH="1">
                <a:off x="3185485" y="373933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89" name="Straight Arrow Connector 288"/>
              <p:cNvCxnSpPr>
                <a:endCxn id="283" idx="0"/>
              </p:cNvCxnSpPr>
              <p:nvPr/>
            </p:nvCxnSpPr>
            <p:spPr>
              <a:xfrm>
                <a:off x="3973461" y="5142372"/>
                <a:ext cx="6615" cy="30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0" name="Rectangle 289"/>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291" name="Rectangle 290"/>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292" name="Rectangle 291"/>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93" name="Rectangle 292"/>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294" name="Rectangle 293"/>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295" name="Rectangle 294"/>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6" name="Rectangle 295"/>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7" name="Rectangle 296"/>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8" name="Rectangle 297"/>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9" name="Rectangle 298"/>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0" name="Straight Arrow Connector 299"/>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5710795"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rot="5400000">
                <a:off x="5817951"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304" name="Rectangle 303"/>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305" name="Rectangle 304"/>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306" name="Rectangle 305"/>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307" name="Rectangle 306"/>
              <p:cNvSpPr/>
              <p:nvPr/>
            </p:nvSpPr>
            <p:spPr>
              <a:xfrm>
                <a:off x="543381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308" name="Straight Arrow Connector 307"/>
              <p:cNvCxnSpPr>
                <a:endCxn id="307" idx="0"/>
              </p:cNvCxnSpPr>
              <p:nvPr/>
            </p:nvCxnSpPr>
            <p:spPr>
              <a:xfrm>
                <a:off x="5568489"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endCxn id="306"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13" name="Rectangle 312"/>
              <p:cNvSpPr/>
              <p:nvPr/>
            </p:nvSpPr>
            <p:spPr>
              <a:xfrm>
                <a:off x="41399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cxnSp>
            <p:nvCxnSpPr>
              <p:cNvPr id="314" name="Straight Arrow Connector 313"/>
              <p:cNvCxnSpPr/>
              <p:nvPr/>
            </p:nvCxnSpPr>
            <p:spPr>
              <a:xfrm>
                <a:off x="4205345" y="5157192"/>
                <a:ext cx="6615"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32" name="Straight Arrow Connector 331"/>
            <p:cNvCxnSpPr>
              <a:endCxn id="292" idx="0"/>
            </p:cNvCxnSpPr>
            <p:nvPr/>
          </p:nvCxnSpPr>
          <p:spPr>
            <a:xfrm>
              <a:off x="2997514" y="3789040"/>
              <a:ext cx="2068752"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3749903" y="2356636"/>
            <a:ext cx="4228178" cy="3144066"/>
            <a:chOff x="3749903" y="2356636"/>
            <a:chExt cx="4228178" cy="3144066"/>
          </a:xfrm>
        </p:grpSpPr>
        <p:grpSp>
          <p:nvGrpSpPr>
            <p:cNvPr id="317" name="Group 316"/>
            <p:cNvGrpSpPr/>
            <p:nvPr/>
          </p:nvGrpSpPr>
          <p:grpSpPr>
            <a:xfrm>
              <a:off x="3749903" y="2356636"/>
              <a:ext cx="4228178" cy="1283828"/>
              <a:chOff x="3749903" y="2356636"/>
              <a:chExt cx="4228178" cy="1283828"/>
            </a:xfrm>
          </p:grpSpPr>
          <p:sp>
            <p:nvSpPr>
              <p:cNvPr id="318" name="TextBox 317"/>
              <p:cNvSpPr txBox="1"/>
              <p:nvPr/>
            </p:nvSpPr>
            <p:spPr>
              <a:xfrm>
                <a:off x="3749903" y="2356636"/>
                <a:ext cx="4228178" cy="369332"/>
              </a:xfrm>
              <a:prstGeom prst="rect">
                <a:avLst/>
              </a:prstGeom>
              <a:noFill/>
            </p:spPr>
            <p:txBody>
              <a:bodyPr wrap="none" rtlCol="0">
                <a:spAutoFit/>
              </a:bodyPr>
              <a:lstStyle/>
              <a:p>
                <a:r>
                  <a:rPr lang="en-US" dirty="0"/>
                  <a:t>Insert of </a:t>
                </a:r>
                <a:r>
                  <a:rPr lang="en-US" b="1" dirty="0">
                    <a:solidFill>
                      <a:srgbClr val="C00000"/>
                    </a:solidFill>
                  </a:rPr>
                  <a:t>r</a:t>
                </a:r>
                <a:r>
                  <a:rPr lang="en-US" dirty="0"/>
                  <a:t> causes an overflow of node:</a:t>
                </a:r>
                <a:endParaRPr lang="en-SG" dirty="0"/>
              </a:p>
            </p:txBody>
          </p:sp>
          <p:grpSp>
            <p:nvGrpSpPr>
              <p:cNvPr id="319" name="Group 318"/>
              <p:cNvGrpSpPr/>
              <p:nvPr/>
            </p:nvGrpSpPr>
            <p:grpSpPr>
              <a:xfrm>
                <a:off x="5143504" y="3068960"/>
                <a:ext cx="1428760" cy="571504"/>
                <a:chOff x="5143504" y="2571744"/>
                <a:chExt cx="1428760" cy="571504"/>
              </a:xfrm>
            </p:grpSpPr>
            <p:sp>
              <p:nvSpPr>
                <p:cNvPr id="320" name="Rectangle 319"/>
                <p:cNvSpPr/>
                <p:nvPr/>
              </p:nvSpPr>
              <p:spPr>
                <a:xfrm>
                  <a:off x="5143504"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321" name="Rectangle 320"/>
                <p:cNvSpPr/>
                <p:nvPr/>
              </p:nvSpPr>
              <p:spPr>
                <a:xfrm>
                  <a:off x="5429256"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323" name="Rectangle 322"/>
                <p:cNvSpPr/>
                <p:nvPr/>
              </p:nvSpPr>
              <p:spPr>
                <a:xfrm>
                  <a:off x="6000760" y="2571744"/>
                  <a:ext cx="285752" cy="357190"/>
                </a:xfrm>
                <a:prstGeom prst="rect">
                  <a:avLst/>
                </a:prstGeom>
                <a:solidFill>
                  <a:schemeClr val="accent2">
                    <a:lumMod val="40000"/>
                    <a:lumOff val="60000"/>
                  </a:schemeClr>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324" name="Rectangle 323"/>
                <p:cNvSpPr/>
                <p:nvPr/>
              </p:nvSpPr>
              <p:spPr>
                <a:xfrm>
                  <a:off x="5143504" y="292893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5" name="Rectangle 324"/>
                <p:cNvSpPr/>
                <p:nvPr/>
              </p:nvSpPr>
              <p:spPr>
                <a:xfrm>
                  <a:off x="5286380"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6" name="Rectangle 325"/>
                <p:cNvSpPr/>
                <p:nvPr/>
              </p:nvSpPr>
              <p:spPr>
                <a:xfrm>
                  <a:off x="5572132"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7" name="Rectangle 326"/>
                <p:cNvSpPr/>
                <p:nvPr/>
              </p:nvSpPr>
              <p:spPr>
                <a:xfrm>
                  <a:off x="5857884"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8" name="Rectangle 327"/>
                <p:cNvSpPr/>
                <p:nvPr/>
              </p:nvSpPr>
              <p:spPr>
                <a:xfrm>
                  <a:off x="6286512" y="257174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329" name="Rectangle 328"/>
                <p:cNvSpPr/>
                <p:nvPr/>
              </p:nvSpPr>
              <p:spPr>
                <a:xfrm>
                  <a:off x="6153160" y="292893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0" name="Rectangle 329"/>
                <p:cNvSpPr/>
                <p:nvPr/>
              </p:nvSpPr>
              <p:spPr>
                <a:xfrm>
                  <a:off x="6429388" y="292893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316" name="Oval 315"/>
            <p:cNvSpPr/>
            <p:nvPr/>
          </p:nvSpPr>
          <p:spPr>
            <a:xfrm>
              <a:off x="4583400" y="4286256"/>
              <a:ext cx="1428760" cy="12144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p:cTn id="7" dur="500" fill="hold"/>
                                        <p:tgtEl>
                                          <p:spTgt spid="315"/>
                                        </p:tgtEl>
                                        <p:attrNameLst>
                                          <p:attrName>ppt_w</p:attrName>
                                        </p:attrNameLst>
                                      </p:cBhvr>
                                      <p:tavLst>
                                        <p:tav tm="0">
                                          <p:val>
                                            <p:fltVal val="0"/>
                                          </p:val>
                                        </p:tav>
                                        <p:tav tm="100000">
                                          <p:val>
                                            <p:strVal val="#ppt_w"/>
                                          </p:val>
                                        </p:tav>
                                      </p:tavLst>
                                    </p:anim>
                                    <p:anim calcmode="lin" valueType="num">
                                      <p:cBhvr>
                                        <p:cTn id="8" dur="500" fill="hold"/>
                                        <p:tgtEl>
                                          <p:spTgt spid="315"/>
                                        </p:tgtEl>
                                        <p:attrNameLst>
                                          <p:attrName>ppt_h</p:attrName>
                                        </p:attrNameLst>
                                      </p:cBhvr>
                                      <p:tavLst>
                                        <p:tav tm="0">
                                          <p:val>
                                            <p:fltVal val="0"/>
                                          </p:val>
                                        </p:tav>
                                        <p:tav tm="100000">
                                          <p:val>
                                            <p:strVal val="#ppt_h"/>
                                          </p:val>
                                        </p:tav>
                                      </p:tavLst>
                                    </p:anim>
                                    <p:animEffect transition="in" filter="fade">
                                      <p:cBhvr>
                                        <p:cTn id="9"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857364"/>
            <a:ext cx="1710725" cy="369332"/>
          </a:xfrm>
          <a:prstGeom prst="rect">
            <a:avLst/>
          </a:prstGeom>
          <a:noFill/>
        </p:spPr>
        <p:txBody>
          <a:bodyPr wrap="none" rtlCol="0">
            <a:spAutoFit/>
          </a:bodyPr>
          <a:lstStyle/>
          <a:p>
            <a:r>
              <a:rPr lang="en-US" dirty="0"/>
              <a:t>Insert: e, s, </a:t>
            </a:r>
            <a:r>
              <a:rPr lang="en-US" dirty="0" err="1"/>
              <a:t>i</a:t>
            </a:r>
            <a:r>
              <a:rPr lang="en-US" dirty="0"/>
              <a:t>, </a:t>
            </a:r>
            <a:r>
              <a:rPr lang="en-US" b="1" dirty="0">
                <a:solidFill>
                  <a:srgbClr val="C00000"/>
                </a:solidFill>
              </a:rPr>
              <a:t>r</a:t>
            </a:r>
            <a:endParaRPr lang="en-SG" b="1" dirty="0">
              <a:solidFill>
                <a:srgbClr val="C00000"/>
              </a:solidFill>
            </a:endParaRPr>
          </a:p>
        </p:txBody>
      </p:sp>
      <p:sp>
        <p:nvSpPr>
          <p:cNvPr id="94" name="Date Placeholder 93"/>
          <p:cNvSpPr>
            <a:spLocks noGrp="1"/>
          </p:cNvSpPr>
          <p:nvPr>
            <p:ph type="dt" sz="half" idx="10"/>
          </p:nvPr>
        </p:nvSpPr>
        <p:spPr/>
        <p:txBody>
          <a:bodyPr/>
          <a:lstStyle/>
          <a:p>
            <a:fld id="{7882B9C5-0383-43F8-8724-AA3837A7EDD4}" type="datetime1">
              <a:rPr lang="en-US" smtClean="0"/>
              <a:t>1/21/2019</a:t>
            </a:fld>
            <a:endParaRPr lang="en-SG" dirty="0"/>
          </a:p>
        </p:txBody>
      </p:sp>
      <p:sp>
        <p:nvSpPr>
          <p:cNvPr id="95" name="Slide Number Placeholder 94"/>
          <p:cNvSpPr>
            <a:spLocks noGrp="1"/>
          </p:cNvSpPr>
          <p:nvPr>
            <p:ph type="sldNum" sz="quarter" idx="11"/>
          </p:nvPr>
        </p:nvSpPr>
        <p:spPr/>
        <p:txBody>
          <a:bodyPr/>
          <a:lstStyle/>
          <a:p>
            <a:fld id="{1CE7F509-0A01-4B67-B7FD-9644EFE78CAF}" type="slidenum">
              <a:rPr lang="en-SG" smtClean="0"/>
              <a:pPr/>
              <a:t>36</a:t>
            </a:fld>
            <a:endParaRPr lang="en-SG" dirty="0"/>
          </a:p>
        </p:txBody>
      </p:sp>
      <p:sp>
        <p:nvSpPr>
          <p:cNvPr id="102" name="Footer Placeholder 101"/>
          <p:cNvSpPr>
            <a:spLocks noGrp="1"/>
          </p:cNvSpPr>
          <p:nvPr>
            <p:ph type="ftr" sz="quarter" idx="12"/>
          </p:nvPr>
        </p:nvSpPr>
        <p:spPr/>
        <p:txBody>
          <a:bodyPr/>
          <a:lstStyle/>
          <a:p>
            <a:r>
              <a:rPr lang="en-US" dirty="0"/>
              <a:t>CSCI317 – Database Performance Tuning</a:t>
            </a:r>
            <a:endParaRPr lang="en-SG" dirty="0"/>
          </a:p>
        </p:txBody>
      </p:sp>
      <p:grpSp>
        <p:nvGrpSpPr>
          <p:cNvPr id="5" name="Group 4"/>
          <p:cNvGrpSpPr/>
          <p:nvPr/>
        </p:nvGrpSpPr>
        <p:grpSpPr>
          <a:xfrm>
            <a:off x="683568" y="3284984"/>
            <a:ext cx="6538478" cy="3024336"/>
            <a:chOff x="683568" y="3284984"/>
            <a:chExt cx="6538478" cy="3024336"/>
          </a:xfrm>
        </p:grpSpPr>
        <p:sp>
          <p:nvSpPr>
            <p:cNvPr id="232" name="Rectangle 231"/>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33" name="Rectangle 232"/>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34" name="Rectangle 233"/>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5" name="Rectangle 234"/>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6" name="Rectangle 235"/>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7" name="Rectangle 236"/>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 name="Rectangle 237"/>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 name="Rectangle 238"/>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 name="Rectangle 239"/>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1" name="Straight Arrow Connector 240"/>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45" name="Rectangle 244"/>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46" name="Rectangle 245"/>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7" name="Rectangle 246"/>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8" name="Rectangle 247"/>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9" name="Rectangle 248"/>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0" name="Rectangle 249"/>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1" name="Rectangle 250"/>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2" name="Rectangle 251"/>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3" name="Straight Arrow Connector 252"/>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57" name="Rectangle 256"/>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58" name="Rectangle 257"/>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59" name="Rectangle 258"/>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0" name="Rectangle 259"/>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1" name="Rectangle 260"/>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Rectangle 261"/>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3" name="Rectangle 262"/>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4" name="Rectangle 263"/>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5" name="Straight Arrow Connector 264"/>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70" name="Rectangle 269"/>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71" name="Rectangle 270"/>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72" name="Rectangle 271"/>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273" name="Rectangle 272"/>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6" name="Rectangle 275"/>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7" name="Rectangle 276"/>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8" name="Straight Arrow Connector 277"/>
            <p:cNvCxnSpPr/>
            <p:nvPr/>
          </p:nvCxnSpPr>
          <p:spPr>
            <a:xfrm rot="10800000" flipV="1">
              <a:off x="1328098" y="3785050"/>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rot="16200000" flipH="1">
              <a:off x="2078197" y="4106523"/>
              <a:ext cx="85725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2685419" y="3785844"/>
              <a:ext cx="1214446" cy="85646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282" name="Rectangle 281"/>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284" name="Rectangle 283"/>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85" name="Rectangle 284"/>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286" name="Rectangle 285"/>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90" name="Rectangle 289"/>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291" name="Rectangle 290"/>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92" name="Rectangle 291"/>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293" name="Rectangle 292"/>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294" name="Rectangle 293"/>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95" name="Rectangle 294"/>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6" name="Rectangle 295"/>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7" name="Rectangle 296"/>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8" name="Rectangle 297"/>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9" name="Rectangle 298"/>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0" name="Straight Arrow Connector 299"/>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4" name="Rectangle 303"/>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305" name="Rectangle 304"/>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306" name="Rectangle 305"/>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309" name="Straight Arrow Connector 308"/>
            <p:cNvCxnSpPr>
              <a:endCxn id="306"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35" name="Rectangle 134"/>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36" name="Rectangle 135"/>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r</a:t>
              </a:r>
            </a:p>
          </p:txBody>
        </p:sp>
        <p:sp>
          <p:nvSpPr>
            <p:cNvPr id="137" name="Rectangle 136"/>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38" name="Rectangle 137"/>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Rectangle 138"/>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0" name="Rectangle 139"/>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Rectangle 140"/>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ectangle 141"/>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3" name="Straight Arrow Connector 142"/>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47" name="Rectangle 146"/>
            <p:cNvSpPr/>
            <p:nvPr/>
          </p:nvSpPr>
          <p:spPr>
            <a:xfrm>
              <a:off x="586814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151" name="Straight Arrow Connector 150"/>
            <p:cNvCxnSpPr>
              <a:endCxn id="150"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149"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2997514" y="3789040"/>
              <a:ext cx="222255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135" idx="0"/>
            </p:cNvCxnSpPr>
            <p:nvPr/>
          </p:nvCxnSpPr>
          <p:spPr>
            <a:xfrm>
              <a:off x="3213538" y="3789040"/>
              <a:ext cx="3148872"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540015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8596" y="2132856"/>
            <a:ext cx="7351844" cy="3312368"/>
            <a:chOff x="428596" y="2132856"/>
            <a:chExt cx="7351844" cy="3312368"/>
          </a:xfrm>
        </p:grpSpPr>
        <p:sp>
          <p:nvSpPr>
            <p:cNvPr id="108" name="TextBox 107"/>
            <p:cNvSpPr txBox="1"/>
            <p:nvPr/>
          </p:nvSpPr>
          <p:spPr>
            <a:xfrm>
              <a:off x="428596" y="2411596"/>
              <a:ext cx="3954929" cy="369332"/>
            </a:xfrm>
            <a:prstGeom prst="rect">
              <a:avLst/>
            </a:prstGeom>
            <a:noFill/>
          </p:spPr>
          <p:txBody>
            <a:bodyPr wrap="none" rtlCol="0">
              <a:spAutoFit/>
            </a:bodyPr>
            <a:lstStyle/>
            <a:p>
              <a:r>
                <a:rPr lang="en-US" dirty="0"/>
                <a:t>Insert </a:t>
              </a:r>
              <a:r>
                <a:rPr lang="en-US" b="1" dirty="0">
                  <a:solidFill>
                    <a:srgbClr val="C00000"/>
                  </a:solidFill>
                </a:rPr>
                <a:t>r</a:t>
              </a:r>
              <a:r>
                <a:rPr lang="en-US" dirty="0"/>
                <a:t> causes an overflow of node: </a:t>
              </a:r>
              <a:endParaRPr lang="en-SG" dirty="0">
                <a:solidFill>
                  <a:srgbClr val="C00000"/>
                </a:solidFill>
              </a:endParaRPr>
            </a:p>
          </p:txBody>
        </p:sp>
        <p:grpSp>
          <p:nvGrpSpPr>
            <p:cNvPr id="109" name="Group 108"/>
            <p:cNvGrpSpPr/>
            <p:nvPr/>
          </p:nvGrpSpPr>
          <p:grpSpPr>
            <a:xfrm>
              <a:off x="4542577" y="2132856"/>
              <a:ext cx="3237863" cy="2221215"/>
              <a:chOff x="4542577" y="2132856"/>
              <a:chExt cx="3237863" cy="2221215"/>
            </a:xfrm>
          </p:grpSpPr>
          <p:sp>
            <p:nvSpPr>
              <p:cNvPr id="110" name="Down Arrow 109"/>
              <p:cNvSpPr/>
              <p:nvPr/>
            </p:nvSpPr>
            <p:spPr>
              <a:xfrm rot="2220000" flipH="1">
                <a:off x="4542577" y="3860886"/>
                <a:ext cx="142876" cy="428628"/>
              </a:xfrm>
              <a:prstGeom prst="downArrow">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5148064" y="3430741"/>
                <a:ext cx="2632376" cy="923330"/>
              </a:xfrm>
              <a:prstGeom prst="rect">
                <a:avLst/>
              </a:prstGeom>
              <a:noFill/>
            </p:spPr>
            <p:txBody>
              <a:bodyPr wrap="square" rtlCol="0">
                <a:spAutoFit/>
              </a:bodyPr>
              <a:lstStyle/>
              <a:p>
                <a:r>
                  <a:rPr lang="en-US" dirty="0"/>
                  <a:t>Merge with neighbor node and split nodes into three nodes.</a:t>
                </a:r>
                <a:endParaRPr lang="en-SG" dirty="0"/>
              </a:p>
            </p:txBody>
          </p:sp>
          <p:grpSp>
            <p:nvGrpSpPr>
              <p:cNvPr id="112" name="Group 111"/>
              <p:cNvGrpSpPr/>
              <p:nvPr/>
            </p:nvGrpSpPr>
            <p:grpSpPr>
              <a:xfrm>
                <a:off x="5054396" y="2132856"/>
                <a:ext cx="2593998" cy="1296144"/>
                <a:chOff x="477804" y="2924944"/>
                <a:chExt cx="2593998" cy="1296144"/>
              </a:xfrm>
            </p:grpSpPr>
            <p:sp>
              <p:nvSpPr>
                <p:cNvPr id="113" name="Rectangle 11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14" name="Rectangle 11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15" name="Rectangle 11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16" name="Rectangle 115"/>
                <p:cNvSpPr/>
                <p:nvPr/>
              </p:nvSpPr>
              <p:spPr>
                <a:xfrm>
                  <a:off x="2500298" y="3214686"/>
                  <a:ext cx="285752" cy="357190"/>
                </a:xfrm>
                <a:prstGeom prst="rect">
                  <a:avLst/>
                </a:prstGeom>
                <a:solidFill>
                  <a:schemeClr val="accent2">
                    <a:lumMod val="40000"/>
                    <a:lumOff val="60000"/>
                  </a:schemeClr>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17" name="Rectangle 116"/>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Rectangle 119"/>
                <p:cNvSpPr/>
                <p:nvPr/>
              </p:nvSpPr>
              <p:spPr>
                <a:xfrm>
                  <a:off x="2786050"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121" name="Rectangle 120"/>
                <p:cNvSpPr/>
                <p:nvPr/>
              </p:nvSpPr>
              <p:spPr>
                <a:xfrm>
                  <a:off x="265269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2928926"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3" name="Straight Connector 122"/>
                <p:cNvCxnSpPr/>
                <p:nvPr/>
              </p:nvCxnSpPr>
              <p:spPr>
                <a:xfrm rot="5400000">
                  <a:off x="1265556" y="3577352"/>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477804"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25" name="Rectangle 124"/>
                <p:cNvSpPr/>
                <p:nvPr/>
              </p:nvSpPr>
              <p:spPr>
                <a:xfrm>
                  <a:off x="763556"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26" name="Rectangle 125"/>
                <p:cNvSpPr/>
                <p:nvPr/>
              </p:nvSpPr>
              <p:spPr>
                <a:xfrm>
                  <a:off x="1043608"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27" name="Rectangle 126"/>
                <p:cNvSpPr/>
                <p:nvPr/>
              </p:nvSpPr>
              <p:spPr>
                <a:xfrm>
                  <a:off x="1335060" y="321297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28" name="Rectangle 127"/>
                <p:cNvSpPr/>
                <p:nvPr/>
              </p:nvSpPr>
              <p:spPr>
                <a:xfrm>
                  <a:off x="477804" y="357016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p:cNvSpPr/>
                <p:nvPr/>
              </p:nvSpPr>
              <p:spPr>
                <a:xfrm>
                  <a:off x="620680"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Rectangle 129"/>
                <p:cNvSpPr/>
                <p:nvPr/>
              </p:nvSpPr>
              <p:spPr>
                <a:xfrm>
                  <a:off x="906432"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Rectangle 130"/>
                <p:cNvSpPr/>
                <p:nvPr/>
              </p:nvSpPr>
              <p:spPr>
                <a:xfrm>
                  <a:off x="1487460" y="357016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Rectangle 131"/>
                <p:cNvSpPr/>
                <p:nvPr/>
              </p:nvSpPr>
              <p:spPr>
                <a:xfrm>
                  <a:off x="1187624" y="357301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3" name="Straight Connector 132"/>
                <p:cNvCxnSpPr/>
                <p:nvPr/>
              </p:nvCxnSpPr>
              <p:spPr>
                <a:xfrm rot="5400000">
                  <a:off x="401460" y="3567092"/>
                  <a:ext cx="1285884"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grpSp>
        <p:sp>
          <p:nvSpPr>
            <p:cNvPr id="6" name="Oval 5"/>
            <p:cNvSpPr/>
            <p:nvPr/>
          </p:nvSpPr>
          <p:spPr>
            <a:xfrm>
              <a:off x="2987824" y="4437112"/>
              <a:ext cx="4680520" cy="1008112"/>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379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1" name="TextBox 90"/>
          <p:cNvSpPr txBox="1"/>
          <p:nvPr/>
        </p:nvSpPr>
        <p:spPr>
          <a:xfrm>
            <a:off x="642910" y="1988098"/>
            <a:ext cx="4608691" cy="369332"/>
          </a:xfrm>
          <a:prstGeom prst="rect">
            <a:avLst/>
          </a:prstGeom>
          <a:noFill/>
        </p:spPr>
        <p:txBody>
          <a:bodyPr wrap="none" rtlCol="0">
            <a:spAutoFit/>
          </a:bodyPr>
          <a:lstStyle/>
          <a:p>
            <a:r>
              <a:rPr lang="en-US" dirty="0"/>
              <a:t>B*-tree after the insertion of </a:t>
            </a:r>
            <a:r>
              <a:rPr lang="en-US" dirty="0">
                <a:solidFill>
                  <a:srgbClr val="C00000"/>
                </a:solidFill>
              </a:rPr>
              <a:t>e, s, </a:t>
            </a:r>
            <a:r>
              <a:rPr lang="en-US" dirty="0" err="1">
                <a:solidFill>
                  <a:srgbClr val="C00000"/>
                </a:solidFill>
              </a:rPr>
              <a:t>i</a:t>
            </a:r>
            <a:r>
              <a:rPr lang="en-US" dirty="0">
                <a:solidFill>
                  <a:srgbClr val="C00000"/>
                </a:solidFill>
              </a:rPr>
              <a:t>, </a:t>
            </a:r>
            <a:r>
              <a:rPr lang="en-US" dirty="0"/>
              <a:t>and</a:t>
            </a:r>
            <a:r>
              <a:rPr lang="en-US" dirty="0">
                <a:solidFill>
                  <a:srgbClr val="C00000"/>
                </a:solidFill>
              </a:rPr>
              <a:t> r.</a:t>
            </a:r>
            <a:endParaRPr lang="en-SG" dirty="0">
              <a:solidFill>
                <a:srgbClr val="C00000"/>
              </a:solidFill>
            </a:endParaRPr>
          </a:p>
        </p:txBody>
      </p:sp>
      <p:sp>
        <p:nvSpPr>
          <p:cNvPr id="94" name="Date Placeholder 93"/>
          <p:cNvSpPr>
            <a:spLocks noGrp="1"/>
          </p:cNvSpPr>
          <p:nvPr>
            <p:ph type="dt" sz="half" idx="10"/>
          </p:nvPr>
        </p:nvSpPr>
        <p:spPr/>
        <p:txBody>
          <a:bodyPr/>
          <a:lstStyle/>
          <a:p>
            <a:fld id="{8ED5317F-6542-46E2-92F3-F80E8D4CC1F7}" type="datetime1">
              <a:rPr lang="en-US" smtClean="0"/>
              <a:t>1/21/2019</a:t>
            </a:fld>
            <a:endParaRPr lang="en-SG" dirty="0"/>
          </a:p>
        </p:txBody>
      </p:sp>
      <p:sp>
        <p:nvSpPr>
          <p:cNvPr id="95" name="Slide Number Placeholder 94"/>
          <p:cNvSpPr>
            <a:spLocks noGrp="1"/>
          </p:cNvSpPr>
          <p:nvPr>
            <p:ph type="sldNum" sz="quarter" idx="11"/>
          </p:nvPr>
        </p:nvSpPr>
        <p:spPr/>
        <p:txBody>
          <a:bodyPr/>
          <a:lstStyle/>
          <a:p>
            <a:fld id="{1CE7F509-0A01-4B67-B7FD-9644EFE78CAF}" type="slidenum">
              <a:rPr lang="en-SG" smtClean="0"/>
              <a:pPr/>
              <a:t>37</a:t>
            </a:fld>
            <a:endParaRPr lang="en-SG" dirty="0"/>
          </a:p>
        </p:txBody>
      </p:sp>
      <p:sp>
        <p:nvSpPr>
          <p:cNvPr id="96" name="Footer Placeholder 95"/>
          <p:cNvSpPr>
            <a:spLocks noGrp="1"/>
          </p:cNvSpPr>
          <p:nvPr>
            <p:ph type="ftr" sz="quarter" idx="12"/>
          </p:nvPr>
        </p:nvSpPr>
        <p:spPr/>
        <p:txBody>
          <a:bodyPr/>
          <a:lstStyle/>
          <a:p>
            <a:r>
              <a:rPr lang="en-US" dirty="0"/>
              <a:t>CSCI317 – Database Performance Tuning</a:t>
            </a:r>
            <a:endParaRPr lang="en-SG" dirty="0"/>
          </a:p>
        </p:txBody>
      </p:sp>
      <p:grpSp>
        <p:nvGrpSpPr>
          <p:cNvPr id="208" name="Group 207"/>
          <p:cNvGrpSpPr/>
          <p:nvPr/>
        </p:nvGrpSpPr>
        <p:grpSpPr>
          <a:xfrm>
            <a:off x="683568" y="3284984"/>
            <a:ext cx="6538478" cy="3024336"/>
            <a:chOff x="683568" y="3284984"/>
            <a:chExt cx="6538478" cy="3024336"/>
          </a:xfrm>
        </p:grpSpPr>
        <p:grpSp>
          <p:nvGrpSpPr>
            <p:cNvPr id="3" name="Group 2"/>
            <p:cNvGrpSpPr/>
            <p:nvPr/>
          </p:nvGrpSpPr>
          <p:grpSpPr>
            <a:xfrm>
              <a:off x="3212968" y="3284984"/>
              <a:ext cx="1143008" cy="571504"/>
              <a:chOff x="2113915" y="3284984"/>
              <a:chExt cx="1143008" cy="571504"/>
            </a:xfrm>
          </p:grpSpPr>
          <p:sp>
            <p:nvSpPr>
              <p:cNvPr id="136" name="Rectangle 135"/>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37" name="Rectangle 136"/>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38" name="Rectangle 137"/>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139" name="Rectangle 138"/>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40" name="Rectangle 139"/>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Rectangle 140"/>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ectangle 141"/>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ectangle 142"/>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Rectangle 143"/>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45" name="Straight Arrow Connector 144"/>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963405" y="4642306"/>
              <a:ext cx="1363369" cy="1667014"/>
              <a:chOff x="1963405" y="4642306"/>
              <a:chExt cx="1363369" cy="1667014"/>
            </a:xfrm>
          </p:grpSpPr>
          <p:sp>
            <p:nvSpPr>
              <p:cNvPr id="111" name="Rectangle 110"/>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12" name="Rectangle 111"/>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113" name="Rectangle 112"/>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4" name="Rectangle 113"/>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5" name="Rectangle 114"/>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6" name="Rectangle 115"/>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0" name="Straight Arrow Connector 119"/>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170" name="Straight Arrow Connector 169"/>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683568" y="4642306"/>
              <a:ext cx="1357322" cy="1667014"/>
              <a:chOff x="683568" y="4642306"/>
              <a:chExt cx="1357322" cy="1667014"/>
            </a:xfrm>
          </p:grpSpPr>
          <p:sp>
            <p:nvSpPr>
              <p:cNvPr id="99" name="Rectangle 98"/>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00" name="Rectangle 99"/>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1" name="Rectangle 100"/>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2" name="Rectangle 101"/>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3" name="Rectangle 102"/>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Rectangle 103"/>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ectangle 104"/>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Rectangle 105"/>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Rectangle 106"/>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8" name="Straight Arrow Connector 107"/>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cxnSp>
            <p:nvCxnSpPr>
              <p:cNvPr id="171" name="Straight Arrow Connector 170"/>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5868144" y="4653136"/>
              <a:ext cx="1353902" cy="1656184"/>
              <a:chOff x="5868144" y="4653136"/>
              <a:chExt cx="1353902" cy="1656184"/>
            </a:xfrm>
          </p:grpSpPr>
          <p:sp>
            <p:nvSpPr>
              <p:cNvPr id="173" name="Rectangle 172"/>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74" name="Rectangle 173"/>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75" name="Rectangle 174"/>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r</a:t>
                </a:r>
              </a:p>
            </p:txBody>
          </p:sp>
          <p:sp>
            <p:nvSpPr>
              <p:cNvPr id="176" name="Rectangle 175"/>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77" name="Rectangle 176"/>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Rectangle 177"/>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Rectangle 180"/>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2" name="Straight Arrow Connector 181"/>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86" name="Rectangle 185"/>
              <p:cNvSpPr/>
              <p:nvPr/>
            </p:nvSpPr>
            <p:spPr>
              <a:xfrm>
                <a:off x="586814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87" name="Rectangle 186"/>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88" name="Rectangle 187"/>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89" name="Rectangle 188"/>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190" name="Straight Arrow Connector 189"/>
              <p:cNvCxnSpPr>
                <a:endCxn id="189"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188"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61136" y="4642306"/>
              <a:ext cx="1353108" cy="1667014"/>
              <a:chOff x="3261136" y="4642306"/>
              <a:chExt cx="1353108" cy="1667014"/>
            </a:xfrm>
          </p:grpSpPr>
          <p:sp>
            <p:nvSpPr>
              <p:cNvPr id="123" name="Rectangle 122"/>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24" name="Rectangle 123"/>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25" name="Rectangle 124"/>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6" name="Rectangle 125"/>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7" name="Rectangle 126"/>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8" name="Rectangle 127"/>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Rectangle 129"/>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Rectangle 130"/>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2" name="Straight Arrow Connector 131"/>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94" name="Straight Arrow Connector 193"/>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4572000" y="4653136"/>
              <a:ext cx="1353108" cy="1656184"/>
              <a:chOff x="4572000" y="4653136"/>
              <a:chExt cx="1353108" cy="1656184"/>
            </a:xfrm>
          </p:grpSpPr>
          <p:sp>
            <p:nvSpPr>
              <p:cNvPr id="154" name="Rectangle 153"/>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55" name="Rectangle 154"/>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56" name="Rectangle 155"/>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57" name="Rectangle 156"/>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8" name="Rectangle 157"/>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Rectangle 158"/>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Rectangle 159"/>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Rectangle 161"/>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3" name="Straight Arrow Connector 162"/>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67" name="Rectangle 166"/>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168" name="Rectangle 167"/>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169" name="Straight Arrow Connector 168"/>
              <p:cNvCxnSpPr>
                <a:endCxn id="168"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540015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9" name="TextBox 98"/>
          <p:cNvSpPr txBox="1"/>
          <p:nvPr/>
        </p:nvSpPr>
        <p:spPr>
          <a:xfrm>
            <a:off x="642910" y="1988098"/>
            <a:ext cx="1005403" cy="369332"/>
          </a:xfrm>
          <a:prstGeom prst="rect">
            <a:avLst/>
          </a:prstGeom>
          <a:noFill/>
        </p:spPr>
        <p:txBody>
          <a:bodyPr wrap="none" rtlCol="0">
            <a:spAutoFit/>
          </a:bodyPr>
          <a:lstStyle/>
          <a:p>
            <a:r>
              <a:rPr lang="en-US" dirty="0"/>
              <a:t>Insert: </a:t>
            </a:r>
            <a:r>
              <a:rPr lang="en-US" dirty="0">
                <a:solidFill>
                  <a:srgbClr val="C00000"/>
                </a:solidFill>
              </a:rPr>
              <a:t>x</a:t>
            </a:r>
            <a:endParaRPr lang="en-SG" dirty="0">
              <a:solidFill>
                <a:srgbClr val="C00000"/>
              </a:solidFill>
            </a:endParaRPr>
          </a:p>
        </p:txBody>
      </p:sp>
      <p:sp>
        <p:nvSpPr>
          <p:cNvPr id="109" name="Date Placeholder 108"/>
          <p:cNvSpPr>
            <a:spLocks noGrp="1"/>
          </p:cNvSpPr>
          <p:nvPr>
            <p:ph type="dt" sz="half" idx="10"/>
          </p:nvPr>
        </p:nvSpPr>
        <p:spPr/>
        <p:txBody>
          <a:bodyPr/>
          <a:lstStyle/>
          <a:p>
            <a:fld id="{31DB9AAC-0738-40F5-AED0-3DCB8E56AAED}" type="datetime1">
              <a:rPr lang="en-US" smtClean="0"/>
              <a:t>1/21/2019</a:t>
            </a:fld>
            <a:endParaRPr lang="en-SG" dirty="0"/>
          </a:p>
        </p:txBody>
      </p:sp>
      <p:sp>
        <p:nvSpPr>
          <p:cNvPr id="110" name="Slide Number Placeholder 109"/>
          <p:cNvSpPr>
            <a:spLocks noGrp="1"/>
          </p:cNvSpPr>
          <p:nvPr>
            <p:ph type="sldNum" sz="quarter" idx="11"/>
          </p:nvPr>
        </p:nvSpPr>
        <p:spPr/>
        <p:txBody>
          <a:bodyPr/>
          <a:lstStyle/>
          <a:p>
            <a:fld id="{1CE7F509-0A01-4B67-B7FD-9644EFE78CAF}" type="slidenum">
              <a:rPr lang="en-SG" smtClean="0"/>
              <a:pPr/>
              <a:t>38</a:t>
            </a:fld>
            <a:endParaRPr lang="en-SG" dirty="0"/>
          </a:p>
        </p:txBody>
      </p:sp>
      <p:sp>
        <p:nvSpPr>
          <p:cNvPr id="124" name="Footer Placeholder 123"/>
          <p:cNvSpPr>
            <a:spLocks noGrp="1"/>
          </p:cNvSpPr>
          <p:nvPr>
            <p:ph type="ftr" sz="quarter" idx="12"/>
          </p:nvPr>
        </p:nvSpPr>
        <p:spPr/>
        <p:txBody>
          <a:bodyPr/>
          <a:lstStyle/>
          <a:p>
            <a:r>
              <a:rPr lang="en-US" dirty="0"/>
              <a:t>CSCI317 – Database Performance Tuning</a:t>
            </a:r>
            <a:endParaRPr lang="en-SG" dirty="0"/>
          </a:p>
        </p:txBody>
      </p:sp>
      <p:grpSp>
        <p:nvGrpSpPr>
          <p:cNvPr id="236" name="Group 235"/>
          <p:cNvGrpSpPr/>
          <p:nvPr/>
        </p:nvGrpSpPr>
        <p:grpSpPr>
          <a:xfrm>
            <a:off x="683568" y="3284984"/>
            <a:ext cx="6538478" cy="3024336"/>
            <a:chOff x="683568" y="3284984"/>
            <a:chExt cx="6538478" cy="3024336"/>
          </a:xfrm>
        </p:grpSpPr>
        <p:grpSp>
          <p:nvGrpSpPr>
            <p:cNvPr id="237" name="Group 236"/>
            <p:cNvGrpSpPr/>
            <p:nvPr/>
          </p:nvGrpSpPr>
          <p:grpSpPr>
            <a:xfrm>
              <a:off x="3212968" y="3284984"/>
              <a:ext cx="1143008" cy="571504"/>
              <a:chOff x="2113915" y="3284984"/>
              <a:chExt cx="1143008" cy="571504"/>
            </a:xfrm>
          </p:grpSpPr>
          <p:sp>
            <p:nvSpPr>
              <p:cNvPr id="332" name="Rectangle 331"/>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333" name="Rectangle 332"/>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334" name="Rectangle 333"/>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335" name="Rectangle 334"/>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336" name="Rectangle 335"/>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7" name="Rectangle 336"/>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Rectangle 337"/>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9" name="Rectangle 338"/>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0" name="Rectangle 339"/>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38" name="Straight Arrow Connector 237"/>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1963405" y="4642306"/>
              <a:ext cx="1363369" cy="1667014"/>
              <a:chOff x="1963405" y="4642306"/>
              <a:chExt cx="1363369" cy="1667014"/>
            </a:xfrm>
          </p:grpSpPr>
          <p:sp>
            <p:nvSpPr>
              <p:cNvPr id="316" name="Rectangle 315"/>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317" name="Rectangle 316"/>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318" name="Rectangle 317"/>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19" name="Rectangle 318"/>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20" name="Rectangle 319"/>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1" name="Rectangle 320"/>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2" name="Rectangle 321"/>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3" name="Rectangle 322"/>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4" name="Rectangle 323"/>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5" name="Straight Arrow Connector 324"/>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9" name="Rectangle 328"/>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330" name="Rectangle 329"/>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331" name="Straight Arrow Connector 330"/>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683568" y="4642306"/>
              <a:ext cx="1357322" cy="1667014"/>
              <a:chOff x="683568" y="4642306"/>
              <a:chExt cx="1357322" cy="1667014"/>
            </a:xfrm>
          </p:grpSpPr>
          <p:sp>
            <p:nvSpPr>
              <p:cNvPr id="300" name="Rectangle 299"/>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301" name="Rectangle 300"/>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302" name="Rectangle 301"/>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03" name="Rectangle 302"/>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04" name="Rectangle 303"/>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5" name="Rectangle 304"/>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6" name="Rectangle 305"/>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7" name="Rectangle 306"/>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8" name="Rectangle 307"/>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9" name="Straight Arrow Connector 308"/>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12" name="Rectangle 311"/>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313" name="Rectangle 312"/>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cxnSp>
            <p:nvCxnSpPr>
              <p:cNvPr id="314" name="Straight Arrow Connector 313"/>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5868144" y="4653136"/>
              <a:ext cx="1353902" cy="1656184"/>
              <a:chOff x="5868144" y="4653136"/>
              <a:chExt cx="1353902" cy="1656184"/>
            </a:xfrm>
          </p:grpSpPr>
          <p:sp>
            <p:nvSpPr>
              <p:cNvPr id="281" name="Rectangle 280"/>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82" name="Rectangle 281"/>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83" name="Rectangle 282"/>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r</a:t>
                </a:r>
              </a:p>
            </p:txBody>
          </p:sp>
          <p:sp>
            <p:nvSpPr>
              <p:cNvPr id="284" name="Rectangle 283"/>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285" name="Rectangle 284"/>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6" name="Rectangle 285"/>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7" name="Rectangle 286"/>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8" name="Rectangle 287"/>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9" name="Rectangle 288"/>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0" name="Straight Arrow Connector 289"/>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294" name="Rectangle 293"/>
              <p:cNvSpPr/>
              <p:nvPr/>
            </p:nvSpPr>
            <p:spPr>
              <a:xfrm>
                <a:off x="586814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95" name="Rectangle 294"/>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296" name="Rectangle 295"/>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297" name="Rectangle 296"/>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cxnSp>
            <p:nvCxnSpPr>
              <p:cNvPr id="298" name="Straight Arrow Connector 297"/>
              <p:cNvCxnSpPr>
                <a:endCxn id="297"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296"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44" name="Straight Arrow Connector 243"/>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46" name="Group 245"/>
            <p:cNvGrpSpPr/>
            <p:nvPr/>
          </p:nvGrpSpPr>
          <p:grpSpPr>
            <a:xfrm>
              <a:off x="3261136" y="4642306"/>
              <a:ext cx="1353108" cy="1667014"/>
              <a:chOff x="3261136" y="4642306"/>
              <a:chExt cx="1353108" cy="1667014"/>
            </a:xfrm>
          </p:grpSpPr>
          <p:sp>
            <p:nvSpPr>
              <p:cNvPr id="265" name="Rectangle 264"/>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66" name="Rectangle 265"/>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67" name="Rectangle 266"/>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8" name="Rectangle 267"/>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9" name="Rectangle 268"/>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0" name="Rectangle 269"/>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1" name="Rectangle 270"/>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3" name="Rectangle 272"/>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4" name="Straight Arrow Connector 273"/>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278" name="Rectangle 277"/>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279" name="Straight Arrow Connector 278"/>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4572000" y="4653136"/>
              <a:ext cx="1353108" cy="1656184"/>
              <a:chOff x="4572000" y="4653136"/>
              <a:chExt cx="1353108" cy="1656184"/>
            </a:xfrm>
          </p:grpSpPr>
          <p:sp>
            <p:nvSpPr>
              <p:cNvPr id="248" name="Rectangle 247"/>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49" name="Rectangle 248"/>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250" name="Rectangle 249"/>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251" name="Rectangle 250"/>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52" name="Rectangle 251"/>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3" name="Rectangle 252"/>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4" name="Rectangle 253"/>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5" name="Rectangle 254"/>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Rectangle 255"/>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7" name="Straight Arrow Connector 256"/>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261" name="Rectangle 260"/>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262" name="Rectangle 261"/>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263" name="Straight Arrow Connector 262"/>
              <p:cNvCxnSpPr>
                <a:endCxn id="262"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rot="5400000">
                <a:off x="540015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99" name="TextBox 98"/>
          <p:cNvSpPr txBox="1"/>
          <p:nvPr/>
        </p:nvSpPr>
        <p:spPr>
          <a:xfrm>
            <a:off x="642910" y="1988098"/>
            <a:ext cx="1005403" cy="369332"/>
          </a:xfrm>
          <a:prstGeom prst="rect">
            <a:avLst/>
          </a:prstGeom>
          <a:noFill/>
        </p:spPr>
        <p:txBody>
          <a:bodyPr wrap="none" rtlCol="0">
            <a:spAutoFit/>
          </a:bodyPr>
          <a:lstStyle/>
          <a:p>
            <a:r>
              <a:rPr lang="en-US" dirty="0"/>
              <a:t>Insert: </a:t>
            </a:r>
            <a:r>
              <a:rPr lang="en-US" dirty="0">
                <a:solidFill>
                  <a:srgbClr val="C00000"/>
                </a:solidFill>
              </a:rPr>
              <a:t>x</a:t>
            </a:r>
            <a:endParaRPr lang="en-SG" dirty="0">
              <a:solidFill>
                <a:srgbClr val="C00000"/>
              </a:solidFill>
            </a:endParaRPr>
          </a:p>
        </p:txBody>
      </p:sp>
      <p:sp>
        <p:nvSpPr>
          <p:cNvPr id="109" name="Date Placeholder 108"/>
          <p:cNvSpPr>
            <a:spLocks noGrp="1"/>
          </p:cNvSpPr>
          <p:nvPr>
            <p:ph type="dt" sz="half" idx="10"/>
          </p:nvPr>
        </p:nvSpPr>
        <p:spPr/>
        <p:txBody>
          <a:bodyPr/>
          <a:lstStyle/>
          <a:p>
            <a:fld id="{31DB9AAC-0738-40F5-AED0-3DCB8E56AAED}" type="datetime1">
              <a:rPr lang="en-US" smtClean="0"/>
              <a:t>1/21/2019</a:t>
            </a:fld>
            <a:endParaRPr lang="en-SG" dirty="0"/>
          </a:p>
        </p:txBody>
      </p:sp>
      <p:sp>
        <p:nvSpPr>
          <p:cNvPr id="110" name="Slide Number Placeholder 109"/>
          <p:cNvSpPr>
            <a:spLocks noGrp="1"/>
          </p:cNvSpPr>
          <p:nvPr>
            <p:ph type="sldNum" sz="quarter" idx="11"/>
          </p:nvPr>
        </p:nvSpPr>
        <p:spPr/>
        <p:txBody>
          <a:bodyPr/>
          <a:lstStyle/>
          <a:p>
            <a:fld id="{1CE7F509-0A01-4B67-B7FD-9644EFE78CAF}" type="slidenum">
              <a:rPr lang="en-SG" smtClean="0"/>
              <a:pPr/>
              <a:t>39</a:t>
            </a:fld>
            <a:endParaRPr lang="en-SG" dirty="0"/>
          </a:p>
        </p:txBody>
      </p:sp>
      <p:sp>
        <p:nvSpPr>
          <p:cNvPr id="124" name="Footer Placeholder 123"/>
          <p:cNvSpPr>
            <a:spLocks noGrp="1"/>
          </p:cNvSpPr>
          <p:nvPr>
            <p:ph type="ftr" sz="quarter" idx="12"/>
          </p:nvPr>
        </p:nvSpPr>
        <p:spPr/>
        <p:txBody>
          <a:bodyPr/>
          <a:lstStyle/>
          <a:p>
            <a:r>
              <a:rPr lang="en-US" dirty="0"/>
              <a:t>CSCI317 – Database Performance Tuning</a:t>
            </a:r>
            <a:endParaRPr lang="en-SG" dirty="0"/>
          </a:p>
        </p:txBody>
      </p:sp>
      <p:grpSp>
        <p:nvGrpSpPr>
          <p:cNvPr id="6" name="Group 5"/>
          <p:cNvGrpSpPr/>
          <p:nvPr/>
        </p:nvGrpSpPr>
        <p:grpSpPr>
          <a:xfrm>
            <a:off x="683568" y="3284984"/>
            <a:ext cx="6538478" cy="3024336"/>
            <a:chOff x="683568" y="3284984"/>
            <a:chExt cx="6538478" cy="3024336"/>
          </a:xfrm>
        </p:grpSpPr>
        <p:grpSp>
          <p:nvGrpSpPr>
            <p:cNvPr id="128" name="Group 127"/>
            <p:cNvGrpSpPr/>
            <p:nvPr/>
          </p:nvGrpSpPr>
          <p:grpSpPr>
            <a:xfrm>
              <a:off x="683568" y="3284984"/>
              <a:ext cx="6538478" cy="3024336"/>
              <a:chOff x="683568" y="3284984"/>
              <a:chExt cx="6538478" cy="3024336"/>
            </a:xfrm>
          </p:grpSpPr>
          <p:grpSp>
            <p:nvGrpSpPr>
              <p:cNvPr id="129" name="Group 128"/>
              <p:cNvGrpSpPr/>
              <p:nvPr/>
            </p:nvGrpSpPr>
            <p:grpSpPr>
              <a:xfrm>
                <a:off x="3212968" y="3284984"/>
                <a:ext cx="1143008" cy="571504"/>
                <a:chOff x="2113915" y="3284984"/>
                <a:chExt cx="1143008" cy="571504"/>
              </a:xfrm>
            </p:grpSpPr>
            <p:sp>
              <p:nvSpPr>
                <p:cNvPr id="224" name="Rectangle 223"/>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25" name="Rectangle 224"/>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26" name="Rectangle 225"/>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27" name="Rectangle 226"/>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228" name="Rectangle 227"/>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Rectangle 228"/>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0" name="Rectangle 229"/>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1" name="Rectangle 230"/>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2" name="Rectangle 231"/>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30" name="Straight Arrow Connector 129"/>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1963405" y="4642306"/>
                <a:ext cx="1363369" cy="1667014"/>
                <a:chOff x="1963405" y="4642306"/>
                <a:chExt cx="1363369" cy="1667014"/>
              </a:xfrm>
            </p:grpSpPr>
            <p:sp>
              <p:nvSpPr>
                <p:cNvPr id="208" name="Rectangle 207"/>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09" name="Rectangle 208"/>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10" name="Rectangle 209"/>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1" name="Rectangle 210"/>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2" name="Rectangle 211"/>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5" name="Rectangle 214"/>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6" name="Rectangle 215"/>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7" name="Straight Arrow Connector 216"/>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22" name="Rectangle 221"/>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23" name="Straight Arrow Connector 222"/>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683568" y="4642306"/>
                <a:ext cx="1357322" cy="1667014"/>
                <a:chOff x="683568" y="4642306"/>
                <a:chExt cx="1357322" cy="1667014"/>
              </a:xfrm>
            </p:grpSpPr>
            <p:sp>
              <p:nvSpPr>
                <p:cNvPr id="192" name="Rectangle 191"/>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93" name="Rectangle 192"/>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94" name="Rectangle 193"/>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95" name="Rectangle 194"/>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96" name="Rectangle 195"/>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7" name="Rectangle 196"/>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Rectangle 197"/>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9" name="Rectangle 198"/>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Rectangle 199"/>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1" name="Straight Arrow Connector 200"/>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05" name="Rectangle 204"/>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cxnSp>
              <p:nvCxnSpPr>
                <p:cNvPr id="206" name="Straight Arrow Connector 205"/>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5436096" y="4653136"/>
                <a:ext cx="1785950" cy="1656184"/>
                <a:chOff x="5436096" y="4653136"/>
                <a:chExt cx="1785950" cy="1656184"/>
              </a:xfrm>
            </p:grpSpPr>
            <p:sp>
              <p:nvSpPr>
                <p:cNvPr id="173" name="Rectangle 172"/>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74" name="Rectangle 173"/>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75" name="Rectangle 174"/>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76" name="Rectangle 175"/>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77" name="Rectangle 176"/>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Rectangle 177"/>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Rectangle 180"/>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2" name="Straight Arrow Connector 181"/>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86" name="Rectangle 185"/>
                <p:cNvSpPr/>
                <p:nvPr/>
              </p:nvSpPr>
              <p:spPr>
                <a:xfrm>
                  <a:off x="543609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87" name="Rectangle 186"/>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88" name="Rectangle 187"/>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89" name="Rectangle 188"/>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190" name="Straight Arrow Connector 189"/>
                <p:cNvCxnSpPr>
                  <a:endCxn id="189"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188"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6" name="Straight Arrow Connector 135"/>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261136" y="4642306"/>
                <a:ext cx="1353108" cy="1667014"/>
                <a:chOff x="3261136" y="4642306"/>
                <a:chExt cx="1353108" cy="1667014"/>
              </a:xfrm>
            </p:grpSpPr>
            <p:sp>
              <p:nvSpPr>
                <p:cNvPr id="157" name="Rectangle 156"/>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58" name="Rectangle 157"/>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59" name="Rectangle 158"/>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0" name="Rectangle 159"/>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1" name="Rectangle 160"/>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Rectangle 161"/>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Rectangle 162"/>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Rectangle 163"/>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Rectangle 164"/>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6" name="Straight Arrow Connector 165"/>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70" name="Rectangle 169"/>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71" name="Straight Arrow Connector 170"/>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572000" y="4653136"/>
                <a:ext cx="1353108" cy="1656184"/>
                <a:chOff x="4572000" y="4653136"/>
                <a:chExt cx="1353108" cy="1656184"/>
              </a:xfrm>
            </p:grpSpPr>
            <p:sp>
              <p:nvSpPr>
                <p:cNvPr id="140" name="Rectangle 139"/>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41" name="Rectangle 140"/>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42" name="Rectangle 141"/>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43" name="Rectangle 142"/>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44" name="Rectangle 143"/>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Rectangle 144"/>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Rectangle 145"/>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9" name="Straight Arrow Connector 148"/>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155" name="Straight Arrow Connector 154"/>
                <p:cNvCxnSpPr>
                  <a:endCxn id="154"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33" name="Straight Arrow Connector 232"/>
            <p:cNvCxnSpPr/>
            <p:nvPr/>
          </p:nvCxnSpPr>
          <p:spPr>
            <a:xfrm>
              <a:off x="5573497" y="515719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587042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grpSp>
      <p:grpSp>
        <p:nvGrpSpPr>
          <p:cNvPr id="235" name="Group 234"/>
          <p:cNvGrpSpPr/>
          <p:nvPr/>
        </p:nvGrpSpPr>
        <p:grpSpPr>
          <a:xfrm>
            <a:off x="2428860" y="1643050"/>
            <a:ext cx="5671532" cy="3874182"/>
            <a:chOff x="2428860" y="1643050"/>
            <a:chExt cx="5671532" cy="3874182"/>
          </a:xfrm>
        </p:grpSpPr>
        <p:grpSp>
          <p:nvGrpSpPr>
            <p:cNvPr id="5" name="Group 4"/>
            <p:cNvGrpSpPr/>
            <p:nvPr/>
          </p:nvGrpSpPr>
          <p:grpSpPr>
            <a:xfrm>
              <a:off x="2428860" y="1643050"/>
              <a:ext cx="4857784" cy="1070776"/>
              <a:chOff x="2428860" y="1643050"/>
              <a:chExt cx="4857784" cy="1070776"/>
            </a:xfrm>
          </p:grpSpPr>
          <p:grpSp>
            <p:nvGrpSpPr>
              <p:cNvPr id="3" name="Group 2"/>
              <p:cNvGrpSpPr/>
              <p:nvPr/>
            </p:nvGrpSpPr>
            <p:grpSpPr>
              <a:xfrm>
                <a:off x="5857884" y="2142322"/>
                <a:ext cx="1428760" cy="571504"/>
                <a:chOff x="5857884" y="2142322"/>
                <a:chExt cx="1428760" cy="571504"/>
              </a:xfrm>
            </p:grpSpPr>
            <p:sp>
              <p:nvSpPr>
                <p:cNvPr id="112" name="Rectangle 111"/>
                <p:cNvSpPr/>
                <p:nvPr/>
              </p:nvSpPr>
              <p:spPr>
                <a:xfrm>
                  <a:off x="5857884" y="21423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13" name="Rectangle 112"/>
                <p:cNvSpPr/>
                <p:nvPr/>
              </p:nvSpPr>
              <p:spPr>
                <a:xfrm>
                  <a:off x="6143636" y="21423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14" name="Rectangle 113"/>
                <p:cNvSpPr/>
                <p:nvPr/>
              </p:nvSpPr>
              <p:spPr>
                <a:xfrm>
                  <a:off x="6429388" y="21423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15" name="Rectangle 114"/>
                <p:cNvSpPr/>
                <p:nvPr/>
              </p:nvSpPr>
              <p:spPr>
                <a:xfrm>
                  <a:off x="6715140" y="214232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116" name="Rectangle 115"/>
                <p:cNvSpPr/>
                <p:nvPr/>
              </p:nvSpPr>
              <p:spPr>
                <a:xfrm>
                  <a:off x="5857884" y="24995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p:cNvSpPr/>
                <p:nvPr/>
              </p:nvSpPr>
              <p:spPr>
                <a:xfrm>
                  <a:off x="6000760" y="24995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p:cNvSpPr/>
                <p:nvPr/>
              </p:nvSpPr>
              <p:spPr>
                <a:xfrm>
                  <a:off x="6286512" y="24995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p:cNvSpPr/>
                <p:nvPr/>
              </p:nvSpPr>
              <p:spPr>
                <a:xfrm>
                  <a:off x="6572264" y="24995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Rectangle 119"/>
                <p:cNvSpPr/>
                <p:nvPr/>
              </p:nvSpPr>
              <p:spPr>
                <a:xfrm>
                  <a:off x="7000892" y="2142322"/>
                  <a:ext cx="285752" cy="357190"/>
                </a:xfrm>
                <a:prstGeom prst="rect">
                  <a:avLst/>
                </a:prstGeom>
                <a:solidFill>
                  <a:schemeClr val="accent2">
                    <a:lumMod val="40000"/>
                    <a:lumOff val="60000"/>
                  </a:schemeClr>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121" name="Rectangle 120"/>
                <p:cNvSpPr/>
                <p:nvPr/>
              </p:nvSpPr>
              <p:spPr>
                <a:xfrm>
                  <a:off x="6867540" y="249951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7143768" y="249951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8" name="TextBox 107"/>
              <p:cNvSpPr txBox="1"/>
              <p:nvPr/>
            </p:nvSpPr>
            <p:spPr>
              <a:xfrm>
                <a:off x="2428860" y="1643050"/>
                <a:ext cx="4134465" cy="369332"/>
              </a:xfrm>
              <a:prstGeom prst="rect">
                <a:avLst/>
              </a:prstGeom>
              <a:noFill/>
            </p:spPr>
            <p:txBody>
              <a:bodyPr wrap="none" rtlCol="0">
                <a:spAutoFit/>
              </a:bodyPr>
              <a:lstStyle/>
              <a:p>
                <a:r>
                  <a:rPr lang="en-US" dirty="0"/>
                  <a:t>Insert of </a:t>
                </a:r>
                <a:r>
                  <a:rPr lang="en-US" dirty="0">
                    <a:solidFill>
                      <a:srgbClr val="C00000"/>
                    </a:solidFill>
                  </a:rPr>
                  <a:t>x</a:t>
                </a:r>
                <a:r>
                  <a:rPr lang="en-US" dirty="0"/>
                  <a:t> causes an overflow of node:</a:t>
                </a:r>
                <a:endParaRPr lang="en-SG" dirty="0"/>
              </a:p>
            </p:txBody>
          </p:sp>
        </p:grpSp>
        <p:grpSp>
          <p:nvGrpSpPr>
            <p:cNvPr id="7" name="Group 6"/>
            <p:cNvGrpSpPr/>
            <p:nvPr/>
          </p:nvGrpSpPr>
          <p:grpSpPr>
            <a:xfrm>
              <a:off x="4427984" y="2996952"/>
              <a:ext cx="3672408" cy="2520280"/>
              <a:chOff x="4427984" y="2996952"/>
              <a:chExt cx="3672408" cy="2520280"/>
            </a:xfrm>
          </p:grpSpPr>
          <p:sp>
            <p:nvSpPr>
              <p:cNvPr id="4" name="TextBox 3"/>
              <p:cNvSpPr txBox="1"/>
              <p:nvPr/>
            </p:nvSpPr>
            <p:spPr>
              <a:xfrm>
                <a:off x="4716016" y="2996952"/>
                <a:ext cx="3384376" cy="923330"/>
              </a:xfrm>
              <a:prstGeom prst="rect">
                <a:avLst/>
              </a:prstGeom>
              <a:noFill/>
            </p:spPr>
            <p:txBody>
              <a:bodyPr wrap="square" rtlCol="0">
                <a:spAutoFit/>
              </a:bodyPr>
              <a:lstStyle/>
              <a:p>
                <a:r>
                  <a:rPr lang="en-US" dirty="0"/>
                  <a:t>Since neighbor is not full, distribute value to neighbor and update the parent node.</a:t>
                </a:r>
              </a:p>
            </p:txBody>
          </p:sp>
          <p:sp>
            <p:nvSpPr>
              <p:cNvPr id="126" name="Oval 125"/>
              <p:cNvSpPr/>
              <p:nvPr/>
            </p:nvSpPr>
            <p:spPr>
              <a:xfrm>
                <a:off x="4427984" y="4374224"/>
                <a:ext cx="2952328" cy="1143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94165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baseline="30000" dirty="0"/>
              <a:t>*</a:t>
            </a:r>
            <a:r>
              <a:rPr lang="en-US" dirty="0"/>
              <a:t>-tree</a:t>
            </a:r>
          </a:p>
        </p:txBody>
      </p:sp>
      <p:sp>
        <p:nvSpPr>
          <p:cNvPr id="7" name="Rectangle 3"/>
          <p:cNvSpPr>
            <a:spLocks noGrp="1" noChangeArrowheads="1"/>
          </p:cNvSpPr>
          <p:nvPr>
            <p:ph sz="quarter" idx="1"/>
          </p:nvPr>
        </p:nvSpPr>
        <p:spPr>
          <a:noFill/>
          <a:ln>
            <a:noFill/>
          </a:ln>
        </p:spPr>
        <p:txBody>
          <a:bodyPr>
            <a:normAutofit/>
          </a:bodyPr>
          <a:lstStyle/>
          <a:p>
            <a:r>
              <a:rPr lang="en-GB" sz="2800" dirty="0">
                <a:latin typeface="Times New Roman"/>
                <a:cs typeface="Times New Roman"/>
              </a:rPr>
              <a:t>The leaf nodes of the B</a:t>
            </a:r>
            <a:r>
              <a:rPr lang="en-GB" sz="2800" baseline="30000" dirty="0">
                <a:latin typeface="Times New Roman"/>
                <a:cs typeface="Times New Roman"/>
              </a:rPr>
              <a:t>*</a:t>
            </a:r>
            <a:r>
              <a:rPr lang="en-GB" sz="2800" dirty="0">
                <a:latin typeface="Times New Roman"/>
                <a:cs typeface="Times New Roman"/>
              </a:rPr>
              <a:t>-tree are usually linked together to provide ordered access on the search field to the records.</a:t>
            </a:r>
          </a:p>
          <a:p>
            <a:r>
              <a:rPr lang="en-GB" sz="2800" dirty="0">
                <a:latin typeface="Times New Roman"/>
                <a:cs typeface="Times New Roman"/>
              </a:rPr>
              <a:t>These leaf nodes are similar to the first level of an index.</a:t>
            </a:r>
          </a:p>
          <a:p>
            <a:r>
              <a:rPr lang="en-GB" sz="2800" dirty="0">
                <a:latin typeface="Times New Roman"/>
                <a:cs typeface="Times New Roman"/>
              </a:rPr>
              <a:t>Internal nodes of the B*-tree correspond to the other levels of a multilevel index.</a:t>
            </a:r>
          </a:p>
          <a:p>
            <a:r>
              <a:rPr lang="en-GB" sz="2800" dirty="0">
                <a:latin typeface="Times New Roman"/>
                <a:cs typeface="Times New Roman"/>
              </a:rPr>
              <a:t>Some search field values from the leaf nodes are repeated in the internal nodes of the B*-tree to guide the search.</a:t>
            </a:r>
            <a:endParaRPr lang="en-US" sz="2800" dirty="0">
              <a:latin typeface="Times New Roman"/>
              <a:cs typeface="Times New Roman"/>
            </a:endParaRPr>
          </a:p>
        </p:txBody>
      </p:sp>
      <p:sp>
        <p:nvSpPr>
          <p:cNvPr id="8" name="Date Placeholder 7"/>
          <p:cNvSpPr>
            <a:spLocks noGrp="1"/>
          </p:cNvSpPr>
          <p:nvPr>
            <p:ph type="dt" sz="half" idx="14"/>
          </p:nvPr>
        </p:nvSpPr>
        <p:spPr/>
        <p:txBody>
          <a:bodyPr/>
          <a:lstStyle/>
          <a:p>
            <a:fld id="{80AAE99B-D288-4E3C-8168-F1D6BF4503EB}"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4</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127" name="TextBox 126"/>
          <p:cNvSpPr txBox="1"/>
          <p:nvPr/>
        </p:nvSpPr>
        <p:spPr>
          <a:xfrm>
            <a:off x="642910" y="1988098"/>
            <a:ext cx="3484397" cy="369332"/>
          </a:xfrm>
          <a:prstGeom prst="rect">
            <a:avLst/>
          </a:prstGeom>
          <a:noFill/>
        </p:spPr>
        <p:txBody>
          <a:bodyPr wrap="none" rtlCol="0">
            <a:spAutoFit/>
          </a:bodyPr>
          <a:lstStyle/>
          <a:p>
            <a:r>
              <a:rPr lang="en-US" dirty="0"/>
              <a:t>B*-tree after the insertion of </a:t>
            </a:r>
            <a:r>
              <a:rPr lang="en-US" dirty="0">
                <a:solidFill>
                  <a:srgbClr val="C00000"/>
                </a:solidFill>
              </a:rPr>
              <a:t>x.</a:t>
            </a:r>
            <a:endParaRPr lang="en-SG" dirty="0">
              <a:solidFill>
                <a:srgbClr val="C00000"/>
              </a:solidFill>
            </a:endParaRPr>
          </a:p>
        </p:txBody>
      </p:sp>
      <p:sp>
        <p:nvSpPr>
          <p:cNvPr id="108" name="Date Placeholder 107"/>
          <p:cNvSpPr>
            <a:spLocks noGrp="1"/>
          </p:cNvSpPr>
          <p:nvPr>
            <p:ph type="dt" sz="half" idx="10"/>
          </p:nvPr>
        </p:nvSpPr>
        <p:spPr/>
        <p:txBody>
          <a:bodyPr/>
          <a:lstStyle/>
          <a:p>
            <a:fld id="{65C0BD49-1370-4212-A6A6-78807A4F5000}" type="datetime1">
              <a:rPr lang="en-US" smtClean="0"/>
              <a:t>1/21/2019</a:t>
            </a:fld>
            <a:endParaRPr lang="en-SG" dirty="0"/>
          </a:p>
        </p:txBody>
      </p:sp>
      <p:sp>
        <p:nvSpPr>
          <p:cNvPr id="109" name="Slide Number Placeholder 108"/>
          <p:cNvSpPr>
            <a:spLocks noGrp="1"/>
          </p:cNvSpPr>
          <p:nvPr>
            <p:ph type="sldNum" sz="quarter" idx="11"/>
          </p:nvPr>
        </p:nvSpPr>
        <p:spPr/>
        <p:txBody>
          <a:bodyPr/>
          <a:lstStyle/>
          <a:p>
            <a:fld id="{1CE7F509-0A01-4B67-B7FD-9644EFE78CAF}" type="slidenum">
              <a:rPr lang="en-SG" smtClean="0"/>
              <a:pPr/>
              <a:t>40</a:t>
            </a:fld>
            <a:endParaRPr lang="en-SG" dirty="0"/>
          </a:p>
        </p:txBody>
      </p:sp>
      <p:sp>
        <p:nvSpPr>
          <p:cNvPr id="110" name="Footer Placeholder 109"/>
          <p:cNvSpPr>
            <a:spLocks noGrp="1"/>
          </p:cNvSpPr>
          <p:nvPr>
            <p:ph type="ftr" sz="quarter" idx="12"/>
          </p:nvPr>
        </p:nvSpPr>
        <p:spPr/>
        <p:txBody>
          <a:bodyPr/>
          <a:lstStyle/>
          <a:p>
            <a:r>
              <a:rPr lang="en-US" dirty="0"/>
              <a:t>CSCI317 – Database Performance Tuning</a:t>
            </a:r>
            <a:endParaRPr lang="en-SG" dirty="0"/>
          </a:p>
        </p:txBody>
      </p:sp>
      <p:grpSp>
        <p:nvGrpSpPr>
          <p:cNvPr id="236" name="Group 235"/>
          <p:cNvGrpSpPr/>
          <p:nvPr/>
        </p:nvGrpSpPr>
        <p:grpSpPr>
          <a:xfrm>
            <a:off x="683568" y="3284984"/>
            <a:ext cx="6538478" cy="3024336"/>
            <a:chOff x="683568" y="3284984"/>
            <a:chExt cx="6538478" cy="3024336"/>
          </a:xfrm>
        </p:grpSpPr>
        <p:grpSp>
          <p:nvGrpSpPr>
            <p:cNvPr id="237" name="Group 236"/>
            <p:cNvGrpSpPr/>
            <p:nvPr/>
          </p:nvGrpSpPr>
          <p:grpSpPr>
            <a:xfrm>
              <a:off x="683568" y="3284984"/>
              <a:ext cx="6538478" cy="3024336"/>
              <a:chOff x="683568" y="3284984"/>
              <a:chExt cx="6538478" cy="3024336"/>
            </a:xfrm>
          </p:grpSpPr>
          <p:grpSp>
            <p:nvGrpSpPr>
              <p:cNvPr id="240" name="Group 239"/>
              <p:cNvGrpSpPr/>
              <p:nvPr/>
            </p:nvGrpSpPr>
            <p:grpSpPr>
              <a:xfrm>
                <a:off x="3212968" y="3284984"/>
                <a:ext cx="1143008" cy="571504"/>
                <a:chOff x="2113915" y="3284984"/>
                <a:chExt cx="1143008" cy="571504"/>
              </a:xfrm>
            </p:grpSpPr>
            <p:sp>
              <p:nvSpPr>
                <p:cNvPr id="334" name="Rectangle 333"/>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335" name="Rectangle 334"/>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336" name="Rectangle 335"/>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337" name="Rectangle 336"/>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338" name="Rectangle 337"/>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9" name="Rectangle 338"/>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0" name="Rectangle 339"/>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1" name="Rectangle 340"/>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2" name="Rectangle 341"/>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41" name="Straight Arrow Connector 240"/>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44" name="Group 243"/>
              <p:cNvGrpSpPr/>
              <p:nvPr/>
            </p:nvGrpSpPr>
            <p:grpSpPr>
              <a:xfrm>
                <a:off x="1963405" y="4642306"/>
                <a:ext cx="1363369" cy="1667014"/>
                <a:chOff x="1963405" y="4642306"/>
                <a:chExt cx="1363369" cy="1667014"/>
              </a:xfrm>
            </p:grpSpPr>
            <p:sp>
              <p:nvSpPr>
                <p:cNvPr id="318" name="Rectangle 317"/>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319" name="Rectangle 318"/>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320" name="Rectangle 319"/>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21" name="Rectangle 320"/>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22" name="Rectangle 321"/>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3" name="Rectangle 322"/>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4" name="Rectangle 323"/>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5" name="Rectangle 324"/>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6" name="Rectangle 325"/>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7" name="Straight Arrow Connector 326"/>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1" name="Rectangle 330"/>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332" name="Rectangle 331"/>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333" name="Straight Arrow Connector 332"/>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a:off x="683568" y="4642306"/>
                <a:ext cx="1357322" cy="1667014"/>
                <a:chOff x="683568" y="4642306"/>
                <a:chExt cx="1357322" cy="1667014"/>
              </a:xfrm>
            </p:grpSpPr>
            <p:sp>
              <p:nvSpPr>
                <p:cNvPr id="302" name="Rectangle 301"/>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303" name="Rectangle 302"/>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304" name="Rectangle 303"/>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05" name="Rectangle 304"/>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06" name="Rectangle 305"/>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7" name="Rectangle 306"/>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8" name="Rectangle 307"/>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9" name="Rectangle 308"/>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0" name="Rectangle 309"/>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1" name="Straight Arrow Connector 310"/>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14" name="Rectangle 313"/>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315" name="Rectangle 314"/>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cxnSp>
              <p:nvCxnSpPr>
                <p:cNvPr id="316" name="Straight Arrow Connector 315"/>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a:off x="5436096" y="4653136"/>
                <a:ext cx="1785950" cy="1656184"/>
                <a:chOff x="5436096" y="4653136"/>
                <a:chExt cx="1785950" cy="1656184"/>
              </a:xfrm>
            </p:grpSpPr>
            <p:sp>
              <p:nvSpPr>
                <p:cNvPr id="283" name="Rectangle 282"/>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84" name="Rectangle 283"/>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285" name="Rectangle 284"/>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286" name="Rectangle 285"/>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287" name="Rectangle 286"/>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8" name="Rectangle 287"/>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9" name="Rectangle 288"/>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0" name="Rectangle 289"/>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1" name="Rectangle 290"/>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2" name="Straight Arrow Connector 291"/>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296" name="Rectangle 295"/>
                <p:cNvSpPr/>
                <p:nvPr/>
              </p:nvSpPr>
              <p:spPr>
                <a:xfrm>
                  <a:off x="543609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97" name="Rectangle 296"/>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298" name="Rectangle 297"/>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299" name="Rectangle 298"/>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300" name="Straight Arrow Connector 299"/>
                <p:cNvCxnSpPr>
                  <a:endCxn id="299"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endCxn id="298"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3261136" y="4642306"/>
                <a:ext cx="1353108" cy="1667014"/>
                <a:chOff x="3261136" y="4642306"/>
                <a:chExt cx="1353108" cy="1667014"/>
              </a:xfrm>
            </p:grpSpPr>
            <p:sp>
              <p:nvSpPr>
                <p:cNvPr id="267" name="Rectangle 266"/>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68" name="Rectangle 267"/>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69" name="Rectangle 268"/>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70" name="Rectangle 269"/>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71" name="Rectangle 270"/>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3" name="Rectangle 272"/>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6" name="Straight Arrow Connector 275"/>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280" name="Rectangle 279"/>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281" name="Straight Arrow Connector 280"/>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a:off x="4572000" y="4653136"/>
                <a:ext cx="1353108" cy="1656184"/>
                <a:chOff x="4572000" y="4653136"/>
                <a:chExt cx="1353108" cy="1656184"/>
              </a:xfrm>
            </p:grpSpPr>
            <p:sp>
              <p:nvSpPr>
                <p:cNvPr id="251" name="Rectangle 250"/>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52" name="Rectangle 251"/>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253" name="Rectangle 252"/>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254" name="Rectangle 253"/>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255" name="Rectangle 254"/>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Rectangle 255"/>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7" name="Rectangle 256"/>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8" name="Rectangle 257"/>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9" name="Rectangle 258"/>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0" name="Straight Arrow Connector 259"/>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264" name="Rectangle 263"/>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265" name="Rectangle 264"/>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266" name="Straight Arrow Connector 265"/>
                <p:cNvCxnSpPr>
                  <a:endCxn id="265"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38" name="Straight Arrow Connector 237"/>
            <p:cNvCxnSpPr/>
            <p:nvPr/>
          </p:nvCxnSpPr>
          <p:spPr>
            <a:xfrm>
              <a:off x="5573497" y="515719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587042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108" name="TextBox 107"/>
          <p:cNvSpPr txBox="1"/>
          <p:nvPr/>
        </p:nvSpPr>
        <p:spPr>
          <a:xfrm>
            <a:off x="642910" y="1988098"/>
            <a:ext cx="1890261" cy="369332"/>
          </a:xfrm>
          <a:prstGeom prst="rect">
            <a:avLst/>
          </a:prstGeom>
          <a:noFill/>
        </p:spPr>
        <p:txBody>
          <a:bodyPr wrap="none" rtlCol="0">
            <a:spAutoFit/>
          </a:bodyPr>
          <a:lstStyle/>
          <a:p>
            <a:r>
              <a:rPr lang="en-US" dirty="0"/>
              <a:t>Insert</a:t>
            </a:r>
            <a:r>
              <a:rPr lang="en-US"/>
              <a:t>: </a:t>
            </a:r>
            <a:r>
              <a:rPr lang="en-US">
                <a:solidFill>
                  <a:srgbClr val="C00000"/>
                </a:solidFill>
              </a:rPr>
              <a:t>c, l, n, t, u</a:t>
            </a:r>
            <a:endParaRPr lang="en-SG" dirty="0">
              <a:solidFill>
                <a:srgbClr val="C00000"/>
              </a:solidFill>
            </a:endParaRPr>
          </a:p>
        </p:txBody>
      </p:sp>
      <p:sp>
        <p:nvSpPr>
          <p:cNvPr id="107" name="Date Placeholder 106"/>
          <p:cNvSpPr>
            <a:spLocks noGrp="1"/>
          </p:cNvSpPr>
          <p:nvPr>
            <p:ph type="dt" sz="half" idx="10"/>
          </p:nvPr>
        </p:nvSpPr>
        <p:spPr/>
        <p:txBody>
          <a:bodyPr/>
          <a:lstStyle/>
          <a:p>
            <a:fld id="{296732C0-864D-44EF-A0E8-D55E38D8EA82}" type="datetime1">
              <a:rPr lang="en-US" smtClean="0"/>
              <a:t>1/21/2019</a:t>
            </a:fld>
            <a:endParaRPr lang="en-SG" dirty="0"/>
          </a:p>
        </p:txBody>
      </p:sp>
      <p:sp>
        <p:nvSpPr>
          <p:cNvPr id="109" name="Slide Number Placeholder 108"/>
          <p:cNvSpPr>
            <a:spLocks noGrp="1"/>
          </p:cNvSpPr>
          <p:nvPr>
            <p:ph type="sldNum" sz="quarter" idx="11"/>
          </p:nvPr>
        </p:nvSpPr>
        <p:spPr/>
        <p:txBody>
          <a:bodyPr/>
          <a:lstStyle/>
          <a:p>
            <a:fld id="{1CE7F509-0A01-4B67-B7FD-9644EFE78CAF}" type="slidenum">
              <a:rPr lang="en-SG" smtClean="0"/>
              <a:pPr/>
              <a:t>41</a:t>
            </a:fld>
            <a:endParaRPr lang="en-SG" dirty="0"/>
          </a:p>
        </p:txBody>
      </p:sp>
      <p:sp>
        <p:nvSpPr>
          <p:cNvPr id="110" name="Footer Placeholder 109"/>
          <p:cNvSpPr>
            <a:spLocks noGrp="1"/>
          </p:cNvSpPr>
          <p:nvPr>
            <p:ph type="ftr" sz="quarter" idx="12"/>
          </p:nvPr>
        </p:nvSpPr>
        <p:spPr/>
        <p:txBody>
          <a:bodyPr/>
          <a:lstStyle/>
          <a:p>
            <a:r>
              <a:rPr lang="en-US" dirty="0"/>
              <a:t>CSCI317 – Database Performance Tuning</a:t>
            </a:r>
            <a:endParaRPr lang="en-SG" dirty="0"/>
          </a:p>
        </p:txBody>
      </p:sp>
      <p:grpSp>
        <p:nvGrpSpPr>
          <p:cNvPr id="111" name="Group 110"/>
          <p:cNvGrpSpPr/>
          <p:nvPr/>
        </p:nvGrpSpPr>
        <p:grpSpPr>
          <a:xfrm>
            <a:off x="683568" y="3284984"/>
            <a:ext cx="6538478" cy="3024336"/>
            <a:chOff x="683568" y="3284984"/>
            <a:chExt cx="6538478" cy="3024336"/>
          </a:xfrm>
        </p:grpSpPr>
        <p:grpSp>
          <p:nvGrpSpPr>
            <p:cNvPr id="112" name="Group 111"/>
            <p:cNvGrpSpPr/>
            <p:nvPr/>
          </p:nvGrpSpPr>
          <p:grpSpPr>
            <a:xfrm>
              <a:off x="683568" y="3284984"/>
              <a:ext cx="6538478" cy="3024336"/>
              <a:chOff x="683568" y="3284984"/>
              <a:chExt cx="6538478" cy="3024336"/>
            </a:xfrm>
          </p:grpSpPr>
          <p:grpSp>
            <p:nvGrpSpPr>
              <p:cNvPr id="115" name="Group 114"/>
              <p:cNvGrpSpPr/>
              <p:nvPr/>
            </p:nvGrpSpPr>
            <p:grpSpPr>
              <a:xfrm>
                <a:off x="3212968" y="3284984"/>
                <a:ext cx="1143008" cy="571504"/>
                <a:chOff x="2113915" y="3284984"/>
                <a:chExt cx="1143008" cy="571504"/>
              </a:xfrm>
            </p:grpSpPr>
            <p:sp>
              <p:nvSpPr>
                <p:cNvPr id="225" name="Rectangle 224"/>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26" name="Rectangle 225"/>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27" name="Rectangle 226"/>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28" name="Rectangle 227"/>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229" name="Rectangle 228"/>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0" name="Rectangle 229"/>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1" name="Rectangle 230"/>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2" name="Rectangle 231"/>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3" name="Rectangle 232"/>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16" name="Straight Arrow Connector 115"/>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1963405" y="4642306"/>
                <a:ext cx="1363369" cy="1667014"/>
                <a:chOff x="1963405" y="4642306"/>
                <a:chExt cx="1363369" cy="1667014"/>
              </a:xfrm>
            </p:grpSpPr>
            <p:sp>
              <p:nvSpPr>
                <p:cNvPr id="209" name="Rectangle 208"/>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10" name="Rectangle 209"/>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11" name="Rectangle 210"/>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2" name="Rectangle 211"/>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3" name="Rectangle 212"/>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5" name="Rectangle 214"/>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6" name="Rectangle 215"/>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7" name="Rectangle 216"/>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8" name="Straight Arrow Connector 217"/>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23" name="Rectangle 222"/>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24" name="Straight Arrow Connector 223"/>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683568" y="4642306"/>
                <a:ext cx="1357322" cy="1667014"/>
                <a:chOff x="683568" y="4642306"/>
                <a:chExt cx="1357322" cy="1667014"/>
              </a:xfrm>
            </p:grpSpPr>
            <p:sp>
              <p:nvSpPr>
                <p:cNvPr id="193" name="Rectangle 192"/>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194" name="Rectangle 193"/>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95" name="Rectangle 194"/>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96" name="Rectangle 195"/>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97" name="Rectangle 196"/>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Rectangle 197"/>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9" name="Rectangle 198"/>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Rectangle 199"/>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1" name="Rectangle 200"/>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2" name="Straight Arrow Connector 201"/>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06" name="Rectangle 205"/>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cxnSp>
              <p:nvCxnSpPr>
                <p:cNvPr id="207" name="Straight Arrow Connector 206"/>
                <p:cNvCxnSpPr/>
                <p:nvPr/>
              </p:nvCxnSpPr>
              <p:spPr>
                <a:xfrm rot="5400000">
                  <a:off x="1225277"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5436096" y="4653136"/>
                <a:ext cx="1785950" cy="1656184"/>
                <a:chOff x="5436096" y="4653136"/>
                <a:chExt cx="1785950" cy="1656184"/>
              </a:xfrm>
            </p:grpSpPr>
            <p:sp>
              <p:nvSpPr>
                <p:cNvPr id="174" name="Rectangle 173"/>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75" name="Rectangle 174"/>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76" name="Rectangle 175"/>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77" name="Rectangle 176"/>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78" name="Rectangle 177"/>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Rectangle 180"/>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Rectangle 181"/>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3" name="Straight Arrow Connector 182"/>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87" name="Rectangle 186"/>
                <p:cNvSpPr/>
                <p:nvPr/>
              </p:nvSpPr>
              <p:spPr>
                <a:xfrm>
                  <a:off x="543609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88" name="Rectangle 187"/>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89" name="Rectangle 188"/>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90" name="Rectangle 189"/>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191" name="Straight Arrow Connector 190"/>
                <p:cNvCxnSpPr>
                  <a:endCxn id="190"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189"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3261136" y="4642306"/>
                <a:ext cx="1353108" cy="1667014"/>
                <a:chOff x="3261136" y="4642306"/>
                <a:chExt cx="1353108" cy="1667014"/>
              </a:xfrm>
            </p:grpSpPr>
            <p:sp>
              <p:nvSpPr>
                <p:cNvPr id="156" name="Rectangle 155"/>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57" name="Rectangle 156"/>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58" name="Rectangle 157"/>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9" name="Rectangle 158"/>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0" name="Rectangle 159"/>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Rectangle 161"/>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Rectangle 162"/>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Rectangle 163"/>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5" name="Straight Arrow Connector 164"/>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71" name="Rectangle 170"/>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72" name="Straight Arrow Connector 171"/>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4572000" y="4653136"/>
                <a:ext cx="1353108" cy="1656184"/>
                <a:chOff x="4572000" y="4653136"/>
                <a:chExt cx="1353108" cy="1656184"/>
              </a:xfrm>
            </p:grpSpPr>
            <p:sp>
              <p:nvSpPr>
                <p:cNvPr id="126" name="Rectangle 125"/>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27" name="Rectangle 126"/>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28" name="Rectangle 127"/>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29" name="Rectangle 128"/>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30" name="Rectangle 129"/>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Rectangle 130"/>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Rectangle 131"/>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0" name="Rectangle 139"/>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Rectangle 140"/>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2" name="Straight Arrow Connector 141"/>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155" name="Straight Arrow Connector 154"/>
                <p:cNvCxnSpPr>
                  <a:endCxn id="154"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113" name="Straight Arrow Connector 112"/>
            <p:cNvCxnSpPr/>
            <p:nvPr/>
          </p:nvCxnSpPr>
          <p:spPr>
            <a:xfrm>
              <a:off x="5573497" y="515719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587042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3568" y="3284984"/>
            <a:ext cx="6538478" cy="3024336"/>
            <a:chOff x="683568" y="3284984"/>
            <a:chExt cx="6538478" cy="3024336"/>
          </a:xfrm>
        </p:grpSpPr>
        <p:cxnSp>
          <p:nvCxnSpPr>
            <p:cNvPr id="111" name="Straight Arrow Connector 110"/>
            <p:cNvCxnSpPr/>
            <p:nvPr/>
          </p:nvCxnSpPr>
          <p:spPr>
            <a:xfrm rot="5400000">
              <a:off x="1500960"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683568" y="3284984"/>
              <a:ext cx="6538478" cy="3024336"/>
              <a:chOff x="683568" y="3284984"/>
              <a:chExt cx="6538478" cy="3024336"/>
            </a:xfrm>
          </p:grpSpPr>
          <p:grpSp>
            <p:nvGrpSpPr>
              <p:cNvPr id="118" name="Group 117"/>
              <p:cNvGrpSpPr/>
              <p:nvPr/>
            </p:nvGrpSpPr>
            <p:grpSpPr>
              <a:xfrm>
                <a:off x="683568" y="3284984"/>
                <a:ext cx="6538478" cy="3024336"/>
                <a:chOff x="683568" y="3284984"/>
                <a:chExt cx="6538478" cy="3024336"/>
              </a:xfrm>
            </p:grpSpPr>
            <p:grpSp>
              <p:nvGrpSpPr>
                <p:cNvPr id="121" name="Group 120"/>
                <p:cNvGrpSpPr/>
                <p:nvPr/>
              </p:nvGrpSpPr>
              <p:grpSpPr>
                <a:xfrm>
                  <a:off x="3212968" y="3284984"/>
                  <a:ext cx="1143008" cy="571504"/>
                  <a:chOff x="2113915" y="3284984"/>
                  <a:chExt cx="1143008" cy="571504"/>
                </a:xfrm>
              </p:grpSpPr>
              <p:sp>
                <p:nvSpPr>
                  <p:cNvPr id="231" name="Rectangle 230"/>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232" name="Rectangle 231"/>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3" name="Rectangle 232"/>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34" name="Rectangle 233"/>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235" name="Rectangle 234"/>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6" name="Rectangle 235"/>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7" name="Rectangle 236"/>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 name="Rectangle 237"/>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 name="Rectangle 238"/>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4" name="Straight Arrow Connector 123"/>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1963405" y="4642306"/>
                  <a:ext cx="1363369" cy="1667014"/>
                  <a:chOff x="1963405" y="4642306"/>
                  <a:chExt cx="1363369" cy="1667014"/>
                </a:xfrm>
              </p:grpSpPr>
              <p:sp>
                <p:nvSpPr>
                  <p:cNvPr id="215" name="Rectangle 214"/>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16" name="Rectangle 215"/>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17" name="Rectangle 216"/>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8" name="Rectangle 217"/>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9" name="Rectangle 218"/>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Rectangle 219"/>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1" name="Rectangle 220"/>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Rectangle 221"/>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3" name="Rectangle 222"/>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4" name="Straight Arrow Connector 223"/>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29" name="Rectangle 228"/>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30" name="Straight Arrow Connector 229"/>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683568" y="4642306"/>
                  <a:ext cx="1357322" cy="1667014"/>
                  <a:chOff x="683568" y="4642306"/>
                  <a:chExt cx="1357322" cy="1667014"/>
                </a:xfrm>
              </p:grpSpPr>
              <p:sp>
                <p:nvSpPr>
                  <p:cNvPr id="199" name="Rectangle 198"/>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00" name="Rectangle 199"/>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01" name="Rectangle 200"/>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c</a:t>
                    </a:r>
                  </a:p>
                </p:txBody>
              </p:sp>
              <p:sp>
                <p:nvSpPr>
                  <p:cNvPr id="202" name="Rectangle 201"/>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03" name="Rectangle 202"/>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4" name="Rectangle 203"/>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5" name="Rectangle 204"/>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6" name="Rectangle 205"/>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7" name="Rectangle 206"/>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8" name="Straight Arrow Connector 207"/>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1" name="Rectangle 210"/>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12" name="Rectangle 211"/>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grpSp>
            <p:grpSp>
              <p:nvGrpSpPr>
                <p:cNvPr id="127" name="Group 126"/>
                <p:cNvGrpSpPr/>
                <p:nvPr/>
              </p:nvGrpSpPr>
              <p:grpSpPr>
                <a:xfrm>
                  <a:off x="5436096" y="4653136"/>
                  <a:ext cx="1785950" cy="1656184"/>
                  <a:chOff x="5436096" y="4653136"/>
                  <a:chExt cx="1785950" cy="1656184"/>
                </a:xfrm>
              </p:grpSpPr>
              <p:sp>
                <p:nvSpPr>
                  <p:cNvPr id="180" name="Rectangle 179"/>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81" name="Rectangle 180"/>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82" name="Rectangle 181"/>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83" name="Rectangle 182"/>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84" name="Rectangle 183"/>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5" name="Rectangle 184"/>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6" name="Rectangle 185"/>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7" name="Rectangle 186"/>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8" name="Rectangle 187"/>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9" name="Straight Arrow Connector 188"/>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93" name="Rectangle 192"/>
                  <p:cNvSpPr/>
                  <p:nvPr/>
                </p:nvSpPr>
                <p:spPr>
                  <a:xfrm>
                    <a:off x="543609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94" name="Rectangle 193"/>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95" name="Rectangle 194"/>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96" name="Rectangle 195"/>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197" name="Straight Arrow Connector 196"/>
                  <p:cNvCxnSpPr>
                    <a:endCxn id="196"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endCxn id="195"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3261136" y="4642306"/>
                  <a:ext cx="1353108" cy="1667014"/>
                  <a:chOff x="3261136" y="4642306"/>
                  <a:chExt cx="1353108" cy="1667014"/>
                </a:xfrm>
              </p:grpSpPr>
              <p:sp>
                <p:nvSpPr>
                  <p:cNvPr id="162" name="Rectangle 161"/>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63" name="Rectangle 162"/>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64" name="Rectangle 163"/>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5" name="Rectangle 164"/>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67" name="Rectangle 166"/>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Rectangle 169"/>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1" name="Rectangle 170"/>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Rectangle 171"/>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3" name="Straight Arrow Connector 172"/>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77" name="Rectangle 176"/>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78" name="Straight Arrow Connector 177"/>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4572000" y="4653136"/>
                  <a:ext cx="1353108" cy="1656184"/>
                  <a:chOff x="4572000" y="4653136"/>
                  <a:chExt cx="1353108" cy="1656184"/>
                </a:xfrm>
              </p:grpSpPr>
              <p:sp>
                <p:nvSpPr>
                  <p:cNvPr id="132" name="Rectangle 131"/>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40" name="Rectangle 139"/>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41" name="Rectangle 140"/>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42" name="Rectangle 141"/>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45" name="Rectangle 144"/>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Rectangle 145"/>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Rectangle 149"/>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3" name="Rectangle 152"/>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4" name="Rectangle 153"/>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5" name="Straight Arrow Connector 154"/>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59" name="Rectangle 158"/>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160" name="Rectangle 159"/>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161" name="Straight Arrow Connector 160"/>
                  <p:cNvCxnSpPr>
                    <a:endCxn id="160"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a:off x="5573497" y="515719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587042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grpSp>
        <p:sp>
          <p:nvSpPr>
            <p:cNvPr id="240" name="Rectangle 239"/>
            <p:cNvSpPr/>
            <p:nvPr/>
          </p:nvSpPr>
          <p:spPr>
            <a:xfrm>
              <a:off x="1259632"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cxnSp>
          <p:nvCxnSpPr>
            <p:cNvPr id="241" name="Straight Arrow Connector 240"/>
            <p:cNvCxnSpPr/>
            <p:nvPr/>
          </p:nvCxnSpPr>
          <p:spPr>
            <a:xfrm rot="5400000">
              <a:off x="1189558" y="529927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Insertion into B*-tree</a:t>
            </a:r>
            <a:endParaRPr lang="en-SG" dirty="0"/>
          </a:p>
        </p:txBody>
      </p:sp>
      <p:sp>
        <p:nvSpPr>
          <p:cNvPr id="108" name="TextBox 107"/>
          <p:cNvSpPr txBox="1"/>
          <p:nvPr/>
        </p:nvSpPr>
        <p:spPr>
          <a:xfrm>
            <a:off x="642910" y="1988098"/>
            <a:ext cx="1890261" cy="369332"/>
          </a:xfrm>
          <a:prstGeom prst="rect">
            <a:avLst/>
          </a:prstGeom>
          <a:noFill/>
        </p:spPr>
        <p:txBody>
          <a:bodyPr wrap="none" rtlCol="0">
            <a:spAutoFit/>
          </a:bodyPr>
          <a:lstStyle/>
          <a:p>
            <a:r>
              <a:rPr lang="en-US" dirty="0"/>
              <a:t>Insert: </a:t>
            </a:r>
            <a:r>
              <a:rPr lang="en-US" b="1" dirty="0">
                <a:solidFill>
                  <a:srgbClr val="C00000"/>
                </a:solidFill>
              </a:rPr>
              <a:t>c</a:t>
            </a:r>
            <a:r>
              <a:rPr lang="en-US" dirty="0"/>
              <a:t>, l, n, t, u</a:t>
            </a:r>
            <a:endParaRPr lang="en-SG" dirty="0"/>
          </a:p>
        </p:txBody>
      </p:sp>
      <p:sp>
        <p:nvSpPr>
          <p:cNvPr id="114" name="Date Placeholder 113"/>
          <p:cNvSpPr>
            <a:spLocks noGrp="1"/>
          </p:cNvSpPr>
          <p:nvPr>
            <p:ph type="dt" sz="half" idx="10"/>
          </p:nvPr>
        </p:nvSpPr>
        <p:spPr/>
        <p:txBody>
          <a:bodyPr/>
          <a:lstStyle/>
          <a:p>
            <a:fld id="{15EBB5E5-FBEA-46CA-B7A1-B9B747AC309D}" type="datetime1">
              <a:rPr lang="en-US" smtClean="0"/>
              <a:t>1/21/2019</a:t>
            </a:fld>
            <a:endParaRPr lang="en-SG" dirty="0"/>
          </a:p>
        </p:txBody>
      </p:sp>
      <p:sp>
        <p:nvSpPr>
          <p:cNvPr id="115" name="Slide Number Placeholder 114"/>
          <p:cNvSpPr>
            <a:spLocks noGrp="1"/>
          </p:cNvSpPr>
          <p:nvPr>
            <p:ph type="sldNum" sz="quarter" idx="11"/>
          </p:nvPr>
        </p:nvSpPr>
        <p:spPr/>
        <p:txBody>
          <a:bodyPr/>
          <a:lstStyle/>
          <a:p>
            <a:fld id="{1CE7F509-0A01-4B67-B7FD-9644EFE78CAF}" type="slidenum">
              <a:rPr lang="en-SG" smtClean="0"/>
              <a:pPr/>
              <a:t>42</a:t>
            </a:fld>
            <a:endParaRPr lang="en-SG" dirty="0"/>
          </a:p>
        </p:txBody>
      </p:sp>
      <p:sp>
        <p:nvSpPr>
          <p:cNvPr id="116" name="Footer Placeholder 115"/>
          <p:cNvSpPr>
            <a:spLocks noGrp="1"/>
          </p:cNvSpPr>
          <p:nvPr>
            <p:ph type="ftr" sz="quarter" idx="12"/>
          </p:nvPr>
        </p:nvSpPr>
        <p:spPr/>
        <p:txBody>
          <a:bodyPr/>
          <a:lstStyle/>
          <a:p>
            <a:r>
              <a:rPr lang="en-US" dirty="0"/>
              <a:t>CSCI317 – Database Performance Tuning</a:t>
            </a:r>
            <a:endParaRPr lang="en-SG" dirty="0"/>
          </a:p>
        </p:txBody>
      </p:sp>
      <p:grpSp>
        <p:nvGrpSpPr>
          <p:cNvPr id="113" name="Group 112"/>
          <p:cNvGrpSpPr/>
          <p:nvPr/>
        </p:nvGrpSpPr>
        <p:grpSpPr>
          <a:xfrm>
            <a:off x="624815" y="2571744"/>
            <a:ext cx="1018227" cy="2585448"/>
            <a:chOff x="624815" y="2571744"/>
            <a:chExt cx="1018227" cy="2585448"/>
          </a:xfrm>
        </p:grpSpPr>
        <p:sp>
          <p:nvSpPr>
            <p:cNvPr id="107" name="Rectangle 106"/>
            <p:cNvSpPr/>
            <p:nvPr/>
          </p:nvSpPr>
          <p:spPr>
            <a:xfrm>
              <a:off x="624815" y="2571744"/>
              <a:ext cx="1018227" cy="369332"/>
            </a:xfrm>
            <a:prstGeom prst="rect">
              <a:avLst/>
            </a:prstGeom>
          </p:spPr>
          <p:txBody>
            <a:bodyPr wrap="none">
              <a:spAutoFit/>
            </a:bodyPr>
            <a:lstStyle/>
            <a:p>
              <a:r>
                <a:rPr lang="en-US" dirty="0"/>
                <a:t>Insert: </a:t>
              </a:r>
              <a:r>
                <a:rPr lang="en-US" b="1" dirty="0">
                  <a:solidFill>
                    <a:srgbClr val="C00000"/>
                  </a:solidFill>
                </a:rPr>
                <a:t>c</a:t>
              </a:r>
              <a:endParaRPr lang="en-SG" b="1" dirty="0"/>
            </a:p>
          </p:txBody>
        </p:sp>
        <p:sp>
          <p:nvSpPr>
            <p:cNvPr id="112" name="Oval 111"/>
            <p:cNvSpPr/>
            <p:nvPr/>
          </p:nvSpPr>
          <p:spPr>
            <a:xfrm>
              <a:off x="1357290" y="4585688"/>
              <a:ext cx="285752" cy="5715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108" name="TextBox 107"/>
          <p:cNvSpPr txBox="1"/>
          <p:nvPr/>
        </p:nvSpPr>
        <p:spPr>
          <a:xfrm>
            <a:off x="642910" y="1988098"/>
            <a:ext cx="1890261" cy="369332"/>
          </a:xfrm>
          <a:prstGeom prst="rect">
            <a:avLst/>
          </a:prstGeom>
          <a:noFill/>
        </p:spPr>
        <p:txBody>
          <a:bodyPr wrap="none" rtlCol="0">
            <a:spAutoFit/>
          </a:bodyPr>
          <a:lstStyle/>
          <a:p>
            <a:r>
              <a:rPr lang="en-US" dirty="0"/>
              <a:t>Insert: c, </a:t>
            </a:r>
            <a:r>
              <a:rPr lang="en-US" b="1" dirty="0">
                <a:solidFill>
                  <a:srgbClr val="C00000"/>
                </a:solidFill>
              </a:rPr>
              <a:t>l</a:t>
            </a:r>
            <a:r>
              <a:rPr lang="en-US" dirty="0"/>
              <a:t>, n, t, u</a:t>
            </a:r>
            <a:endParaRPr lang="en-SG" dirty="0"/>
          </a:p>
        </p:txBody>
      </p:sp>
      <p:sp>
        <p:nvSpPr>
          <p:cNvPr id="107" name="Rectangle 106"/>
          <p:cNvSpPr/>
          <p:nvPr/>
        </p:nvSpPr>
        <p:spPr>
          <a:xfrm>
            <a:off x="624815" y="2571744"/>
            <a:ext cx="954107" cy="369332"/>
          </a:xfrm>
          <a:prstGeom prst="rect">
            <a:avLst/>
          </a:prstGeom>
        </p:spPr>
        <p:txBody>
          <a:bodyPr wrap="none">
            <a:spAutoFit/>
          </a:bodyPr>
          <a:lstStyle/>
          <a:p>
            <a:r>
              <a:rPr lang="en-US" dirty="0"/>
              <a:t>Insert: </a:t>
            </a:r>
            <a:r>
              <a:rPr lang="en-US" b="1" dirty="0">
                <a:solidFill>
                  <a:srgbClr val="C00000"/>
                </a:solidFill>
              </a:rPr>
              <a:t>l</a:t>
            </a:r>
            <a:endParaRPr lang="en-SG" b="1" dirty="0"/>
          </a:p>
        </p:txBody>
      </p:sp>
      <p:sp>
        <p:nvSpPr>
          <p:cNvPr id="116" name="Date Placeholder 115"/>
          <p:cNvSpPr>
            <a:spLocks noGrp="1"/>
          </p:cNvSpPr>
          <p:nvPr>
            <p:ph type="dt" sz="half" idx="10"/>
          </p:nvPr>
        </p:nvSpPr>
        <p:spPr/>
        <p:txBody>
          <a:bodyPr/>
          <a:lstStyle/>
          <a:p>
            <a:fld id="{7E2215FE-4710-4B0D-B050-D0A421A41678}" type="datetime1">
              <a:rPr lang="en-US" smtClean="0"/>
              <a:t>1/21/2019</a:t>
            </a:fld>
            <a:endParaRPr lang="en-SG" dirty="0"/>
          </a:p>
        </p:txBody>
      </p:sp>
      <p:sp>
        <p:nvSpPr>
          <p:cNvPr id="117" name="Slide Number Placeholder 116"/>
          <p:cNvSpPr>
            <a:spLocks noGrp="1"/>
          </p:cNvSpPr>
          <p:nvPr>
            <p:ph type="sldNum" sz="quarter" idx="11"/>
          </p:nvPr>
        </p:nvSpPr>
        <p:spPr/>
        <p:txBody>
          <a:bodyPr/>
          <a:lstStyle/>
          <a:p>
            <a:fld id="{1CE7F509-0A01-4B67-B7FD-9644EFE78CAF}" type="slidenum">
              <a:rPr lang="en-SG" smtClean="0"/>
              <a:pPr/>
              <a:t>43</a:t>
            </a:fld>
            <a:endParaRPr lang="en-SG" dirty="0"/>
          </a:p>
        </p:txBody>
      </p:sp>
      <p:sp>
        <p:nvSpPr>
          <p:cNvPr id="118" name="Footer Placeholder 117"/>
          <p:cNvSpPr>
            <a:spLocks noGrp="1"/>
          </p:cNvSpPr>
          <p:nvPr>
            <p:ph type="ftr" sz="quarter" idx="12"/>
          </p:nvPr>
        </p:nvSpPr>
        <p:spPr/>
        <p:txBody>
          <a:bodyPr/>
          <a:lstStyle/>
          <a:p>
            <a:r>
              <a:rPr lang="en-US" dirty="0"/>
              <a:t>CSCI317 – Database Performance Tuning</a:t>
            </a:r>
            <a:endParaRPr lang="en-SG" dirty="0"/>
          </a:p>
        </p:txBody>
      </p:sp>
      <p:grpSp>
        <p:nvGrpSpPr>
          <p:cNvPr id="119" name="Group 118"/>
          <p:cNvGrpSpPr/>
          <p:nvPr/>
        </p:nvGrpSpPr>
        <p:grpSpPr>
          <a:xfrm>
            <a:off x="683568" y="3284984"/>
            <a:ext cx="6538478" cy="3024336"/>
            <a:chOff x="683568" y="3284984"/>
            <a:chExt cx="6538478" cy="3024336"/>
          </a:xfrm>
        </p:grpSpPr>
        <p:cxnSp>
          <p:nvCxnSpPr>
            <p:cNvPr id="120" name="Straight Arrow Connector 119"/>
            <p:cNvCxnSpPr/>
            <p:nvPr/>
          </p:nvCxnSpPr>
          <p:spPr>
            <a:xfrm rot="5400000">
              <a:off x="1500960"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683568" y="3284984"/>
              <a:ext cx="6538478" cy="3024336"/>
              <a:chOff x="683568" y="3284984"/>
              <a:chExt cx="6538478" cy="3024336"/>
            </a:xfrm>
          </p:grpSpPr>
          <p:grpSp>
            <p:nvGrpSpPr>
              <p:cNvPr id="125" name="Group 124"/>
              <p:cNvGrpSpPr/>
              <p:nvPr/>
            </p:nvGrpSpPr>
            <p:grpSpPr>
              <a:xfrm>
                <a:off x="683568" y="3284984"/>
                <a:ext cx="6538478" cy="3024336"/>
                <a:chOff x="683568" y="3284984"/>
                <a:chExt cx="6538478" cy="3024336"/>
              </a:xfrm>
            </p:grpSpPr>
            <p:grpSp>
              <p:nvGrpSpPr>
                <p:cNvPr id="128" name="Group 127"/>
                <p:cNvGrpSpPr/>
                <p:nvPr/>
              </p:nvGrpSpPr>
              <p:grpSpPr>
                <a:xfrm>
                  <a:off x="3212968" y="3284984"/>
                  <a:ext cx="1143008" cy="571504"/>
                  <a:chOff x="2113915" y="3284984"/>
                  <a:chExt cx="1143008" cy="571504"/>
                </a:xfrm>
              </p:grpSpPr>
              <p:sp>
                <p:nvSpPr>
                  <p:cNvPr id="236" name="Rectangle 235"/>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237" name="Rectangle 236"/>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8" name="Rectangle 237"/>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39" name="Rectangle 238"/>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240" name="Rectangle 239"/>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1" name="Rectangle 240"/>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2" name="Rectangle 241"/>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3" name="Rectangle 242"/>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4" name="Rectangle 243"/>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9" name="Straight Arrow Connector 128"/>
                <p:cNvCxnSpPr/>
                <p:nvPr/>
              </p:nvCxnSpPr>
              <p:spPr>
                <a:xfrm flipH="1">
                  <a:off x="1331640"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2627784"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789602"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1963405" y="4642306"/>
                  <a:ext cx="1363369" cy="1667014"/>
                  <a:chOff x="1963405" y="4642306"/>
                  <a:chExt cx="1363369" cy="1667014"/>
                </a:xfrm>
              </p:grpSpPr>
              <p:sp>
                <p:nvSpPr>
                  <p:cNvPr id="220" name="Rectangle 219"/>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21" name="Rectangle 220"/>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22" name="Rectangle 221"/>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3" name="Rectangle 222"/>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4" name="Rectangle 223"/>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5" name="Rectangle 224"/>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6" name="Rectangle 225"/>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9" name="Straight Arrow Connector 228"/>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34" name="Rectangle 233"/>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35" name="Straight Arrow Connector 234"/>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683568" y="4642306"/>
                  <a:ext cx="1357322" cy="1667014"/>
                  <a:chOff x="683568" y="4642306"/>
                  <a:chExt cx="1357322" cy="1667014"/>
                </a:xfrm>
              </p:grpSpPr>
              <p:sp>
                <p:nvSpPr>
                  <p:cNvPr id="206" name="Rectangle 205"/>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07" name="Rectangle 206"/>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08" name="Rectangle 207"/>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c</a:t>
                    </a:r>
                  </a:p>
                </p:txBody>
              </p:sp>
              <p:sp>
                <p:nvSpPr>
                  <p:cNvPr id="209" name="Rectangle 208"/>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0" name="Rectangle 209"/>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1" name="Rectangle 210"/>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5" name="Straight Arrow Connector 214"/>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19" name="Rectangle 218"/>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grpSp>
            <p:grpSp>
              <p:nvGrpSpPr>
                <p:cNvPr id="141" name="Group 140"/>
                <p:cNvGrpSpPr/>
                <p:nvPr/>
              </p:nvGrpSpPr>
              <p:grpSpPr>
                <a:xfrm>
                  <a:off x="5436096" y="4653136"/>
                  <a:ext cx="1785950" cy="1656184"/>
                  <a:chOff x="5436096" y="4653136"/>
                  <a:chExt cx="1785950" cy="1656184"/>
                </a:xfrm>
              </p:grpSpPr>
              <p:sp>
                <p:nvSpPr>
                  <p:cNvPr id="187" name="Rectangle 186"/>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88" name="Rectangle 187"/>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89" name="Rectangle 188"/>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s</a:t>
                    </a:r>
                  </a:p>
                </p:txBody>
              </p:sp>
              <p:sp>
                <p:nvSpPr>
                  <p:cNvPr id="190" name="Rectangle 189"/>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91" name="Rectangle 190"/>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Rectangle 191"/>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3" name="Rectangle 192"/>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4" name="Rectangle 193"/>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6" name="Straight Arrow Connector 195"/>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200" name="Rectangle 199"/>
                  <p:cNvSpPr/>
                  <p:nvPr/>
                </p:nvSpPr>
                <p:spPr>
                  <a:xfrm>
                    <a:off x="543609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01" name="Rectangle 200"/>
                  <p:cNvSpPr/>
                  <p:nvPr/>
                </p:nvSpPr>
                <p:spPr>
                  <a:xfrm>
                    <a:off x="615389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202" name="Rectangle 201"/>
                  <p:cNvSpPr/>
                  <p:nvPr/>
                </p:nvSpPr>
                <p:spPr>
                  <a:xfrm>
                    <a:off x="644420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203" name="Rectangle 202"/>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204" name="Straight Arrow Connector 203"/>
                  <p:cNvCxnSpPr>
                    <a:endCxn id="203"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2" idx="0"/>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42" name="Straight Arrow Connector 141"/>
                <p:cNvCxnSpPr/>
                <p:nvPr/>
              </p:nvCxnSpPr>
              <p:spPr>
                <a:xfrm>
                  <a:off x="4077634"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294898"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3261136" y="4642306"/>
                  <a:ext cx="1353108" cy="1667014"/>
                  <a:chOff x="3261136" y="4642306"/>
                  <a:chExt cx="1353108" cy="1667014"/>
                </a:xfrm>
              </p:grpSpPr>
              <p:sp>
                <p:nvSpPr>
                  <p:cNvPr id="171" name="Rectangle 170"/>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72" name="Rectangle 171"/>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73" name="Rectangle 172"/>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4" name="Rectangle 173"/>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5" name="Rectangle 174"/>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Rectangle 175"/>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Rectangle 177"/>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0" name="Straight Arrow Connector 179"/>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84" name="Rectangle 183"/>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85" name="Straight Arrow Connector 184"/>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4572000" y="4653136"/>
                  <a:ext cx="1353108" cy="1656184"/>
                  <a:chOff x="4572000" y="4653136"/>
                  <a:chExt cx="1353108" cy="1656184"/>
                </a:xfrm>
              </p:grpSpPr>
              <p:sp>
                <p:nvSpPr>
                  <p:cNvPr id="153" name="Rectangle 152"/>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54" name="Rectangle 153"/>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55" name="Rectangle 154"/>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j</a:t>
                    </a:r>
                  </a:p>
                </p:txBody>
              </p:sp>
              <p:sp>
                <p:nvSpPr>
                  <p:cNvPr id="156" name="Rectangle 155"/>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k</a:t>
                    </a:r>
                  </a:p>
                </p:txBody>
              </p:sp>
              <p:sp>
                <p:nvSpPr>
                  <p:cNvPr id="157" name="Rectangle 156"/>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Rectangle 157"/>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Rectangle 158"/>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Rectangle 159"/>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2" name="Straight Arrow Connector 161"/>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67" name="Rectangle 166"/>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sp>
                <p:nvSpPr>
                  <p:cNvPr id="169" name="Rectangle 168"/>
                  <p:cNvSpPr/>
                  <p:nvPr/>
                </p:nvSpPr>
                <p:spPr>
                  <a:xfrm>
                    <a:off x="514806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cxnSp>
                <p:nvCxnSpPr>
                  <p:cNvPr id="170" name="Straight Arrow Connector 169"/>
                  <p:cNvCxnSpPr>
                    <a:endCxn id="169" idx="0"/>
                  </p:cNvCxnSpPr>
                  <p:nvPr/>
                </p:nvCxnSpPr>
                <p:spPr>
                  <a:xfrm>
                    <a:off x="528432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5573497" y="515719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87042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grpSp>
        <p:sp>
          <p:nvSpPr>
            <p:cNvPr id="122" name="Rectangle 121"/>
            <p:cNvSpPr/>
            <p:nvPr/>
          </p:nvSpPr>
          <p:spPr>
            <a:xfrm>
              <a:off x="1259632"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cxnSp>
          <p:nvCxnSpPr>
            <p:cNvPr id="123" name="Straight Arrow Connector 122"/>
            <p:cNvCxnSpPr/>
            <p:nvPr/>
          </p:nvCxnSpPr>
          <p:spPr>
            <a:xfrm rot="5400000">
              <a:off x="1189558" y="529927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5400000">
              <a:off x="15117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3872214" y="1772816"/>
            <a:ext cx="4228178" cy="3744416"/>
            <a:chOff x="3872214" y="1772816"/>
            <a:chExt cx="4228178" cy="3744416"/>
          </a:xfrm>
        </p:grpSpPr>
        <p:sp>
          <p:nvSpPr>
            <p:cNvPr id="248" name="TextBox 247"/>
            <p:cNvSpPr txBox="1"/>
            <p:nvPr/>
          </p:nvSpPr>
          <p:spPr>
            <a:xfrm>
              <a:off x="3872214" y="1772816"/>
              <a:ext cx="4228178" cy="369332"/>
            </a:xfrm>
            <a:prstGeom prst="rect">
              <a:avLst/>
            </a:prstGeom>
            <a:noFill/>
          </p:spPr>
          <p:txBody>
            <a:bodyPr wrap="none" rtlCol="0">
              <a:spAutoFit/>
            </a:bodyPr>
            <a:lstStyle/>
            <a:p>
              <a:r>
                <a:rPr lang="en-US" dirty="0"/>
                <a:t>Insert of </a:t>
              </a:r>
              <a:r>
                <a:rPr lang="en-US" b="1" dirty="0">
                  <a:solidFill>
                    <a:srgbClr val="C00000"/>
                  </a:solidFill>
                </a:rPr>
                <a:t>l</a:t>
              </a:r>
              <a:r>
                <a:rPr lang="en-US" dirty="0"/>
                <a:t> causes an overflow of node:</a:t>
              </a:r>
              <a:endParaRPr lang="en-SG" dirty="0"/>
            </a:p>
          </p:txBody>
        </p:sp>
        <p:sp>
          <p:nvSpPr>
            <p:cNvPr id="247" name="Oval 246"/>
            <p:cNvSpPr/>
            <p:nvPr/>
          </p:nvSpPr>
          <p:spPr>
            <a:xfrm>
              <a:off x="5879544" y="4302786"/>
              <a:ext cx="1428760" cy="12144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8" name="Group 17"/>
            <p:cNvGrpSpPr/>
            <p:nvPr/>
          </p:nvGrpSpPr>
          <p:grpSpPr>
            <a:xfrm>
              <a:off x="5293220" y="2485140"/>
              <a:ext cx="1439020" cy="571504"/>
              <a:chOff x="5293220" y="2485140"/>
              <a:chExt cx="1439020" cy="571504"/>
            </a:xfrm>
          </p:grpSpPr>
          <p:sp>
            <p:nvSpPr>
              <p:cNvPr id="253" name="Rectangle 252"/>
              <p:cNvSpPr/>
              <p:nvPr/>
            </p:nvSpPr>
            <p:spPr>
              <a:xfrm>
                <a:off x="5293220" y="284233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4" name="Rectangle 253"/>
              <p:cNvSpPr/>
              <p:nvPr/>
            </p:nvSpPr>
            <p:spPr>
              <a:xfrm>
                <a:off x="5447900" y="284233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5" name="Rectangle 254"/>
              <p:cNvSpPr/>
              <p:nvPr/>
            </p:nvSpPr>
            <p:spPr>
              <a:xfrm>
                <a:off x="5724128" y="284233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Rectangle 255"/>
              <p:cNvSpPr/>
              <p:nvPr/>
            </p:nvSpPr>
            <p:spPr>
              <a:xfrm>
                <a:off x="6023964" y="284233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8" name="Rectangle 257"/>
              <p:cNvSpPr/>
              <p:nvPr/>
            </p:nvSpPr>
            <p:spPr>
              <a:xfrm>
                <a:off x="6311996" y="2842330"/>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9" name="Rectangle 258"/>
              <p:cNvSpPr/>
              <p:nvPr/>
            </p:nvSpPr>
            <p:spPr>
              <a:xfrm>
                <a:off x="6589364" y="2842330"/>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0" name="Rectangle 249"/>
              <p:cNvSpPr/>
              <p:nvPr/>
            </p:nvSpPr>
            <p:spPr>
              <a:xfrm>
                <a:off x="6158456" y="248514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251" name="Rectangle 250"/>
              <p:cNvSpPr/>
              <p:nvPr/>
            </p:nvSpPr>
            <p:spPr>
              <a:xfrm>
                <a:off x="5582392" y="248514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52" name="Rectangle 251"/>
              <p:cNvSpPr/>
              <p:nvPr/>
            </p:nvSpPr>
            <p:spPr>
              <a:xfrm>
                <a:off x="5294360" y="2485140"/>
                <a:ext cx="285752" cy="35719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257" name="Rectangle 256"/>
              <p:cNvSpPr/>
              <p:nvPr/>
            </p:nvSpPr>
            <p:spPr>
              <a:xfrm>
                <a:off x="6446488" y="248514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260" name="Rectangle 259"/>
              <p:cNvSpPr/>
              <p:nvPr/>
            </p:nvSpPr>
            <p:spPr>
              <a:xfrm>
                <a:off x="5870424" y="2485140"/>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108" name="TextBox 107"/>
          <p:cNvSpPr txBox="1"/>
          <p:nvPr/>
        </p:nvSpPr>
        <p:spPr>
          <a:xfrm>
            <a:off x="642910" y="1988098"/>
            <a:ext cx="1890261" cy="369332"/>
          </a:xfrm>
          <a:prstGeom prst="rect">
            <a:avLst/>
          </a:prstGeom>
          <a:noFill/>
        </p:spPr>
        <p:txBody>
          <a:bodyPr wrap="none" rtlCol="0">
            <a:spAutoFit/>
          </a:bodyPr>
          <a:lstStyle/>
          <a:p>
            <a:r>
              <a:rPr lang="en-US" dirty="0"/>
              <a:t>Insert: c, </a:t>
            </a:r>
            <a:r>
              <a:rPr lang="en-US" b="1" dirty="0">
                <a:solidFill>
                  <a:srgbClr val="C00000"/>
                </a:solidFill>
              </a:rPr>
              <a:t>l</a:t>
            </a:r>
            <a:r>
              <a:rPr lang="en-US" dirty="0"/>
              <a:t>, n, t, u</a:t>
            </a:r>
            <a:endParaRPr lang="en-SG" dirty="0"/>
          </a:p>
        </p:txBody>
      </p:sp>
      <p:sp>
        <p:nvSpPr>
          <p:cNvPr id="116" name="Date Placeholder 115"/>
          <p:cNvSpPr>
            <a:spLocks noGrp="1"/>
          </p:cNvSpPr>
          <p:nvPr>
            <p:ph type="dt" sz="half" idx="10"/>
          </p:nvPr>
        </p:nvSpPr>
        <p:spPr/>
        <p:txBody>
          <a:bodyPr/>
          <a:lstStyle/>
          <a:p>
            <a:fld id="{7E2215FE-4710-4B0D-B050-D0A421A41678}" type="datetime1">
              <a:rPr lang="en-US" smtClean="0"/>
              <a:t>1/21/2019</a:t>
            </a:fld>
            <a:endParaRPr lang="en-SG" dirty="0"/>
          </a:p>
        </p:txBody>
      </p:sp>
      <p:sp>
        <p:nvSpPr>
          <p:cNvPr id="117" name="Slide Number Placeholder 116"/>
          <p:cNvSpPr>
            <a:spLocks noGrp="1"/>
          </p:cNvSpPr>
          <p:nvPr>
            <p:ph type="sldNum" sz="quarter" idx="11"/>
          </p:nvPr>
        </p:nvSpPr>
        <p:spPr/>
        <p:txBody>
          <a:bodyPr/>
          <a:lstStyle/>
          <a:p>
            <a:fld id="{1CE7F509-0A01-4B67-B7FD-9644EFE78CAF}" type="slidenum">
              <a:rPr lang="en-SG" smtClean="0"/>
              <a:pPr/>
              <a:t>44</a:t>
            </a:fld>
            <a:endParaRPr lang="en-SG" dirty="0"/>
          </a:p>
        </p:txBody>
      </p:sp>
      <p:sp>
        <p:nvSpPr>
          <p:cNvPr id="118" name="Footer Placeholder 117"/>
          <p:cNvSpPr>
            <a:spLocks noGrp="1"/>
          </p:cNvSpPr>
          <p:nvPr>
            <p:ph type="ftr" sz="quarter" idx="12"/>
          </p:nvPr>
        </p:nvSpPr>
        <p:spPr/>
        <p:txBody>
          <a:bodyPr/>
          <a:lstStyle/>
          <a:p>
            <a:r>
              <a:rPr lang="en-US" dirty="0"/>
              <a:t>CSCI317 – Database Performance Tuning</a:t>
            </a:r>
            <a:endParaRPr lang="en-SG" dirty="0"/>
          </a:p>
        </p:txBody>
      </p:sp>
      <p:sp>
        <p:nvSpPr>
          <p:cNvPr id="263" name="TextBox 262"/>
          <p:cNvSpPr txBox="1"/>
          <p:nvPr/>
        </p:nvSpPr>
        <p:spPr>
          <a:xfrm>
            <a:off x="428596" y="2411596"/>
            <a:ext cx="3954929" cy="369332"/>
          </a:xfrm>
          <a:prstGeom prst="rect">
            <a:avLst/>
          </a:prstGeom>
          <a:noFill/>
        </p:spPr>
        <p:txBody>
          <a:bodyPr wrap="none" rtlCol="0">
            <a:spAutoFit/>
          </a:bodyPr>
          <a:lstStyle/>
          <a:p>
            <a:r>
              <a:rPr lang="en-US" dirty="0"/>
              <a:t>Insert </a:t>
            </a:r>
            <a:r>
              <a:rPr lang="en-US" b="1" dirty="0">
                <a:solidFill>
                  <a:srgbClr val="C00000"/>
                </a:solidFill>
              </a:rPr>
              <a:t>l</a:t>
            </a:r>
            <a:r>
              <a:rPr lang="en-US" dirty="0"/>
              <a:t> causes an overflow of node: </a:t>
            </a:r>
            <a:endParaRPr lang="en-SG" dirty="0">
              <a:solidFill>
                <a:srgbClr val="C00000"/>
              </a:solidFill>
            </a:endParaRPr>
          </a:p>
        </p:txBody>
      </p:sp>
      <p:grpSp>
        <p:nvGrpSpPr>
          <p:cNvPr id="14" name="Group 13"/>
          <p:cNvGrpSpPr/>
          <p:nvPr/>
        </p:nvGrpSpPr>
        <p:grpSpPr>
          <a:xfrm>
            <a:off x="251520" y="3284984"/>
            <a:ext cx="7848872" cy="3024336"/>
            <a:chOff x="251520" y="3284984"/>
            <a:chExt cx="7848872" cy="3024336"/>
          </a:xfrm>
        </p:grpSpPr>
        <p:cxnSp>
          <p:nvCxnSpPr>
            <p:cNvPr id="120" name="Straight Arrow Connector 119"/>
            <p:cNvCxnSpPr/>
            <p:nvPr/>
          </p:nvCxnSpPr>
          <p:spPr>
            <a:xfrm rot="5400000">
              <a:off x="1068912"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2780920" y="3284984"/>
              <a:ext cx="1143008" cy="571504"/>
              <a:chOff x="2113915" y="3284984"/>
              <a:chExt cx="1143008" cy="571504"/>
            </a:xfrm>
          </p:grpSpPr>
          <p:sp>
            <p:nvSpPr>
              <p:cNvPr id="236" name="Rectangle 235"/>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237" name="Rectangle 236"/>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8" name="Rectangle 237"/>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g</a:t>
                </a:r>
              </a:p>
            </p:txBody>
          </p:sp>
          <p:sp>
            <p:nvSpPr>
              <p:cNvPr id="239" name="Rectangle 238"/>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i</a:t>
                </a:r>
              </a:p>
            </p:txBody>
          </p:sp>
          <p:sp>
            <p:nvSpPr>
              <p:cNvPr id="240" name="Rectangle 239"/>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1" name="Rectangle 240"/>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2" name="Rectangle 241"/>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3" name="Rectangle 242"/>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4" name="Rectangle 243"/>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9" name="Straight Arrow Connector 128"/>
            <p:cNvCxnSpPr/>
            <p:nvPr/>
          </p:nvCxnSpPr>
          <p:spPr>
            <a:xfrm flipH="1">
              <a:off x="899592" y="3749331"/>
              <a:ext cx="1955736"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2195736" y="3749331"/>
              <a:ext cx="874074"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357554" y="3785844"/>
              <a:ext cx="62318"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1531357" y="4642306"/>
              <a:ext cx="1363369" cy="1667014"/>
              <a:chOff x="1963405" y="4642306"/>
              <a:chExt cx="1363369" cy="1667014"/>
            </a:xfrm>
          </p:grpSpPr>
          <p:sp>
            <p:nvSpPr>
              <p:cNvPr id="220" name="Rectangle 219"/>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21" name="Rectangle 220"/>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22" name="Rectangle 221"/>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3" name="Rectangle 222"/>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4" name="Rectangle 223"/>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5" name="Rectangle 224"/>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6" name="Rectangle 225"/>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9" name="Straight Arrow Connector 228"/>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34" name="Rectangle 233"/>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35" name="Straight Arrow Connector 234"/>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251520" y="4642306"/>
              <a:ext cx="1357322" cy="1667014"/>
              <a:chOff x="683568" y="4642306"/>
              <a:chExt cx="1357322" cy="1667014"/>
            </a:xfrm>
          </p:grpSpPr>
          <p:sp>
            <p:nvSpPr>
              <p:cNvPr id="206" name="Rectangle 205"/>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07" name="Rectangle 206"/>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08" name="Rectangle 207"/>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c</a:t>
                </a:r>
              </a:p>
            </p:txBody>
          </p:sp>
          <p:sp>
            <p:nvSpPr>
              <p:cNvPr id="209" name="Rectangle 208"/>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0" name="Rectangle 209"/>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1" name="Rectangle 210"/>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5" name="Straight Arrow Connector 214"/>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19" name="Rectangle 218"/>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grpSp>
        <p:cxnSp>
          <p:nvCxnSpPr>
            <p:cNvPr id="142" name="Straight Arrow Connector 141"/>
            <p:cNvCxnSpPr/>
            <p:nvPr/>
          </p:nvCxnSpPr>
          <p:spPr>
            <a:xfrm>
              <a:off x="3645586"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862850"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2829088" y="4642306"/>
              <a:ext cx="1353108" cy="1667014"/>
              <a:chOff x="3261136" y="4642306"/>
              <a:chExt cx="1353108" cy="1667014"/>
            </a:xfrm>
          </p:grpSpPr>
          <p:sp>
            <p:nvSpPr>
              <p:cNvPr id="171" name="Rectangle 170"/>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72" name="Rectangle 171"/>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73" name="Rectangle 172"/>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4" name="Rectangle 173"/>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5" name="Rectangle 174"/>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Rectangle 175"/>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Rectangle 177"/>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0" name="Straight Arrow Connector 179"/>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84" name="Rectangle 183"/>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85" name="Straight Arrow Connector 184"/>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6014440"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22" name="Rectangle 121"/>
            <p:cNvSpPr/>
            <p:nvPr/>
          </p:nvSpPr>
          <p:spPr>
            <a:xfrm>
              <a:off x="82758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cxnSp>
          <p:nvCxnSpPr>
            <p:cNvPr id="123" name="Straight Arrow Connector 122"/>
            <p:cNvCxnSpPr/>
            <p:nvPr/>
          </p:nvCxnSpPr>
          <p:spPr>
            <a:xfrm rot="5400000">
              <a:off x="757510" y="529927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5400000">
              <a:off x="107967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804248" y="4653136"/>
              <a:ext cx="1296144" cy="1656184"/>
              <a:chOff x="5925902" y="4653136"/>
              <a:chExt cx="1296144" cy="1656184"/>
            </a:xfrm>
          </p:grpSpPr>
          <p:sp>
            <p:nvSpPr>
              <p:cNvPr id="134" name="Rectangle 133"/>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35" name="Rectangle 134"/>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136" name="Rectangle 135"/>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37" name="Rectangle 136"/>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38" name="Rectangle 137"/>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Rectangle 138"/>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ectangle 142"/>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Rectangle 143"/>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8" name="Straight Arrow Connector 147"/>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68" name="Rectangle 167"/>
              <p:cNvSpPr/>
              <p:nvPr/>
            </p:nvSpPr>
            <p:spPr>
              <a:xfrm>
                <a:off x="592590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245" name="Rectangle 244"/>
              <p:cNvSpPr/>
              <p:nvPr/>
            </p:nvSpPr>
            <p:spPr>
              <a:xfrm>
                <a:off x="621621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246" name="Rectangle 245"/>
              <p:cNvSpPr/>
              <p:nvPr/>
            </p:nvSpPr>
            <p:spPr>
              <a:xfrm>
                <a:off x="650196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249" name="Straight Arrow Connector 248"/>
              <p:cNvCxnSpPr>
                <a:endCxn id="246" idx="0"/>
              </p:cNvCxnSpPr>
              <p:nvPr/>
            </p:nvCxnSpPr>
            <p:spPr>
              <a:xfrm>
                <a:off x="6636639"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endCxn id="245" idx="0"/>
              </p:cNvCxnSpPr>
              <p:nvPr/>
            </p:nvCxnSpPr>
            <p:spPr>
              <a:xfrm>
                <a:off x="6352475"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438376" y="4653136"/>
              <a:ext cx="1350828" cy="1656184"/>
              <a:chOff x="5438376" y="4653136"/>
              <a:chExt cx="1350828" cy="1656184"/>
            </a:xfrm>
          </p:grpSpPr>
          <p:grpSp>
            <p:nvGrpSpPr>
              <p:cNvPr id="141" name="Group 140"/>
              <p:cNvGrpSpPr/>
              <p:nvPr/>
            </p:nvGrpSpPr>
            <p:grpSpPr>
              <a:xfrm>
                <a:off x="5501734" y="4653136"/>
                <a:ext cx="1287470" cy="1656184"/>
                <a:chOff x="5933782" y="4653136"/>
                <a:chExt cx="1287470" cy="1656184"/>
              </a:xfrm>
            </p:grpSpPr>
            <p:sp>
              <p:nvSpPr>
                <p:cNvPr id="187" name="Rectangle 186"/>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88" name="Rectangle 187"/>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89" name="Rectangle 188"/>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l</a:t>
                  </a:r>
                </a:p>
              </p:txBody>
            </p:sp>
            <p:sp>
              <p:nvSpPr>
                <p:cNvPr id="190" name="Rectangle 189"/>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191" name="Rectangle 190"/>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Rectangle 191"/>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3" name="Rectangle 192"/>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4" name="Rectangle 193"/>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6" name="Straight Arrow Connector 195"/>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7006939" y="5153202"/>
                  <a:ext cx="214313" cy="1588"/>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615845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03" name="Rectangle 202"/>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cxnSp>
              <p:nvCxnSpPr>
                <p:cNvPr id="204" name="Straight Arrow Connector 203"/>
                <p:cNvCxnSpPr>
                  <a:endCxn id="203"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2" name="Rectangle 291"/>
              <p:cNvSpPr/>
              <p:nvPr/>
            </p:nvSpPr>
            <p:spPr>
              <a:xfrm>
                <a:off x="543837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grpSp>
        <p:grpSp>
          <p:nvGrpSpPr>
            <p:cNvPr id="4" name="Group 3"/>
            <p:cNvGrpSpPr/>
            <p:nvPr/>
          </p:nvGrpSpPr>
          <p:grpSpPr>
            <a:xfrm>
              <a:off x="4139952" y="4653136"/>
              <a:ext cx="1353108" cy="1656184"/>
              <a:chOff x="4139952" y="4653136"/>
              <a:chExt cx="1353108" cy="1656184"/>
            </a:xfrm>
          </p:grpSpPr>
          <p:grpSp>
            <p:nvGrpSpPr>
              <p:cNvPr id="150" name="Group 149"/>
              <p:cNvGrpSpPr/>
              <p:nvPr/>
            </p:nvGrpSpPr>
            <p:grpSpPr>
              <a:xfrm>
                <a:off x="4139952" y="4653136"/>
                <a:ext cx="1353108" cy="1656184"/>
                <a:chOff x="4572000" y="4653136"/>
                <a:chExt cx="1353108" cy="1656184"/>
              </a:xfrm>
            </p:grpSpPr>
            <p:sp>
              <p:nvSpPr>
                <p:cNvPr id="153" name="Rectangle 152"/>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54" name="Rectangle 153"/>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55" name="Rectangle 154"/>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6" name="Rectangle 155"/>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7" name="Rectangle 156"/>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Rectangle 157"/>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Rectangle 158"/>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Rectangle 159"/>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2" name="Straight Arrow Connector 161"/>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67" name="Rectangle 166"/>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grpSp>
          <p:cxnSp>
            <p:nvCxnSpPr>
              <p:cNvPr id="293" name="Straight Arrow Connector 292"/>
              <p:cNvCxnSpPr/>
              <p:nvPr/>
            </p:nvCxnSpPr>
            <p:spPr>
              <a:xfrm rot="5400000">
                <a:off x="468007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rot="5400000">
                <a:off x="4968105"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3779912" y="1628800"/>
            <a:ext cx="4680520" cy="3816424"/>
            <a:chOff x="3779912" y="1628800"/>
            <a:chExt cx="4680520" cy="3816424"/>
          </a:xfrm>
        </p:grpSpPr>
        <p:sp>
          <p:nvSpPr>
            <p:cNvPr id="266" name="Down Arrow 265"/>
            <p:cNvSpPr/>
            <p:nvPr/>
          </p:nvSpPr>
          <p:spPr>
            <a:xfrm flipH="1">
              <a:off x="6013300" y="3933056"/>
              <a:ext cx="142876" cy="428628"/>
            </a:xfrm>
            <a:prstGeom prst="downArrow">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TextBox 266"/>
            <p:cNvSpPr txBox="1"/>
            <p:nvPr/>
          </p:nvSpPr>
          <p:spPr>
            <a:xfrm>
              <a:off x="4932040" y="2780928"/>
              <a:ext cx="3096344" cy="1200329"/>
            </a:xfrm>
            <a:prstGeom prst="rect">
              <a:avLst/>
            </a:prstGeom>
            <a:noFill/>
          </p:spPr>
          <p:txBody>
            <a:bodyPr wrap="square" rtlCol="0">
              <a:spAutoFit/>
            </a:bodyPr>
            <a:lstStyle/>
            <a:p>
              <a:r>
                <a:rPr lang="en-US" dirty="0"/>
                <a:t>Merge with neighbor node and split nodes into three nodes and promote ‘m’ up one level.</a:t>
              </a:r>
              <a:endParaRPr lang="en-SG" dirty="0"/>
            </a:p>
          </p:txBody>
        </p:sp>
        <p:sp>
          <p:nvSpPr>
            <p:cNvPr id="265" name="Oval 264"/>
            <p:cNvSpPr/>
            <p:nvPr/>
          </p:nvSpPr>
          <p:spPr>
            <a:xfrm>
              <a:off x="3779912" y="4437112"/>
              <a:ext cx="4680520" cy="1008112"/>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5054396" y="1628800"/>
              <a:ext cx="2593998" cy="1152128"/>
              <a:chOff x="5054396" y="1628800"/>
              <a:chExt cx="2593998" cy="1152128"/>
            </a:xfrm>
          </p:grpSpPr>
          <p:grpSp>
            <p:nvGrpSpPr>
              <p:cNvPr id="8" name="Group 7"/>
              <p:cNvGrpSpPr/>
              <p:nvPr/>
            </p:nvGrpSpPr>
            <p:grpSpPr>
              <a:xfrm>
                <a:off x="5054396" y="1916832"/>
                <a:ext cx="2593998" cy="571504"/>
                <a:chOff x="5054396" y="1916832"/>
                <a:chExt cx="2593998" cy="571504"/>
              </a:xfrm>
            </p:grpSpPr>
            <p:grpSp>
              <p:nvGrpSpPr>
                <p:cNvPr id="5" name="Group 4"/>
                <p:cNvGrpSpPr/>
                <p:nvPr/>
              </p:nvGrpSpPr>
              <p:grpSpPr>
                <a:xfrm>
                  <a:off x="5054396" y="1916832"/>
                  <a:ext cx="2593998" cy="358900"/>
                  <a:chOff x="5054396" y="1916832"/>
                  <a:chExt cx="2593998" cy="358900"/>
                </a:xfrm>
              </p:grpSpPr>
              <p:sp>
                <p:nvSpPr>
                  <p:cNvPr id="269" name="Rectangle 268"/>
                  <p:cNvSpPr/>
                  <p:nvPr/>
                </p:nvSpPr>
                <p:spPr>
                  <a:xfrm>
                    <a:off x="6219634" y="1918542"/>
                    <a:ext cx="285752" cy="357190"/>
                  </a:xfrm>
                  <a:prstGeom prst="rect">
                    <a:avLst/>
                  </a:prstGeom>
                  <a:solidFill>
                    <a:schemeClr val="accent2">
                      <a:lumMod val="40000"/>
                      <a:lumOff val="60000"/>
                    </a:schemeClr>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270" name="Rectangle 269"/>
                  <p:cNvSpPr/>
                  <p:nvPr/>
                </p:nvSpPr>
                <p:spPr>
                  <a:xfrm>
                    <a:off x="6505386" y="191854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271" name="Rectangle 270"/>
                  <p:cNvSpPr/>
                  <p:nvPr/>
                </p:nvSpPr>
                <p:spPr>
                  <a:xfrm>
                    <a:off x="6791138" y="191854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276" name="Rectangle 275"/>
                  <p:cNvSpPr/>
                  <p:nvPr/>
                </p:nvSpPr>
                <p:spPr>
                  <a:xfrm>
                    <a:off x="7362642" y="191854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280" name="Rectangle 279"/>
                  <p:cNvSpPr/>
                  <p:nvPr/>
                </p:nvSpPr>
                <p:spPr>
                  <a:xfrm>
                    <a:off x="5054396" y="191683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281" name="Rectangle 280"/>
                  <p:cNvSpPr/>
                  <p:nvPr/>
                </p:nvSpPr>
                <p:spPr>
                  <a:xfrm>
                    <a:off x="5340148" y="191683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282" name="Rectangle 281"/>
                  <p:cNvSpPr/>
                  <p:nvPr/>
                </p:nvSpPr>
                <p:spPr>
                  <a:xfrm>
                    <a:off x="5620200" y="191683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283" name="Rectangle 282"/>
                  <p:cNvSpPr/>
                  <p:nvPr/>
                </p:nvSpPr>
                <p:spPr>
                  <a:xfrm>
                    <a:off x="5911652" y="191683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290" name="Rectangle 289"/>
                  <p:cNvSpPr/>
                  <p:nvPr/>
                </p:nvSpPr>
                <p:spPr>
                  <a:xfrm>
                    <a:off x="7092280" y="1916832"/>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grpSp>
            <p:grpSp>
              <p:nvGrpSpPr>
                <p:cNvPr id="7" name="Group 6"/>
                <p:cNvGrpSpPr/>
                <p:nvPr/>
              </p:nvGrpSpPr>
              <p:grpSpPr>
                <a:xfrm>
                  <a:off x="5054396" y="2274022"/>
                  <a:ext cx="2593998" cy="214314"/>
                  <a:chOff x="5054396" y="2274022"/>
                  <a:chExt cx="2593998" cy="214314"/>
                </a:xfrm>
              </p:grpSpPr>
              <p:sp>
                <p:nvSpPr>
                  <p:cNvPr id="273" name="Rectangle 272"/>
                  <p:cNvSpPr/>
                  <p:nvPr/>
                </p:nvSpPr>
                <p:spPr>
                  <a:xfrm>
                    <a:off x="6362510"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p:cNvSpPr/>
                  <p:nvPr/>
                </p:nvSpPr>
                <p:spPr>
                  <a:xfrm>
                    <a:off x="6648262"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p:cNvSpPr/>
                  <p:nvPr/>
                </p:nvSpPr>
                <p:spPr>
                  <a:xfrm>
                    <a:off x="6934014"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7" name="Rectangle 276"/>
                  <p:cNvSpPr/>
                  <p:nvPr/>
                </p:nvSpPr>
                <p:spPr>
                  <a:xfrm>
                    <a:off x="7229290"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8" name="Rectangle 277"/>
                  <p:cNvSpPr/>
                  <p:nvPr/>
                </p:nvSpPr>
                <p:spPr>
                  <a:xfrm>
                    <a:off x="7505518" y="227402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4" name="Rectangle 283"/>
                  <p:cNvSpPr/>
                  <p:nvPr/>
                </p:nvSpPr>
                <p:spPr>
                  <a:xfrm>
                    <a:off x="5054396" y="227402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5" name="Rectangle 284"/>
                  <p:cNvSpPr/>
                  <p:nvPr/>
                </p:nvSpPr>
                <p:spPr>
                  <a:xfrm>
                    <a:off x="5197272"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6" name="Rectangle 285"/>
                  <p:cNvSpPr/>
                  <p:nvPr/>
                </p:nvSpPr>
                <p:spPr>
                  <a:xfrm>
                    <a:off x="5483024"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7" name="Rectangle 286"/>
                  <p:cNvSpPr/>
                  <p:nvPr/>
                </p:nvSpPr>
                <p:spPr>
                  <a:xfrm>
                    <a:off x="6064052"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8" name="Rectangle 287"/>
                  <p:cNvSpPr/>
                  <p:nvPr/>
                </p:nvSpPr>
                <p:spPr>
                  <a:xfrm>
                    <a:off x="5764216" y="2274022"/>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cxnSp>
            <p:nvCxnSpPr>
              <p:cNvPr id="289" name="Straight Connector 288"/>
              <p:cNvCxnSpPr/>
              <p:nvPr/>
            </p:nvCxnSpPr>
            <p:spPr>
              <a:xfrm>
                <a:off x="5652120" y="1628800"/>
                <a:ext cx="0" cy="115212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6804248" y="1639060"/>
                <a:ext cx="0" cy="114186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70726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endParaRPr lang="en-SG" dirty="0"/>
          </a:p>
        </p:txBody>
      </p:sp>
      <p:sp>
        <p:nvSpPr>
          <p:cNvPr id="108" name="TextBox 107"/>
          <p:cNvSpPr txBox="1"/>
          <p:nvPr/>
        </p:nvSpPr>
        <p:spPr>
          <a:xfrm>
            <a:off x="642910" y="1496816"/>
            <a:ext cx="1890261" cy="369332"/>
          </a:xfrm>
          <a:prstGeom prst="rect">
            <a:avLst/>
          </a:prstGeom>
          <a:noFill/>
        </p:spPr>
        <p:txBody>
          <a:bodyPr wrap="none" rtlCol="0">
            <a:spAutoFit/>
          </a:bodyPr>
          <a:lstStyle/>
          <a:p>
            <a:r>
              <a:rPr lang="en-US" dirty="0"/>
              <a:t>Insert: c, </a:t>
            </a:r>
            <a:r>
              <a:rPr lang="en-US" b="1" dirty="0">
                <a:solidFill>
                  <a:srgbClr val="C00000"/>
                </a:solidFill>
              </a:rPr>
              <a:t>l</a:t>
            </a:r>
            <a:r>
              <a:rPr lang="en-US" dirty="0"/>
              <a:t>, n, t, u</a:t>
            </a:r>
            <a:endParaRPr lang="en-SG" dirty="0"/>
          </a:p>
        </p:txBody>
      </p:sp>
      <p:sp>
        <p:nvSpPr>
          <p:cNvPr id="116" name="Date Placeholder 115"/>
          <p:cNvSpPr>
            <a:spLocks noGrp="1"/>
          </p:cNvSpPr>
          <p:nvPr>
            <p:ph type="dt" sz="half" idx="10"/>
          </p:nvPr>
        </p:nvSpPr>
        <p:spPr/>
        <p:txBody>
          <a:bodyPr/>
          <a:lstStyle/>
          <a:p>
            <a:fld id="{7E2215FE-4710-4B0D-B050-D0A421A41678}" type="datetime1">
              <a:rPr lang="en-US" smtClean="0"/>
              <a:t>1/21/2019</a:t>
            </a:fld>
            <a:endParaRPr lang="en-SG" dirty="0"/>
          </a:p>
        </p:txBody>
      </p:sp>
      <p:sp>
        <p:nvSpPr>
          <p:cNvPr id="117" name="Slide Number Placeholder 116"/>
          <p:cNvSpPr>
            <a:spLocks noGrp="1"/>
          </p:cNvSpPr>
          <p:nvPr>
            <p:ph type="sldNum" sz="quarter" idx="11"/>
          </p:nvPr>
        </p:nvSpPr>
        <p:spPr/>
        <p:txBody>
          <a:bodyPr/>
          <a:lstStyle/>
          <a:p>
            <a:fld id="{1CE7F509-0A01-4B67-B7FD-9644EFE78CAF}" type="slidenum">
              <a:rPr lang="en-SG" smtClean="0"/>
              <a:pPr/>
              <a:t>45</a:t>
            </a:fld>
            <a:endParaRPr lang="en-SG" dirty="0"/>
          </a:p>
        </p:txBody>
      </p:sp>
      <p:sp>
        <p:nvSpPr>
          <p:cNvPr id="118" name="Footer Placeholder 117"/>
          <p:cNvSpPr>
            <a:spLocks noGrp="1"/>
          </p:cNvSpPr>
          <p:nvPr>
            <p:ph type="ftr" sz="quarter" idx="12"/>
          </p:nvPr>
        </p:nvSpPr>
        <p:spPr/>
        <p:txBody>
          <a:bodyPr/>
          <a:lstStyle/>
          <a:p>
            <a:r>
              <a:rPr lang="en-US" dirty="0"/>
              <a:t>CSCI317 – Database Performance Tuning</a:t>
            </a:r>
            <a:endParaRPr lang="en-SG" dirty="0"/>
          </a:p>
        </p:txBody>
      </p:sp>
      <p:sp>
        <p:nvSpPr>
          <p:cNvPr id="263" name="TextBox 262"/>
          <p:cNvSpPr txBox="1"/>
          <p:nvPr/>
        </p:nvSpPr>
        <p:spPr>
          <a:xfrm>
            <a:off x="428597" y="1920314"/>
            <a:ext cx="4215412" cy="646331"/>
          </a:xfrm>
          <a:prstGeom prst="rect">
            <a:avLst/>
          </a:prstGeom>
          <a:noFill/>
        </p:spPr>
        <p:txBody>
          <a:bodyPr wrap="square" rtlCol="0">
            <a:spAutoFit/>
          </a:bodyPr>
          <a:lstStyle/>
          <a:p>
            <a:r>
              <a:rPr lang="en-US" dirty="0"/>
              <a:t>Insert </a:t>
            </a:r>
            <a:r>
              <a:rPr lang="en-US" b="1" dirty="0">
                <a:solidFill>
                  <a:srgbClr val="C00000"/>
                </a:solidFill>
              </a:rPr>
              <a:t>l</a:t>
            </a:r>
            <a:r>
              <a:rPr lang="en-US" dirty="0"/>
              <a:t> causes an overflow of node and a root: </a:t>
            </a:r>
            <a:endParaRPr lang="en-SG" dirty="0">
              <a:solidFill>
                <a:srgbClr val="C00000"/>
              </a:solidFill>
            </a:endParaRPr>
          </a:p>
        </p:txBody>
      </p:sp>
      <p:grpSp>
        <p:nvGrpSpPr>
          <p:cNvPr id="14" name="Group 13"/>
          <p:cNvGrpSpPr/>
          <p:nvPr/>
        </p:nvGrpSpPr>
        <p:grpSpPr>
          <a:xfrm>
            <a:off x="251520" y="2564904"/>
            <a:ext cx="7848872" cy="3960440"/>
            <a:chOff x="251520" y="2564904"/>
            <a:chExt cx="7848872" cy="3960440"/>
          </a:xfrm>
        </p:grpSpPr>
        <p:grpSp>
          <p:nvGrpSpPr>
            <p:cNvPr id="12" name="Group 11"/>
            <p:cNvGrpSpPr/>
            <p:nvPr/>
          </p:nvGrpSpPr>
          <p:grpSpPr>
            <a:xfrm>
              <a:off x="2771800" y="2564904"/>
              <a:ext cx="1296144" cy="936104"/>
              <a:chOff x="2771800" y="2564904"/>
              <a:chExt cx="1296144" cy="936104"/>
            </a:xfrm>
          </p:grpSpPr>
          <p:grpSp>
            <p:nvGrpSpPr>
              <p:cNvPr id="254" name="Group 253"/>
              <p:cNvGrpSpPr/>
              <p:nvPr/>
            </p:nvGrpSpPr>
            <p:grpSpPr>
              <a:xfrm>
                <a:off x="2924936" y="2564904"/>
                <a:ext cx="1143008" cy="571504"/>
                <a:chOff x="2113915" y="3284984"/>
                <a:chExt cx="1143008" cy="571504"/>
              </a:xfrm>
            </p:grpSpPr>
            <p:sp>
              <p:nvSpPr>
                <p:cNvPr id="255" name="Rectangle 254"/>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256" name="Rectangle 255"/>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57" name="Rectangle 256"/>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58" name="Rectangle 257"/>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59" name="Rectangle 258"/>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0" name="Rectangle 259"/>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Rectangle 264"/>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6" name="Rectangle 265"/>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97" name="Straight Arrow Connector 296"/>
              <p:cNvCxnSpPr/>
              <p:nvPr/>
            </p:nvCxnSpPr>
            <p:spPr>
              <a:xfrm rot="5400000">
                <a:off x="3383929" y="3175323"/>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rot="5400000">
                <a:off x="3671960" y="3175323"/>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rot="5400000">
                <a:off x="3887984" y="3175323"/>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a:off x="2771800" y="3068960"/>
                <a:ext cx="216024"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endCxn id="170" idx="0"/>
              </p:cNvCxnSpPr>
              <p:nvPr/>
            </p:nvCxnSpPr>
            <p:spPr>
              <a:xfrm>
                <a:off x="3140224" y="3068960"/>
                <a:ext cx="8614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51520" y="3501008"/>
              <a:ext cx="7848872" cy="3024336"/>
              <a:chOff x="251520" y="3501008"/>
              <a:chExt cx="7848872" cy="3024336"/>
            </a:xfrm>
          </p:grpSpPr>
          <p:grpSp>
            <p:nvGrpSpPr>
              <p:cNvPr id="5" name="Group 4"/>
              <p:cNvGrpSpPr/>
              <p:nvPr/>
            </p:nvGrpSpPr>
            <p:grpSpPr>
              <a:xfrm>
                <a:off x="251520" y="3501008"/>
                <a:ext cx="7848872" cy="3024336"/>
                <a:chOff x="251520" y="3284984"/>
                <a:chExt cx="7848872" cy="3024336"/>
              </a:xfrm>
            </p:grpSpPr>
            <p:cxnSp>
              <p:nvCxnSpPr>
                <p:cNvPr id="120" name="Straight Arrow Connector 119"/>
                <p:cNvCxnSpPr/>
                <p:nvPr/>
              </p:nvCxnSpPr>
              <p:spPr>
                <a:xfrm rot="5400000">
                  <a:off x="1068912" y="492840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2195736" y="3284984"/>
                  <a:ext cx="1143008" cy="571504"/>
                  <a:chOff x="2113915" y="3284984"/>
                  <a:chExt cx="1143008" cy="571504"/>
                </a:xfrm>
              </p:grpSpPr>
              <p:sp>
                <p:nvSpPr>
                  <p:cNvPr id="236" name="Rectangle 235"/>
                  <p:cNvSpPr/>
                  <p:nvPr/>
                </p:nvSpPr>
                <p:spPr>
                  <a:xfrm>
                    <a:off x="211391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237" name="Rectangle 236"/>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8" name="Rectangle 237"/>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39" name="Rectangle 238"/>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0" name="Rectangle 239"/>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1" name="Rectangle 240"/>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2" name="Rectangle 241"/>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3" name="Rectangle 242"/>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4" name="Rectangle 243"/>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9" name="Straight Arrow Connector 128"/>
                <p:cNvCxnSpPr/>
                <p:nvPr/>
              </p:nvCxnSpPr>
              <p:spPr>
                <a:xfrm flipH="1">
                  <a:off x="899592" y="3749331"/>
                  <a:ext cx="1368152"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2195736" y="3749331"/>
                  <a:ext cx="298010" cy="903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771800" y="3785844"/>
                  <a:ext cx="648072" cy="86729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1531357" y="4642306"/>
                  <a:ext cx="1363369" cy="1667014"/>
                  <a:chOff x="1963405" y="4642306"/>
                  <a:chExt cx="1363369" cy="1667014"/>
                </a:xfrm>
              </p:grpSpPr>
              <p:sp>
                <p:nvSpPr>
                  <p:cNvPr id="220" name="Rectangle 219"/>
                  <p:cNvSpPr/>
                  <p:nvPr/>
                </p:nvSpPr>
                <p:spPr>
                  <a:xfrm>
                    <a:off x="204089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21" name="Rectangle 220"/>
                  <p:cNvSpPr/>
                  <p:nvPr/>
                </p:nvSpPr>
                <p:spPr>
                  <a:xfrm>
                    <a:off x="233975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22" name="Rectangle 221"/>
                  <p:cNvSpPr/>
                  <p:nvPr/>
                </p:nvSpPr>
                <p:spPr>
                  <a:xfrm>
                    <a:off x="261239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3" name="Rectangle 222"/>
                  <p:cNvSpPr/>
                  <p:nvPr/>
                </p:nvSpPr>
                <p:spPr>
                  <a:xfrm>
                    <a:off x="289814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24" name="Rectangle 223"/>
                  <p:cNvSpPr/>
                  <p:nvPr/>
                </p:nvSpPr>
                <p:spPr>
                  <a:xfrm>
                    <a:off x="2040890"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5" name="Rectangle 224"/>
                  <p:cNvSpPr/>
                  <p:nvPr/>
                </p:nvSpPr>
                <p:spPr>
                  <a:xfrm>
                    <a:off x="3041022"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6" name="Rectangle 225"/>
                  <p:cNvSpPr/>
                  <p:nvPr/>
                </p:nvSpPr>
                <p:spPr>
                  <a:xfrm>
                    <a:off x="218376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p:cNvSpPr/>
                  <p:nvPr/>
                </p:nvSpPr>
                <p:spPr>
                  <a:xfrm>
                    <a:off x="2469518"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p:cNvSpPr/>
                  <p:nvPr/>
                </p:nvSpPr>
                <p:spPr>
                  <a:xfrm>
                    <a:off x="275527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9" name="Straight Arrow Connector 228"/>
                  <p:cNvCxnSpPr/>
                  <p:nvPr/>
                </p:nvCxnSpPr>
                <p:spPr>
                  <a:xfrm rot="5400000">
                    <a:off x="1969452"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rot="5400000">
                    <a:off x="2790989" y="524952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3112461"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rot="5400000">
                    <a:off x="2184559"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1963405"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234" name="Rectangle 233"/>
                  <p:cNvSpPr/>
                  <p:nvPr/>
                </p:nvSpPr>
                <p:spPr>
                  <a:xfrm>
                    <a:off x="227002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cxnSp>
                <p:nvCxnSpPr>
                  <p:cNvPr id="235" name="Straight Arrow Connector 234"/>
                  <p:cNvCxnSpPr/>
                  <p:nvPr/>
                </p:nvCxnSpPr>
                <p:spPr>
                  <a:xfrm rot="5400000">
                    <a:off x="2521421"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251520" y="4642306"/>
                  <a:ext cx="1357322" cy="1667014"/>
                  <a:chOff x="683568" y="4642306"/>
                  <a:chExt cx="1357322" cy="1667014"/>
                </a:xfrm>
              </p:grpSpPr>
              <p:sp>
                <p:nvSpPr>
                  <p:cNvPr id="206" name="Rectangle 205"/>
                  <p:cNvSpPr/>
                  <p:nvPr/>
                </p:nvSpPr>
                <p:spPr>
                  <a:xfrm>
                    <a:off x="75500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207" name="Rectangle 206"/>
                  <p:cNvSpPr/>
                  <p:nvPr/>
                </p:nvSpPr>
                <p:spPr>
                  <a:xfrm>
                    <a:off x="104075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208" name="Rectangle 207"/>
                  <p:cNvSpPr/>
                  <p:nvPr/>
                </p:nvSpPr>
                <p:spPr>
                  <a:xfrm>
                    <a:off x="132651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c</a:t>
                    </a:r>
                  </a:p>
                </p:txBody>
              </p:sp>
              <p:sp>
                <p:nvSpPr>
                  <p:cNvPr id="209" name="Rectangle 208"/>
                  <p:cNvSpPr/>
                  <p:nvPr/>
                </p:nvSpPr>
                <p:spPr>
                  <a:xfrm>
                    <a:off x="1612262"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10" name="Rectangle 209"/>
                  <p:cNvSpPr/>
                  <p:nvPr/>
                </p:nvSpPr>
                <p:spPr>
                  <a:xfrm>
                    <a:off x="7550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1" name="Rectangle 210"/>
                  <p:cNvSpPr/>
                  <p:nvPr/>
                </p:nvSpPr>
                <p:spPr>
                  <a:xfrm>
                    <a:off x="1755138"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p:cNvSpPr/>
                  <p:nvPr/>
                </p:nvSpPr>
                <p:spPr>
                  <a:xfrm>
                    <a:off x="89788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p:cNvSpPr/>
                  <p:nvPr/>
                </p:nvSpPr>
                <p:spPr>
                  <a:xfrm>
                    <a:off x="118363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4" name="Rectangle 213"/>
                  <p:cNvSpPr/>
                  <p:nvPr/>
                </p:nvSpPr>
                <p:spPr>
                  <a:xfrm>
                    <a:off x="1469386"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5" name="Straight Arrow Connector 214"/>
                  <p:cNvCxnSpPr/>
                  <p:nvPr/>
                </p:nvCxnSpPr>
                <p:spPr>
                  <a:xfrm rot="5400000">
                    <a:off x="68356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rot="5400000">
                    <a:off x="897088"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V="1">
                    <a:off x="1826577" y="5142372"/>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68356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219" name="Rectangle 218"/>
                  <p:cNvSpPr/>
                  <p:nvPr/>
                </p:nvSpPr>
                <p:spPr>
                  <a:xfrm>
                    <a:off x="96932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grpSp>
            <p:grpSp>
              <p:nvGrpSpPr>
                <p:cNvPr id="146" name="Group 145"/>
                <p:cNvGrpSpPr/>
                <p:nvPr/>
              </p:nvGrpSpPr>
              <p:grpSpPr>
                <a:xfrm>
                  <a:off x="2829088" y="4642306"/>
                  <a:ext cx="1353108" cy="1667014"/>
                  <a:chOff x="3261136" y="4642306"/>
                  <a:chExt cx="1353108" cy="1667014"/>
                </a:xfrm>
              </p:grpSpPr>
              <p:sp>
                <p:nvSpPr>
                  <p:cNvPr id="171" name="Rectangle 170"/>
                  <p:cNvSpPr/>
                  <p:nvPr/>
                </p:nvSpPr>
                <p:spPr>
                  <a:xfrm>
                    <a:off x="3326774"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172" name="Rectangle 171"/>
                  <p:cNvSpPr/>
                  <p:nvPr/>
                </p:nvSpPr>
                <p:spPr>
                  <a:xfrm>
                    <a:off x="3612526"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173" name="Rectangle 172"/>
                  <p:cNvSpPr/>
                  <p:nvPr/>
                </p:nvSpPr>
                <p:spPr>
                  <a:xfrm>
                    <a:off x="3898278"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4" name="Rectangle 173"/>
                  <p:cNvSpPr/>
                  <p:nvPr/>
                </p:nvSpPr>
                <p:spPr>
                  <a:xfrm>
                    <a:off x="4184030" y="464230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75" name="Rectangle 174"/>
                  <p:cNvSpPr/>
                  <p:nvPr/>
                </p:nvSpPr>
                <p:spPr>
                  <a:xfrm>
                    <a:off x="3326774"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Rectangle 175"/>
                  <p:cNvSpPr/>
                  <p:nvPr/>
                </p:nvSpPr>
                <p:spPr>
                  <a:xfrm>
                    <a:off x="4326906" y="499949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p:cNvSpPr/>
                  <p:nvPr/>
                </p:nvSpPr>
                <p:spPr>
                  <a:xfrm>
                    <a:off x="3469650"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Rectangle 177"/>
                  <p:cNvSpPr/>
                  <p:nvPr/>
                </p:nvSpPr>
                <p:spPr>
                  <a:xfrm>
                    <a:off x="3755402"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p:cNvSpPr/>
                  <p:nvPr/>
                </p:nvSpPr>
                <p:spPr>
                  <a:xfrm>
                    <a:off x="4041154" y="499949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0" name="Straight Arrow Connector 179"/>
                  <p:cNvCxnSpPr/>
                  <p:nvPr/>
                </p:nvCxnSpPr>
                <p:spPr>
                  <a:xfrm rot="5400000">
                    <a:off x="3255336"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3470443" y="528445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4399931" y="5142372"/>
                    <a:ext cx="214313" cy="1588"/>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326113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sp>
                <p:nvSpPr>
                  <p:cNvPr id="184" name="Rectangle 183"/>
                  <p:cNvSpPr/>
                  <p:nvPr/>
                </p:nvSpPr>
                <p:spPr>
                  <a:xfrm>
                    <a:off x="354688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cxnSp>
                <p:nvCxnSpPr>
                  <p:cNvPr id="185" name="Straight Arrow Connector 184"/>
                  <p:cNvCxnSpPr/>
                  <p:nvPr/>
                </p:nvCxnSpPr>
                <p:spPr>
                  <a:xfrm rot="5400000">
                    <a:off x="408713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3817565" y="527758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6014440"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22" name="Rectangle 121"/>
                <p:cNvSpPr/>
                <p:nvPr/>
              </p:nvSpPr>
              <p:spPr>
                <a:xfrm>
                  <a:off x="827584"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cxnSp>
              <p:nvCxnSpPr>
                <p:cNvPr id="123" name="Straight Arrow Connector 122"/>
                <p:cNvCxnSpPr/>
                <p:nvPr/>
              </p:nvCxnSpPr>
              <p:spPr>
                <a:xfrm rot="5400000">
                  <a:off x="757510" y="529927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5400000">
                  <a:off x="107967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732240" y="4653136"/>
                  <a:ext cx="1368152" cy="1656184"/>
                  <a:chOff x="5853894" y="4653136"/>
                  <a:chExt cx="1368152" cy="1656184"/>
                </a:xfrm>
              </p:grpSpPr>
              <p:sp>
                <p:nvSpPr>
                  <p:cNvPr id="134" name="Rectangle 133"/>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35" name="Rectangle 134"/>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136" name="Rectangle 135"/>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x</a:t>
                    </a:r>
                  </a:p>
                </p:txBody>
              </p:sp>
              <p:sp>
                <p:nvSpPr>
                  <p:cNvPr id="137" name="Rectangle 136"/>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38" name="Rectangle 137"/>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Rectangle 138"/>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ectangle 142"/>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Rectangle 143"/>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8" name="Straight Arrow Connector 147"/>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7006939" y="5153202"/>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7114095" y="5260359"/>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168" name="Rectangle 167"/>
                  <p:cNvSpPr/>
                  <p:nvPr/>
                </p:nvSpPr>
                <p:spPr>
                  <a:xfrm>
                    <a:off x="5853894"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245" name="Rectangle 244"/>
                  <p:cNvSpPr/>
                  <p:nvPr/>
                </p:nvSpPr>
                <p:spPr>
                  <a:xfrm>
                    <a:off x="614420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246" name="Rectangle 245"/>
                  <p:cNvSpPr/>
                  <p:nvPr/>
                </p:nvSpPr>
                <p:spPr>
                  <a:xfrm>
                    <a:off x="6429958"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cxnSp>
                <p:nvCxnSpPr>
                  <p:cNvPr id="249" name="Straight Arrow Connector 248"/>
                  <p:cNvCxnSpPr/>
                  <p:nvPr/>
                </p:nvCxnSpPr>
                <p:spPr>
                  <a:xfrm>
                    <a:off x="6501966"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6213934"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438376" y="4653136"/>
                  <a:ext cx="1350828" cy="1656184"/>
                  <a:chOff x="5438376" y="4653136"/>
                  <a:chExt cx="1350828" cy="1656184"/>
                </a:xfrm>
              </p:grpSpPr>
              <p:grpSp>
                <p:nvGrpSpPr>
                  <p:cNvPr id="141" name="Group 140"/>
                  <p:cNvGrpSpPr/>
                  <p:nvPr/>
                </p:nvGrpSpPr>
                <p:grpSpPr>
                  <a:xfrm>
                    <a:off x="5501734" y="4653136"/>
                    <a:ext cx="1287470" cy="1656184"/>
                    <a:chOff x="5933782" y="4653136"/>
                    <a:chExt cx="1287470" cy="1656184"/>
                  </a:xfrm>
                </p:grpSpPr>
                <p:sp>
                  <p:nvSpPr>
                    <p:cNvPr id="187" name="Rectangle 186"/>
                    <p:cNvSpPr/>
                    <p:nvPr/>
                  </p:nvSpPr>
                  <p:spPr>
                    <a:xfrm>
                      <a:off x="593378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88" name="Rectangle 187"/>
                    <p:cNvSpPr/>
                    <p:nvPr/>
                  </p:nvSpPr>
                  <p:spPr>
                    <a:xfrm>
                      <a:off x="621953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189" name="Rectangle 188"/>
                    <p:cNvSpPr/>
                    <p:nvPr/>
                  </p:nvSpPr>
                  <p:spPr>
                    <a:xfrm>
                      <a:off x="6505286"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l</a:t>
                      </a:r>
                    </a:p>
                  </p:txBody>
                </p:sp>
                <p:sp>
                  <p:nvSpPr>
                    <p:cNvPr id="190" name="Rectangle 189"/>
                    <p:cNvSpPr/>
                    <p:nvPr/>
                  </p:nvSpPr>
                  <p:spPr>
                    <a:xfrm>
                      <a:off x="67910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C00000"/>
                          </a:solidFill>
                        </a:rPr>
                        <a:t>m</a:t>
                      </a:r>
                    </a:p>
                  </p:txBody>
                </p:sp>
                <p:sp>
                  <p:nvSpPr>
                    <p:cNvPr id="191" name="Rectangle 190"/>
                    <p:cNvSpPr/>
                    <p:nvPr/>
                  </p:nvSpPr>
                  <p:spPr>
                    <a:xfrm>
                      <a:off x="5933782"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Rectangle 191"/>
                    <p:cNvSpPr/>
                    <p:nvPr/>
                  </p:nvSpPr>
                  <p:spPr>
                    <a:xfrm>
                      <a:off x="6933914"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3" name="Rectangle 192"/>
                    <p:cNvSpPr/>
                    <p:nvPr/>
                  </p:nvSpPr>
                  <p:spPr>
                    <a:xfrm>
                      <a:off x="607665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4" name="Rectangle 193"/>
                    <p:cNvSpPr/>
                    <p:nvPr/>
                  </p:nvSpPr>
                  <p:spPr>
                    <a:xfrm>
                      <a:off x="6362410"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6648162"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6" name="Straight Arrow Connector 195"/>
                    <p:cNvCxnSpPr/>
                    <p:nvPr/>
                  </p:nvCxnSpPr>
                  <p:spPr>
                    <a:xfrm rot="5400000">
                      <a:off x="5862344"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6077451"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7006939" y="5153202"/>
                      <a:ext cx="214313" cy="1588"/>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6158456" y="544522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203" name="Rectangle 202"/>
                    <p:cNvSpPr/>
                    <p:nvPr/>
                  </p:nvSpPr>
                  <p:spPr>
                    <a:xfrm>
                      <a:off x="672996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cxnSp>
                  <p:nvCxnSpPr>
                    <p:cNvPr id="204" name="Straight Arrow Connector 203"/>
                    <p:cNvCxnSpPr>
                      <a:endCxn id="203" idx="0"/>
                    </p:cNvCxnSpPr>
                    <p:nvPr/>
                  </p:nvCxnSpPr>
                  <p:spPr>
                    <a:xfrm>
                      <a:off x="6864633" y="5153202"/>
                      <a:ext cx="8203"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6580469" y="5153202"/>
                      <a:ext cx="6615" cy="29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2" name="Rectangle 291"/>
                  <p:cNvSpPr/>
                  <p:nvPr/>
                </p:nvSpPr>
                <p:spPr>
                  <a:xfrm>
                    <a:off x="5438376"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grpSp>
            <p:grpSp>
              <p:nvGrpSpPr>
                <p:cNvPr id="4" name="Group 3"/>
                <p:cNvGrpSpPr/>
                <p:nvPr/>
              </p:nvGrpSpPr>
              <p:grpSpPr>
                <a:xfrm>
                  <a:off x="4139952" y="4653136"/>
                  <a:ext cx="1353108" cy="1656184"/>
                  <a:chOff x="4139952" y="4653136"/>
                  <a:chExt cx="1353108" cy="1656184"/>
                </a:xfrm>
              </p:grpSpPr>
              <p:grpSp>
                <p:nvGrpSpPr>
                  <p:cNvPr id="150" name="Group 149"/>
                  <p:cNvGrpSpPr/>
                  <p:nvPr/>
                </p:nvGrpSpPr>
                <p:grpSpPr>
                  <a:xfrm>
                    <a:off x="4139952" y="4653136"/>
                    <a:ext cx="1353108" cy="1656184"/>
                    <a:chOff x="4572000" y="4653136"/>
                    <a:chExt cx="1353108" cy="1656184"/>
                  </a:xfrm>
                </p:grpSpPr>
                <p:sp>
                  <p:nvSpPr>
                    <p:cNvPr id="153" name="Rectangle 152"/>
                    <p:cNvSpPr/>
                    <p:nvPr/>
                  </p:nvSpPr>
                  <p:spPr>
                    <a:xfrm>
                      <a:off x="4637638"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154" name="Rectangle 153"/>
                    <p:cNvSpPr/>
                    <p:nvPr/>
                  </p:nvSpPr>
                  <p:spPr>
                    <a:xfrm>
                      <a:off x="4923390"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55" name="Rectangle 154"/>
                    <p:cNvSpPr/>
                    <p:nvPr/>
                  </p:nvSpPr>
                  <p:spPr>
                    <a:xfrm>
                      <a:off x="5209142"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6" name="Rectangle 155"/>
                    <p:cNvSpPr/>
                    <p:nvPr/>
                  </p:nvSpPr>
                  <p:spPr>
                    <a:xfrm>
                      <a:off x="5494894" y="465313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57" name="Rectangle 156"/>
                    <p:cNvSpPr/>
                    <p:nvPr/>
                  </p:nvSpPr>
                  <p:spPr>
                    <a:xfrm>
                      <a:off x="4637638"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Rectangle 157"/>
                    <p:cNvSpPr/>
                    <p:nvPr/>
                  </p:nvSpPr>
                  <p:spPr>
                    <a:xfrm>
                      <a:off x="5637770" y="501032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Rectangle 158"/>
                    <p:cNvSpPr/>
                    <p:nvPr/>
                  </p:nvSpPr>
                  <p:spPr>
                    <a:xfrm>
                      <a:off x="4780514"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Rectangle 159"/>
                    <p:cNvSpPr/>
                    <p:nvPr/>
                  </p:nvSpPr>
                  <p:spPr>
                    <a:xfrm>
                      <a:off x="5066266"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p:cNvSpPr/>
                    <p:nvPr/>
                  </p:nvSpPr>
                  <p:spPr>
                    <a:xfrm>
                      <a:off x="5352018" y="501032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2" name="Straight Arrow Connector 161"/>
                    <p:cNvCxnSpPr/>
                    <p:nvPr/>
                  </p:nvCxnSpPr>
                  <p:spPr>
                    <a:xfrm rot="5400000">
                      <a:off x="4566200"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4781307" y="52952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5710795" y="5153202"/>
                      <a:ext cx="214313"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572000"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67" name="Rectangle 166"/>
                    <p:cNvSpPr/>
                    <p:nvPr/>
                  </p:nvSpPr>
                  <p:spPr>
                    <a:xfrm>
                      <a:off x="4857752" y="5452064"/>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i</a:t>
                      </a:r>
                      <a:endParaRPr lang="en-SG" sz="1400" dirty="0">
                        <a:solidFill>
                          <a:srgbClr val="C00000"/>
                        </a:solidFill>
                        <a:latin typeface="Traditional Arabic" pitchFamily="2" charset="-78"/>
                        <a:cs typeface="Traditional Arabic" pitchFamily="2" charset="-78"/>
                      </a:endParaRPr>
                    </a:p>
                  </p:txBody>
                </p:sp>
              </p:grpSp>
              <p:cxnSp>
                <p:nvCxnSpPr>
                  <p:cNvPr id="293" name="Straight Arrow Connector 292"/>
                  <p:cNvCxnSpPr/>
                  <p:nvPr/>
                </p:nvCxnSpPr>
                <p:spPr>
                  <a:xfrm rot="5400000">
                    <a:off x="4680073"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rot="5400000">
                    <a:off x="4968105" y="5263555"/>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3563888" y="3284984"/>
                  <a:ext cx="1152128" cy="571504"/>
                  <a:chOff x="2104795" y="3284984"/>
                  <a:chExt cx="1152128" cy="571504"/>
                </a:xfrm>
              </p:grpSpPr>
              <p:sp>
                <p:nvSpPr>
                  <p:cNvPr id="169" name="Rectangle 168"/>
                  <p:cNvSpPr/>
                  <p:nvPr/>
                </p:nvSpPr>
                <p:spPr>
                  <a:xfrm>
                    <a:off x="2104795"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70" name="Rectangle 169"/>
                  <p:cNvSpPr/>
                  <p:nvPr/>
                </p:nvSpPr>
                <p:spPr>
                  <a:xfrm>
                    <a:off x="2399667"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99" name="Rectangle 198"/>
                  <p:cNvSpPr/>
                  <p:nvPr/>
                </p:nvSpPr>
                <p:spPr>
                  <a:xfrm>
                    <a:off x="2685419"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01" name="Rectangle 200"/>
                  <p:cNvSpPr/>
                  <p:nvPr/>
                </p:nvSpPr>
                <p:spPr>
                  <a:xfrm>
                    <a:off x="2971171" y="328498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02" name="Rectangle 201"/>
                  <p:cNvSpPr/>
                  <p:nvPr/>
                </p:nvSpPr>
                <p:spPr>
                  <a:xfrm>
                    <a:off x="2113915"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7" name="Rectangle 246"/>
                  <p:cNvSpPr/>
                  <p:nvPr/>
                </p:nvSpPr>
                <p:spPr>
                  <a:xfrm>
                    <a:off x="3114047" y="364217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8" name="Rectangle 247"/>
                  <p:cNvSpPr/>
                  <p:nvPr/>
                </p:nvSpPr>
                <p:spPr>
                  <a:xfrm>
                    <a:off x="2256791"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0" name="Rectangle 249"/>
                  <p:cNvSpPr/>
                  <p:nvPr/>
                </p:nvSpPr>
                <p:spPr>
                  <a:xfrm>
                    <a:off x="2542543"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1" name="Rectangle 250"/>
                  <p:cNvSpPr/>
                  <p:nvPr/>
                </p:nvSpPr>
                <p:spPr>
                  <a:xfrm>
                    <a:off x="2828295" y="364217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52" name="Straight Connector 251"/>
                <p:cNvCxnSpPr>
                  <a:endCxn id="202" idx="1"/>
                </p:cNvCxnSpPr>
                <p:nvPr/>
              </p:nvCxnSpPr>
              <p:spPr>
                <a:xfrm>
                  <a:off x="3275856" y="3749331"/>
                  <a:ext cx="29715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645586" y="3789040"/>
                  <a:ext cx="1142438"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862850" y="3749331"/>
                  <a:ext cx="2149310" cy="90380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4150882" y="3789040"/>
                  <a:ext cx="3229430" cy="8640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03" name="Straight Arrow Connector 302"/>
              <p:cNvCxnSpPr/>
              <p:nvPr/>
            </p:nvCxnSpPr>
            <p:spPr>
              <a:xfrm rot="5400000">
                <a:off x="7560392" y="5479579"/>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grpSp>
        <p:nvGrpSpPr>
          <p:cNvPr id="19" name="Group 18"/>
          <p:cNvGrpSpPr/>
          <p:nvPr/>
        </p:nvGrpSpPr>
        <p:grpSpPr>
          <a:xfrm>
            <a:off x="1835696" y="1556792"/>
            <a:ext cx="6552728" cy="3096344"/>
            <a:chOff x="1835696" y="1556792"/>
            <a:chExt cx="6552728" cy="3096344"/>
          </a:xfrm>
        </p:grpSpPr>
        <p:sp>
          <p:nvSpPr>
            <p:cNvPr id="267" name="TextBox 266"/>
            <p:cNvSpPr txBox="1"/>
            <p:nvPr/>
          </p:nvSpPr>
          <p:spPr>
            <a:xfrm>
              <a:off x="5396008" y="1556792"/>
              <a:ext cx="2992416" cy="1754327"/>
            </a:xfrm>
            <a:prstGeom prst="rect">
              <a:avLst/>
            </a:prstGeom>
            <a:noFill/>
          </p:spPr>
          <p:txBody>
            <a:bodyPr wrap="square" rtlCol="0">
              <a:spAutoFit/>
            </a:bodyPr>
            <a:lstStyle/>
            <a:p>
              <a:r>
                <a:rPr lang="en-US" dirty="0"/>
                <a:t>With ‘m’ being promoted up one level, the root node overflows. Split the root node into two non-leaf node and create a new root node.</a:t>
              </a:r>
              <a:endParaRPr lang="en-SG" dirty="0"/>
            </a:p>
          </p:txBody>
        </p:sp>
        <p:sp>
          <p:nvSpPr>
            <p:cNvPr id="17" name="Oval 16"/>
            <p:cNvSpPr/>
            <p:nvPr/>
          </p:nvSpPr>
          <p:spPr>
            <a:xfrm>
              <a:off x="1835696" y="2276872"/>
              <a:ext cx="3312368" cy="2376264"/>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rot="19380000">
              <a:off x="4788024" y="2492896"/>
              <a:ext cx="504056" cy="216024"/>
            </a:xfrm>
            <a:prstGeom prst="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1" name="Straight Arrow Connector 290"/>
          <p:cNvCxnSpPr/>
          <p:nvPr/>
        </p:nvCxnSpPr>
        <p:spPr>
          <a:xfrm rot="5400000">
            <a:off x="2951881" y="41131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rot="5400000">
            <a:off x="4320033" y="411142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rot="5400000">
            <a:off x="4536057" y="41131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32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B*-tree</a:t>
            </a:r>
          </a:p>
        </p:txBody>
      </p:sp>
      <p:sp>
        <p:nvSpPr>
          <p:cNvPr id="3" name="Content Placeholder 2"/>
          <p:cNvSpPr>
            <a:spLocks noGrp="1"/>
          </p:cNvSpPr>
          <p:nvPr>
            <p:ph sz="quarter" idx="1"/>
          </p:nvPr>
        </p:nvSpPr>
        <p:spPr/>
        <p:txBody>
          <a:bodyPr/>
          <a:lstStyle/>
          <a:p>
            <a:r>
              <a:rPr lang="en-US" dirty="0"/>
              <a:t>Continue the rest as exercise.</a:t>
            </a:r>
          </a:p>
        </p:txBody>
      </p:sp>
      <p:sp>
        <p:nvSpPr>
          <p:cNvPr id="4" name="Date Placeholder 3"/>
          <p:cNvSpPr>
            <a:spLocks noGrp="1"/>
          </p:cNvSpPr>
          <p:nvPr>
            <p:ph type="dt" sz="half" idx="14"/>
          </p:nvPr>
        </p:nvSpPr>
        <p:spPr/>
        <p:txBody>
          <a:bodyPr/>
          <a:lstStyle/>
          <a:p>
            <a:fld id="{6F1EE3C1-976C-45BE-BA57-075AB631F9FA}" type="datetime1">
              <a:rPr lang="en-US" smtClean="0"/>
              <a:t>1/21/2019</a:t>
            </a:fld>
            <a:endParaRPr lang="en-SG" dirty="0"/>
          </a:p>
        </p:txBody>
      </p:sp>
      <p:sp>
        <p:nvSpPr>
          <p:cNvPr id="5" name="Slide Number Placeholder 4"/>
          <p:cNvSpPr>
            <a:spLocks noGrp="1"/>
          </p:cNvSpPr>
          <p:nvPr>
            <p:ph type="sldNum" sz="quarter" idx="15"/>
          </p:nvPr>
        </p:nvSpPr>
        <p:spPr/>
        <p:txBody>
          <a:bodyPr/>
          <a:lstStyle/>
          <a:p>
            <a:fld id="{1CE7F509-0A01-4B67-B7FD-9644EFE78CAF}" type="slidenum">
              <a:rPr lang="en-SG" smtClean="0"/>
              <a:pPr/>
              <a:t>46</a:t>
            </a:fld>
            <a:endParaRPr lang="en-SG" dirty="0"/>
          </a:p>
        </p:txBody>
      </p:sp>
      <p:sp>
        <p:nvSpPr>
          <p:cNvPr id="6" name="Footer Placeholder 5"/>
          <p:cNvSpPr>
            <a:spLocks noGrp="1"/>
          </p:cNvSpPr>
          <p:nvPr>
            <p:ph type="ftr" sz="quarter" idx="16"/>
          </p:nvPr>
        </p:nvSpPr>
        <p:spPr/>
        <p:txBody>
          <a:bodyPr/>
          <a:lstStyle/>
          <a:p>
            <a:r>
              <a:rPr lang="en-SG" dirty="0"/>
              <a:t>CSCI317 – Database Performance Tuning</a:t>
            </a:r>
          </a:p>
        </p:txBody>
      </p:sp>
    </p:spTree>
    <p:extLst>
      <p:ext uri="{BB962C8B-B14F-4D97-AF65-F5344CB8AC3E}">
        <p14:creationId xmlns:p14="http://schemas.microsoft.com/office/powerpoint/2010/main" val="3030017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lstStyle/>
          <a:p>
            <a:r>
              <a:rPr lang="en-SG" dirty="0"/>
              <a:t>A deletion is efficient if a node does not become less than half full (known as </a:t>
            </a:r>
            <a:r>
              <a:rPr lang="en-SG" dirty="0">
                <a:solidFill>
                  <a:srgbClr val="C00000"/>
                </a:solidFill>
              </a:rPr>
              <a:t>underflow</a:t>
            </a:r>
            <a:r>
              <a:rPr lang="en-SG" dirty="0"/>
              <a:t>). In another words, underflow is a situation when the number of key values &lt; n/2-1.</a:t>
            </a:r>
          </a:p>
          <a:p>
            <a:pPr>
              <a:buNone/>
            </a:pPr>
            <a:endParaRPr lang="en-SG" dirty="0"/>
          </a:p>
          <a:p>
            <a:r>
              <a:rPr lang="en-SG" dirty="0"/>
              <a:t>If a deletion causes a node to become underflow, it must either </a:t>
            </a:r>
            <a:r>
              <a:rPr lang="en-SG" dirty="0">
                <a:solidFill>
                  <a:srgbClr val="C00000"/>
                </a:solidFill>
              </a:rPr>
              <a:t>redistribute</a:t>
            </a:r>
            <a:r>
              <a:rPr lang="en-SG" dirty="0"/>
              <a:t> its remaining key values to neighbouring nodes or </a:t>
            </a:r>
            <a:r>
              <a:rPr lang="en-SG" dirty="0">
                <a:solidFill>
                  <a:srgbClr val="C00000"/>
                </a:solidFill>
              </a:rPr>
              <a:t>be merged </a:t>
            </a:r>
            <a:r>
              <a:rPr lang="en-SG" dirty="0"/>
              <a:t>with neighbouring nodes.</a:t>
            </a:r>
          </a:p>
          <a:p>
            <a:pPr>
              <a:buNone/>
            </a:pPr>
            <a:endParaRPr lang="en-SG" dirty="0"/>
          </a:p>
          <a:p>
            <a:pPr>
              <a:buNone/>
            </a:pPr>
            <a:endParaRPr lang="en-SG" dirty="0"/>
          </a:p>
        </p:txBody>
      </p:sp>
      <p:sp>
        <p:nvSpPr>
          <p:cNvPr id="7" name="Date Placeholder 6"/>
          <p:cNvSpPr>
            <a:spLocks noGrp="1"/>
          </p:cNvSpPr>
          <p:nvPr>
            <p:ph type="dt" sz="half" idx="14"/>
          </p:nvPr>
        </p:nvSpPr>
        <p:spPr/>
        <p:txBody>
          <a:bodyPr/>
          <a:lstStyle/>
          <a:p>
            <a:fld id="{F41227DF-9C1C-4552-AB24-2D1B15B3266D}"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47</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fontScale="92500" lnSpcReduction="10000"/>
          </a:bodyPr>
          <a:lstStyle/>
          <a:p>
            <a:pPr>
              <a:buNone/>
            </a:pPr>
            <a:r>
              <a:rPr lang="en-SG" b="1" dirty="0">
                <a:solidFill>
                  <a:srgbClr val="C00000"/>
                </a:solidFill>
              </a:rPr>
              <a:t>Leaf Node</a:t>
            </a:r>
          </a:p>
          <a:p>
            <a:pPr>
              <a:buNone/>
            </a:pPr>
            <a:r>
              <a:rPr lang="en-US" b="1" dirty="0">
                <a:solidFill>
                  <a:srgbClr val="C00000"/>
                </a:solidFill>
              </a:rPr>
              <a:t>Redistribute key values to sibling</a:t>
            </a:r>
            <a:endParaRPr lang="en-SG" b="1" dirty="0">
              <a:solidFill>
                <a:srgbClr val="C00000"/>
              </a:solidFill>
            </a:endParaRPr>
          </a:p>
          <a:p>
            <a:r>
              <a:rPr lang="en-SG" dirty="0"/>
              <a:t>If the leaf node becomes underflow, redistribute the remaining key values to sibling.</a:t>
            </a:r>
          </a:p>
          <a:p>
            <a:pPr lvl="1"/>
            <a:r>
              <a:rPr lang="en-SG" dirty="0"/>
              <a:t>Right node less than left node</a:t>
            </a:r>
          </a:p>
          <a:p>
            <a:pPr lvl="1"/>
            <a:r>
              <a:rPr lang="en-SG" dirty="0"/>
              <a:t>Replace the between-value in parent by their largest key value of the left node.</a:t>
            </a:r>
          </a:p>
          <a:p>
            <a:pPr lvl="1">
              <a:buNone/>
            </a:pPr>
            <a:endParaRPr lang="en-SG" dirty="0"/>
          </a:p>
          <a:p>
            <a:pPr>
              <a:buNone/>
            </a:pPr>
            <a:r>
              <a:rPr lang="en-SG" b="1" dirty="0">
                <a:solidFill>
                  <a:srgbClr val="C00000"/>
                </a:solidFill>
              </a:rPr>
              <a:t>Merge (contain too few entries)</a:t>
            </a:r>
          </a:p>
          <a:p>
            <a:r>
              <a:rPr lang="en-SG" dirty="0"/>
              <a:t>Move all key values, pointers to left node or right node, but be consistent, for example, always move to the left node as priority. If left node is full, then move to the right node.</a:t>
            </a:r>
          </a:p>
          <a:p>
            <a:r>
              <a:rPr lang="en-SG" dirty="0"/>
              <a:t>Remove the between-value in parent</a:t>
            </a:r>
          </a:p>
        </p:txBody>
      </p:sp>
      <p:sp>
        <p:nvSpPr>
          <p:cNvPr id="7" name="Date Placeholder 6"/>
          <p:cNvSpPr>
            <a:spLocks noGrp="1"/>
          </p:cNvSpPr>
          <p:nvPr>
            <p:ph type="dt" sz="half" idx="14"/>
          </p:nvPr>
        </p:nvSpPr>
        <p:spPr/>
        <p:txBody>
          <a:bodyPr/>
          <a:lstStyle/>
          <a:p>
            <a:fld id="{E4DC4A91-7529-4414-97A6-44BA6CD84B9A}"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48</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pPr>
              <a:buNone/>
            </a:pPr>
            <a:r>
              <a:rPr lang="en-SG" b="1" dirty="0">
                <a:solidFill>
                  <a:srgbClr val="C00000"/>
                </a:solidFill>
              </a:rPr>
              <a:t>Non-Leaf Node</a:t>
            </a:r>
          </a:p>
          <a:p>
            <a:pPr>
              <a:buNone/>
            </a:pPr>
            <a:r>
              <a:rPr lang="en-SG" b="1" dirty="0">
                <a:solidFill>
                  <a:srgbClr val="C00000"/>
                </a:solidFill>
              </a:rPr>
              <a:t>Redistribute key values to sibling</a:t>
            </a:r>
          </a:p>
          <a:p>
            <a:r>
              <a:rPr lang="en-SG" dirty="0"/>
              <a:t>Through parent</a:t>
            </a:r>
          </a:p>
          <a:p>
            <a:r>
              <a:rPr lang="en-SG" dirty="0"/>
              <a:t>Right node not less than left node</a:t>
            </a:r>
          </a:p>
          <a:p>
            <a:pPr>
              <a:buNone/>
            </a:pPr>
            <a:endParaRPr lang="en-SG" dirty="0"/>
          </a:p>
          <a:p>
            <a:pPr>
              <a:buNone/>
            </a:pPr>
            <a:r>
              <a:rPr lang="en-SG" b="1" dirty="0">
                <a:solidFill>
                  <a:srgbClr val="C00000"/>
                </a:solidFill>
              </a:rPr>
              <a:t>Merge (contain too few entries)</a:t>
            </a:r>
          </a:p>
          <a:p>
            <a:r>
              <a:rPr lang="en-SG" dirty="0"/>
              <a:t>Bring down parent</a:t>
            </a:r>
          </a:p>
          <a:p>
            <a:r>
              <a:rPr lang="en-SG" dirty="0"/>
              <a:t>Move all values, pointers to left node</a:t>
            </a:r>
          </a:p>
          <a:p>
            <a:r>
              <a:rPr lang="en-SG" dirty="0"/>
              <a:t>Delete the right node, and pointers in parent</a:t>
            </a:r>
          </a:p>
        </p:txBody>
      </p:sp>
      <p:sp>
        <p:nvSpPr>
          <p:cNvPr id="7" name="Date Placeholder 6"/>
          <p:cNvSpPr>
            <a:spLocks noGrp="1"/>
          </p:cNvSpPr>
          <p:nvPr>
            <p:ph type="dt" sz="half" idx="14"/>
          </p:nvPr>
        </p:nvSpPr>
        <p:spPr/>
        <p:txBody>
          <a:bodyPr/>
          <a:lstStyle/>
          <a:p>
            <a:fld id="{8A6959BF-B089-4A1A-8B33-3FA7F6DA3311}" type="datetime1">
              <a:rPr lang="en-US" smtClean="0"/>
              <a:t>1/21/2019</a:t>
            </a:fld>
            <a:endParaRPr lang="en-SG" dirty="0"/>
          </a:p>
        </p:txBody>
      </p:sp>
      <p:sp>
        <p:nvSpPr>
          <p:cNvPr id="8" name="Slide Number Placeholder 7"/>
          <p:cNvSpPr>
            <a:spLocks noGrp="1"/>
          </p:cNvSpPr>
          <p:nvPr>
            <p:ph type="sldNum" sz="quarter" idx="15"/>
          </p:nvPr>
        </p:nvSpPr>
        <p:spPr/>
        <p:txBody>
          <a:bodyPr/>
          <a:lstStyle/>
          <a:p>
            <a:fld id="{1CE7F509-0A01-4B67-B7FD-9644EFE78CAF}" type="slidenum">
              <a:rPr lang="en-SG" smtClean="0"/>
              <a:pPr/>
              <a:t>49</a:t>
            </a:fld>
            <a:endParaRPr lang="en-SG" dirty="0"/>
          </a:p>
        </p:txBody>
      </p:sp>
      <p:sp>
        <p:nvSpPr>
          <p:cNvPr id="9" name="Footer Placeholder 8"/>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600200"/>
            <a:ext cx="7615262" cy="4873752"/>
          </a:xfrm>
          <a:noFill/>
          <a:ln>
            <a:noFill/>
          </a:ln>
        </p:spPr>
        <p:txBody>
          <a:bodyPr>
            <a:noAutofit/>
          </a:bodyPr>
          <a:lstStyle/>
          <a:p>
            <a:pPr>
              <a:lnSpc>
                <a:spcPct val="120000"/>
              </a:lnSpc>
              <a:spcBef>
                <a:spcPts val="0"/>
              </a:spcBef>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internal nodes</a:t>
            </a:r>
            <a:r>
              <a:rPr lang="en-GB" sz="2800" dirty="0">
                <a:latin typeface="Times New Roman"/>
                <a:cs typeface="Times New Roman"/>
              </a:rPr>
              <a:t> of a B*-tree of order p is as follows:</a:t>
            </a:r>
          </a:p>
          <a:p>
            <a:pPr marL="514350" indent="-514350">
              <a:lnSpc>
                <a:spcPct val="120000"/>
              </a:lnSpc>
              <a:spcBef>
                <a:spcPts val="0"/>
              </a:spcBef>
              <a:buSzTx/>
              <a:buFont typeface="+mj-lt"/>
              <a:buAutoNum type="arabicPeriod"/>
            </a:pPr>
            <a:r>
              <a:rPr lang="en-GB" sz="2800" dirty="0">
                <a:latin typeface="Times New Roman"/>
                <a:cs typeface="Times New Roman"/>
              </a:rPr>
              <a:t>Each internal node is of the form</a:t>
            </a:r>
          </a:p>
          <a:p>
            <a:pPr marL="365760" lvl="1" indent="0">
              <a:lnSpc>
                <a:spcPct val="120000"/>
              </a:lnSpc>
              <a:spcBef>
                <a:spcPts val="0"/>
              </a:spcBef>
              <a:buSzTx/>
              <a:buNone/>
            </a:pPr>
            <a:endParaRPr lang="en-GB" sz="2800" dirty="0">
              <a:latin typeface="Times New Roman"/>
              <a:cs typeface="Times New Roman"/>
            </a:endParaRPr>
          </a:p>
          <a:p>
            <a:pPr marL="365760" lvl="1" indent="0">
              <a:lnSpc>
                <a:spcPct val="120000"/>
              </a:lnSpc>
              <a:spcBef>
                <a:spcPts val="0"/>
              </a:spcBef>
              <a:buSzTx/>
              <a:buNone/>
            </a:pPr>
            <a:r>
              <a:rPr lang="en-GB" sz="2800" dirty="0">
                <a:latin typeface="Times New Roman"/>
                <a:cs typeface="Times New Roman"/>
              </a:rPr>
              <a:t>&lt;Pr</a:t>
            </a:r>
            <a:r>
              <a:rPr lang="en-GB" sz="2800" baseline="-25000" dirty="0">
                <a:latin typeface="Times New Roman"/>
                <a:cs typeface="Times New Roman"/>
              </a:rPr>
              <a:t>1</a:t>
            </a:r>
            <a:r>
              <a:rPr lang="en-GB" sz="2800" dirty="0">
                <a:latin typeface="Times New Roman"/>
                <a:cs typeface="Times New Roman"/>
              </a:rPr>
              <a:t>, K</a:t>
            </a:r>
            <a:r>
              <a:rPr lang="en-GB" sz="2800" baseline="-25000" dirty="0">
                <a:latin typeface="Times New Roman"/>
                <a:cs typeface="Times New Roman"/>
              </a:rPr>
              <a:t>1</a:t>
            </a:r>
            <a:r>
              <a:rPr lang="en-GB" sz="2800" dirty="0">
                <a:latin typeface="Times New Roman"/>
                <a:cs typeface="Times New Roman"/>
              </a:rPr>
              <a:t>, Pr</a:t>
            </a:r>
            <a:r>
              <a:rPr lang="en-GB" sz="2800" baseline="-25000" dirty="0">
                <a:latin typeface="Times New Roman"/>
                <a:cs typeface="Times New Roman"/>
              </a:rPr>
              <a:t>2</a:t>
            </a:r>
            <a:r>
              <a:rPr lang="en-GB" sz="2800" dirty="0">
                <a:latin typeface="Times New Roman"/>
                <a:cs typeface="Times New Roman"/>
              </a:rPr>
              <a:t>, K</a:t>
            </a:r>
            <a:r>
              <a:rPr lang="en-GB" sz="2800" baseline="-25000" dirty="0">
                <a:latin typeface="Times New Roman"/>
                <a:cs typeface="Times New Roman"/>
              </a:rPr>
              <a:t>2</a:t>
            </a:r>
            <a:r>
              <a:rPr lang="en-GB" sz="2800" dirty="0">
                <a:latin typeface="Times New Roman"/>
                <a:cs typeface="Times New Roman"/>
              </a:rPr>
              <a:t>, …</a:t>
            </a:r>
            <a:r>
              <a:rPr lang="en-GB" sz="2800" dirty="0" err="1">
                <a:latin typeface="Times New Roman"/>
                <a:cs typeface="Times New Roman"/>
              </a:rPr>
              <a:t>Pr</a:t>
            </a:r>
            <a:r>
              <a:rPr lang="en-GB" sz="2800" baseline="-25000" dirty="0" err="1">
                <a:latin typeface="Times New Roman"/>
                <a:cs typeface="Times New Roman"/>
              </a:rPr>
              <a:t>i</a:t>
            </a:r>
            <a:r>
              <a:rPr lang="en-GB" sz="2800" dirty="0">
                <a:latin typeface="Times New Roman"/>
                <a:cs typeface="Times New Roman"/>
              </a:rPr>
              <a:t>, K</a:t>
            </a:r>
            <a:r>
              <a:rPr lang="en-GB" sz="2800" baseline="-25000" dirty="0">
                <a:latin typeface="Times New Roman"/>
                <a:cs typeface="Times New Roman"/>
              </a:rPr>
              <a:t>i</a:t>
            </a:r>
            <a:r>
              <a:rPr lang="en-GB" sz="2800" dirty="0">
                <a:latin typeface="Times New Roman"/>
                <a:cs typeface="Times New Roman"/>
              </a:rPr>
              <a:t>,… , Pr</a:t>
            </a:r>
            <a:r>
              <a:rPr lang="en-GB" sz="2800" baseline="-25000" dirty="0">
                <a:latin typeface="Times New Roman"/>
                <a:cs typeface="Times New Roman"/>
              </a:rPr>
              <a:t>p-1</a:t>
            </a:r>
            <a:r>
              <a:rPr lang="en-GB" sz="2800" dirty="0">
                <a:latin typeface="Times New Roman"/>
                <a:cs typeface="Times New Roman"/>
              </a:rPr>
              <a:t>, K</a:t>
            </a:r>
            <a:r>
              <a:rPr lang="en-GB" sz="2800" baseline="-25000" dirty="0">
                <a:latin typeface="Times New Roman"/>
                <a:cs typeface="Times New Roman"/>
              </a:rPr>
              <a:t>p-1</a:t>
            </a:r>
            <a:r>
              <a:rPr lang="en-GB" sz="2800" dirty="0">
                <a:latin typeface="Times New Roman"/>
                <a:cs typeface="Times New Roman"/>
              </a:rPr>
              <a:t>, </a:t>
            </a:r>
            <a:r>
              <a:rPr lang="en-GB" sz="2800" dirty="0" err="1">
                <a:latin typeface="Times New Roman"/>
                <a:cs typeface="Times New Roman"/>
              </a:rPr>
              <a:t>Pr</a:t>
            </a:r>
            <a:r>
              <a:rPr lang="en-GB" sz="2800" baseline="-25000" dirty="0" err="1">
                <a:latin typeface="Times New Roman"/>
                <a:cs typeface="Times New Roman"/>
              </a:rPr>
              <a:t>p</a:t>
            </a:r>
            <a:r>
              <a:rPr lang="en-GB" sz="2800" dirty="0">
                <a:latin typeface="Times New Roman"/>
                <a:cs typeface="Times New Roman"/>
              </a:rPr>
              <a:t>&gt;</a:t>
            </a:r>
          </a:p>
          <a:p>
            <a:pPr marL="365760" lvl="1" indent="0">
              <a:lnSpc>
                <a:spcPct val="120000"/>
              </a:lnSpc>
              <a:spcBef>
                <a:spcPts val="0"/>
              </a:spcBef>
              <a:buSzTx/>
              <a:buNone/>
            </a:pPr>
            <a:endParaRPr lang="en-GB" sz="2800" dirty="0">
              <a:latin typeface="Times New Roman"/>
              <a:cs typeface="Times New Roman"/>
            </a:endParaRPr>
          </a:p>
          <a:p>
            <a:pPr marL="365760" lvl="1" indent="0">
              <a:lnSpc>
                <a:spcPct val="120000"/>
              </a:lnSpc>
              <a:spcBef>
                <a:spcPts val="0"/>
              </a:spcBef>
              <a:buSzTx/>
              <a:buNone/>
            </a:pPr>
            <a:r>
              <a:rPr lang="en-GB" sz="2800" dirty="0">
                <a:latin typeface="Times New Roman"/>
                <a:cs typeface="Times New Roman"/>
              </a:rPr>
              <a:t>Where </a:t>
            </a:r>
            <a:r>
              <a:rPr lang="en-GB" sz="2800" i="1" dirty="0">
                <a:latin typeface="Times New Roman"/>
                <a:cs typeface="Times New Roman"/>
              </a:rPr>
              <a:t>i &lt; p</a:t>
            </a:r>
            <a:r>
              <a:rPr lang="en-GB" sz="2800" dirty="0">
                <a:latin typeface="Times New Roman"/>
                <a:cs typeface="Times New Roman"/>
              </a:rPr>
              <a:t> and each </a:t>
            </a:r>
            <a:r>
              <a:rPr lang="en-GB" sz="2800" dirty="0" err="1">
                <a:latin typeface="Times New Roman"/>
                <a:cs typeface="Times New Roman"/>
              </a:rPr>
              <a:t>Pr</a:t>
            </a:r>
            <a:r>
              <a:rPr lang="en-GB" sz="2800" i="1" baseline="-25000" dirty="0" err="1">
                <a:latin typeface="Times New Roman"/>
                <a:cs typeface="Times New Roman"/>
              </a:rPr>
              <a:t>i</a:t>
            </a:r>
            <a:r>
              <a:rPr lang="en-GB" sz="2800" baseline="-25000" dirty="0">
                <a:latin typeface="Times New Roman"/>
                <a:cs typeface="Times New Roman"/>
              </a:rPr>
              <a:t> </a:t>
            </a:r>
            <a:r>
              <a:rPr lang="en-GB" sz="2800" dirty="0">
                <a:latin typeface="Times New Roman"/>
                <a:cs typeface="Times New Roman"/>
              </a:rPr>
              <a:t>is a node pointer.</a:t>
            </a:r>
          </a:p>
          <a:p>
            <a:pPr marL="365760" lvl="1" indent="0">
              <a:lnSpc>
                <a:spcPct val="120000"/>
              </a:lnSpc>
              <a:spcBef>
                <a:spcPts val="0"/>
              </a:spcBef>
              <a:buSzTx/>
              <a:buNone/>
            </a:pPr>
            <a:endParaRPr lang="en-GB" sz="2800" dirty="0">
              <a:latin typeface="Times New Roman"/>
              <a:cs typeface="Times New Roman"/>
            </a:endParaRPr>
          </a:p>
          <a:p>
            <a:pPr marL="514350" indent="-514350">
              <a:lnSpc>
                <a:spcPct val="120000"/>
              </a:lnSpc>
              <a:spcBef>
                <a:spcPts val="0"/>
              </a:spcBef>
              <a:buSzTx/>
              <a:buFont typeface="+mj-lt"/>
              <a:buAutoNum type="arabicPeriod"/>
            </a:pPr>
            <a:r>
              <a:rPr lang="en-GB" sz="2800" dirty="0">
                <a:latin typeface="Times New Roman"/>
                <a:cs typeface="Times New Roman"/>
              </a:rPr>
              <a:t>Within each internal node, K</a:t>
            </a:r>
            <a:r>
              <a:rPr lang="en-GB" sz="2800" baseline="-25000" dirty="0">
                <a:latin typeface="Times New Roman"/>
                <a:cs typeface="Times New Roman"/>
              </a:rPr>
              <a:t>1</a:t>
            </a:r>
            <a:r>
              <a:rPr lang="en-GB" sz="2800" dirty="0">
                <a:latin typeface="Times New Roman"/>
                <a:cs typeface="Times New Roman"/>
              </a:rPr>
              <a:t> &lt; K</a:t>
            </a:r>
            <a:r>
              <a:rPr lang="en-GB" sz="2800" baseline="-25000" dirty="0">
                <a:latin typeface="Times New Roman"/>
                <a:cs typeface="Times New Roman"/>
              </a:rPr>
              <a:t>2</a:t>
            </a:r>
            <a:r>
              <a:rPr lang="en-GB" sz="2800" dirty="0">
                <a:latin typeface="Times New Roman"/>
                <a:cs typeface="Times New Roman"/>
              </a:rPr>
              <a:t> &lt; … &lt; K</a:t>
            </a:r>
            <a:r>
              <a:rPr lang="en-GB" sz="2800" baseline="-25000" dirty="0">
                <a:latin typeface="Times New Roman"/>
                <a:cs typeface="Times New Roman"/>
              </a:rPr>
              <a:t>q-1</a:t>
            </a:r>
            <a:r>
              <a:rPr lang="en-GB" sz="2800" dirty="0">
                <a:latin typeface="Times New Roman"/>
                <a:cs typeface="Times New Roman"/>
              </a:rPr>
              <a:t>.</a:t>
            </a:r>
          </a:p>
          <a:p>
            <a:pPr marL="0" indent="0">
              <a:lnSpc>
                <a:spcPct val="120000"/>
              </a:lnSpc>
              <a:spcBef>
                <a:spcPts val="0"/>
              </a:spcBef>
              <a:buSzTx/>
              <a:buNone/>
            </a:pPr>
            <a:endParaRPr lang="en-GB" sz="2800" dirty="0">
              <a:latin typeface="Times New Roman"/>
              <a:cs typeface="Times New Roman"/>
            </a:endParaRPr>
          </a:p>
          <a:p>
            <a:pPr marL="0" indent="0">
              <a:lnSpc>
                <a:spcPct val="120000"/>
              </a:lnSpc>
              <a:spcBef>
                <a:spcPts val="0"/>
              </a:spcBef>
              <a:buSzTx/>
              <a:buNone/>
            </a:pPr>
            <a:endParaRPr lang="en-US" sz="2800" dirty="0">
              <a:latin typeface="Times New Roman"/>
              <a:cs typeface="Times New Roman"/>
            </a:endParaRPr>
          </a:p>
        </p:txBody>
      </p:sp>
      <p:sp>
        <p:nvSpPr>
          <p:cNvPr id="8" name="Date Placeholder 7"/>
          <p:cNvSpPr>
            <a:spLocks noGrp="1"/>
          </p:cNvSpPr>
          <p:nvPr>
            <p:ph type="dt" sz="half" idx="14"/>
          </p:nvPr>
        </p:nvSpPr>
        <p:spPr/>
        <p:txBody>
          <a:bodyPr/>
          <a:lstStyle/>
          <a:p>
            <a:fld id="{FBB2C210-73FA-4D82-8519-187880791E1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5</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0707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178512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36425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j</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8" name="Rectangle 137"/>
            <p:cNvSpPr/>
            <p:nvPr/>
          </p:nvSpPr>
          <p:spPr>
            <a:xfrm>
              <a:off x="37147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j</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2" name="Rectangle 151"/>
            <p:cNvSpPr/>
            <p:nvPr/>
          </p:nvSpPr>
          <p:spPr>
            <a:xfrm>
              <a:off x="1142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grpSp>
        <p:nvGrpSpPr>
          <p:cNvPr id="159" name="Group 158"/>
          <p:cNvGrpSpPr/>
          <p:nvPr/>
        </p:nvGrpSpPr>
        <p:grpSpPr>
          <a:xfrm>
            <a:off x="714348" y="2214554"/>
            <a:ext cx="3357586" cy="2857520"/>
            <a:chOff x="714348" y="2214554"/>
            <a:chExt cx="3357586" cy="2857520"/>
          </a:xfrm>
        </p:grpSpPr>
        <p:sp>
          <p:nvSpPr>
            <p:cNvPr id="155" name="TextBox 154"/>
            <p:cNvSpPr txBox="1"/>
            <p:nvPr/>
          </p:nvSpPr>
          <p:spPr>
            <a:xfrm>
              <a:off x="714348" y="2214554"/>
              <a:ext cx="1285884" cy="369332"/>
            </a:xfrm>
            <a:prstGeom prst="rect">
              <a:avLst/>
            </a:prstGeom>
            <a:noFill/>
          </p:spPr>
          <p:txBody>
            <a:bodyPr wrap="square" rtlCol="0">
              <a:spAutoFit/>
            </a:bodyPr>
            <a:lstStyle/>
            <a:p>
              <a:r>
                <a:rPr lang="en-US" dirty="0"/>
                <a:t>delete </a:t>
              </a:r>
              <a:r>
                <a:rPr lang="en-US" dirty="0">
                  <a:solidFill>
                    <a:srgbClr val="C00000"/>
                  </a:solidFill>
                </a:rPr>
                <a:t>j</a:t>
              </a:r>
              <a:endParaRPr lang="en-SG" dirty="0">
                <a:solidFill>
                  <a:srgbClr val="C00000"/>
                </a:solidFill>
              </a:endParaRPr>
            </a:p>
          </p:txBody>
        </p:sp>
        <p:sp>
          <p:nvSpPr>
            <p:cNvPr id="158" name="Flowchart: Summing Junction 157"/>
            <p:cNvSpPr/>
            <p:nvPr/>
          </p:nvSpPr>
          <p:spPr>
            <a:xfrm>
              <a:off x="3786182" y="4429132"/>
              <a:ext cx="285752" cy="642942"/>
            </a:xfrm>
            <a:prstGeom prst="flowChartSummingJunction">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0" name="Date Placeholder 159"/>
          <p:cNvSpPr>
            <a:spLocks noGrp="1"/>
          </p:cNvSpPr>
          <p:nvPr>
            <p:ph type="dt" sz="half" idx="14"/>
          </p:nvPr>
        </p:nvSpPr>
        <p:spPr/>
        <p:txBody>
          <a:bodyPr/>
          <a:lstStyle/>
          <a:p>
            <a:fld id="{4D75C2DC-F9F0-4CCE-8C42-47595F471587}" type="datetime1">
              <a:rPr lang="en-US" smtClean="0"/>
              <a:t>1/21/2019</a:t>
            </a:fld>
            <a:endParaRPr lang="en-SG" dirty="0"/>
          </a:p>
        </p:txBody>
      </p:sp>
      <p:sp>
        <p:nvSpPr>
          <p:cNvPr id="161" name="Slide Number Placeholder 160"/>
          <p:cNvSpPr>
            <a:spLocks noGrp="1"/>
          </p:cNvSpPr>
          <p:nvPr>
            <p:ph type="sldNum" sz="quarter" idx="15"/>
          </p:nvPr>
        </p:nvSpPr>
        <p:spPr/>
        <p:txBody>
          <a:bodyPr/>
          <a:lstStyle/>
          <a:p>
            <a:fld id="{1CE7F509-0A01-4B67-B7FD-9644EFE78CAF}" type="slidenum">
              <a:rPr lang="en-SG" smtClean="0"/>
              <a:pPr/>
              <a:t>50</a:t>
            </a:fld>
            <a:endParaRPr lang="en-SG" dirty="0"/>
          </a:p>
        </p:txBody>
      </p:sp>
      <p:sp>
        <p:nvSpPr>
          <p:cNvPr id="162" name="Footer Placeholder 161"/>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0707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178512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2" name="Rectangle 151"/>
            <p:cNvSpPr/>
            <p:nvPr/>
          </p:nvSpPr>
          <p:spPr>
            <a:xfrm>
              <a:off x="1142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sp>
        <p:nvSpPr>
          <p:cNvPr id="155" name="TextBox 154"/>
          <p:cNvSpPr txBox="1"/>
          <p:nvPr/>
        </p:nvSpPr>
        <p:spPr>
          <a:xfrm>
            <a:off x="714348" y="2214554"/>
            <a:ext cx="2286016" cy="646331"/>
          </a:xfrm>
          <a:prstGeom prst="rect">
            <a:avLst/>
          </a:prstGeom>
          <a:noFill/>
        </p:spPr>
        <p:txBody>
          <a:bodyPr wrap="square" rtlCol="0">
            <a:spAutoFit/>
          </a:bodyPr>
          <a:lstStyle/>
          <a:p>
            <a:r>
              <a:rPr lang="en-US" dirty="0"/>
              <a:t>The B*-tree after the deletion of </a:t>
            </a:r>
            <a:r>
              <a:rPr lang="en-US" dirty="0">
                <a:solidFill>
                  <a:srgbClr val="C00000"/>
                </a:solidFill>
              </a:rPr>
              <a:t>j</a:t>
            </a:r>
            <a:r>
              <a:rPr lang="en-US" dirty="0"/>
              <a:t>.</a:t>
            </a:r>
            <a:endParaRPr lang="en-SG" dirty="0">
              <a:solidFill>
                <a:srgbClr val="C00000"/>
              </a:solidFill>
            </a:endParaRPr>
          </a:p>
        </p:txBody>
      </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3643306" y="1714488"/>
            <a:ext cx="4572032" cy="1214446"/>
            <a:chOff x="3643306" y="1714488"/>
            <a:chExt cx="4572032" cy="1214446"/>
          </a:xfrm>
        </p:grpSpPr>
        <p:sp>
          <p:nvSpPr>
            <p:cNvPr id="160" name="TextBox 159"/>
            <p:cNvSpPr txBox="1"/>
            <p:nvPr/>
          </p:nvSpPr>
          <p:spPr>
            <a:xfrm>
              <a:off x="5500694" y="1714488"/>
              <a:ext cx="2714644" cy="1214446"/>
            </a:xfrm>
            <a:prstGeom prst="rect">
              <a:avLst/>
            </a:prstGeom>
            <a:noFill/>
          </p:spPr>
          <p:txBody>
            <a:bodyPr wrap="square" rtlCol="0">
              <a:spAutoFit/>
            </a:bodyPr>
            <a:lstStyle/>
            <a:p>
              <a:r>
                <a:rPr lang="en-US" dirty="0"/>
                <a:t>Take note of the between-value in the parent node. The value </a:t>
              </a:r>
              <a:r>
                <a:rPr lang="en-US" dirty="0">
                  <a:solidFill>
                    <a:srgbClr val="C00000"/>
                  </a:solidFill>
                </a:rPr>
                <a:t>j</a:t>
              </a:r>
              <a:r>
                <a:rPr lang="en-US" dirty="0"/>
                <a:t> is replaced with </a:t>
              </a:r>
              <a:r>
                <a:rPr lang="en-US" dirty="0" err="1">
                  <a:solidFill>
                    <a:srgbClr val="C00000"/>
                  </a:solidFill>
                </a:rPr>
                <a:t>i</a:t>
              </a:r>
              <a:r>
                <a:rPr lang="en-US" dirty="0"/>
                <a:t>. </a:t>
              </a:r>
              <a:endParaRPr lang="en-SG" dirty="0"/>
            </a:p>
          </p:txBody>
        </p:sp>
        <p:sp>
          <p:nvSpPr>
            <p:cNvPr id="163" name="Oval 162"/>
            <p:cNvSpPr/>
            <p:nvPr/>
          </p:nvSpPr>
          <p:spPr>
            <a:xfrm>
              <a:off x="3643306" y="2143116"/>
              <a:ext cx="285752" cy="500066"/>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5" name="Date Placeholder 164"/>
          <p:cNvSpPr>
            <a:spLocks noGrp="1"/>
          </p:cNvSpPr>
          <p:nvPr>
            <p:ph type="dt" sz="half" idx="14"/>
          </p:nvPr>
        </p:nvSpPr>
        <p:spPr/>
        <p:txBody>
          <a:bodyPr/>
          <a:lstStyle/>
          <a:p>
            <a:fld id="{10063EA5-8A3A-4C97-AE73-10ACB48AC6CB}" type="datetime1">
              <a:rPr lang="en-US" smtClean="0"/>
              <a:t>1/21/2019</a:t>
            </a:fld>
            <a:endParaRPr lang="en-SG" dirty="0"/>
          </a:p>
        </p:txBody>
      </p:sp>
      <p:sp>
        <p:nvSpPr>
          <p:cNvPr id="166" name="Slide Number Placeholder 165"/>
          <p:cNvSpPr>
            <a:spLocks noGrp="1"/>
          </p:cNvSpPr>
          <p:nvPr>
            <p:ph type="sldNum" sz="quarter" idx="15"/>
          </p:nvPr>
        </p:nvSpPr>
        <p:spPr/>
        <p:txBody>
          <a:bodyPr/>
          <a:lstStyle/>
          <a:p>
            <a:fld id="{1CE7F509-0A01-4B67-B7FD-9644EFE78CAF}" type="slidenum">
              <a:rPr lang="en-SG" smtClean="0"/>
              <a:pPr/>
              <a:t>51</a:t>
            </a:fld>
            <a:endParaRPr lang="en-SG" dirty="0"/>
          </a:p>
        </p:txBody>
      </p:sp>
      <p:sp>
        <p:nvSpPr>
          <p:cNvPr id="167" name="Footer Placeholder 166"/>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0707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178512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2" name="Rectangle 151"/>
            <p:cNvSpPr/>
            <p:nvPr/>
          </p:nvSpPr>
          <p:spPr>
            <a:xfrm>
              <a:off x="1142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3" name="Rectangle 152"/>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e</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714348" y="2214554"/>
            <a:ext cx="2286016" cy="2928958"/>
            <a:chOff x="714348" y="2214554"/>
            <a:chExt cx="2286016" cy="2928958"/>
          </a:xfrm>
        </p:grpSpPr>
        <p:sp>
          <p:nvSpPr>
            <p:cNvPr id="155" name="TextBox 154"/>
            <p:cNvSpPr txBox="1"/>
            <p:nvPr/>
          </p:nvSpPr>
          <p:spPr>
            <a:xfrm>
              <a:off x="714348" y="2214554"/>
              <a:ext cx="2286016" cy="369332"/>
            </a:xfrm>
            <a:prstGeom prst="rect">
              <a:avLst/>
            </a:prstGeom>
            <a:noFill/>
          </p:spPr>
          <p:txBody>
            <a:bodyPr wrap="square" rtlCol="0">
              <a:spAutoFit/>
            </a:bodyPr>
            <a:lstStyle/>
            <a:p>
              <a:r>
                <a:rPr lang="en-US" dirty="0"/>
                <a:t>Delete </a:t>
              </a:r>
              <a:r>
                <a:rPr lang="en-US" dirty="0">
                  <a:solidFill>
                    <a:srgbClr val="C00000"/>
                  </a:solidFill>
                </a:rPr>
                <a:t>e</a:t>
              </a:r>
              <a:r>
                <a:rPr lang="en-US" dirty="0"/>
                <a:t>.</a:t>
              </a:r>
              <a:endParaRPr lang="en-SG" dirty="0">
                <a:solidFill>
                  <a:srgbClr val="C00000"/>
                </a:solidFill>
              </a:endParaRPr>
            </a:p>
          </p:txBody>
        </p:sp>
        <p:sp>
          <p:nvSpPr>
            <p:cNvPr id="158" name="Flowchart: Summing Junction 157"/>
            <p:cNvSpPr/>
            <p:nvPr/>
          </p:nvSpPr>
          <p:spPr>
            <a:xfrm>
              <a:off x="1643042" y="4500570"/>
              <a:ext cx="285752" cy="642942"/>
            </a:xfrm>
            <a:prstGeom prst="flowChartSummingJunction">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7" name="Date Placeholder 156"/>
          <p:cNvSpPr>
            <a:spLocks noGrp="1"/>
          </p:cNvSpPr>
          <p:nvPr>
            <p:ph type="dt" sz="half" idx="14"/>
          </p:nvPr>
        </p:nvSpPr>
        <p:spPr/>
        <p:txBody>
          <a:bodyPr/>
          <a:lstStyle/>
          <a:p>
            <a:fld id="{5ED27EB8-8F25-4861-9A9F-FBA33680FBE0}" type="datetime1">
              <a:rPr lang="en-US" smtClean="0"/>
              <a:t>1/21/2019</a:t>
            </a:fld>
            <a:endParaRPr lang="en-SG" dirty="0"/>
          </a:p>
        </p:txBody>
      </p:sp>
      <p:sp>
        <p:nvSpPr>
          <p:cNvPr id="160" name="Slide Number Placeholder 159"/>
          <p:cNvSpPr>
            <a:spLocks noGrp="1"/>
          </p:cNvSpPr>
          <p:nvPr>
            <p:ph type="sldNum" sz="quarter" idx="15"/>
          </p:nvPr>
        </p:nvSpPr>
        <p:spPr/>
        <p:txBody>
          <a:bodyPr/>
          <a:lstStyle/>
          <a:p>
            <a:fld id="{1CE7F509-0A01-4B67-B7FD-9644EFE78CAF}" type="slidenum">
              <a:rPr lang="en-SG" smtClean="0"/>
              <a:pPr/>
              <a:t>52</a:t>
            </a:fld>
            <a:endParaRPr lang="en-SG" dirty="0"/>
          </a:p>
        </p:txBody>
      </p:sp>
      <p:sp>
        <p:nvSpPr>
          <p:cNvPr id="161" name="Footer Placeholder 160"/>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checkerboard(across)">
                                      <p:cBhvr>
                                        <p:cTn id="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0707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2" name="Rectangle 151"/>
            <p:cNvSpPr/>
            <p:nvPr/>
          </p:nvSpPr>
          <p:spPr>
            <a:xfrm>
              <a:off x="1142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1820843"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1428728" y="1714488"/>
            <a:ext cx="6786610" cy="3714776"/>
            <a:chOff x="1428728" y="1714488"/>
            <a:chExt cx="6786610" cy="3714776"/>
          </a:xfrm>
        </p:grpSpPr>
        <p:sp>
          <p:nvSpPr>
            <p:cNvPr id="161" name="TextBox 160"/>
            <p:cNvSpPr txBox="1"/>
            <p:nvPr/>
          </p:nvSpPr>
          <p:spPr>
            <a:xfrm>
              <a:off x="5500694" y="1714488"/>
              <a:ext cx="2714644" cy="646331"/>
            </a:xfrm>
            <a:prstGeom prst="rect">
              <a:avLst/>
            </a:prstGeom>
            <a:noFill/>
          </p:spPr>
          <p:txBody>
            <a:bodyPr wrap="square" rtlCol="0">
              <a:spAutoFit/>
            </a:bodyPr>
            <a:lstStyle/>
            <a:p>
              <a:r>
                <a:rPr lang="en-US" dirty="0"/>
                <a:t>Leaf node becomes underflow. </a:t>
              </a:r>
              <a:endParaRPr lang="en-SG" dirty="0"/>
            </a:p>
          </p:txBody>
        </p:sp>
        <p:sp>
          <p:nvSpPr>
            <p:cNvPr id="162" name="Oval 161"/>
            <p:cNvSpPr/>
            <p:nvPr/>
          </p:nvSpPr>
          <p:spPr>
            <a:xfrm>
              <a:off x="1428728" y="4357694"/>
              <a:ext cx="1500198" cy="107157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6" name="Date Placeholder 155"/>
          <p:cNvSpPr>
            <a:spLocks noGrp="1"/>
          </p:cNvSpPr>
          <p:nvPr>
            <p:ph type="dt" sz="half" idx="14"/>
          </p:nvPr>
        </p:nvSpPr>
        <p:spPr/>
        <p:txBody>
          <a:bodyPr/>
          <a:lstStyle/>
          <a:p>
            <a:fld id="{497BD343-3C61-4B53-96F2-2C3F5D96D9F0}" type="datetime1">
              <a:rPr lang="en-US" smtClean="0"/>
              <a:t>1/21/2019</a:t>
            </a:fld>
            <a:endParaRPr lang="en-SG" dirty="0"/>
          </a:p>
        </p:txBody>
      </p:sp>
      <p:sp>
        <p:nvSpPr>
          <p:cNvPr id="158" name="Slide Number Placeholder 157"/>
          <p:cNvSpPr>
            <a:spLocks noGrp="1"/>
          </p:cNvSpPr>
          <p:nvPr>
            <p:ph type="sldNum" sz="quarter" idx="15"/>
          </p:nvPr>
        </p:nvSpPr>
        <p:spPr/>
        <p:txBody>
          <a:bodyPr/>
          <a:lstStyle/>
          <a:p>
            <a:fld id="{1CE7F509-0A01-4B67-B7FD-9644EFE78CAF}" type="slidenum">
              <a:rPr lang="en-SG" smtClean="0"/>
              <a:pPr/>
              <a:t>53</a:t>
            </a:fld>
            <a:endParaRPr lang="en-SG" dirty="0"/>
          </a:p>
        </p:txBody>
      </p:sp>
      <p:sp>
        <p:nvSpPr>
          <p:cNvPr id="163" name="Footer Placeholder 162"/>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checkerboard(across)">
                                      <p:cBhvr>
                                        <p:cTn id="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cxnSp>
        <p:nvCxnSpPr>
          <p:cNvPr id="157" name="Straight Arrow Connector 156"/>
          <p:cNvCxnSpPr/>
          <p:nvPr/>
        </p:nvCxnSpPr>
        <p:spPr>
          <a:xfrm rot="5400000">
            <a:off x="1820843"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214282" y="1714488"/>
            <a:ext cx="8001056" cy="4500594"/>
            <a:chOff x="214282" y="1714488"/>
            <a:chExt cx="8001056" cy="4500594"/>
          </a:xfrm>
        </p:grpSpPr>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0707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2" name="Rectangle 151"/>
              <p:cNvSpPr/>
              <p:nvPr/>
            </p:nvSpPr>
            <p:spPr>
              <a:xfrm>
                <a:off x="11429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grpSp>
        <p:grpSp>
          <p:nvGrpSpPr>
            <p:cNvPr id="32" name="Group 159"/>
            <p:cNvGrpSpPr/>
            <p:nvPr/>
          </p:nvGrpSpPr>
          <p:grpSpPr>
            <a:xfrm>
              <a:off x="214282" y="1714488"/>
              <a:ext cx="8001056" cy="3714776"/>
              <a:chOff x="214282" y="1714488"/>
              <a:chExt cx="8001056" cy="3714776"/>
            </a:xfrm>
          </p:grpSpPr>
          <p:sp>
            <p:nvSpPr>
              <p:cNvPr id="161" name="TextBox 160"/>
              <p:cNvSpPr txBox="1"/>
              <p:nvPr/>
            </p:nvSpPr>
            <p:spPr>
              <a:xfrm>
                <a:off x="5500694" y="1714488"/>
                <a:ext cx="2714644" cy="923330"/>
              </a:xfrm>
              <a:prstGeom prst="rect">
                <a:avLst/>
              </a:prstGeom>
              <a:noFill/>
            </p:spPr>
            <p:txBody>
              <a:bodyPr wrap="square" rtlCol="0">
                <a:spAutoFit/>
              </a:bodyPr>
              <a:lstStyle/>
              <a:p>
                <a:r>
                  <a:rPr lang="en-US" dirty="0"/>
                  <a:t>Redistribute </a:t>
                </a:r>
                <a:r>
                  <a:rPr lang="en-US" dirty="0">
                    <a:solidFill>
                      <a:srgbClr val="C00000"/>
                    </a:solidFill>
                  </a:rPr>
                  <a:t>d</a:t>
                </a:r>
                <a:r>
                  <a:rPr lang="en-US" dirty="0"/>
                  <a:t> from the left node to right node (underflow node). </a:t>
                </a:r>
                <a:endParaRPr lang="en-SG" dirty="0"/>
              </a:p>
            </p:txBody>
          </p:sp>
          <p:sp>
            <p:nvSpPr>
              <p:cNvPr id="162" name="Oval 161"/>
              <p:cNvSpPr/>
              <p:nvPr/>
            </p:nvSpPr>
            <p:spPr>
              <a:xfrm>
                <a:off x="214282" y="4357694"/>
                <a:ext cx="1500198" cy="107157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58" name="Date Placeholder 157"/>
          <p:cNvSpPr>
            <a:spLocks noGrp="1"/>
          </p:cNvSpPr>
          <p:nvPr>
            <p:ph type="dt" sz="half" idx="14"/>
          </p:nvPr>
        </p:nvSpPr>
        <p:spPr/>
        <p:txBody>
          <a:bodyPr/>
          <a:lstStyle/>
          <a:p>
            <a:fld id="{7CB712A0-F0B3-4541-BDE6-6F69C01AF589}" type="datetime1">
              <a:rPr lang="en-US" smtClean="0"/>
              <a:t>1/21/2019</a:t>
            </a:fld>
            <a:endParaRPr lang="en-SG" dirty="0"/>
          </a:p>
        </p:txBody>
      </p:sp>
      <p:sp>
        <p:nvSpPr>
          <p:cNvPr id="160" name="Slide Number Placeholder 159"/>
          <p:cNvSpPr>
            <a:spLocks noGrp="1"/>
          </p:cNvSpPr>
          <p:nvPr>
            <p:ph type="sldNum" sz="quarter" idx="15"/>
          </p:nvPr>
        </p:nvSpPr>
        <p:spPr/>
        <p:txBody>
          <a:bodyPr/>
          <a:lstStyle/>
          <a:p>
            <a:fld id="{1CE7F509-0A01-4B67-B7FD-9644EFE78CAF}" type="slidenum">
              <a:rPr lang="en-SG" smtClean="0"/>
              <a:pPr/>
              <a:t>54</a:t>
            </a:fld>
            <a:endParaRPr lang="en-SG" dirty="0"/>
          </a:p>
        </p:txBody>
      </p:sp>
      <p:sp>
        <p:nvSpPr>
          <p:cNvPr id="163" name="Footer Placeholder 162"/>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32"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grpSp>
      <p:sp>
        <p:nvSpPr>
          <p:cNvPr id="158" name="Rectangle 157"/>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108051"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17867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500034" y="2148480"/>
            <a:ext cx="2286016" cy="923330"/>
          </a:xfrm>
          <a:prstGeom prst="rect">
            <a:avLst/>
          </a:prstGeom>
          <a:noFill/>
        </p:spPr>
        <p:txBody>
          <a:bodyPr wrap="square" rtlCol="0">
            <a:spAutoFit/>
          </a:bodyPr>
          <a:lstStyle/>
          <a:p>
            <a:r>
              <a:rPr lang="en-US" dirty="0"/>
              <a:t>The B*-tree after the deletion of </a:t>
            </a:r>
            <a:r>
              <a:rPr lang="en-US" dirty="0">
                <a:solidFill>
                  <a:srgbClr val="C00000"/>
                </a:solidFill>
              </a:rPr>
              <a:t>e </a:t>
            </a:r>
            <a:r>
              <a:rPr lang="en-US" dirty="0"/>
              <a:t>and redistribution.</a:t>
            </a:r>
            <a:endParaRPr lang="en-SG" dirty="0">
              <a:solidFill>
                <a:srgbClr val="C00000"/>
              </a:solidFill>
            </a:endParaRPr>
          </a:p>
        </p:txBody>
      </p:sp>
      <p:grpSp>
        <p:nvGrpSpPr>
          <p:cNvPr id="167" name="Group 166"/>
          <p:cNvGrpSpPr/>
          <p:nvPr/>
        </p:nvGrpSpPr>
        <p:grpSpPr>
          <a:xfrm>
            <a:off x="1643042" y="1714488"/>
            <a:ext cx="6572296" cy="1928826"/>
            <a:chOff x="1643042" y="1714488"/>
            <a:chExt cx="6572296" cy="1928826"/>
          </a:xfrm>
        </p:grpSpPr>
        <p:sp>
          <p:nvSpPr>
            <p:cNvPr id="165" name="TextBox 164"/>
            <p:cNvSpPr txBox="1"/>
            <p:nvPr/>
          </p:nvSpPr>
          <p:spPr>
            <a:xfrm>
              <a:off x="5500694" y="1714488"/>
              <a:ext cx="2714644" cy="1214446"/>
            </a:xfrm>
            <a:prstGeom prst="rect">
              <a:avLst/>
            </a:prstGeom>
            <a:noFill/>
          </p:spPr>
          <p:txBody>
            <a:bodyPr wrap="square" rtlCol="0">
              <a:spAutoFit/>
            </a:bodyPr>
            <a:lstStyle/>
            <a:p>
              <a:r>
                <a:rPr lang="en-US" dirty="0"/>
                <a:t>Take note of the between-value in the parent node. The value </a:t>
              </a:r>
              <a:r>
                <a:rPr lang="en-US" dirty="0">
                  <a:solidFill>
                    <a:srgbClr val="C00000"/>
                  </a:solidFill>
                </a:rPr>
                <a:t>d</a:t>
              </a:r>
              <a:r>
                <a:rPr lang="en-US" dirty="0"/>
                <a:t> is replaced with </a:t>
              </a:r>
              <a:r>
                <a:rPr lang="en-US" dirty="0">
                  <a:solidFill>
                    <a:srgbClr val="C00000"/>
                  </a:solidFill>
                </a:rPr>
                <a:t>c</a:t>
              </a:r>
              <a:r>
                <a:rPr lang="en-US" dirty="0"/>
                <a:t>. </a:t>
              </a:r>
              <a:endParaRPr lang="en-SG" dirty="0"/>
            </a:p>
          </p:txBody>
        </p:sp>
        <p:sp>
          <p:nvSpPr>
            <p:cNvPr id="166" name="Oval 165"/>
            <p:cNvSpPr/>
            <p:nvPr/>
          </p:nvSpPr>
          <p:spPr>
            <a:xfrm>
              <a:off x="1643042" y="3143248"/>
              <a:ext cx="285752" cy="500066"/>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57" name="Date Placeholder 156"/>
          <p:cNvSpPr>
            <a:spLocks noGrp="1"/>
          </p:cNvSpPr>
          <p:nvPr>
            <p:ph type="dt" sz="half" idx="14"/>
          </p:nvPr>
        </p:nvSpPr>
        <p:spPr/>
        <p:txBody>
          <a:bodyPr/>
          <a:lstStyle/>
          <a:p>
            <a:fld id="{30D7C25A-1227-423D-A839-A48033188962}" type="datetime1">
              <a:rPr lang="en-US" smtClean="0"/>
              <a:t>1/21/2019</a:t>
            </a:fld>
            <a:endParaRPr lang="en-SG" dirty="0"/>
          </a:p>
        </p:txBody>
      </p:sp>
      <p:sp>
        <p:nvSpPr>
          <p:cNvPr id="161" name="Slide Number Placeholder 160"/>
          <p:cNvSpPr>
            <a:spLocks noGrp="1"/>
          </p:cNvSpPr>
          <p:nvPr>
            <p:ph type="sldNum" sz="quarter" idx="15"/>
          </p:nvPr>
        </p:nvSpPr>
        <p:spPr/>
        <p:txBody>
          <a:bodyPr/>
          <a:lstStyle/>
          <a:p>
            <a:fld id="{1CE7F509-0A01-4B67-B7FD-9644EFE78CAF}" type="slidenum">
              <a:rPr lang="en-SG" smtClean="0"/>
              <a:pPr/>
              <a:t>55</a:t>
            </a:fld>
            <a:endParaRPr lang="en-SG" dirty="0"/>
          </a:p>
        </p:txBody>
      </p:sp>
      <p:sp>
        <p:nvSpPr>
          <p:cNvPr id="162" name="Footer Placeholder 161"/>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237"/>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567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6" name="Rectangle 135"/>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h</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4289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grpSp>
      <p:sp>
        <p:nvSpPr>
          <p:cNvPr id="158" name="Rectangle 157"/>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108051"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17867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714348" y="2214554"/>
            <a:ext cx="2786082" cy="2928958"/>
            <a:chOff x="714348" y="2214554"/>
            <a:chExt cx="2786082" cy="2928958"/>
          </a:xfrm>
        </p:grpSpPr>
        <p:sp>
          <p:nvSpPr>
            <p:cNvPr id="161" name="TextBox 160"/>
            <p:cNvSpPr txBox="1"/>
            <p:nvPr/>
          </p:nvSpPr>
          <p:spPr>
            <a:xfrm>
              <a:off x="714348" y="2214554"/>
              <a:ext cx="2286016" cy="369332"/>
            </a:xfrm>
            <a:prstGeom prst="rect">
              <a:avLst/>
            </a:prstGeom>
            <a:noFill/>
          </p:spPr>
          <p:txBody>
            <a:bodyPr wrap="square" rtlCol="0">
              <a:spAutoFit/>
            </a:bodyPr>
            <a:lstStyle/>
            <a:p>
              <a:r>
                <a:rPr lang="en-US" dirty="0"/>
                <a:t>Delete </a:t>
              </a:r>
              <a:r>
                <a:rPr lang="en-US" dirty="0">
                  <a:solidFill>
                    <a:srgbClr val="C00000"/>
                  </a:solidFill>
                </a:rPr>
                <a:t>h</a:t>
              </a:r>
              <a:r>
                <a:rPr lang="en-US" dirty="0"/>
                <a:t>.</a:t>
              </a:r>
              <a:endParaRPr lang="en-SG" dirty="0">
                <a:solidFill>
                  <a:srgbClr val="C00000"/>
                </a:solidFill>
              </a:endParaRPr>
            </a:p>
          </p:txBody>
        </p:sp>
        <p:sp>
          <p:nvSpPr>
            <p:cNvPr id="162" name="Flowchart: Summing Junction 161"/>
            <p:cNvSpPr/>
            <p:nvPr/>
          </p:nvSpPr>
          <p:spPr>
            <a:xfrm>
              <a:off x="3214678" y="4500570"/>
              <a:ext cx="285752" cy="642942"/>
            </a:xfrm>
            <a:prstGeom prst="flowChartSummingJunction">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56" name="Date Placeholder 155"/>
          <p:cNvSpPr>
            <a:spLocks noGrp="1"/>
          </p:cNvSpPr>
          <p:nvPr>
            <p:ph type="dt" sz="half" idx="14"/>
          </p:nvPr>
        </p:nvSpPr>
        <p:spPr/>
        <p:txBody>
          <a:bodyPr/>
          <a:lstStyle/>
          <a:p>
            <a:fld id="{CF76CB13-3A49-4C2F-980B-937AD2798F0F}" type="datetime1">
              <a:rPr lang="en-US" smtClean="0"/>
              <a:t>1/21/2019</a:t>
            </a:fld>
            <a:endParaRPr lang="en-SG" dirty="0"/>
          </a:p>
        </p:txBody>
      </p:sp>
      <p:sp>
        <p:nvSpPr>
          <p:cNvPr id="164" name="Slide Number Placeholder 163"/>
          <p:cNvSpPr>
            <a:spLocks noGrp="1"/>
          </p:cNvSpPr>
          <p:nvPr>
            <p:ph type="sldNum" sz="quarter" idx="15"/>
          </p:nvPr>
        </p:nvSpPr>
        <p:spPr/>
        <p:txBody>
          <a:bodyPr/>
          <a:lstStyle/>
          <a:p>
            <a:fld id="{1CE7F509-0A01-4B67-B7FD-9644EFE78CAF}" type="slidenum">
              <a:rPr lang="en-SG" smtClean="0"/>
              <a:pPr/>
              <a:t>56</a:t>
            </a:fld>
            <a:endParaRPr lang="en-SG" dirty="0"/>
          </a:p>
        </p:txBody>
      </p:sp>
      <p:sp>
        <p:nvSpPr>
          <p:cNvPr id="165" name="Footer Placeholder 164"/>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heckerboard(across)">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157" name="Group 156"/>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8" name="Rectangle 157"/>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108051"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17867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3394067"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sp>
        <p:nvSpPr>
          <p:cNvPr id="164" name="TextBox 163"/>
          <p:cNvSpPr txBox="1"/>
          <p:nvPr/>
        </p:nvSpPr>
        <p:spPr>
          <a:xfrm>
            <a:off x="500034" y="2148480"/>
            <a:ext cx="2286016" cy="646331"/>
          </a:xfrm>
          <a:prstGeom prst="rect">
            <a:avLst/>
          </a:prstGeom>
          <a:noFill/>
        </p:spPr>
        <p:txBody>
          <a:bodyPr wrap="square" rtlCol="0">
            <a:spAutoFit/>
          </a:bodyPr>
          <a:lstStyle/>
          <a:p>
            <a:r>
              <a:rPr lang="en-US" dirty="0"/>
              <a:t>The B*-tree after the deletion of </a:t>
            </a:r>
            <a:r>
              <a:rPr lang="en-US" dirty="0">
                <a:solidFill>
                  <a:srgbClr val="C00000"/>
                </a:solidFill>
              </a:rPr>
              <a:t>h</a:t>
            </a:r>
            <a:r>
              <a:rPr lang="en-US" dirty="0"/>
              <a:t>.</a:t>
            </a:r>
            <a:endParaRPr lang="en-SG" dirty="0">
              <a:solidFill>
                <a:srgbClr val="C00000"/>
              </a:solidFill>
            </a:endParaRPr>
          </a:p>
        </p:txBody>
      </p:sp>
      <p:sp>
        <p:nvSpPr>
          <p:cNvPr id="153" name="Date Placeholder 152"/>
          <p:cNvSpPr>
            <a:spLocks noGrp="1"/>
          </p:cNvSpPr>
          <p:nvPr>
            <p:ph type="dt" sz="half" idx="14"/>
          </p:nvPr>
        </p:nvSpPr>
        <p:spPr/>
        <p:txBody>
          <a:bodyPr/>
          <a:lstStyle/>
          <a:p>
            <a:fld id="{233DD2B8-E5D8-4314-848E-2769B8D27557}" type="datetime1">
              <a:rPr lang="en-US" smtClean="0"/>
              <a:t>1/21/2019</a:t>
            </a:fld>
            <a:endParaRPr lang="en-SG" dirty="0"/>
          </a:p>
        </p:txBody>
      </p:sp>
      <p:sp>
        <p:nvSpPr>
          <p:cNvPr id="155" name="Slide Number Placeholder 154"/>
          <p:cNvSpPr>
            <a:spLocks noGrp="1"/>
          </p:cNvSpPr>
          <p:nvPr>
            <p:ph type="sldNum" sz="quarter" idx="15"/>
          </p:nvPr>
        </p:nvSpPr>
        <p:spPr/>
        <p:txBody>
          <a:bodyPr/>
          <a:lstStyle/>
          <a:p>
            <a:fld id="{1CE7F509-0A01-4B67-B7FD-9644EFE78CAF}" type="slidenum">
              <a:rPr lang="en-SG" smtClean="0"/>
              <a:pPr/>
              <a:t>57</a:t>
            </a:fld>
            <a:endParaRPr lang="en-SG" dirty="0"/>
          </a:p>
        </p:txBody>
      </p:sp>
      <p:sp>
        <p:nvSpPr>
          <p:cNvPr id="161" name="Footer Placeholder 160"/>
          <p:cNvSpPr>
            <a:spLocks noGrp="1"/>
          </p:cNvSpPr>
          <p:nvPr>
            <p:ph type="ftr" sz="quarter" idx="16"/>
          </p:nvPr>
        </p:nvSpPr>
        <p:spPr/>
        <p:txBody>
          <a:bodyPr/>
          <a:lstStyle/>
          <a:p>
            <a:r>
              <a:rPr lang="en-SG" dirty="0"/>
              <a:t>CSCI317 – Database Performance Tuning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7" name="Group 156"/>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07100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g</a:t>
              </a:r>
              <a:endParaRPr lang="en-SG" sz="1400" dirty="0">
                <a:solidFill>
                  <a:srgbClr val="C00000"/>
                </a:solidFill>
                <a:latin typeface="Traditional Arabic" pitchFamily="2" charset="-78"/>
                <a:cs typeface="Traditional Arabic" pitchFamily="2" charset="-78"/>
              </a:endParaRPr>
            </a:p>
          </p:txBody>
        </p:sp>
        <p:sp>
          <p:nvSpPr>
            <p:cNvPr id="137" name="Rectangle 136"/>
            <p:cNvSpPr/>
            <p:nvPr/>
          </p:nvSpPr>
          <p:spPr>
            <a:xfrm>
              <a:off x="31432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8" name="Rectangle 157"/>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108051"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17867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3394067"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714348" y="2214554"/>
            <a:ext cx="2500330" cy="2928958"/>
            <a:chOff x="714348" y="2214554"/>
            <a:chExt cx="2500330" cy="2928958"/>
          </a:xfrm>
        </p:grpSpPr>
        <p:sp>
          <p:nvSpPr>
            <p:cNvPr id="155" name="TextBox 154"/>
            <p:cNvSpPr txBox="1"/>
            <p:nvPr/>
          </p:nvSpPr>
          <p:spPr>
            <a:xfrm>
              <a:off x="714348" y="2214554"/>
              <a:ext cx="2286016" cy="369332"/>
            </a:xfrm>
            <a:prstGeom prst="rect">
              <a:avLst/>
            </a:prstGeom>
            <a:noFill/>
          </p:spPr>
          <p:txBody>
            <a:bodyPr wrap="square" rtlCol="0">
              <a:spAutoFit/>
            </a:bodyPr>
            <a:lstStyle/>
            <a:p>
              <a:r>
                <a:rPr lang="en-US" dirty="0"/>
                <a:t>Delete </a:t>
              </a:r>
              <a:r>
                <a:rPr lang="en-US" dirty="0">
                  <a:solidFill>
                    <a:srgbClr val="C00000"/>
                  </a:solidFill>
                </a:rPr>
                <a:t>g</a:t>
              </a:r>
              <a:r>
                <a:rPr lang="en-US" dirty="0"/>
                <a:t>.</a:t>
              </a:r>
              <a:endParaRPr lang="en-SG" dirty="0">
                <a:solidFill>
                  <a:srgbClr val="C00000"/>
                </a:solidFill>
              </a:endParaRPr>
            </a:p>
          </p:txBody>
        </p:sp>
        <p:sp>
          <p:nvSpPr>
            <p:cNvPr id="157" name="Flowchart: Summing Junction 156"/>
            <p:cNvSpPr/>
            <p:nvPr/>
          </p:nvSpPr>
          <p:spPr>
            <a:xfrm>
              <a:off x="2928926" y="4500570"/>
              <a:ext cx="285752" cy="642942"/>
            </a:xfrm>
            <a:prstGeom prst="flowChartSummingJunction">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1" name="Date Placeholder 160"/>
          <p:cNvSpPr>
            <a:spLocks noGrp="1"/>
          </p:cNvSpPr>
          <p:nvPr>
            <p:ph type="dt" sz="half" idx="14"/>
          </p:nvPr>
        </p:nvSpPr>
        <p:spPr/>
        <p:txBody>
          <a:bodyPr/>
          <a:lstStyle/>
          <a:p>
            <a:fld id="{B47BC302-A13D-4AC1-BF24-F154D173FCAD}" type="datetime1">
              <a:rPr lang="en-US" smtClean="0"/>
              <a:t>1/21/2019</a:t>
            </a:fld>
            <a:endParaRPr lang="en-SG" dirty="0"/>
          </a:p>
        </p:txBody>
      </p:sp>
      <p:sp>
        <p:nvSpPr>
          <p:cNvPr id="162" name="Slide Number Placeholder 161"/>
          <p:cNvSpPr>
            <a:spLocks noGrp="1"/>
          </p:cNvSpPr>
          <p:nvPr>
            <p:ph type="sldNum" sz="quarter" idx="15"/>
          </p:nvPr>
        </p:nvSpPr>
        <p:spPr/>
        <p:txBody>
          <a:bodyPr/>
          <a:lstStyle/>
          <a:p>
            <a:fld id="{1CE7F509-0A01-4B67-B7FD-9644EFE78CAF}" type="slidenum">
              <a:rPr lang="en-SG" smtClean="0"/>
              <a:pPr/>
              <a:t>58</a:t>
            </a:fld>
            <a:endParaRPr lang="en-SG" dirty="0"/>
          </a:p>
        </p:txBody>
      </p:sp>
      <p:sp>
        <p:nvSpPr>
          <p:cNvPr id="164" name="Footer Placeholder 163"/>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checkerboard(across)">
                                      <p:cBhvr>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162" name="Group 161"/>
          <p:cNvGrpSpPr/>
          <p:nvPr/>
        </p:nvGrpSpPr>
        <p:grpSpPr>
          <a:xfrm>
            <a:off x="285720" y="2214554"/>
            <a:ext cx="7787536" cy="4000528"/>
            <a:chOff x="285720" y="2214554"/>
            <a:chExt cx="7787536" cy="4000528"/>
          </a:xfrm>
        </p:grpSpPr>
        <p:sp>
          <p:nvSpPr>
            <p:cNvPr id="8" name="Rectangle 7"/>
            <p:cNvSpPr/>
            <p:nvPr/>
          </p:nvSpPr>
          <p:spPr>
            <a:xfrm>
              <a:off x="35715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6429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9286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2144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3571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35729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0003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857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0715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28572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992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849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42872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4304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19287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2145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		</a:t>
              </a:r>
              <a:endParaRPr lang="en-SG" dirty="0">
                <a:solidFill>
                  <a:srgbClr val="C00000"/>
                </a:solidFill>
              </a:endParaRPr>
            </a:p>
          </p:txBody>
        </p:sp>
        <p:sp>
          <p:nvSpPr>
            <p:cNvPr id="25" name="Rectangle 24"/>
            <p:cNvSpPr/>
            <p:nvPr/>
          </p:nvSpPr>
          <p:spPr>
            <a:xfrm>
              <a:off x="25002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16430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264317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178591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0716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23574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157160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10738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39314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1461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2892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i</a:t>
              </a:r>
              <a:endParaRPr lang="en-SG" dirty="0">
                <a:solidFill>
                  <a:srgbClr val="C00000"/>
                </a:solidFill>
              </a:endParaRPr>
            </a:p>
          </p:txBody>
        </p:sp>
        <p:sp>
          <p:nvSpPr>
            <p:cNvPr id="37" name="Rectangle 36"/>
            <p:cNvSpPr/>
            <p:nvPr/>
          </p:nvSpPr>
          <p:spPr>
            <a:xfrm>
              <a:off x="32146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8" name="Rectangle 37"/>
            <p:cNvSpPr/>
            <p:nvPr/>
          </p:nvSpPr>
          <p:spPr>
            <a:xfrm>
              <a:off x="35004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39" name="Rectangle 38"/>
            <p:cNvSpPr/>
            <p:nvPr/>
          </p:nvSpPr>
          <p:spPr>
            <a:xfrm>
              <a:off x="37861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40" name="Rectangle 39"/>
            <p:cNvSpPr/>
            <p:nvPr/>
          </p:nvSpPr>
          <p:spPr>
            <a:xfrm>
              <a:off x="29289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392905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307180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33575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36433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 name="Straight Arrow Connector 44"/>
            <p:cNvCxnSpPr/>
            <p:nvPr/>
          </p:nvCxnSpPr>
          <p:spPr>
            <a:xfrm rot="5400000">
              <a:off x="285748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000497"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1481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450056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78631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507206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42148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521494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435768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64343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92919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414337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5689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64264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964909"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8638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50069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78644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607219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635795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550069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650082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64357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92932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621507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542925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64277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92852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5079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7226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8657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707233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735808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64383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78657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78671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92945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721520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750095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71514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92866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2144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50016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858149"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965305"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6430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19287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95" name="Rectangle 94"/>
            <p:cNvSpPr/>
            <p:nvPr/>
          </p:nvSpPr>
          <p:spPr>
            <a:xfrm>
              <a:off x="22145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i</a:t>
              </a:r>
              <a:endParaRPr lang="en-SG" dirty="0">
                <a:solidFill>
                  <a:srgbClr val="C00000"/>
                </a:solidFill>
              </a:endParaRPr>
            </a:p>
          </p:txBody>
        </p:sp>
        <p:sp>
          <p:nvSpPr>
            <p:cNvPr id="96" name="Rectangle 95"/>
            <p:cNvSpPr/>
            <p:nvPr/>
          </p:nvSpPr>
          <p:spPr>
            <a:xfrm>
              <a:off x="250029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164304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264317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17859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0716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235742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875083"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643042"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214546" y="3714752"/>
              <a:ext cx="1285884"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57213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8578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61436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64293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557213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657226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71500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60007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62865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786314"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5535618"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42047"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330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392905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1481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00562"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64330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643438"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78618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07193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357686"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214546" y="2714620"/>
              <a:ext cx="150019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2143140"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45484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245457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740595"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64370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63836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2714612"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14810"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85748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41433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44291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71487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54292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71500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600076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71514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700089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728664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757239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28572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57147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85722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157160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8" name="Rectangle 157"/>
            <p:cNvSpPr/>
            <p:nvPr/>
          </p:nvSpPr>
          <p:spPr>
            <a:xfrm>
              <a:off x="185735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108051"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178671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3679819"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3394067"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3108315"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2714612" y="785794"/>
            <a:ext cx="5715040" cy="4643470"/>
            <a:chOff x="2714612" y="785794"/>
            <a:chExt cx="5715040" cy="4643470"/>
          </a:xfrm>
        </p:grpSpPr>
        <p:sp>
          <p:nvSpPr>
            <p:cNvPr id="165" name="TextBox 164"/>
            <p:cNvSpPr txBox="1"/>
            <p:nvPr/>
          </p:nvSpPr>
          <p:spPr>
            <a:xfrm>
              <a:off x="5072066" y="785794"/>
              <a:ext cx="3357586" cy="2031325"/>
            </a:xfrm>
            <a:prstGeom prst="rect">
              <a:avLst/>
            </a:prstGeom>
            <a:noFill/>
          </p:spPr>
          <p:txBody>
            <a:bodyPr wrap="square" rtlCol="0">
              <a:spAutoFit/>
            </a:bodyPr>
            <a:lstStyle/>
            <a:p>
              <a:r>
                <a:rPr lang="en-US" dirty="0"/>
                <a:t>Leaf node becomes underflow and cannot redistribute from the left node as well because the left node does not have enough key values. Solve the problem by merging the two leaf nodes.</a:t>
              </a:r>
              <a:endParaRPr lang="en-SG" dirty="0"/>
            </a:p>
          </p:txBody>
        </p:sp>
        <p:sp>
          <p:nvSpPr>
            <p:cNvPr id="166" name="Oval 165"/>
            <p:cNvSpPr/>
            <p:nvPr/>
          </p:nvSpPr>
          <p:spPr>
            <a:xfrm>
              <a:off x="2714612" y="4357694"/>
              <a:ext cx="1500198" cy="107157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5" name="Date Placeholder 154"/>
          <p:cNvSpPr>
            <a:spLocks noGrp="1"/>
          </p:cNvSpPr>
          <p:nvPr>
            <p:ph type="dt" sz="half" idx="14"/>
          </p:nvPr>
        </p:nvSpPr>
        <p:spPr/>
        <p:txBody>
          <a:bodyPr/>
          <a:lstStyle/>
          <a:p>
            <a:fld id="{D155C86C-8EDD-4B63-ABB6-3F43C2D71436}" type="datetime1">
              <a:rPr lang="en-US" smtClean="0"/>
              <a:t>1/21/2019</a:t>
            </a:fld>
            <a:endParaRPr lang="en-SG" dirty="0"/>
          </a:p>
        </p:txBody>
      </p:sp>
      <p:sp>
        <p:nvSpPr>
          <p:cNvPr id="157" name="Slide Number Placeholder 156"/>
          <p:cNvSpPr>
            <a:spLocks noGrp="1"/>
          </p:cNvSpPr>
          <p:nvPr>
            <p:ph type="sldNum" sz="quarter" idx="15"/>
          </p:nvPr>
        </p:nvSpPr>
        <p:spPr/>
        <p:txBody>
          <a:bodyPr/>
          <a:lstStyle/>
          <a:p>
            <a:fld id="{1CE7F509-0A01-4B67-B7FD-9644EFE78CAF}" type="slidenum">
              <a:rPr lang="en-SG" smtClean="0"/>
              <a:pPr/>
              <a:t>59</a:t>
            </a:fld>
            <a:endParaRPr lang="en-SG" dirty="0"/>
          </a:p>
        </p:txBody>
      </p:sp>
      <p:sp>
        <p:nvSpPr>
          <p:cNvPr id="167" name="Footer Placeholder 166"/>
          <p:cNvSpPr>
            <a:spLocks noGrp="1"/>
          </p:cNvSpPr>
          <p:nvPr>
            <p:ph type="ftr" sz="quarter" idx="16"/>
          </p:nvPr>
        </p:nvSpPr>
        <p:spPr/>
        <p:txBody>
          <a:bodyPr/>
          <a:lstStyle/>
          <a:p>
            <a:r>
              <a:rPr lang="en-SG" dirty="0"/>
              <a:t>CSCI317 – Database Performance Tuning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checkerboard(across)">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600200"/>
            <a:ext cx="7615262" cy="4873752"/>
          </a:xfrm>
          <a:noFill/>
          <a:ln>
            <a:noFill/>
          </a:ln>
        </p:spPr>
        <p:txBody>
          <a:bodyPr>
            <a:noAutofit/>
          </a:bodyPr>
          <a:lstStyle/>
          <a:p>
            <a:pPr>
              <a:lnSpc>
                <a:spcPct val="120000"/>
              </a:lnSpc>
              <a:spcBef>
                <a:spcPts val="0"/>
              </a:spcBef>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internal nodes</a:t>
            </a:r>
            <a:r>
              <a:rPr lang="en-GB" sz="2800" dirty="0">
                <a:latin typeface="Times New Roman"/>
                <a:cs typeface="Times New Roman"/>
              </a:rPr>
              <a:t> of a B*-tree of order p is as follows: (continue…)</a:t>
            </a:r>
          </a:p>
          <a:p>
            <a:pPr marL="0" indent="0">
              <a:lnSpc>
                <a:spcPct val="120000"/>
              </a:lnSpc>
              <a:spcBef>
                <a:spcPts val="0"/>
              </a:spcBef>
              <a:buSzTx/>
              <a:buNone/>
            </a:pPr>
            <a:endParaRPr lang="en-GB" sz="2800" dirty="0">
              <a:latin typeface="Times New Roman"/>
              <a:cs typeface="Times New Roman"/>
            </a:endParaRPr>
          </a:p>
          <a:p>
            <a:pPr marL="457200" indent="-457200">
              <a:lnSpc>
                <a:spcPct val="120000"/>
              </a:lnSpc>
              <a:spcBef>
                <a:spcPts val="0"/>
              </a:spcBef>
              <a:buSzTx/>
              <a:buFont typeface="+mj-lt"/>
              <a:buAutoNum type="arabicPeriod" startAt="3"/>
            </a:pPr>
            <a:r>
              <a:rPr lang="en-GB" sz="2800" dirty="0">
                <a:latin typeface="Times New Roman"/>
                <a:cs typeface="Times New Roman"/>
              </a:rPr>
              <a:t>For all search field values X in the </a:t>
            </a:r>
            <a:r>
              <a:rPr lang="en-GB" sz="2800" dirty="0" err="1">
                <a:latin typeface="Times New Roman"/>
                <a:cs typeface="Times New Roman"/>
              </a:rPr>
              <a:t>subtree</a:t>
            </a:r>
            <a:r>
              <a:rPr lang="en-GB" sz="2800" dirty="0">
                <a:latin typeface="Times New Roman"/>
                <a:cs typeface="Times New Roman"/>
              </a:rPr>
              <a:t> pointed at by </a:t>
            </a:r>
            <a:r>
              <a:rPr lang="en-GB" sz="2800" dirty="0" err="1">
                <a:latin typeface="Times New Roman"/>
                <a:cs typeface="Times New Roman"/>
              </a:rPr>
              <a:t>Pr</a:t>
            </a:r>
            <a:r>
              <a:rPr lang="en-GB" sz="2800" baseline="-25000" dirty="0" err="1">
                <a:latin typeface="Times New Roman"/>
                <a:cs typeface="Times New Roman"/>
              </a:rPr>
              <a:t>i</a:t>
            </a:r>
            <a:r>
              <a:rPr lang="en-GB" sz="2800" dirty="0">
                <a:latin typeface="Times New Roman"/>
                <a:cs typeface="Times New Roman"/>
              </a:rPr>
              <a:t>, we have K</a:t>
            </a:r>
            <a:r>
              <a:rPr lang="en-GB" sz="2800" baseline="-25000" dirty="0">
                <a:latin typeface="Times New Roman"/>
                <a:cs typeface="Times New Roman"/>
              </a:rPr>
              <a:t>i-1</a:t>
            </a:r>
            <a:r>
              <a:rPr lang="en-GB" sz="2800" dirty="0">
                <a:latin typeface="Times New Roman"/>
                <a:cs typeface="Times New Roman"/>
              </a:rPr>
              <a:t> &lt; X ≤ K</a:t>
            </a:r>
            <a:r>
              <a:rPr lang="en-GB" sz="2800" baseline="-25000" dirty="0">
                <a:latin typeface="Times New Roman"/>
                <a:cs typeface="Times New Roman"/>
              </a:rPr>
              <a:t>i</a:t>
            </a:r>
            <a:r>
              <a:rPr lang="en-GB" sz="2800" dirty="0">
                <a:latin typeface="Times New Roman"/>
                <a:cs typeface="Times New Roman"/>
              </a:rPr>
              <a:t> for 1 &lt; </a:t>
            </a:r>
            <a:r>
              <a:rPr lang="en-GB" sz="2800" dirty="0" err="1">
                <a:latin typeface="Times New Roman"/>
                <a:cs typeface="Times New Roman"/>
              </a:rPr>
              <a:t>i</a:t>
            </a:r>
            <a:r>
              <a:rPr lang="en-GB" sz="2800" dirty="0">
                <a:latin typeface="Times New Roman"/>
                <a:cs typeface="Times New Roman"/>
              </a:rPr>
              <a:t> &lt; p; X ≤ K</a:t>
            </a:r>
            <a:r>
              <a:rPr lang="en-GB" sz="2800" baseline="-25000" dirty="0">
                <a:latin typeface="Times New Roman"/>
                <a:cs typeface="Times New Roman"/>
              </a:rPr>
              <a:t>i</a:t>
            </a:r>
            <a:r>
              <a:rPr lang="en-GB" sz="2800" dirty="0">
                <a:latin typeface="Times New Roman"/>
                <a:cs typeface="Times New Roman"/>
              </a:rPr>
              <a:t> for </a:t>
            </a:r>
            <a:r>
              <a:rPr lang="en-GB" sz="2800" dirty="0" err="1">
                <a:latin typeface="Times New Roman"/>
                <a:cs typeface="Times New Roman"/>
              </a:rPr>
              <a:t>i</a:t>
            </a:r>
            <a:r>
              <a:rPr lang="en-GB" sz="2800" dirty="0">
                <a:latin typeface="Times New Roman"/>
                <a:cs typeface="Times New Roman"/>
              </a:rPr>
              <a:t> = 1; and K</a:t>
            </a:r>
            <a:r>
              <a:rPr lang="en-GB" sz="2800" baseline="-25000" dirty="0">
                <a:latin typeface="Times New Roman"/>
                <a:cs typeface="Times New Roman"/>
              </a:rPr>
              <a:t>i-1</a:t>
            </a:r>
            <a:r>
              <a:rPr lang="en-GB" sz="2800" dirty="0">
                <a:latin typeface="Times New Roman"/>
                <a:cs typeface="Times New Roman"/>
              </a:rPr>
              <a:t> &lt; X for </a:t>
            </a:r>
            <a:r>
              <a:rPr lang="en-GB" sz="2800" dirty="0" err="1">
                <a:latin typeface="Times New Roman"/>
                <a:cs typeface="Times New Roman"/>
              </a:rPr>
              <a:t>i</a:t>
            </a:r>
            <a:r>
              <a:rPr lang="en-GB" sz="2800" dirty="0">
                <a:latin typeface="Times New Roman"/>
                <a:cs typeface="Times New Roman"/>
              </a:rPr>
              <a:t> = p.</a:t>
            </a:r>
          </a:p>
          <a:p>
            <a:pPr>
              <a:lnSpc>
                <a:spcPct val="120000"/>
              </a:lnSpc>
              <a:spcBef>
                <a:spcPts val="0"/>
              </a:spcBef>
              <a:buSzTx/>
              <a:buFont typeface="Wingdings" pitchFamily="2" charset="2"/>
              <a:buAutoNum type="arabicPeriod" startAt="3"/>
            </a:pPr>
            <a:endParaRPr lang="en-GB" sz="2800" dirty="0">
              <a:latin typeface="Times New Roman"/>
              <a:cs typeface="Times New Roman"/>
            </a:endParaRPr>
          </a:p>
          <a:p>
            <a:pPr marL="514350" indent="-514350">
              <a:lnSpc>
                <a:spcPct val="120000"/>
              </a:lnSpc>
              <a:spcBef>
                <a:spcPts val="0"/>
              </a:spcBef>
              <a:buSzTx/>
              <a:buFont typeface="+mj-lt"/>
              <a:buAutoNum type="arabicPeriod" startAt="4"/>
            </a:pPr>
            <a:r>
              <a:rPr lang="en-GB" sz="2800" dirty="0">
                <a:latin typeface="Times New Roman"/>
                <a:cs typeface="Times New Roman"/>
              </a:rPr>
              <a:t>Each internal node, except the root, has at most    </a:t>
            </a:r>
          </a:p>
          <a:p>
            <a:pPr marL="0" indent="0">
              <a:lnSpc>
                <a:spcPct val="120000"/>
              </a:lnSpc>
              <a:spcBef>
                <a:spcPts val="0"/>
              </a:spcBef>
              <a:buSzTx/>
              <a:buNone/>
            </a:pPr>
            <a:r>
              <a:rPr lang="en-GB" sz="2800" dirty="0">
                <a:latin typeface="Times New Roman"/>
                <a:cs typeface="Times New Roman"/>
              </a:rPr>
              <a:t>                             tree pointers. </a:t>
            </a:r>
          </a:p>
        </p:txBody>
      </p:sp>
      <p:sp>
        <p:nvSpPr>
          <p:cNvPr id="8" name="Date Placeholder 7"/>
          <p:cNvSpPr>
            <a:spLocks noGrp="1"/>
          </p:cNvSpPr>
          <p:nvPr>
            <p:ph type="dt" sz="half" idx="14"/>
          </p:nvPr>
        </p:nvSpPr>
        <p:spPr/>
        <p:txBody>
          <a:bodyPr/>
          <a:lstStyle/>
          <a:p>
            <a:fld id="{FBB2C210-73FA-4D82-8519-187880791E1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6</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graphicFrame>
        <p:nvGraphicFramePr>
          <p:cNvPr id="12" name="Object 11"/>
          <p:cNvGraphicFramePr>
            <a:graphicFrameLocks noChangeAspect="1"/>
          </p:cNvGraphicFramePr>
          <p:nvPr>
            <p:extLst>
              <p:ext uri="{D42A27DB-BD31-4B8C-83A1-F6EECF244321}">
                <p14:modId xmlns:p14="http://schemas.microsoft.com/office/powerpoint/2010/main" val="964007785"/>
              </p:ext>
            </p:extLst>
          </p:nvPr>
        </p:nvGraphicFramePr>
        <p:xfrm>
          <a:off x="1043607" y="5858137"/>
          <a:ext cx="2016225" cy="451183"/>
        </p:xfrm>
        <a:graphic>
          <a:graphicData uri="http://schemas.openxmlformats.org/presentationml/2006/ole">
            <mc:AlternateContent xmlns:mc="http://schemas.openxmlformats.org/markup-compatibility/2006">
              <mc:Choice xmlns:v="urn:schemas-microsoft-com:vml" Requires="v">
                <p:oleObj spid="_x0000_s3102" name="Equation" r:id="rId4" imgW="1816100" imgH="406400" progId="Equation.3">
                  <p:embed/>
                </p:oleObj>
              </mc:Choice>
              <mc:Fallback>
                <p:oleObj name="Equation" r:id="rId4" imgW="1816100" imgH="406400" progId="Equation.3">
                  <p:embed/>
                  <p:pic>
                    <p:nvPicPr>
                      <p:cNvPr id="0" name=""/>
                      <p:cNvPicPr/>
                      <p:nvPr/>
                    </p:nvPicPr>
                    <p:blipFill>
                      <a:blip r:embed="rId5"/>
                      <a:stretch>
                        <a:fillRect/>
                      </a:stretch>
                    </p:blipFill>
                    <p:spPr>
                      <a:xfrm>
                        <a:off x="1043607" y="5858137"/>
                        <a:ext cx="2016225" cy="451183"/>
                      </a:xfrm>
                      <a:prstGeom prst="rect">
                        <a:avLst/>
                      </a:prstGeom>
                    </p:spPr>
                  </p:pic>
                </p:oleObj>
              </mc:Fallback>
            </mc:AlternateContent>
          </a:graphicData>
        </a:graphic>
      </p:graphicFrame>
    </p:spTree>
    <p:extLst>
      <p:ext uri="{BB962C8B-B14F-4D97-AF65-F5344CB8AC3E}">
        <p14:creationId xmlns:p14="http://schemas.microsoft.com/office/powerpoint/2010/main" val="400352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endParaRPr lang="en-SG" dirty="0"/>
          </a:p>
        </p:txBody>
      </p:sp>
      <p:sp>
        <p:nvSpPr>
          <p:cNvPr id="3" name="Content Placeholder 2"/>
          <p:cNvSpPr>
            <a:spLocks noGrp="1"/>
          </p:cNvSpPr>
          <p:nvPr>
            <p:ph sz="quarter" idx="1"/>
          </p:nvPr>
        </p:nvSpPr>
        <p:spPr/>
        <p:txBody>
          <a:bodyPr>
            <a:normAutofit/>
          </a:bodyPr>
          <a:lstStyle/>
          <a:p>
            <a:r>
              <a:rPr lang="en-US" sz="2000" dirty="0"/>
              <a:t>For example:</a:t>
            </a:r>
            <a:endParaRPr lang="en-SG" sz="2000" dirty="0">
              <a:solidFill>
                <a:srgbClr val="C00000"/>
              </a:solidFill>
            </a:endParaRPr>
          </a:p>
        </p:txBody>
      </p:sp>
      <p:grpSp>
        <p:nvGrpSpPr>
          <p:cNvPr id="172" name="Group 171"/>
          <p:cNvGrpSpPr/>
          <p:nvPr/>
        </p:nvGrpSpPr>
        <p:grpSpPr>
          <a:xfrm>
            <a:off x="500034" y="2148480"/>
            <a:ext cx="6930280" cy="4066602"/>
            <a:chOff x="500034" y="2148480"/>
            <a:chExt cx="6930280" cy="4066602"/>
          </a:xfrm>
        </p:grpSpPr>
        <p:sp>
          <p:nvSpPr>
            <p:cNvPr id="8" name="Rectangle 7"/>
            <p:cNvSpPr/>
            <p:nvPr/>
          </p:nvSpPr>
          <p:spPr>
            <a:xfrm>
              <a:off x="100010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endParaRPr lang="en-SG" dirty="0">
                <a:solidFill>
                  <a:srgbClr val="C00000"/>
                </a:solidFill>
              </a:endParaRPr>
            </a:p>
          </p:txBody>
        </p:sp>
        <p:sp>
          <p:nvSpPr>
            <p:cNvPr id="9" name="Rectangle 8"/>
            <p:cNvSpPr/>
            <p:nvPr/>
          </p:nvSpPr>
          <p:spPr>
            <a:xfrm>
              <a:off x="128585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t>
              </a:r>
              <a:endParaRPr lang="en-SG" dirty="0">
                <a:solidFill>
                  <a:srgbClr val="C00000"/>
                </a:solidFill>
              </a:endParaRPr>
            </a:p>
          </p:txBody>
        </p:sp>
        <p:sp>
          <p:nvSpPr>
            <p:cNvPr id="10" name="Rectangle 9"/>
            <p:cNvSpPr/>
            <p:nvPr/>
          </p:nvSpPr>
          <p:spPr>
            <a:xfrm>
              <a:off x="157160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11" name="Rectangle 10"/>
            <p:cNvSpPr/>
            <p:nvPr/>
          </p:nvSpPr>
          <p:spPr>
            <a:xfrm>
              <a:off x="185735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 name="Rectangle 11"/>
            <p:cNvSpPr/>
            <p:nvPr/>
          </p:nvSpPr>
          <p:spPr>
            <a:xfrm>
              <a:off x="100010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00023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114297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42872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171448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p:cNvCxnSpPr/>
            <p:nvPr/>
          </p:nvCxnSpPr>
          <p:spPr>
            <a:xfrm rot="5400000">
              <a:off x="92866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14218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42793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071671"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598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endParaRPr lang="en-SG" dirty="0">
                <a:solidFill>
                  <a:srgbClr val="C00000"/>
                </a:solidFill>
              </a:endParaRPr>
            </a:p>
          </p:txBody>
        </p:sp>
        <p:sp>
          <p:nvSpPr>
            <p:cNvPr id="23" name="Rectangle 22"/>
            <p:cNvSpPr/>
            <p:nvPr/>
          </p:nvSpPr>
          <p:spPr>
            <a:xfrm>
              <a:off x="257173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a:t>
              </a:r>
              <a:endParaRPr lang="en-SG" dirty="0">
                <a:solidFill>
                  <a:srgbClr val="C00000"/>
                </a:solidFill>
              </a:endParaRPr>
            </a:p>
          </p:txBody>
        </p:sp>
        <p:sp>
          <p:nvSpPr>
            <p:cNvPr id="24" name="Rectangle 23"/>
            <p:cNvSpPr/>
            <p:nvPr/>
          </p:nvSpPr>
          <p:spPr>
            <a:xfrm>
              <a:off x="285748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i</a:t>
              </a:r>
              <a:endParaRPr lang="en-SG" dirty="0">
                <a:solidFill>
                  <a:srgbClr val="C00000"/>
                </a:solidFill>
              </a:endParaRPr>
            </a:p>
          </p:txBody>
        </p:sp>
        <p:sp>
          <p:nvSpPr>
            <p:cNvPr id="25" name="Rectangle 24"/>
            <p:cNvSpPr/>
            <p:nvPr/>
          </p:nvSpPr>
          <p:spPr>
            <a:xfrm>
              <a:off x="314324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26" name="Rectangle 25"/>
            <p:cNvSpPr/>
            <p:nvPr/>
          </p:nvSpPr>
          <p:spPr>
            <a:xfrm>
              <a:off x="228598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328611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p:cNvSpPr/>
            <p:nvPr/>
          </p:nvSpPr>
          <p:spPr>
            <a:xfrm>
              <a:off x="242886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p:cNvSpPr/>
            <p:nvPr/>
          </p:nvSpPr>
          <p:spPr>
            <a:xfrm>
              <a:off x="271461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300036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Arrow Connector 30"/>
            <p:cNvCxnSpPr/>
            <p:nvPr/>
          </p:nvCxnSpPr>
          <p:spPr>
            <a:xfrm rot="5400000">
              <a:off x="221454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036083"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357555"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271540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57186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a:t>
              </a:r>
              <a:endParaRPr lang="en-SG" dirty="0">
                <a:solidFill>
                  <a:srgbClr val="C00000"/>
                </a:solidFill>
              </a:endParaRPr>
            </a:p>
          </p:txBody>
        </p:sp>
        <p:sp>
          <p:nvSpPr>
            <p:cNvPr id="51" name="Rectangle 50"/>
            <p:cNvSpPr/>
            <p:nvPr/>
          </p:nvSpPr>
          <p:spPr>
            <a:xfrm>
              <a:off x="385762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a:t>
              </a:r>
              <a:endParaRPr lang="en-SG" dirty="0">
                <a:solidFill>
                  <a:srgbClr val="C00000"/>
                </a:solidFill>
              </a:endParaRPr>
            </a:p>
          </p:txBody>
        </p:sp>
        <p:sp>
          <p:nvSpPr>
            <p:cNvPr id="52" name="Rectangle 51"/>
            <p:cNvSpPr/>
            <p:nvPr/>
          </p:nvSpPr>
          <p:spPr>
            <a:xfrm>
              <a:off x="414337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53" name="Rectangle 52"/>
            <p:cNvSpPr/>
            <p:nvPr/>
          </p:nvSpPr>
          <p:spPr>
            <a:xfrm>
              <a:off x="442912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54" name="Rectangle 53"/>
            <p:cNvSpPr/>
            <p:nvPr/>
          </p:nvSpPr>
          <p:spPr>
            <a:xfrm>
              <a:off x="357186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4572000"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p:cNvSpPr/>
            <p:nvPr/>
          </p:nvSpPr>
          <p:spPr>
            <a:xfrm>
              <a:off x="371474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400049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428624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rot="5400000">
              <a:off x="350043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371395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399970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321967"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643439"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85775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a:t>
              </a:r>
              <a:endParaRPr lang="en-SG" dirty="0">
                <a:solidFill>
                  <a:srgbClr val="C00000"/>
                </a:solidFill>
              </a:endParaRPr>
            </a:p>
          </p:txBody>
        </p:sp>
        <p:sp>
          <p:nvSpPr>
            <p:cNvPr id="65" name="Rectangle 64"/>
            <p:cNvSpPr/>
            <p:nvPr/>
          </p:nvSpPr>
          <p:spPr>
            <a:xfrm>
              <a:off x="5143504"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a:t>
              </a:r>
              <a:endParaRPr lang="en-SG" dirty="0">
                <a:solidFill>
                  <a:srgbClr val="C00000"/>
                </a:solidFill>
              </a:endParaRPr>
            </a:p>
          </p:txBody>
        </p:sp>
        <p:sp>
          <p:nvSpPr>
            <p:cNvPr id="66" name="Rectangle 65"/>
            <p:cNvSpPr/>
            <p:nvPr/>
          </p:nvSpPr>
          <p:spPr>
            <a:xfrm>
              <a:off x="542925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67" name="Rectangle 66"/>
            <p:cNvSpPr/>
            <p:nvPr/>
          </p:nvSpPr>
          <p:spPr>
            <a:xfrm>
              <a:off x="571500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68" name="Rectangle 67"/>
            <p:cNvSpPr/>
            <p:nvPr/>
          </p:nvSpPr>
          <p:spPr>
            <a:xfrm>
              <a:off x="4857752"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p:cNvSpPr/>
            <p:nvPr/>
          </p:nvSpPr>
          <p:spPr>
            <a:xfrm>
              <a:off x="5857884"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p:cNvSpPr/>
            <p:nvPr/>
          </p:nvSpPr>
          <p:spPr>
            <a:xfrm>
              <a:off x="5000628"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p:cNvSpPr/>
            <p:nvPr/>
          </p:nvSpPr>
          <p:spPr>
            <a:xfrm>
              <a:off x="5286380"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p:cNvSpPr/>
            <p:nvPr/>
          </p:nvSpPr>
          <p:spPr>
            <a:xfrm>
              <a:off x="557213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p:cNvCxnSpPr/>
            <p:nvPr/>
          </p:nvCxnSpPr>
          <p:spPr>
            <a:xfrm rot="5400000">
              <a:off x="478631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499983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5285586"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5607851" y="5179231"/>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929323" y="5072074"/>
              <a:ext cx="214313"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143636"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a:t>
              </a:r>
              <a:endParaRPr lang="en-SG" dirty="0">
                <a:solidFill>
                  <a:srgbClr val="C00000"/>
                </a:solidFill>
              </a:endParaRPr>
            </a:p>
          </p:txBody>
        </p:sp>
        <p:sp>
          <p:nvSpPr>
            <p:cNvPr id="79" name="Rectangle 78"/>
            <p:cNvSpPr/>
            <p:nvPr/>
          </p:nvSpPr>
          <p:spPr>
            <a:xfrm>
              <a:off x="6429388"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a:t>
              </a:r>
              <a:endParaRPr lang="en-SG" dirty="0">
                <a:solidFill>
                  <a:srgbClr val="C00000"/>
                </a:solidFill>
              </a:endParaRPr>
            </a:p>
          </p:txBody>
        </p:sp>
        <p:sp>
          <p:nvSpPr>
            <p:cNvPr id="80" name="Rectangle 79"/>
            <p:cNvSpPr/>
            <p:nvPr/>
          </p:nvSpPr>
          <p:spPr>
            <a:xfrm>
              <a:off x="6715140"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u</a:t>
              </a:r>
              <a:endParaRPr lang="en-SG" dirty="0">
                <a:solidFill>
                  <a:srgbClr val="C00000"/>
                </a:solidFill>
              </a:endParaRPr>
            </a:p>
          </p:txBody>
        </p:sp>
        <p:sp>
          <p:nvSpPr>
            <p:cNvPr id="81" name="Rectangle 80"/>
            <p:cNvSpPr/>
            <p:nvPr/>
          </p:nvSpPr>
          <p:spPr>
            <a:xfrm>
              <a:off x="7000892" y="4572008"/>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x</a:t>
              </a:r>
              <a:endParaRPr lang="en-SG" dirty="0">
                <a:solidFill>
                  <a:srgbClr val="C00000"/>
                </a:solidFill>
              </a:endParaRPr>
            </a:p>
          </p:txBody>
        </p:sp>
        <p:sp>
          <p:nvSpPr>
            <p:cNvPr id="82" name="Rectangle 81"/>
            <p:cNvSpPr/>
            <p:nvPr/>
          </p:nvSpPr>
          <p:spPr>
            <a:xfrm>
              <a:off x="6143636"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p:cNvSpPr/>
            <p:nvPr/>
          </p:nvSpPr>
          <p:spPr>
            <a:xfrm>
              <a:off x="7143768" y="4929198"/>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p:cNvSpPr/>
            <p:nvPr/>
          </p:nvSpPr>
          <p:spPr>
            <a:xfrm>
              <a:off x="6286512"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Rectangle 84"/>
            <p:cNvSpPr/>
            <p:nvPr/>
          </p:nvSpPr>
          <p:spPr>
            <a:xfrm>
              <a:off x="6572264"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p:cNvSpPr/>
            <p:nvPr/>
          </p:nvSpPr>
          <p:spPr>
            <a:xfrm>
              <a:off x="6858016" y="4929198"/>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Arrow Connector 86"/>
            <p:cNvCxnSpPr/>
            <p:nvPr/>
          </p:nvCxnSpPr>
          <p:spPr>
            <a:xfrm rot="5400000">
              <a:off x="607219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6285718"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6571470"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6857222"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215207" y="5072074"/>
              <a:ext cx="214313"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7322363" y="5179231"/>
              <a:ext cx="214314" cy="1588"/>
            </a:xfrm>
            <a:prstGeom prst="line">
              <a:avLst/>
            </a:prstGeom>
            <a:ln>
              <a:tailEnd type="diamond"/>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228598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t>
              </a:r>
              <a:endParaRPr lang="en-SG" dirty="0">
                <a:solidFill>
                  <a:srgbClr val="C00000"/>
                </a:solidFill>
              </a:endParaRPr>
            </a:p>
          </p:txBody>
        </p:sp>
        <p:sp>
          <p:nvSpPr>
            <p:cNvPr id="94" name="Rectangle 93"/>
            <p:cNvSpPr/>
            <p:nvPr/>
          </p:nvSpPr>
          <p:spPr>
            <a:xfrm>
              <a:off x="257173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5" name="Rectangle 94"/>
            <p:cNvSpPr/>
            <p:nvPr/>
          </p:nvSpPr>
          <p:spPr>
            <a:xfrm>
              <a:off x="2857488"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6" name="Rectangle 95"/>
            <p:cNvSpPr/>
            <p:nvPr/>
          </p:nvSpPr>
          <p:spPr>
            <a:xfrm>
              <a:off x="3143240"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97" name="Rectangle 96"/>
            <p:cNvSpPr/>
            <p:nvPr/>
          </p:nvSpPr>
          <p:spPr>
            <a:xfrm>
              <a:off x="2285984"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a:off x="3286116"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a:off x="242886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p:cNvSpPr/>
            <p:nvPr/>
          </p:nvSpPr>
          <p:spPr>
            <a:xfrm>
              <a:off x="2714612"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3000364"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Arrow Connector 101"/>
            <p:cNvCxnSpPr/>
            <p:nvPr/>
          </p:nvCxnSpPr>
          <p:spPr>
            <a:xfrm rot="5400000">
              <a:off x="1518025" y="3732611"/>
              <a:ext cx="892976"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2285984" y="4000504"/>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929190"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a:t>
              </a:r>
              <a:endParaRPr lang="en-SG" dirty="0">
                <a:solidFill>
                  <a:srgbClr val="C00000"/>
                </a:solidFill>
              </a:endParaRPr>
            </a:p>
          </p:txBody>
        </p:sp>
        <p:sp>
          <p:nvSpPr>
            <p:cNvPr id="106" name="Rectangle 105"/>
            <p:cNvSpPr/>
            <p:nvPr/>
          </p:nvSpPr>
          <p:spPr>
            <a:xfrm>
              <a:off x="5214942"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t>
              </a:r>
              <a:endParaRPr lang="en-SG" dirty="0">
                <a:solidFill>
                  <a:srgbClr val="C00000"/>
                </a:solidFill>
              </a:endParaRPr>
            </a:p>
          </p:txBody>
        </p:sp>
        <p:sp>
          <p:nvSpPr>
            <p:cNvPr id="107" name="Rectangle 106"/>
            <p:cNvSpPr/>
            <p:nvPr/>
          </p:nvSpPr>
          <p:spPr>
            <a:xfrm>
              <a:off x="5500694"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8" name="Rectangle 107"/>
            <p:cNvSpPr/>
            <p:nvPr/>
          </p:nvSpPr>
          <p:spPr>
            <a:xfrm>
              <a:off x="5786446" y="3214686"/>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09" name="Rectangle 108"/>
            <p:cNvSpPr/>
            <p:nvPr/>
          </p:nvSpPr>
          <p:spPr>
            <a:xfrm>
              <a:off x="4929190"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p:cNvSpPr/>
            <p:nvPr/>
          </p:nvSpPr>
          <p:spPr>
            <a:xfrm>
              <a:off x="5929322"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p:cNvSpPr/>
            <p:nvPr/>
          </p:nvSpPr>
          <p:spPr>
            <a:xfrm>
              <a:off x="5072066"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Rectangle 111"/>
            <p:cNvSpPr/>
            <p:nvPr/>
          </p:nvSpPr>
          <p:spPr>
            <a:xfrm>
              <a:off x="5357818"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p:cNvSpPr/>
            <p:nvPr/>
          </p:nvSpPr>
          <p:spPr>
            <a:xfrm>
              <a:off x="5643570" y="3571876"/>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4" name="Straight Arrow Connector 113"/>
            <p:cNvCxnSpPr/>
            <p:nvPr/>
          </p:nvCxnSpPr>
          <p:spPr>
            <a:xfrm rot="5400000">
              <a:off x="4143372" y="3714753"/>
              <a:ext cx="857257"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4892676" y="4035428"/>
              <a:ext cx="857258" cy="2159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5499105" y="3714752"/>
              <a:ext cx="1216035" cy="8572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14744"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a:t>
              </a:r>
              <a:endParaRPr lang="en-SG" dirty="0">
                <a:solidFill>
                  <a:srgbClr val="C00000"/>
                </a:solidFill>
              </a:endParaRPr>
            </a:p>
          </p:txBody>
        </p:sp>
        <p:sp>
          <p:nvSpPr>
            <p:cNvPr id="118" name="Rectangle 117"/>
            <p:cNvSpPr/>
            <p:nvPr/>
          </p:nvSpPr>
          <p:spPr>
            <a:xfrm>
              <a:off x="4000496"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19" name="Rectangle 118"/>
            <p:cNvSpPr/>
            <p:nvPr/>
          </p:nvSpPr>
          <p:spPr>
            <a:xfrm>
              <a:off x="4286248"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0" name="Rectangle 119"/>
            <p:cNvSpPr/>
            <p:nvPr/>
          </p:nvSpPr>
          <p:spPr>
            <a:xfrm>
              <a:off x="4572000" y="2214554"/>
              <a:ext cx="285752" cy="357190"/>
            </a:xfrm>
            <a:prstGeom prst="rect">
              <a:avLst/>
            </a:prstGeom>
            <a:solidFill>
              <a:srgbClr val="FFEBFF"/>
            </a:solidFill>
            <a:ln>
              <a:solidFill>
                <a:srgbClr val="FFC5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C00000"/>
                </a:solidFill>
              </a:endParaRPr>
            </a:p>
          </p:txBody>
        </p:sp>
        <p:sp>
          <p:nvSpPr>
            <p:cNvPr id="121" name="Rectangle 120"/>
            <p:cNvSpPr/>
            <p:nvPr/>
          </p:nvSpPr>
          <p:spPr>
            <a:xfrm>
              <a:off x="3714744"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p:cNvSpPr/>
            <p:nvPr/>
          </p:nvSpPr>
          <p:spPr>
            <a:xfrm>
              <a:off x="4714876" y="257174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122"/>
            <p:cNvSpPr/>
            <p:nvPr/>
          </p:nvSpPr>
          <p:spPr>
            <a:xfrm>
              <a:off x="3857620"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Rectangle 123"/>
            <p:cNvSpPr/>
            <p:nvPr/>
          </p:nvSpPr>
          <p:spPr>
            <a:xfrm>
              <a:off x="4143372"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Rectangle 124"/>
            <p:cNvSpPr/>
            <p:nvPr/>
          </p:nvSpPr>
          <p:spPr>
            <a:xfrm>
              <a:off x="4429124" y="2571744"/>
              <a:ext cx="27622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6" name="Straight Arrow Connector 125"/>
            <p:cNvCxnSpPr/>
            <p:nvPr/>
          </p:nvCxnSpPr>
          <p:spPr>
            <a:xfrm rot="10800000" flipV="1">
              <a:off x="2857488" y="2714620"/>
              <a:ext cx="928694"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00496" y="2714620"/>
              <a:ext cx="1500198" cy="50006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8" name="Flowchart: Connector 127"/>
            <p:cNvSpPr/>
            <p:nvPr/>
          </p:nvSpPr>
          <p:spPr>
            <a:xfrm>
              <a:off x="4526281"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Flowchart: Connector 128"/>
            <p:cNvSpPr/>
            <p:nvPr/>
          </p:nvSpPr>
          <p:spPr>
            <a:xfrm flipH="1">
              <a:off x="3097521"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Flowchart: Connector 129"/>
            <p:cNvSpPr/>
            <p:nvPr/>
          </p:nvSpPr>
          <p:spPr>
            <a:xfrm flipH="1">
              <a:off x="4812033"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Flowchart: Connector 130"/>
            <p:cNvSpPr/>
            <p:nvPr/>
          </p:nvSpPr>
          <p:spPr>
            <a:xfrm flipH="1">
              <a:off x="6000760"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Flowchart: Connector 131"/>
            <p:cNvSpPr/>
            <p:nvPr/>
          </p:nvSpPr>
          <p:spPr>
            <a:xfrm flipH="1">
              <a:off x="5740727"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Flowchart: Connector 132"/>
            <p:cNvSpPr/>
            <p:nvPr/>
          </p:nvSpPr>
          <p:spPr>
            <a:xfrm flipH="1">
              <a:off x="3357554"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Flowchart: Connector 133"/>
            <p:cNvSpPr/>
            <p:nvPr/>
          </p:nvSpPr>
          <p:spPr>
            <a:xfrm flipH="1">
              <a:off x="4286248" y="266890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p:cNvSpPr/>
            <p:nvPr/>
          </p:nvSpPr>
          <p:spPr>
            <a:xfrm>
              <a:off x="278605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t>
              </a:r>
              <a:r>
                <a:rPr lang="en-US" sz="1400" dirty="0" err="1">
                  <a:solidFill>
                    <a:srgbClr val="C00000"/>
                  </a:solidFill>
                  <a:latin typeface="Traditional Arabic" pitchFamily="2" charset="-78"/>
                  <a:cs typeface="Traditional Arabic" pitchFamily="2" charset="-78"/>
                </a:rPr>
                <a:t>i</a:t>
              </a:r>
              <a:endParaRPr lang="en-SG" sz="1400" dirty="0">
                <a:solidFill>
                  <a:srgbClr val="C00000"/>
                </a:solidFill>
                <a:latin typeface="Traditional Arabic" pitchFamily="2" charset="-78"/>
                <a:cs typeface="Traditional Arabic" pitchFamily="2" charset="-78"/>
              </a:endParaRPr>
            </a:p>
          </p:txBody>
        </p:sp>
        <p:sp>
          <p:nvSpPr>
            <p:cNvPr id="139" name="Rectangle 138"/>
            <p:cNvSpPr/>
            <p:nvPr/>
          </p:nvSpPr>
          <p:spPr>
            <a:xfrm>
              <a:off x="350043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k</a:t>
              </a:r>
              <a:endParaRPr lang="en-SG" sz="1400" dirty="0">
                <a:solidFill>
                  <a:srgbClr val="C00000"/>
                </a:solidFill>
                <a:latin typeface="Traditional Arabic" pitchFamily="2" charset="-78"/>
                <a:cs typeface="Traditional Arabic" pitchFamily="2" charset="-78"/>
              </a:endParaRPr>
            </a:p>
          </p:txBody>
        </p:sp>
        <p:sp>
          <p:nvSpPr>
            <p:cNvPr id="140" name="Rectangle 139"/>
            <p:cNvSpPr/>
            <p:nvPr/>
          </p:nvSpPr>
          <p:spPr>
            <a:xfrm>
              <a:off x="378618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l</a:t>
              </a:r>
              <a:endParaRPr lang="en-SG" sz="1400" dirty="0">
                <a:solidFill>
                  <a:srgbClr val="C00000"/>
                </a:solidFill>
                <a:latin typeface="Traditional Arabic" pitchFamily="2" charset="-78"/>
                <a:cs typeface="Traditional Arabic" pitchFamily="2" charset="-78"/>
              </a:endParaRPr>
            </a:p>
          </p:txBody>
        </p:sp>
        <p:sp>
          <p:nvSpPr>
            <p:cNvPr id="141" name="Rectangle 140"/>
            <p:cNvSpPr/>
            <p:nvPr/>
          </p:nvSpPr>
          <p:spPr>
            <a:xfrm>
              <a:off x="407193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m</a:t>
              </a:r>
              <a:endParaRPr lang="en-SG" sz="1400" dirty="0">
                <a:solidFill>
                  <a:srgbClr val="C00000"/>
                </a:solidFill>
                <a:latin typeface="Traditional Arabic" pitchFamily="2" charset="-78"/>
                <a:cs typeface="Traditional Arabic" pitchFamily="2" charset="-78"/>
              </a:endParaRPr>
            </a:p>
          </p:txBody>
        </p:sp>
        <p:sp>
          <p:nvSpPr>
            <p:cNvPr id="142" name="Rectangle 141"/>
            <p:cNvSpPr/>
            <p:nvPr/>
          </p:nvSpPr>
          <p:spPr>
            <a:xfrm>
              <a:off x="478631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n</a:t>
              </a:r>
              <a:endParaRPr lang="en-SG" sz="1400" dirty="0">
                <a:solidFill>
                  <a:srgbClr val="C00000"/>
                </a:solidFill>
                <a:latin typeface="Traditional Arabic" pitchFamily="2" charset="-78"/>
                <a:cs typeface="Traditional Arabic" pitchFamily="2" charset="-78"/>
              </a:endParaRPr>
            </a:p>
          </p:txBody>
        </p:sp>
        <p:sp>
          <p:nvSpPr>
            <p:cNvPr id="143" name="Rectangle 142"/>
            <p:cNvSpPr/>
            <p:nvPr/>
          </p:nvSpPr>
          <p:spPr>
            <a:xfrm>
              <a:off x="507206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p</a:t>
              </a:r>
              <a:endParaRPr lang="en-SG" sz="1400" dirty="0">
                <a:solidFill>
                  <a:srgbClr val="C00000"/>
                </a:solidFill>
                <a:latin typeface="Traditional Arabic" pitchFamily="2" charset="-78"/>
                <a:cs typeface="Traditional Arabic" pitchFamily="2" charset="-78"/>
              </a:endParaRPr>
            </a:p>
          </p:txBody>
        </p:sp>
        <p:sp>
          <p:nvSpPr>
            <p:cNvPr id="144" name="Rectangle 143"/>
            <p:cNvSpPr/>
            <p:nvPr/>
          </p:nvSpPr>
          <p:spPr>
            <a:xfrm>
              <a:off x="535781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r</a:t>
              </a:r>
              <a:endParaRPr lang="en-SG" sz="1400" dirty="0">
                <a:solidFill>
                  <a:srgbClr val="C00000"/>
                </a:solidFill>
                <a:latin typeface="Traditional Arabic" pitchFamily="2" charset="-78"/>
                <a:cs typeface="Traditional Arabic" pitchFamily="2" charset="-78"/>
              </a:endParaRPr>
            </a:p>
          </p:txBody>
        </p:sp>
        <p:sp>
          <p:nvSpPr>
            <p:cNvPr id="145" name="Rectangle 144"/>
            <p:cNvSpPr/>
            <p:nvPr/>
          </p:nvSpPr>
          <p:spPr>
            <a:xfrm>
              <a:off x="607219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s</a:t>
              </a:r>
              <a:endParaRPr lang="en-SG" sz="1400" dirty="0">
                <a:solidFill>
                  <a:srgbClr val="C00000"/>
                </a:solidFill>
                <a:latin typeface="Traditional Arabic" pitchFamily="2" charset="-78"/>
                <a:cs typeface="Traditional Arabic" pitchFamily="2" charset="-78"/>
              </a:endParaRPr>
            </a:p>
          </p:txBody>
        </p:sp>
        <p:sp>
          <p:nvSpPr>
            <p:cNvPr id="146" name="Rectangle 145"/>
            <p:cNvSpPr/>
            <p:nvPr/>
          </p:nvSpPr>
          <p:spPr>
            <a:xfrm>
              <a:off x="6357950"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t</a:t>
              </a:r>
              <a:endParaRPr lang="en-SG" sz="1400" dirty="0">
                <a:solidFill>
                  <a:srgbClr val="C00000"/>
                </a:solidFill>
                <a:latin typeface="Traditional Arabic" pitchFamily="2" charset="-78"/>
                <a:cs typeface="Traditional Arabic" pitchFamily="2" charset="-78"/>
              </a:endParaRPr>
            </a:p>
          </p:txBody>
        </p:sp>
        <p:sp>
          <p:nvSpPr>
            <p:cNvPr id="147" name="Rectangle 146"/>
            <p:cNvSpPr/>
            <p:nvPr/>
          </p:nvSpPr>
          <p:spPr>
            <a:xfrm>
              <a:off x="664370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u</a:t>
              </a:r>
              <a:endParaRPr lang="en-SG" sz="1400" dirty="0">
                <a:solidFill>
                  <a:srgbClr val="C00000"/>
                </a:solidFill>
                <a:latin typeface="Traditional Arabic" pitchFamily="2" charset="-78"/>
                <a:cs typeface="Traditional Arabic" pitchFamily="2" charset="-78"/>
              </a:endParaRPr>
            </a:p>
          </p:txBody>
        </p:sp>
        <p:sp>
          <p:nvSpPr>
            <p:cNvPr id="148" name="Rectangle 147"/>
            <p:cNvSpPr/>
            <p:nvPr/>
          </p:nvSpPr>
          <p:spPr>
            <a:xfrm>
              <a:off x="692945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x</a:t>
              </a:r>
              <a:endParaRPr lang="en-SG" sz="1400" dirty="0">
                <a:solidFill>
                  <a:srgbClr val="C00000"/>
                </a:solidFill>
                <a:latin typeface="Traditional Arabic" pitchFamily="2" charset="-78"/>
                <a:cs typeface="Traditional Arabic" pitchFamily="2" charset="-78"/>
              </a:endParaRPr>
            </a:p>
          </p:txBody>
        </p:sp>
        <p:sp>
          <p:nvSpPr>
            <p:cNvPr id="149" name="Rectangle 148"/>
            <p:cNvSpPr/>
            <p:nvPr/>
          </p:nvSpPr>
          <p:spPr>
            <a:xfrm>
              <a:off x="928662"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a</a:t>
              </a:r>
              <a:endParaRPr lang="en-SG" sz="1400" dirty="0">
                <a:solidFill>
                  <a:srgbClr val="C00000"/>
                </a:solidFill>
                <a:latin typeface="Traditional Arabic" pitchFamily="2" charset="-78"/>
                <a:cs typeface="Traditional Arabic" pitchFamily="2" charset="-78"/>
              </a:endParaRPr>
            </a:p>
          </p:txBody>
        </p:sp>
        <p:sp>
          <p:nvSpPr>
            <p:cNvPr id="150" name="Rectangle 149"/>
            <p:cNvSpPr/>
            <p:nvPr/>
          </p:nvSpPr>
          <p:spPr>
            <a:xfrm>
              <a:off x="1214414"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b</a:t>
              </a:r>
              <a:endParaRPr lang="en-SG" sz="1400" dirty="0">
                <a:solidFill>
                  <a:srgbClr val="C00000"/>
                </a:solidFill>
                <a:latin typeface="Traditional Arabic" pitchFamily="2" charset="-78"/>
                <a:cs typeface="Traditional Arabic" pitchFamily="2" charset="-78"/>
              </a:endParaRPr>
            </a:p>
          </p:txBody>
        </p:sp>
        <p:sp>
          <p:nvSpPr>
            <p:cNvPr id="151" name="Rectangle 150"/>
            <p:cNvSpPr/>
            <p:nvPr/>
          </p:nvSpPr>
          <p:spPr>
            <a:xfrm>
              <a:off x="150016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c</a:t>
              </a:r>
              <a:endParaRPr lang="en-SG" sz="1400" dirty="0">
                <a:solidFill>
                  <a:srgbClr val="C00000"/>
                </a:solidFill>
                <a:latin typeface="Traditional Arabic" pitchFamily="2" charset="-78"/>
                <a:cs typeface="Traditional Arabic" pitchFamily="2" charset="-78"/>
              </a:endParaRPr>
            </a:p>
          </p:txBody>
        </p:sp>
        <p:sp>
          <p:nvSpPr>
            <p:cNvPr id="154" name="Rectangle 153"/>
            <p:cNvSpPr/>
            <p:nvPr/>
          </p:nvSpPr>
          <p:spPr>
            <a:xfrm>
              <a:off x="2214546"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d</a:t>
              </a:r>
              <a:endParaRPr lang="en-SG" sz="1400" dirty="0">
                <a:solidFill>
                  <a:srgbClr val="C00000"/>
                </a:solidFill>
                <a:latin typeface="Traditional Arabic" pitchFamily="2" charset="-78"/>
                <a:cs typeface="Traditional Arabic" pitchFamily="2" charset="-78"/>
              </a:endParaRPr>
            </a:p>
          </p:txBody>
        </p:sp>
        <p:sp>
          <p:nvSpPr>
            <p:cNvPr id="158" name="Rectangle 157"/>
            <p:cNvSpPr/>
            <p:nvPr/>
          </p:nvSpPr>
          <p:spPr>
            <a:xfrm>
              <a:off x="2500298" y="5357826"/>
              <a:ext cx="285752" cy="857256"/>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1400" dirty="0">
                  <a:solidFill>
                    <a:srgbClr val="C00000"/>
                  </a:solidFill>
                  <a:latin typeface="Traditional Arabic" pitchFamily="2" charset="-78"/>
                  <a:cs typeface="Traditional Arabic" pitchFamily="2" charset="-78"/>
                </a:rPr>
                <a:t>Record f</a:t>
              </a:r>
              <a:endParaRPr lang="en-SG" sz="1400" dirty="0">
                <a:solidFill>
                  <a:srgbClr val="C00000"/>
                </a:solidFill>
                <a:latin typeface="Traditional Arabic" pitchFamily="2" charset="-78"/>
                <a:cs typeface="Traditional Arabic" pitchFamily="2" charset="-78"/>
              </a:endParaRPr>
            </a:p>
          </p:txBody>
        </p:sp>
        <p:cxnSp>
          <p:nvCxnSpPr>
            <p:cNvPr id="160" name="Straight Arrow Connector 159"/>
            <p:cNvCxnSpPr/>
            <p:nvPr/>
          </p:nvCxnSpPr>
          <p:spPr>
            <a:xfrm rot="5400000">
              <a:off x="1750993" y="5178437"/>
              <a:ext cx="214314" cy="1588"/>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a:off x="2429654" y="52141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00034" y="2148480"/>
              <a:ext cx="2286016" cy="646331"/>
            </a:xfrm>
            <a:prstGeom prst="rect">
              <a:avLst/>
            </a:prstGeom>
            <a:noFill/>
          </p:spPr>
          <p:txBody>
            <a:bodyPr wrap="square" rtlCol="0">
              <a:spAutoFit/>
            </a:bodyPr>
            <a:lstStyle/>
            <a:p>
              <a:r>
                <a:rPr lang="en-US" dirty="0"/>
                <a:t>The B*-tree after the deletion of </a:t>
              </a:r>
              <a:r>
                <a:rPr lang="en-US" dirty="0">
                  <a:solidFill>
                    <a:srgbClr val="C00000"/>
                  </a:solidFill>
                </a:rPr>
                <a:t>g</a:t>
              </a:r>
              <a:r>
                <a:rPr lang="en-US" dirty="0"/>
                <a:t>.</a:t>
              </a:r>
              <a:endParaRPr lang="en-SG" dirty="0">
                <a:solidFill>
                  <a:srgbClr val="C00000"/>
                </a:solidFill>
              </a:endParaRPr>
            </a:p>
          </p:txBody>
        </p:sp>
        <p:sp>
          <p:nvSpPr>
            <p:cNvPr id="171" name="Flowchart: Connector 170"/>
            <p:cNvSpPr/>
            <p:nvPr/>
          </p:nvSpPr>
          <p:spPr>
            <a:xfrm flipH="1">
              <a:off x="2811769" y="3669033"/>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8" name="Date Placeholder 137"/>
          <p:cNvSpPr>
            <a:spLocks noGrp="1"/>
          </p:cNvSpPr>
          <p:nvPr>
            <p:ph type="dt" sz="half" idx="14"/>
          </p:nvPr>
        </p:nvSpPr>
        <p:spPr/>
        <p:txBody>
          <a:bodyPr/>
          <a:lstStyle/>
          <a:p>
            <a:fld id="{84BC8FB5-B182-4484-980F-2236144F7039}" type="datetime1">
              <a:rPr lang="en-US" smtClean="0"/>
              <a:t>1/21/2019</a:t>
            </a:fld>
            <a:endParaRPr lang="en-SG" dirty="0"/>
          </a:p>
        </p:txBody>
      </p:sp>
      <p:sp>
        <p:nvSpPr>
          <p:cNvPr id="152" name="Slide Number Placeholder 151"/>
          <p:cNvSpPr>
            <a:spLocks noGrp="1"/>
          </p:cNvSpPr>
          <p:nvPr>
            <p:ph type="sldNum" sz="quarter" idx="15"/>
          </p:nvPr>
        </p:nvSpPr>
        <p:spPr/>
        <p:txBody>
          <a:bodyPr/>
          <a:lstStyle/>
          <a:p>
            <a:fld id="{1CE7F509-0A01-4B67-B7FD-9644EFE78CAF}" type="slidenum">
              <a:rPr lang="en-SG" smtClean="0"/>
              <a:pPr/>
              <a:t>60</a:t>
            </a:fld>
            <a:endParaRPr lang="en-SG" dirty="0"/>
          </a:p>
        </p:txBody>
      </p:sp>
      <p:sp>
        <p:nvSpPr>
          <p:cNvPr id="153" name="Footer Placeholder 152"/>
          <p:cNvSpPr>
            <a:spLocks noGrp="1"/>
          </p:cNvSpPr>
          <p:nvPr>
            <p:ph type="ftr" sz="quarter" idx="16"/>
          </p:nvPr>
        </p:nvSpPr>
        <p:spPr/>
        <p:txBody>
          <a:bodyPr/>
          <a:lstStyle/>
          <a:p>
            <a:r>
              <a:rPr lang="en-SG" dirty="0"/>
              <a:t>CSCI317 – Database Performance Tuning</a:t>
            </a:r>
          </a:p>
        </p:txBody>
      </p:sp>
      <p:sp>
        <p:nvSpPr>
          <p:cNvPr id="4" name="TextBox 3"/>
          <p:cNvSpPr txBox="1"/>
          <p:nvPr/>
        </p:nvSpPr>
        <p:spPr>
          <a:xfrm>
            <a:off x="3347864" y="1484784"/>
            <a:ext cx="4932661" cy="461665"/>
          </a:xfrm>
          <a:prstGeom prst="rect">
            <a:avLst/>
          </a:prstGeom>
          <a:noFill/>
        </p:spPr>
        <p:txBody>
          <a:bodyPr wrap="none" rtlCol="0">
            <a:spAutoFit/>
          </a:bodyPr>
          <a:lstStyle/>
          <a:p>
            <a:r>
              <a:rPr lang="en-US" sz="2400" dirty="0">
                <a:solidFill>
                  <a:srgbClr val="800000"/>
                </a:solidFill>
              </a:rPr>
              <a:t>a </a:t>
            </a:r>
            <a:r>
              <a:rPr lang="en-US" sz="2400" strike="sngStrike" dirty="0">
                <a:solidFill>
                  <a:srgbClr val="800000"/>
                </a:solidFill>
              </a:rPr>
              <a:t>g</a:t>
            </a:r>
            <a:r>
              <a:rPr lang="en-US" sz="2400" dirty="0">
                <a:solidFill>
                  <a:srgbClr val="800000"/>
                </a:solidFill>
              </a:rPr>
              <a:t> f b k d </a:t>
            </a:r>
            <a:r>
              <a:rPr lang="en-US" sz="2400" strike="sngStrike" dirty="0">
                <a:solidFill>
                  <a:srgbClr val="800000"/>
                </a:solidFill>
              </a:rPr>
              <a:t>h</a:t>
            </a:r>
            <a:r>
              <a:rPr lang="en-US" sz="2400" dirty="0">
                <a:solidFill>
                  <a:srgbClr val="800000"/>
                </a:solidFill>
              </a:rPr>
              <a:t> m </a:t>
            </a:r>
            <a:r>
              <a:rPr lang="en-US" sz="2400" strike="sngStrike" dirty="0">
                <a:solidFill>
                  <a:srgbClr val="800000"/>
                </a:solidFill>
              </a:rPr>
              <a:t>j</a:t>
            </a:r>
            <a:r>
              <a:rPr lang="en-US" sz="2400" dirty="0">
                <a:solidFill>
                  <a:srgbClr val="800000"/>
                </a:solidFill>
              </a:rPr>
              <a:t> </a:t>
            </a:r>
            <a:r>
              <a:rPr lang="en-US" sz="2400" strike="sngStrike" dirty="0">
                <a:solidFill>
                  <a:srgbClr val="800000"/>
                </a:solidFill>
              </a:rPr>
              <a:t>e</a:t>
            </a:r>
            <a:r>
              <a:rPr lang="en-US" sz="2400" dirty="0">
                <a:solidFill>
                  <a:srgbClr val="800000"/>
                </a:solidFill>
              </a:rPr>
              <a:t> s </a:t>
            </a:r>
            <a:r>
              <a:rPr lang="en-US" sz="2400" dirty="0" err="1">
                <a:solidFill>
                  <a:srgbClr val="800000"/>
                </a:solidFill>
              </a:rPr>
              <a:t>i</a:t>
            </a:r>
            <a:r>
              <a:rPr lang="en-US" sz="2400" dirty="0">
                <a:solidFill>
                  <a:srgbClr val="800000"/>
                </a:solidFill>
              </a:rPr>
              <a:t> r x c l n t u 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600200"/>
            <a:ext cx="7615262" cy="4873752"/>
          </a:xfrm>
          <a:noFill/>
          <a:ln>
            <a:noFill/>
          </a:ln>
        </p:spPr>
        <p:txBody>
          <a:bodyPr>
            <a:noAutofit/>
          </a:bodyPr>
          <a:lstStyle/>
          <a:p>
            <a:pPr>
              <a:lnSpc>
                <a:spcPct val="120000"/>
              </a:lnSpc>
              <a:spcBef>
                <a:spcPts val="0"/>
              </a:spcBef>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internal nodes</a:t>
            </a:r>
            <a:r>
              <a:rPr lang="en-GB" sz="2800" dirty="0">
                <a:latin typeface="Times New Roman"/>
                <a:cs typeface="Times New Roman"/>
              </a:rPr>
              <a:t> of a B*-tree of order p is as follows:</a:t>
            </a:r>
          </a:p>
          <a:p>
            <a:pPr marL="0" indent="0">
              <a:lnSpc>
                <a:spcPct val="120000"/>
              </a:lnSpc>
              <a:spcBef>
                <a:spcPts val="0"/>
              </a:spcBef>
              <a:buSzTx/>
              <a:buNone/>
            </a:pPr>
            <a:endParaRPr lang="en-GB" sz="2800" dirty="0">
              <a:latin typeface="Times New Roman"/>
              <a:cs typeface="Times New Roman"/>
            </a:endParaRPr>
          </a:p>
          <a:p>
            <a:pPr marL="514350" indent="-514350">
              <a:lnSpc>
                <a:spcPct val="120000"/>
              </a:lnSpc>
              <a:spcBef>
                <a:spcPts val="0"/>
              </a:spcBef>
              <a:buSzTx/>
              <a:buFont typeface="+mj-lt"/>
              <a:buAutoNum type="arabicPeriod" startAt="5"/>
            </a:pPr>
            <a:r>
              <a:rPr lang="en-GB" sz="2800" dirty="0">
                <a:latin typeface="Times New Roman"/>
                <a:cs typeface="Times New Roman"/>
              </a:rPr>
              <a:t>The root node has at least two and at most </a:t>
            </a:r>
          </a:p>
          <a:p>
            <a:pPr marL="0" indent="0">
              <a:lnSpc>
                <a:spcPct val="120000"/>
              </a:lnSpc>
              <a:spcBef>
                <a:spcPts val="0"/>
              </a:spcBef>
              <a:buSzTx/>
              <a:buNone/>
            </a:pPr>
            <a:r>
              <a:rPr lang="en-GB" sz="2800" dirty="0">
                <a:latin typeface="Times New Roman"/>
                <a:cs typeface="Times New Roman"/>
              </a:rPr>
              <a:t>                                           tree pointers.</a:t>
            </a:r>
          </a:p>
        </p:txBody>
      </p:sp>
      <p:sp>
        <p:nvSpPr>
          <p:cNvPr id="8" name="Date Placeholder 7"/>
          <p:cNvSpPr>
            <a:spLocks noGrp="1"/>
          </p:cNvSpPr>
          <p:nvPr>
            <p:ph type="dt" sz="half" idx="14"/>
          </p:nvPr>
        </p:nvSpPr>
        <p:spPr/>
        <p:txBody>
          <a:bodyPr/>
          <a:lstStyle/>
          <a:p>
            <a:fld id="{FBB2C210-73FA-4D82-8519-187880791E1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7</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graphicFrame>
        <p:nvGraphicFramePr>
          <p:cNvPr id="4" name="Object 3"/>
          <p:cNvGraphicFramePr>
            <a:graphicFrameLocks noChangeAspect="1"/>
          </p:cNvGraphicFramePr>
          <p:nvPr>
            <p:extLst>
              <p:ext uri="{D42A27DB-BD31-4B8C-83A1-F6EECF244321}">
                <p14:modId xmlns:p14="http://schemas.microsoft.com/office/powerpoint/2010/main" val="1516208554"/>
              </p:ext>
            </p:extLst>
          </p:nvPr>
        </p:nvGraphicFramePr>
        <p:xfrm>
          <a:off x="1043608" y="3789040"/>
          <a:ext cx="3240360" cy="462908"/>
        </p:xfrm>
        <a:graphic>
          <a:graphicData uri="http://schemas.openxmlformats.org/presentationml/2006/ole">
            <mc:AlternateContent xmlns:mc="http://schemas.openxmlformats.org/markup-compatibility/2006">
              <mc:Choice xmlns:v="urn:schemas-microsoft-com:vml" Requires="v">
                <p:oleObj spid="_x0000_s4143" name="Equation" r:id="rId4" imgW="2755900" imgH="393700" progId="Equation.3">
                  <p:embed/>
                </p:oleObj>
              </mc:Choice>
              <mc:Fallback>
                <p:oleObj name="Equation" r:id="rId4" imgW="2755900" imgH="393700" progId="Equation.3">
                  <p:embed/>
                  <p:pic>
                    <p:nvPicPr>
                      <p:cNvPr id="0" name=""/>
                      <p:cNvPicPr/>
                      <p:nvPr/>
                    </p:nvPicPr>
                    <p:blipFill>
                      <a:blip r:embed="rId5"/>
                      <a:stretch>
                        <a:fillRect/>
                      </a:stretch>
                    </p:blipFill>
                    <p:spPr>
                      <a:xfrm>
                        <a:off x="1043608" y="3789040"/>
                        <a:ext cx="3240360" cy="462908"/>
                      </a:xfrm>
                      <a:prstGeom prst="rect">
                        <a:avLst/>
                      </a:prstGeom>
                    </p:spPr>
                  </p:pic>
                </p:oleObj>
              </mc:Fallback>
            </mc:AlternateContent>
          </a:graphicData>
        </a:graphic>
      </p:graphicFrame>
    </p:spTree>
    <p:extLst>
      <p:ext uri="{BB962C8B-B14F-4D97-AF65-F5344CB8AC3E}">
        <p14:creationId xmlns:p14="http://schemas.microsoft.com/office/powerpoint/2010/main" val="212116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7" name="Rectangle 3"/>
          <p:cNvSpPr>
            <a:spLocks noGrp="1" noChangeArrowheads="1"/>
          </p:cNvSpPr>
          <p:nvPr>
            <p:ph sz="quarter" idx="1"/>
          </p:nvPr>
        </p:nvSpPr>
        <p:spPr>
          <a:xfrm>
            <a:off x="457200" y="1600200"/>
            <a:ext cx="7615262" cy="4873752"/>
          </a:xfrm>
          <a:noFill/>
          <a:ln>
            <a:noFill/>
          </a:ln>
        </p:spPr>
        <p:txBody>
          <a:bodyPr>
            <a:noAutofit/>
          </a:bodyPr>
          <a:lstStyle/>
          <a:p>
            <a:pPr>
              <a:lnSpc>
                <a:spcPct val="120000"/>
              </a:lnSpc>
              <a:spcBef>
                <a:spcPts val="0"/>
              </a:spcBef>
              <a:buFont typeface="Wingdings" pitchFamily="2" charset="2"/>
              <a:buNone/>
            </a:pPr>
            <a:r>
              <a:rPr lang="en-GB" sz="2800" dirty="0">
                <a:latin typeface="Times New Roman"/>
                <a:cs typeface="Times New Roman"/>
              </a:rPr>
              <a:t>The structure of the </a:t>
            </a:r>
            <a:r>
              <a:rPr lang="en-GB" sz="2800" b="1" dirty="0">
                <a:latin typeface="Times New Roman"/>
                <a:cs typeface="Times New Roman"/>
              </a:rPr>
              <a:t>internal nodes</a:t>
            </a:r>
            <a:r>
              <a:rPr lang="en-GB" sz="2800" dirty="0">
                <a:latin typeface="Times New Roman"/>
                <a:cs typeface="Times New Roman"/>
              </a:rPr>
              <a:t> of a B*-tree of order p is as follows:</a:t>
            </a:r>
          </a:p>
          <a:p>
            <a:pPr>
              <a:lnSpc>
                <a:spcPct val="120000"/>
              </a:lnSpc>
              <a:spcBef>
                <a:spcPts val="0"/>
              </a:spcBef>
              <a:buFont typeface="Wingdings" pitchFamily="2" charset="2"/>
              <a:buNone/>
            </a:pPr>
            <a:endParaRPr lang="en-GB" sz="800" dirty="0">
              <a:latin typeface="Times New Roman"/>
              <a:cs typeface="Times New Roman"/>
            </a:endParaRPr>
          </a:p>
          <a:p>
            <a:pPr marL="514350" indent="-514350">
              <a:lnSpc>
                <a:spcPct val="120000"/>
              </a:lnSpc>
              <a:spcBef>
                <a:spcPts val="0"/>
              </a:spcBef>
              <a:buFont typeface="+mj-lt"/>
              <a:buAutoNum type="arabicPeriod" startAt="6"/>
            </a:pPr>
            <a:r>
              <a:rPr lang="en-GB" sz="2800" dirty="0">
                <a:latin typeface="Times New Roman"/>
                <a:cs typeface="Times New Roman"/>
              </a:rPr>
              <a:t>Non-root node splits involve 2 full nodes splitting into 3 nodes. The resulting 3 nodes have the following number of entries, listed from left to right accordingly with the positions of the nodes in the tree:</a:t>
            </a:r>
          </a:p>
          <a:p>
            <a:pPr marL="365760" lvl="1" indent="0">
              <a:lnSpc>
                <a:spcPct val="120000"/>
              </a:lnSpc>
              <a:spcBef>
                <a:spcPts val="0"/>
              </a:spcBef>
              <a:buNone/>
            </a:pPr>
            <a:r>
              <a:rPr lang="en-GB" sz="2800" dirty="0">
                <a:latin typeface="Times New Roman"/>
                <a:cs typeface="Times New Roman"/>
              </a:rPr>
              <a:t> </a:t>
            </a:r>
          </a:p>
        </p:txBody>
      </p:sp>
      <p:sp>
        <p:nvSpPr>
          <p:cNvPr id="8" name="Date Placeholder 7"/>
          <p:cNvSpPr>
            <a:spLocks noGrp="1"/>
          </p:cNvSpPr>
          <p:nvPr>
            <p:ph type="dt" sz="half" idx="14"/>
          </p:nvPr>
        </p:nvSpPr>
        <p:spPr/>
        <p:txBody>
          <a:bodyPr/>
          <a:lstStyle/>
          <a:p>
            <a:fld id="{FBB2C210-73FA-4D82-8519-187880791E15}"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8</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graphicFrame>
        <p:nvGraphicFramePr>
          <p:cNvPr id="6" name="Object 5"/>
          <p:cNvGraphicFramePr>
            <a:graphicFrameLocks noChangeAspect="1"/>
          </p:cNvGraphicFramePr>
          <p:nvPr>
            <p:extLst>
              <p:ext uri="{D42A27DB-BD31-4B8C-83A1-F6EECF244321}">
                <p14:modId xmlns:p14="http://schemas.microsoft.com/office/powerpoint/2010/main" val="3132032352"/>
              </p:ext>
            </p:extLst>
          </p:nvPr>
        </p:nvGraphicFramePr>
        <p:xfrm>
          <a:off x="1058788" y="5462860"/>
          <a:ext cx="4305300" cy="1206500"/>
        </p:xfrm>
        <a:graphic>
          <a:graphicData uri="http://schemas.openxmlformats.org/presentationml/2006/ole">
            <mc:AlternateContent xmlns:mc="http://schemas.openxmlformats.org/markup-compatibility/2006">
              <mc:Choice xmlns:v="urn:schemas-microsoft-com:vml" Requires="v">
                <p:oleObj spid="_x0000_s7207" name="Equation" r:id="rId4" imgW="4305300" imgH="1206500" progId="Equation.3">
                  <p:embed/>
                </p:oleObj>
              </mc:Choice>
              <mc:Fallback>
                <p:oleObj name="Equation" r:id="rId4" imgW="4305300" imgH="1206500" progId="Equation.3">
                  <p:embed/>
                  <p:pic>
                    <p:nvPicPr>
                      <p:cNvPr id="0" name=""/>
                      <p:cNvPicPr/>
                      <p:nvPr/>
                    </p:nvPicPr>
                    <p:blipFill>
                      <a:blip r:embed="rId5"/>
                      <a:stretch>
                        <a:fillRect/>
                      </a:stretch>
                    </p:blipFill>
                    <p:spPr>
                      <a:xfrm>
                        <a:off x="1058788" y="5462860"/>
                        <a:ext cx="4305300" cy="1206500"/>
                      </a:xfrm>
                      <a:prstGeom prst="rect">
                        <a:avLst/>
                      </a:prstGeom>
                    </p:spPr>
                  </p:pic>
                </p:oleObj>
              </mc:Fallback>
            </mc:AlternateContent>
          </a:graphicData>
        </a:graphic>
      </p:graphicFrame>
    </p:spTree>
    <p:extLst>
      <p:ext uri="{BB962C8B-B14F-4D97-AF65-F5344CB8AC3E}">
        <p14:creationId xmlns:p14="http://schemas.microsoft.com/office/powerpoint/2010/main" val="13775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pic>
        <p:nvPicPr>
          <p:cNvPr id="7" name="Picture 14" descr="BPlusTree"/>
          <p:cNvPicPr>
            <a:picLocks noGrp="1" noChangeAspect="1" noChangeArrowheads="1"/>
          </p:cNvPicPr>
          <p:nvPr>
            <p:ph sz="quarter" idx="1"/>
          </p:nvPr>
        </p:nvPicPr>
        <p:blipFill>
          <a:blip r:embed="rId2"/>
          <a:srcRect/>
          <a:stretch>
            <a:fillRect/>
          </a:stretch>
        </p:blipFill>
        <p:spPr>
          <a:xfrm>
            <a:off x="457200" y="1714488"/>
            <a:ext cx="7467600" cy="3872431"/>
          </a:xfrm>
          <a:noFill/>
          <a:ln/>
        </p:spPr>
      </p:pic>
      <p:sp>
        <p:nvSpPr>
          <p:cNvPr id="8" name="Date Placeholder 7"/>
          <p:cNvSpPr>
            <a:spLocks noGrp="1"/>
          </p:cNvSpPr>
          <p:nvPr>
            <p:ph type="dt" sz="half" idx="14"/>
          </p:nvPr>
        </p:nvSpPr>
        <p:spPr/>
        <p:txBody>
          <a:bodyPr/>
          <a:lstStyle/>
          <a:p>
            <a:fld id="{6F3F7D77-0C42-420C-B448-299EF43DD966}" type="datetime1">
              <a:rPr lang="en-US" smtClean="0"/>
              <a:t>1/21/2019</a:t>
            </a:fld>
            <a:endParaRPr lang="en-SG" dirty="0"/>
          </a:p>
        </p:txBody>
      </p:sp>
      <p:sp>
        <p:nvSpPr>
          <p:cNvPr id="9" name="Slide Number Placeholder 8"/>
          <p:cNvSpPr>
            <a:spLocks noGrp="1"/>
          </p:cNvSpPr>
          <p:nvPr>
            <p:ph type="sldNum" sz="quarter" idx="15"/>
          </p:nvPr>
        </p:nvSpPr>
        <p:spPr/>
        <p:txBody>
          <a:bodyPr/>
          <a:lstStyle/>
          <a:p>
            <a:fld id="{1CE7F509-0A01-4B67-B7FD-9644EFE78CAF}" type="slidenum">
              <a:rPr lang="en-SG" smtClean="0"/>
              <a:pPr/>
              <a:t>9</a:t>
            </a:fld>
            <a:endParaRPr lang="en-SG" dirty="0"/>
          </a:p>
        </p:txBody>
      </p:sp>
      <p:sp>
        <p:nvSpPr>
          <p:cNvPr id="10" name="Footer Placeholder 9"/>
          <p:cNvSpPr>
            <a:spLocks noGrp="1"/>
          </p:cNvSpPr>
          <p:nvPr>
            <p:ph type="ftr" sz="quarter" idx="16"/>
          </p:nvPr>
        </p:nvSpPr>
        <p:spPr/>
        <p:txBody>
          <a:bodyPr/>
          <a:lstStyle/>
          <a:p>
            <a:r>
              <a:rPr lang="en-SG" dirty="0"/>
              <a:t>CSCI317 – Database Performance Tuning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2877</TotalTime>
  <Words>4703</Words>
  <Application>Microsoft Office PowerPoint</Application>
  <PresentationFormat>On-screen Show (4:3)</PresentationFormat>
  <Paragraphs>1594</Paragraphs>
  <Slides>60</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Calibri</vt:lpstr>
      <vt:lpstr>Century Schoolbook</vt:lpstr>
      <vt:lpstr>Times New Roman</vt:lpstr>
      <vt:lpstr>Traditional Arabic</vt:lpstr>
      <vt:lpstr>Wingdings</vt:lpstr>
      <vt:lpstr>Wingdings 2</vt:lpstr>
      <vt:lpstr>Oriel</vt:lpstr>
      <vt:lpstr>Equation</vt:lpstr>
      <vt:lpstr>CSCI317 – Database Performance Tuning</vt:lpstr>
      <vt:lpstr>B*-tree</vt:lpstr>
      <vt:lpstr>B*-tree</vt:lpstr>
      <vt:lpstr>B*-tree</vt:lpstr>
      <vt:lpstr>B*-tree</vt:lpstr>
      <vt:lpstr>B*-tree</vt:lpstr>
      <vt:lpstr>B*-tree</vt:lpstr>
      <vt:lpstr>B*-tree</vt:lpstr>
      <vt:lpstr>B*-tree</vt:lpstr>
      <vt:lpstr>B*-tree</vt:lpstr>
      <vt:lpstr>B*-tree</vt:lpstr>
      <vt:lpstr>B*-tree</vt:lpstr>
      <vt:lpstr>B*-tree</vt:lpstr>
      <vt:lpstr>B*-tree</vt:lpstr>
      <vt:lpstr>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Insertion into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lpstr>Deletion from B*-Tree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CP3020 / CP5520 - Advanced Database Management</dc:title>
  <dc:creator>Sionggo Japit</dc:creator>
  <cp:lastModifiedBy>user</cp:lastModifiedBy>
  <cp:revision>203</cp:revision>
  <dcterms:created xsi:type="dcterms:W3CDTF">2009-03-01T07:55:09Z</dcterms:created>
  <dcterms:modified xsi:type="dcterms:W3CDTF">2019-01-21T15:59:55Z</dcterms:modified>
</cp:coreProperties>
</file>