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20"/>
  </p:notesMasterIdLst>
  <p:sldIdLst>
    <p:sldId id="256" r:id="rId3"/>
    <p:sldId id="304" r:id="rId4"/>
    <p:sldId id="257" r:id="rId5"/>
    <p:sldId id="29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20" r:id="rId17"/>
    <p:sldId id="321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800"/>
    <a:srgbClr val="730DFF"/>
    <a:srgbClr val="910101"/>
    <a:srgbClr val="FFFF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F2D4B-A4E8-4702-AAD9-AEEABDEDCA00}" type="datetimeFigureOut">
              <a:rPr lang="en-US" smtClean="0"/>
              <a:t>1/21/2019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BE026-3337-4E2C-A2B0-FA1DE3C962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1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D1E2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9D82-D5D6-448C-881E-8C44F859DC3B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40C8-C378-4F9C-9D0A-9512BAEBC09A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10B-7DF5-4CB1-8F32-3E49F72F95DA}" type="datetime1">
              <a:rPr lang="en-US" smtClean="0"/>
              <a:t>1/21/2019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8" name="Picture 7" descr="Facilities.jpg"/>
          <p:cNvPicPr>
            <a:picLocks noChangeAspect="1"/>
          </p:cNvPicPr>
          <p:nvPr userDrawn="1"/>
        </p:nvPicPr>
        <p:blipFill>
          <a:blip r:embed="rId2">
            <a:lum bright="45000" contrast="-82000"/>
          </a:blip>
          <a:stretch>
            <a:fillRect/>
          </a:stretch>
        </p:blipFill>
        <p:spPr>
          <a:xfrm>
            <a:off x="0" y="-1"/>
            <a:ext cx="9144000" cy="15716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2A3-E636-4491-BB41-29BF6D48BFF8}" type="datetime1">
              <a:rPr lang="en-US" smtClean="0"/>
              <a:t>1/21/2019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981-5F05-4115-8FA1-A9E7A2363F83}" type="datetime1">
              <a:rPr lang="en-US" smtClean="0"/>
              <a:t>1/21/2019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534-9897-4AE7-BE34-A5E9F76BE6C4}" type="datetime1">
              <a:rPr lang="en-US" smtClean="0"/>
              <a:t>1/21/2019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754A-5564-4645-BEBD-AD700DB0903D}" type="datetime1">
              <a:rPr lang="en-US" smtClean="0"/>
              <a:t>1/21/2019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7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0A-3D07-4163-BA2E-852811CDA1DE}" type="datetime1">
              <a:rPr lang="en-US" smtClean="0"/>
              <a:t>1/21/2019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E8F-8806-49D8-A8C8-2CC55EE65D65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46FB-65C0-45C5-B2B4-27C4B39F10F2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acilities.jpg"/>
          <p:cNvPicPr>
            <a:picLocks noChangeAspect="1"/>
          </p:cNvPicPr>
          <p:nvPr userDrawn="1"/>
        </p:nvPicPr>
        <p:blipFill>
          <a:blip r:embed="rId2">
            <a:lum bright="45000" contrast="-82000"/>
          </a:blip>
          <a:stretch>
            <a:fillRect/>
          </a:stretch>
        </p:blipFill>
        <p:spPr>
          <a:xfrm>
            <a:off x="0" y="-1"/>
            <a:ext cx="9144000" cy="1571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Using SMP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 cstate="print">
            <a:alphaModFix amt="27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UOWWollongongCampus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379896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SIMClementiCampus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40968"/>
            <a:ext cx="401834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634877"/>
            <a:ext cx="7772400" cy="1362075"/>
          </a:xfrm>
        </p:spPr>
        <p:txBody>
          <a:bodyPr anchor="t"/>
          <a:lstStyle>
            <a:lvl1pPr algn="ctr">
              <a:defRPr sz="3600" b="0" cap="none">
                <a:solidFill>
                  <a:srgbClr val="C000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50" cy="365125"/>
          </a:xfrm>
        </p:spPr>
        <p:txBody>
          <a:bodyPr/>
          <a:lstStyle>
            <a:lvl1pPr>
              <a:defRPr/>
            </a:lvl1pPr>
          </a:lstStyle>
          <a:p>
            <a:fld id="{A958B635-4B97-E64F-891A-92E067B2355A}" type="datetime3">
              <a:rPr lang="en-US"/>
              <a:pPr/>
              <a:t>21 January 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3053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CSCI203 - Algorithms and Data Structures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0938" y="6356350"/>
            <a:ext cx="1185862" cy="365125"/>
          </a:xfrm>
        </p:spPr>
        <p:txBody>
          <a:bodyPr/>
          <a:lstStyle>
            <a:lvl1pPr>
              <a:defRPr/>
            </a:lvl1pPr>
          </a:lstStyle>
          <a:p>
            <a:fld id="{048A2C76-5114-FE42-9AA7-BB5AE2DAF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5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2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3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FB2D-1CBF-C942-9E91-8162DBB6D7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C1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3880F1D-6992-42F7-B163-D2412EE43E37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F7C6DAE-D404-4E9E-9F18-980D9FF6E46D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0" r:id="rId12"/>
    <p:sldLayoutId id="2147483673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japit@uow.edu.a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376264"/>
          </a:xfrm>
        </p:spPr>
        <p:txBody>
          <a:bodyPr>
            <a:normAutofit/>
          </a:bodyPr>
          <a:lstStyle/>
          <a:p>
            <a:r>
              <a:rPr lang="en-US" sz="4000" dirty="0"/>
              <a:t>CSCI317 – Database Performance Tuning 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7848872" cy="273630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910101"/>
                </a:solidFill>
              </a:rPr>
              <a:t>Tutorial</a:t>
            </a:r>
          </a:p>
          <a:p>
            <a:r>
              <a:rPr lang="en-US" dirty="0">
                <a:solidFill>
                  <a:srgbClr val="910101"/>
                </a:solidFill>
              </a:rPr>
              <a:t>Clustering Relational Tables</a:t>
            </a:r>
          </a:p>
          <a:p>
            <a:endParaRPr lang="en-US" dirty="0">
              <a:solidFill>
                <a:srgbClr val="910101"/>
              </a:solidFill>
            </a:endParaRPr>
          </a:p>
          <a:p>
            <a:r>
              <a:rPr lang="en-US" dirty="0"/>
              <a:t>Sionggo Japit</a:t>
            </a:r>
          </a:p>
          <a:p>
            <a:r>
              <a:rPr lang="en-US" dirty="0">
                <a:hlinkClick r:id="rId2"/>
              </a:rPr>
              <a:t>sjapit@uow.edu.au</a:t>
            </a:r>
            <a:endParaRPr lang="en-US" dirty="0"/>
          </a:p>
          <a:p>
            <a:endParaRPr lang="en-US" dirty="0"/>
          </a:p>
          <a:p>
            <a:fld id="{CF017D84-8353-1A40-8F1D-43DB1F67106A}" type="datetime3">
              <a:rPr lang="en-SG" smtClean="0"/>
              <a:t>21 January 2019</a:t>
            </a:fld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Relational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Assume that database consists of the following relational tables: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R 	size 100 blocks,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S	size 50 blocks,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T	size 200 blocks,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U	size 80 blocks,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V	size 50 blocks,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Assume that tables: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R and S are joined on average 10 times per day,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S and T are joined on average 5 times per day,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T and U are joined on average 10 times per day,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T and V are joined on average 15 times per 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422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Relational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Assume that join of: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R and S needs 200 read block operations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S and T needs 300 read block operations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T and U needs 300 read block operations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T and V needs 320 read block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621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Relational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clusters can be formed to obtain optimal saving?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65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Relational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13</a:t>
            </a:fld>
            <a:endParaRPr lang="en-SG"/>
          </a:p>
        </p:txBody>
      </p:sp>
      <p:grpSp>
        <p:nvGrpSpPr>
          <p:cNvPr id="38" name="Group 37"/>
          <p:cNvGrpSpPr/>
          <p:nvPr/>
        </p:nvGrpSpPr>
        <p:grpSpPr>
          <a:xfrm>
            <a:off x="179512" y="1990153"/>
            <a:ext cx="4921053" cy="3743103"/>
            <a:chOff x="1163115" y="2215469"/>
            <a:chExt cx="4921053" cy="3743103"/>
          </a:xfrm>
        </p:grpSpPr>
        <p:grpSp>
          <p:nvGrpSpPr>
            <p:cNvPr id="14" name="Group 13"/>
            <p:cNvGrpSpPr/>
            <p:nvPr/>
          </p:nvGrpSpPr>
          <p:grpSpPr>
            <a:xfrm>
              <a:off x="1163115" y="2636912"/>
              <a:ext cx="1176637" cy="873388"/>
              <a:chOff x="1163115" y="2636912"/>
              <a:chExt cx="1176637" cy="87338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475656" y="2636912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63115" y="3140968"/>
                <a:ext cx="1176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 blocks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395363" y="2276872"/>
              <a:ext cx="1059643" cy="936104"/>
              <a:chOff x="3395363" y="2276872"/>
              <a:chExt cx="1059643" cy="93610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673156" y="2276872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395363" y="2843644"/>
                <a:ext cx="105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 blocks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123728" y="4437112"/>
              <a:ext cx="1176637" cy="873388"/>
              <a:chOff x="2123728" y="4437112"/>
              <a:chExt cx="1176637" cy="87338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460018" y="4437112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23728" y="4941168"/>
                <a:ext cx="1176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 blocks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979539" y="3573016"/>
              <a:ext cx="1059643" cy="873388"/>
              <a:chOff x="4979539" y="3573016"/>
              <a:chExt cx="1059643" cy="87338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257332" y="3573016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79539" y="4077072"/>
                <a:ext cx="105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 blocks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024525" y="5085184"/>
              <a:ext cx="1059643" cy="873388"/>
              <a:chOff x="4932040" y="5085184"/>
              <a:chExt cx="1059643" cy="87338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209833" y="5085184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32040" y="5589240"/>
                <a:ext cx="105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80 blocks</a:t>
                </a:r>
              </a:p>
            </p:txBody>
          </p:sp>
        </p:grpSp>
        <p:cxnSp>
          <p:nvCxnSpPr>
            <p:cNvPr id="23" name="Straight Connector 22"/>
            <p:cNvCxnSpPr>
              <a:stCxn id="7" idx="6"/>
              <a:endCxn id="8" idx="2"/>
            </p:cNvCxnSpPr>
            <p:nvPr/>
          </p:nvCxnSpPr>
          <p:spPr>
            <a:xfrm flipV="1">
              <a:off x="1979712" y="2528900"/>
              <a:ext cx="1693444" cy="360040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0"/>
              <a:endCxn id="8" idx="3"/>
            </p:cNvCxnSpPr>
            <p:nvPr/>
          </p:nvCxnSpPr>
          <p:spPr>
            <a:xfrm flipV="1">
              <a:off x="2712046" y="2707111"/>
              <a:ext cx="1034927" cy="1730001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9" idx="6"/>
              <a:endCxn id="10" idx="2"/>
            </p:cNvCxnSpPr>
            <p:nvPr/>
          </p:nvCxnSpPr>
          <p:spPr>
            <a:xfrm flipV="1">
              <a:off x="2964074" y="3825044"/>
              <a:ext cx="2293258" cy="864096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1" idx="2"/>
            </p:cNvCxnSpPr>
            <p:nvPr/>
          </p:nvCxnSpPr>
          <p:spPr>
            <a:xfrm>
              <a:off x="2964074" y="4689140"/>
              <a:ext cx="2338244" cy="648072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0922174">
              <a:off x="1724611" y="2215469"/>
              <a:ext cx="2038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 </a:t>
              </a:r>
              <a:r>
                <a:rPr lang="en-US" dirty="0" err="1"/>
                <a:t>rb</a:t>
              </a:r>
              <a:r>
                <a:rPr lang="en-US" dirty="0"/>
                <a:t>, 10 time/day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8180603">
              <a:off x="1964722" y="3263710"/>
              <a:ext cx="1921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 </a:t>
              </a:r>
              <a:r>
                <a:rPr lang="en-US" dirty="0" err="1"/>
                <a:t>rb</a:t>
              </a:r>
              <a:r>
                <a:rPr lang="en-US" dirty="0"/>
                <a:t>, 5 time/day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20358832">
              <a:off x="3037179" y="3863586"/>
              <a:ext cx="2038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320 </a:t>
              </a:r>
              <a:r>
                <a:rPr lang="en-US" dirty="0" err="1"/>
                <a:t>rb</a:t>
              </a:r>
              <a:r>
                <a:rPr lang="en-US" dirty="0"/>
                <a:t>, 15 time/day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940863">
              <a:off x="3311034" y="4687772"/>
              <a:ext cx="2038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 </a:t>
              </a:r>
              <a:r>
                <a:rPr lang="en-US" dirty="0" err="1"/>
                <a:t>rb</a:t>
              </a:r>
              <a:r>
                <a:rPr lang="en-US" dirty="0"/>
                <a:t>, 10 time/day</a:t>
              </a:r>
            </a:p>
          </p:txBody>
        </p: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58614"/>
              </p:ext>
            </p:extLst>
          </p:nvPr>
        </p:nvGraphicFramePr>
        <p:xfrm>
          <a:off x="5130126" y="1700808"/>
          <a:ext cx="3906370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5232400" imgH="3568700" progId="Equation.3">
                  <p:embed/>
                </p:oleObj>
              </mc:Choice>
              <mc:Fallback>
                <p:oleObj name="Equation" r:id="rId3" imgW="5232400" imgH="3568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0126" y="1700808"/>
                        <a:ext cx="3906370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5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Relational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14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2401522" y="2348880"/>
            <a:ext cx="4330718" cy="3312368"/>
            <a:chOff x="1475656" y="2276872"/>
            <a:chExt cx="4330718" cy="3312368"/>
          </a:xfrm>
        </p:grpSpPr>
        <p:sp>
          <p:nvSpPr>
            <p:cNvPr id="29" name="Oval 28"/>
            <p:cNvSpPr/>
            <p:nvPr/>
          </p:nvSpPr>
          <p:spPr>
            <a:xfrm>
              <a:off x="1475656" y="2636912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673156" y="2276872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460018" y="4437112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257332" y="3573016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302318" y="5085184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cxnSp>
          <p:nvCxnSpPr>
            <p:cNvPr id="13" name="Straight Connector 12"/>
            <p:cNvCxnSpPr>
              <a:stCxn id="29" idx="6"/>
              <a:endCxn id="27" idx="2"/>
            </p:cNvCxnSpPr>
            <p:nvPr/>
          </p:nvCxnSpPr>
          <p:spPr>
            <a:xfrm flipV="1">
              <a:off x="1979712" y="2528900"/>
              <a:ext cx="1693444" cy="360040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5" idx="0"/>
              <a:endCxn id="27" idx="3"/>
            </p:cNvCxnSpPr>
            <p:nvPr/>
          </p:nvCxnSpPr>
          <p:spPr>
            <a:xfrm flipV="1">
              <a:off x="2712046" y="2707111"/>
              <a:ext cx="1034927" cy="1730001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5" idx="6"/>
              <a:endCxn id="23" idx="2"/>
            </p:cNvCxnSpPr>
            <p:nvPr/>
          </p:nvCxnSpPr>
          <p:spPr>
            <a:xfrm flipV="1">
              <a:off x="2964074" y="3825044"/>
              <a:ext cx="2293258" cy="864096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5" idx="6"/>
              <a:endCxn id="21" idx="2"/>
            </p:cNvCxnSpPr>
            <p:nvPr/>
          </p:nvCxnSpPr>
          <p:spPr>
            <a:xfrm>
              <a:off x="2964074" y="4689140"/>
              <a:ext cx="2338244" cy="648072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922174">
              <a:off x="2476221" y="2372000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8180603">
              <a:off x="2754767" y="3362796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20358832">
              <a:off x="3707524" y="3863586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1050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940863">
              <a:off x="4045568" y="4687772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85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Relational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15</a:t>
            </a:fld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2401522" y="2348880"/>
            <a:ext cx="4570804" cy="3312368"/>
            <a:chOff x="2401522" y="2348880"/>
            <a:chExt cx="4570804" cy="3312368"/>
          </a:xfrm>
        </p:grpSpPr>
        <p:grpSp>
          <p:nvGrpSpPr>
            <p:cNvPr id="3" name="Group 2"/>
            <p:cNvGrpSpPr/>
            <p:nvPr/>
          </p:nvGrpSpPr>
          <p:grpSpPr>
            <a:xfrm>
              <a:off x="2401522" y="2348880"/>
              <a:ext cx="4330718" cy="3312368"/>
              <a:chOff x="2401522" y="2348880"/>
              <a:chExt cx="4330718" cy="331236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401522" y="2708920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99022" y="2348880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85884" y="4509120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183198" y="3645024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228184" y="5157192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13" name="Straight Connector 12"/>
              <p:cNvCxnSpPr>
                <a:stCxn id="29" idx="6"/>
                <a:endCxn id="27" idx="2"/>
              </p:cNvCxnSpPr>
              <p:nvPr/>
            </p:nvCxnSpPr>
            <p:spPr>
              <a:xfrm flipV="1">
                <a:off x="2905578" y="2600908"/>
                <a:ext cx="1693444" cy="360040"/>
              </a:xfrm>
              <a:prstGeom prst="line">
                <a:avLst/>
              </a:prstGeom>
              <a:ln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5" idx="6"/>
                <a:endCxn id="23" idx="2"/>
              </p:cNvCxnSpPr>
              <p:nvPr/>
            </p:nvCxnSpPr>
            <p:spPr>
              <a:xfrm flipV="1">
                <a:off x="3889940" y="3897052"/>
                <a:ext cx="2293258" cy="864096"/>
              </a:xfrm>
              <a:prstGeom prst="line">
                <a:avLst/>
              </a:prstGeom>
              <a:ln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 rot="20922174">
                <a:off x="3402087" y="2444008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20358832">
                <a:off x="4633390" y="3935594"/>
                <a:ext cx="69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1050</a:t>
                </a:r>
              </a:p>
            </p:txBody>
          </p:sp>
        </p:grpSp>
        <p:sp>
          <p:nvSpPr>
            <p:cNvPr id="7" name="Oval 6"/>
            <p:cNvSpPr/>
            <p:nvPr/>
          </p:nvSpPr>
          <p:spPr>
            <a:xfrm rot="20554577">
              <a:off x="3059096" y="3608203"/>
              <a:ext cx="3913230" cy="1402260"/>
            </a:xfrm>
            <a:prstGeom prst="ellipse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3637912" y="2779119"/>
            <a:ext cx="1034927" cy="173000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89940" y="4761148"/>
            <a:ext cx="2338244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180603">
            <a:off x="3663764" y="34348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250</a:t>
            </a:r>
          </a:p>
        </p:txBody>
      </p:sp>
      <p:sp>
        <p:nvSpPr>
          <p:cNvPr id="24" name="TextBox 23"/>
          <p:cNvSpPr txBox="1"/>
          <p:nvPr/>
        </p:nvSpPr>
        <p:spPr>
          <a:xfrm rot="940863">
            <a:off x="4971434" y="4759780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71471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Relational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16</a:t>
            </a:fld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1883855" y="2038494"/>
            <a:ext cx="5088471" cy="3622754"/>
            <a:chOff x="1883855" y="2038494"/>
            <a:chExt cx="5088471" cy="3622754"/>
          </a:xfrm>
        </p:grpSpPr>
        <p:grpSp>
          <p:nvGrpSpPr>
            <p:cNvPr id="8" name="Group 7"/>
            <p:cNvGrpSpPr/>
            <p:nvPr/>
          </p:nvGrpSpPr>
          <p:grpSpPr>
            <a:xfrm>
              <a:off x="2401522" y="2348880"/>
              <a:ext cx="4570804" cy="3312368"/>
              <a:chOff x="2401522" y="2348880"/>
              <a:chExt cx="4570804" cy="331236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401522" y="2348880"/>
                <a:ext cx="4330718" cy="3312368"/>
                <a:chOff x="2401522" y="2348880"/>
                <a:chExt cx="4330718" cy="3312368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401522" y="2708920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599022" y="2348880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85884" y="4509120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83198" y="3645024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228184" y="5157192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13" name="Straight Connector 12"/>
                <p:cNvCxnSpPr>
                  <a:stCxn id="29" idx="6"/>
                  <a:endCxn id="27" idx="2"/>
                </p:cNvCxnSpPr>
                <p:nvPr/>
              </p:nvCxnSpPr>
              <p:spPr>
                <a:xfrm flipV="1">
                  <a:off x="2905578" y="2600908"/>
                  <a:ext cx="1693444" cy="360040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25" idx="6"/>
                  <a:endCxn id="23" idx="2"/>
                </p:cNvCxnSpPr>
                <p:nvPr/>
              </p:nvCxnSpPr>
              <p:spPr>
                <a:xfrm flipV="1">
                  <a:off x="3889940" y="3897052"/>
                  <a:ext cx="2293258" cy="864096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 rot="20922174">
                  <a:off x="3402087" y="2444008"/>
                  <a:ext cx="535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500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 rot="20358832">
                  <a:off x="4633390" y="3935594"/>
                  <a:ext cx="69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1050</a:t>
                  </a:r>
                </a:p>
              </p:txBody>
            </p:sp>
          </p:grpSp>
          <p:sp>
            <p:nvSpPr>
              <p:cNvPr id="7" name="Oval 6"/>
              <p:cNvSpPr/>
              <p:nvPr/>
            </p:nvSpPr>
            <p:spPr>
              <a:xfrm rot="20554577">
                <a:off x="3059096" y="3608203"/>
                <a:ext cx="3913230" cy="1402260"/>
              </a:xfrm>
              <a:prstGeom prst="ellipse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 rot="20932964">
              <a:off x="1883855" y="2038494"/>
              <a:ext cx="3913230" cy="1402260"/>
            </a:xfrm>
            <a:prstGeom prst="ellipse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49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Relational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17</a:t>
            </a:fld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2401522" y="2348880"/>
            <a:ext cx="4330718" cy="3312368"/>
            <a:chOff x="2401522" y="2348880"/>
            <a:chExt cx="4330718" cy="3312368"/>
          </a:xfrm>
        </p:grpSpPr>
        <p:sp>
          <p:nvSpPr>
            <p:cNvPr id="29" name="Oval 28"/>
            <p:cNvSpPr/>
            <p:nvPr/>
          </p:nvSpPr>
          <p:spPr>
            <a:xfrm>
              <a:off x="2401522" y="2708920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599022" y="2348880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3385884" y="4509120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183198" y="3645024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228184" y="5157192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cxnSp>
          <p:nvCxnSpPr>
            <p:cNvPr id="13" name="Straight Connector 12"/>
            <p:cNvCxnSpPr>
              <a:stCxn id="29" idx="6"/>
              <a:endCxn id="27" idx="2"/>
            </p:cNvCxnSpPr>
            <p:nvPr/>
          </p:nvCxnSpPr>
          <p:spPr>
            <a:xfrm flipV="1">
              <a:off x="2905578" y="2600908"/>
              <a:ext cx="1693444" cy="360040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5" idx="6"/>
              <a:endCxn id="23" idx="2"/>
            </p:cNvCxnSpPr>
            <p:nvPr/>
          </p:nvCxnSpPr>
          <p:spPr>
            <a:xfrm flipV="1">
              <a:off x="3889940" y="3897052"/>
              <a:ext cx="2293258" cy="864096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922174">
              <a:off x="3402087" y="2444008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20358832">
              <a:off x="4633390" y="3935594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69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Cluster is a group of tables that share the same data blocks because they share the same columns and are frequently used together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Clusters are transparent to query languages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Clusters are logically and physically dependent of the data in the associated tables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Once created, a cluster is automatically maintained and used by a database system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Retrieval performance of clustered tables may be better than retrieval performance of non-clustered tables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Presence of clusters decreases performance of update, delete and insert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65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Sample Clustering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A4B9-D9D9-4D14-BE8C-AFE54D40EFD2}" type="datetime1">
              <a:rPr lang="en-US" smtClean="0"/>
              <a:t>1/21/2019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Topic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3</a:t>
            </a:fld>
            <a:endParaRPr lang="en-SG"/>
          </a:p>
        </p:txBody>
      </p:sp>
      <p:pic>
        <p:nvPicPr>
          <p:cNvPr id="8" name="Picture 7" descr="ClusteringStructu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12160" cy="41867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Clustering Relational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en-US" sz="2800" dirty="0"/>
              <a:t>With 3 relations (tables), there are 3 possible clusters.</a:t>
            </a:r>
          </a:p>
          <a:p>
            <a:r>
              <a:rPr lang="en-US" sz="2800" dirty="0"/>
              <a:t>With 4 relations (tables), there are 6 possible clusters.</a:t>
            </a:r>
          </a:p>
          <a:p>
            <a:r>
              <a:rPr lang="en-US" sz="2800" dirty="0"/>
              <a:t>With 5 relations (tables), there are 10 possible clusters.</a:t>
            </a:r>
          </a:p>
          <a:p>
            <a:r>
              <a:rPr lang="en-US" sz="2800" dirty="0"/>
              <a:t>With 6 relations (tables), how many possible clusters are there?</a:t>
            </a:r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A4B9-D9D9-4D14-BE8C-AFE54D40EFD2}" type="datetime1">
              <a:rPr lang="en-US" smtClean="0"/>
              <a:t>1/21/2019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Topic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4</a:t>
            </a:fld>
            <a:endParaRPr lang="en-SG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16401"/>
              </p:ext>
            </p:extLst>
          </p:nvPr>
        </p:nvGraphicFramePr>
        <p:xfrm>
          <a:off x="1979712" y="5517232"/>
          <a:ext cx="438376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3644900" imgH="838200" progId="Equation.3">
                  <p:embed/>
                </p:oleObj>
              </mc:Choice>
              <mc:Fallback>
                <p:oleObj name="Equation" r:id="rId3" imgW="36449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5517232"/>
                        <a:ext cx="4383760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7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Relational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relational tables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800000"/>
                </a:solidFill>
              </a:rPr>
              <a:t>Part(p#, </a:t>
            </a:r>
            <a:r>
              <a:rPr lang="en-US" dirty="0" err="1">
                <a:solidFill>
                  <a:srgbClr val="800000"/>
                </a:solidFill>
              </a:rPr>
              <a:t>pname</a:t>
            </a:r>
            <a:r>
              <a:rPr lang="en-US" dirty="0">
                <a:solidFill>
                  <a:srgbClr val="800000"/>
                </a:solidFill>
              </a:rPr>
              <a:t>, price)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800000"/>
                </a:solidFill>
              </a:rPr>
              <a:t>SP(p#, s#, </a:t>
            </a:r>
            <a:r>
              <a:rPr lang="en-US" dirty="0" err="1">
                <a:solidFill>
                  <a:srgbClr val="800000"/>
                </a:solidFill>
              </a:rPr>
              <a:t>qty</a:t>
            </a:r>
            <a:r>
              <a:rPr lang="en-US" dirty="0">
                <a:solidFill>
                  <a:srgbClr val="80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800000"/>
                </a:solidFill>
              </a:rPr>
              <a:t>Supplier(s#, </a:t>
            </a:r>
            <a:r>
              <a:rPr lang="en-US" dirty="0" err="1">
                <a:solidFill>
                  <a:srgbClr val="800000"/>
                </a:solidFill>
              </a:rPr>
              <a:t>sname</a:t>
            </a:r>
            <a:r>
              <a:rPr lang="en-US" dirty="0">
                <a:solidFill>
                  <a:srgbClr val="800000"/>
                </a:solidFill>
              </a:rPr>
              <a:t>, address)</a:t>
            </a:r>
          </a:p>
          <a:p>
            <a:pPr marL="400050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Two possible clusters are: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5</a:t>
            </a:fld>
            <a:endParaRPr lang="en-SG"/>
          </a:p>
        </p:txBody>
      </p:sp>
      <p:grpSp>
        <p:nvGrpSpPr>
          <p:cNvPr id="12" name="Group 11"/>
          <p:cNvGrpSpPr/>
          <p:nvPr/>
        </p:nvGrpSpPr>
        <p:grpSpPr>
          <a:xfrm>
            <a:off x="467544" y="4365104"/>
            <a:ext cx="8320712" cy="789171"/>
            <a:chOff x="467544" y="4512037"/>
            <a:chExt cx="8320712" cy="789171"/>
          </a:xfrm>
        </p:grpSpPr>
        <p:pic>
          <p:nvPicPr>
            <p:cNvPr id="7" name="Picture 6" descr="Cluster01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4512037"/>
              <a:ext cx="3640192" cy="78917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67544" y="4777988"/>
              <a:ext cx="4104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Part and SP over p#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7544" y="5373216"/>
            <a:ext cx="8303348" cy="720080"/>
            <a:chOff x="467544" y="5517232"/>
            <a:chExt cx="8303348" cy="720080"/>
          </a:xfrm>
        </p:grpSpPr>
        <p:pic>
          <p:nvPicPr>
            <p:cNvPr id="8" name="Picture 7" descr="Cluster02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102" y="5517232"/>
              <a:ext cx="3655790" cy="7200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67544" y="5714092"/>
              <a:ext cx="4104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2. SP and Supplier over s#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44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Relational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Retrieval performance of clustered tables may be better than retrieval performance of non-clustered tables.</a:t>
            </a:r>
          </a:p>
          <a:p>
            <a:r>
              <a:rPr lang="en-US" sz="2800" dirty="0"/>
              <a:t>Possible saving from clustering tables: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6</a:t>
            </a:fld>
            <a:endParaRPr lang="en-S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864381"/>
              </p:ext>
            </p:extLst>
          </p:nvPr>
        </p:nvGraphicFramePr>
        <p:xfrm>
          <a:off x="755576" y="3717032"/>
          <a:ext cx="797627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9740900" imgH="1231900" progId="Equation.3">
                  <p:embed/>
                </p:oleObj>
              </mc:Choice>
              <mc:Fallback>
                <p:oleObj name="Equation" r:id="rId3" imgW="9740900" imgH="1231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3717032"/>
                        <a:ext cx="7976271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8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Relational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Consider the relational tables</a:t>
            </a:r>
          </a:p>
          <a:p>
            <a:pPr marL="400050" lvl="1" indent="0">
              <a:buNone/>
            </a:pPr>
            <a:r>
              <a:rPr lang="en-US" sz="2400" dirty="0"/>
              <a:t>Part(p#, </a:t>
            </a:r>
            <a:r>
              <a:rPr lang="en-US" sz="2400" dirty="0" err="1"/>
              <a:t>pname</a:t>
            </a:r>
            <a:r>
              <a:rPr lang="en-US" sz="2400" dirty="0"/>
              <a:t>, price)		occupies 300 blocks</a:t>
            </a:r>
          </a:p>
          <a:p>
            <a:pPr marL="400050" lvl="1" indent="0">
              <a:buNone/>
            </a:pPr>
            <a:r>
              <a:rPr lang="en-US" sz="2400" dirty="0"/>
              <a:t>SP(p#, s#, </a:t>
            </a:r>
            <a:r>
              <a:rPr lang="en-US" sz="2400" dirty="0" err="1"/>
              <a:t>qty</a:t>
            </a:r>
            <a:r>
              <a:rPr lang="en-US" sz="2400" dirty="0"/>
              <a:t>)			occupies 50 blocks</a:t>
            </a:r>
          </a:p>
          <a:p>
            <a:pPr marL="400050" lvl="1" indent="0">
              <a:buNone/>
            </a:pPr>
            <a:r>
              <a:rPr lang="en-US" sz="2400" dirty="0"/>
              <a:t>Supplier(s#, </a:t>
            </a:r>
            <a:r>
              <a:rPr lang="en-US" sz="2400" dirty="0" err="1"/>
              <a:t>sname</a:t>
            </a:r>
            <a:r>
              <a:rPr lang="en-US" sz="2400" dirty="0"/>
              <a:t>, address)	occupies 100 blocks</a:t>
            </a:r>
          </a:p>
          <a:p>
            <a:r>
              <a:rPr lang="en-US" dirty="0"/>
              <a:t>Joining the relational tables Part and SP needs to read 7000 blocks, and it is done on average 10 timer per day.</a:t>
            </a:r>
          </a:p>
          <a:p>
            <a:r>
              <a:rPr lang="en-US" dirty="0"/>
              <a:t>Joining the relational tables Supplier and SP needs to read 2500 blocks, and it is done on average 30 times per day.</a:t>
            </a:r>
          </a:p>
          <a:p>
            <a:r>
              <a:rPr lang="en-US" dirty="0"/>
              <a:t>What is the best (optimal) cluster can be formed?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07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Relational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from clustering Part and SP over p#:</a:t>
            </a:r>
          </a:p>
          <a:p>
            <a:pPr marL="400050" lvl="1" indent="0">
              <a:buNone/>
            </a:pPr>
            <a:r>
              <a:rPr lang="en-US" dirty="0"/>
              <a:t>= (7000 – (300 + 50)) * 10 = 66,500 read blocks</a:t>
            </a:r>
          </a:p>
          <a:p>
            <a:pPr marL="400050" lvl="1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Saving from clustering Supplier and SP over s#:</a:t>
            </a:r>
          </a:p>
          <a:p>
            <a:pPr marL="400050" lvl="1" indent="0">
              <a:buNone/>
            </a:pPr>
            <a:r>
              <a:rPr lang="en-US" dirty="0"/>
              <a:t>= (2500 – (100 + 50)) * 30 = 70,500 read blocks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Thus we would form the cluster Supplier and SP over s#.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865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Relational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Algorithm </a:t>
            </a:r>
          </a:p>
          <a:p>
            <a:r>
              <a:rPr lang="en-US" sz="2800" dirty="0"/>
              <a:t>Make a set of clustering variants V empty, repeat</a:t>
            </a:r>
          </a:p>
          <a:p>
            <a:pPr lvl="1"/>
            <a:r>
              <a:rPr lang="en-US" sz="2800" dirty="0"/>
              <a:t>Find in a clustering graph a variant </a:t>
            </a:r>
            <a:r>
              <a:rPr lang="en-US" sz="2800" dirty="0" err="1"/>
              <a:t>V</a:t>
            </a:r>
            <a:r>
              <a:rPr lang="en-US" sz="2800" baseline="-25000" dirty="0" err="1"/>
              <a:t>max</a:t>
            </a:r>
            <a:r>
              <a:rPr lang="en-US" sz="2800" dirty="0"/>
              <a:t> that </a:t>
            </a:r>
            <a:r>
              <a:rPr lang="en-US" sz="2800" dirty="0" err="1"/>
              <a:t>maximises</a:t>
            </a:r>
            <a:r>
              <a:rPr lang="en-US" sz="2800" dirty="0"/>
              <a:t> savings; </a:t>
            </a:r>
          </a:p>
          <a:p>
            <a:pPr lvl="1"/>
            <a:r>
              <a:rPr lang="en-US" sz="2800" dirty="0"/>
              <a:t>Add </a:t>
            </a:r>
            <a:r>
              <a:rPr lang="en-US" sz="2800" dirty="0" err="1"/>
              <a:t>V</a:t>
            </a:r>
            <a:r>
              <a:rPr lang="en-US" sz="2800" baseline="-25000" dirty="0" err="1"/>
              <a:t>max</a:t>
            </a:r>
            <a:r>
              <a:rPr lang="en-US" sz="2800" dirty="0"/>
              <a:t> to V;</a:t>
            </a:r>
          </a:p>
          <a:p>
            <a:pPr lvl="1"/>
            <a:r>
              <a:rPr lang="en-US" sz="2800" dirty="0"/>
              <a:t>Remove from a clustering graph an edge that represents a variant </a:t>
            </a:r>
            <a:r>
              <a:rPr lang="en-US" sz="2800" dirty="0" err="1"/>
              <a:t>V</a:t>
            </a:r>
            <a:r>
              <a:rPr lang="en-US" sz="2800" baseline="-25000" dirty="0" err="1"/>
              <a:t>max</a:t>
            </a:r>
            <a:r>
              <a:rPr lang="en-US" sz="2800" dirty="0"/>
              <a:t> and all edges that represent variants inconsistent with </a:t>
            </a:r>
            <a:r>
              <a:rPr lang="en-US" sz="2800" dirty="0" err="1"/>
              <a:t>V</a:t>
            </a:r>
            <a:r>
              <a:rPr lang="en-US" sz="2800" baseline="-25000" dirty="0" err="1"/>
              <a:t>max</a:t>
            </a:r>
            <a:r>
              <a:rPr lang="en-US" sz="2800" dirty="0"/>
              <a:t> ;</a:t>
            </a:r>
          </a:p>
          <a:p>
            <a:r>
              <a:rPr lang="en-US" sz="2800" dirty="0"/>
              <a:t>until clustering graph has no edges;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E1D-7E02-43E6-8376-D3F959C9728C}" type="datetime1">
              <a:rPr lang="en-US" smtClean="0"/>
              <a:t>1/21/2019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Using SMP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0149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601</Words>
  <Application>Microsoft Office PowerPoint</Application>
  <PresentationFormat>On-screen Show (4:3)</PresentationFormat>
  <Paragraphs>178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Custom Design</vt:lpstr>
      <vt:lpstr>Clarity</vt:lpstr>
      <vt:lpstr>Equation</vt:lpstr>
      <vt:lpstr>CSCI317 – Database Performance Tuning </vt:lpstr>
      <vt:lpstr>What is a cluster?</vt:lpstr>
      <vt:lpstr>Question</vt:lpstr>
      <vt:lpstr>Clustering Relational Tables</vt:lpstr>
      <vt:lpstr>Clustering Relational Tables</vt:lpstr>
      <vt:lpstr>Clustering Relational Tables</vt:lpstr>
      <vt:lpstr>Clustering Relational Tables</vt:lpstr>
      <vt:lpstr>Clustering Relational Tables</vt:lpstr>
      <vt:lpstr>Clustering Relational Tables</vt:lpstr>
      <vt:lpstr>Clustering Relational Tables</vt:lpstr>
      <vt:lpstr>Clustering Relational Tables</vt:lpstr>
      <vt:lpstr>Clustering Relational Tables</vt:lpstr>
      <vt:lpstr>Clustering Relational Tables</vt:lpstr>
      <vt:lpstr>Clustering Relational Tables</vt:lpstr>
      <vt:lpstr>Clustering Relational Tables</vt:lpstr>
      <vt:lpstr>Clustering Relational Tables</vt:lpstr>
      <vt:lpstr>Clustering Relational Tables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Sionggo Japit</dc:creator>
  <cp:lastModifiedBy>user</cp:lastModifiedBy>
  <cp:revision>67</cp:revision>
  <dcterms:created xsi:type="dcterms:W3CDTF">2009-04-07T14:01:15Z</dcterms:created>
  <dcterms:modified xsi:type="dcterms:W3CDTF">2019-01-21T15:41:38Z</dcterms:modified>
</cp:coreProperties>
</file>