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notesMasterIdLst>
    <p:notesMasterId r:id="rId25"/>
  </p:notesMasterIdLst>
  <p:sldIdLst>
    <p:sldId id="256" r:id="rId2"/>
    <p:sldId id="335" r:id="rId3"/>
    <p:sldId id="268" r:id="rId4"/>
    <p:sldId id="319" r:id="rId5"/>
    <p:sldId id="320" r:id="rId6"/>
    <p:sldId id="334" r:id="rId7"/>
    <p:sldId id="323" r:id="rId8"/>
    <p:sldId id="325" r:id="rId9"/>
    <p:sldId id="324" r:id="rId10"/>
    <p:sldId id="330" r:id="rId11"/>
    <p:sldId id="333" r:id="rId12"/>
    <p:sldId id="336" r:id="rId13"/>
    <p:sldId id="337" r:id="rId14"/>
    <p:sldId id="338" r:id="rId15"/>
    <p:sldId id="331" r:id="rId16"/>
    <p:sldId id="342" r:id="rId17"/>
    <p:sldId id="326" r:id="rId18"/>
    <p:sldId id="327" r:id="rId19"/>
    <p:sldId id="329" r:id="rId20"/>
    <p:sldId id="328" r:id="rId21"/>
    <p:sldId id="339" r:id="rId22"/>
    <p:sldId id="332" r:id="rId23"/>
    <p:sldId id="34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33CC"/>
    <a:srgbClr val="CC00CC"/>
    <a:srgbClr val="BDB6E6"/>
    <a:srgbClr val="D1B9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459227B-9815-CE49-99ED-15576F755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87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A950B-AA0C-0F44-9302-9DC7286A8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7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AE29-83D2-A94B-BC76-B47601CFB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09157-ADF6-624F-83FB-A2F5C2C44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B8EA-EBAE-3B45-842D-DFC790C2C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none">
                <a:solidFill>
                  <a:srgbClr val="91010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91010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EEFCE-2196-EC48-B099-0E367C1B4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79958-4CFE-8F44-87A2-315E3A242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0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B91DD-59F3-3146-BCB0-A957FD9B1C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956BF-6F61-844B-B024-FC140CE9E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109CE-EE18-BA4C-8690-C21AE6EE3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FA703-58F7-CB46-AF4F-96D35C10D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2D68-FCDC-8C4D-B8A2-75BF9ACC4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D0DD5F2A-3A17-4F47-8394-3A18773AF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6" r:id="rId2"/>
    <p:sldLayoutId id="2147483874" r:id="rId3"/>
    <p:sldLayoutId id="2147483867" r:id="rId4"/>
    <p:sldLayoutId id="2147483875" r:id="rId5"/>
    <p:sldLayoutId id="2147483868" r:id="rId6"/>
    <p:sldLayoutId id="2147483869" r:id="rId7"/>
    <p:sldLayoutId id="2147483876" r:id="rId8"/>
    <p:sldLayoutId id="2147483870" r:id="rId9"/>
    <p:sldLayoutId id="2147483871" r:id="rId10"/>
    <p:sldLayoutId id="214748387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japit@uow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CSCI317 – Database Performance Tuning </a:t>
            </a:r>
            <a:endParaRPr lang="en-US" sz="4000" cap="none" dirty="0">
              <a:ea typeface="+mj-ea"/>
              <a:cs typeface="+mj-cs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28194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910101"/>
                </a:solidFill>
                <a:latin typeface="Arial" charset="0"/>
              </a:rPr>
              <a:t>Tutorial – </a:t>
            </a:r>
            <a:r>
              <a:rPr lang="en-US" sz="2800" dirty="0" err="1">
                <a:solidFill>
                  <a:srgbClr val="910101"/>
                </a:solidFill>
                <a:latin typeface="Arial" charset="0"/>
              </a:rPr>
              <a:t>Denormalization</a:t>
            </a:r>
            <a:endParaRPr lang="en-US" sz="2800" dirty="0">
              <a:solidFill>
                <a:srgbClr val="910101"/>
              </a:solidFill>
              <a:latin typeface="Arial" charset="0"/>
            </a:endParaRPr>
          </a:p>
          <a:p>
            <a:pPr eaLnBrk="1" hangingPunct="1"/>
            <a:endParaRPr lang="en-US" sz="2800" dirty="0">
              <a:solidFill>
                <a:srgbClr val="910101"/>
              </a:solidFill>
              <a:latin typeface="Arial" charset="0"/>
            </a:endParaRPr>
          </a:p>
          <a:p>
            <a:pPr eaLnBrk="1" hangingPunct="1"/>
            <a:r>
              <a:rPr lang="en-US" sz="2800" dirty="0">
                <a:solidFill>
                  <a:srgbClr val="910101"/>
                </a:solidFill>
                <a:latin typeface="Arial" charset="0"/>
              </a:rPr>
              <a:t>Sionggo Japit</a:t>
            </a:r>
          </a:p>
          <a:p>
            <a:pPr eaLnBrk="1" hangingPunct="1"/>
            <a:r>
              <a:rPr lang="en-US" sz="2800" dirty="0">
                <a:solidFill>
                  <a:srgbClr val="910101"/>
                </a:solidFill>
                <a:latin typeface="Arial" charset="0"/>
                <a:hlinkClick r:id="rId2"/>
              </a:rPr>
              <a:t>sjapit@uow.edu.au</a:t>
            </a:r>
            <a:endParaRPr lang="en-US" sz="2800" dirty="0">
              <a:solidFill>
                <a:srgbClr val="910101"/>
              </a:solidFill>
              <a:latin typeface="Arial" charset="0"/>
            </a:endParaRPr>
          </a:p>
          <a:p>
            <a:pPr eaLnBrk="1" hangingPunct="1"/>
            <a:endParaRPr lang="en-US" sz="2800" dirty="0">
              <a:solidFill>
                <a:srgbClr val="910101"/>
              </a:solidFill>
              <a:latin typeface="Arial" charset="0"/>
            </a:endParaRPr>
          </a:p>
          <a:p>
            <a:pPr eaLnBrk="1" hangingPunct="1"/>
            <a:fld id="{04376571-629A-F846-BF04-F6B724FB8C91}" type="datetime3">
              <a:rPr lang="en-US" sz="2800">
                <a:solidFill>
                  <a:srgbClr val="910101"/>
                </a:solidFill>
                <a:latin typeface="Arial" charset="0"/>
              </a:rPr>
              <a:pPr eaLnBrk="1" hangingPunct="1"/>
              <a:t>14 October 2019</a:t>
            </a:fld>
            <a:endParaRPr lang="en-US" sz="2800" dirty="0">
              <a:solidFill>
                <a:srgbClr val="910101"/>
              </a:solidFill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rgbClr val="FFFFFF"/>
                </a:solidFill>
              </a:rPr>
              <a:t>Tutorial - </a:t>
            </a:r>
            <a:r>
              <a:rPr lang="en-US" sz="1200" dirty="0" err="1" smtClean="0">
                <a:solidFill>
                  <a:srgbClr val="FFFFFF"/>
                </a:solidFill>
              </a:rPr>
              <a:t>Denormalization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EF60EF-835C-584F-9AB0-E2F0366F30C1}" type="slidenum">
              <a:rPr lang="en-US" sz="1400">
                <a:solidFill>
                  <a:srgbClr val="FFFFFF"/>
                </a:solidFill>
              </a:rPr>
              <a:pPr/>
              <a:t>1</a:t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Eliminate the link attribute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BB8934-51E5-6F4F-A420-B5F3930091C2}" type="slidenum">
              <a:rPr lang="en-US" sz="1400">
                <a:solidFill>
                  <a:srgbClr val="FFFFFF"/>
                </a:solidFill>
              </a:rPr>
              <a:pPr/>
              <a:t>10</a:t>
            </a:fld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24581" name="Content Placeholder 4" descr="ComputerEquipment-Simplified2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7" r="-4767"/>
          <a:stretch>
            <a:fillRect/>
          </a:stretch>
        </p:blipFill>
        <p:spPr/>
      </p:pic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800600" y="3657600"/>
            <a:ext cx="3657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800000"/>
                </a:solidFill>
              </a:rPr>
              <a:t>We can qualify the one-to-many associations to solve the problem. The FromDateTime will qualify the association and uniquely identify the usage (or connection) to the equipment done by the employee at a particular date and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Attribute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>
                <a:latin typeface="Arial" charset="0"/>
              </a:rPr>
              <a:t>A lot of queries are consistent with the following patterns: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ja-JP" altLang="en-US" dirty="0" smtClean="0">
                <a:latin typeface="Arial" charset="0"/>
              </a:rPr>
              <a:t>“</a:t>
            </a:r>
            <a:r>
              <a:rPr lang="en-US" altLang="ja-JP" dirty="0" smtClean="0">
                <a:latin typeface="Arial" charset="0"/>
              </a:rPr>
              <a:t>find the names of all employees using a workstation identified by a given IP address just now</a:t>
            </a:r>
            <a:r>
              <a:rPr lang="ja-JP" altLang="en-US" dirty="0" smtClean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ja-JP" altLang="en-US" dirty="0" smtClean="0">
                <a:latin typeface="Arial" charset="0"/>
              </a:rPr>
              <a:t>“</a:t>
            </a:r>
            <a:r>
              <a:rPr lang="en-US" altLang="ja-JP" dirty="0" smtClean="0">
                <a:latin typeface="Arial" charset="0"/>
              </a:rPr>
              <a:t>find all workstations which are used in a given period of time by employees from a given department.</a:t>
            </a:r>
            <a:r>
              <a:rPr lang="ja-JP" altLang="en-US" dirty="0" smtClean="0">
                <a:latin typeface="Arial" charset="0"/>
              </a:rPr>
              <a:t>”</a:t>
            </a:r>
            <a:endParaRPr lang="en-US" dirty="0" smtClean="0">
              <a:latin typeface="Arial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9F082-2B77-C14E-B610-E019688F5B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Attribute migration</a:t>
            </a:r>
            <a:endParaRPr lang="en-US" dirty="0"/>
          </a:p>
        </p:txBody>
      </p:sp>
      <p:pic>
        <p:nvPicPr>
          <p:cNvPr id="26626" name="Content Placeholder 6" descr="ComputerEquipment-Simplified210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1" r="-3911"/>
          <a:stretch>
            <a:fillRect/>
          </a:stretch>
        </p:blipFill>
        <p:spPr>
          <a:xfrm>
            <a:off x="609600" y="1752600"/>
            <a:ext cx="8229600" cy="487680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E1BD6-1035-4A4D-A735-3117608D8F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533400" y="13716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ja-JP" sz="2400"/>
              <a:t>Find the </a:t>
            </a:r>
            <a:r>
              <a:rPr lang="en-US" altLang="ja-JP" sz="2400">
                <a:solidFill>
                  <a:srgbClr val="800000"/>
                </a:solidFill>
              </a:rPr>
              <a:t>names</a:t>
            </a:r>
            <a:r>
              <a:rPr lang="en-US" altLang="ja-JP" sz="2400"/>
              <a:t> of all employees using a workstation identified by a given </a:t>
            </a:r>
            <a:r>
              <a:rPr lang="en-US" altLang="ja-JP" sz="2400">
                <a:solidFill>
                  <a:srgbClr val="800000"/>
                </a:solidFill>
              </a:rPr>
              <a:t>IP address </a:t>
            </a:r>
            <a:r>
              <a:rPr lang="en-US" altLang="ja-JP" sz="2400"/>
              <a:t>just now</a:t>
            </a:r>
            <a:endParaRPr lang="en-US" sz="2400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219200" y="2895600"/>
            <a:ext cx="6553200" cy="3276600"/>
            <a:chOff x="1219200" y="2895600"/>
            <a:chExt cx="6553200" cy="3276600"/>
          </a:xfrm>
        </p:grpSpPr>
        <p:sp>
          <p:nvSpPr>
            <p:cNvPr id="9" name="Oval 8"/>
            <p:cNvSpPr/>
            <p:nvPr/>
          </p:nvSpPr>
          <p:spPr>
            <a:xfrm>
              <a:off x="6324600" y="2895600"/>
              <a:ext cx="1447800" cy="228600"/>
            </a:xfrm>
            <a:prstGeom prst="ellipse">
              <a:avLst/>
            </a:prstGeom>
            <a:noFill/>
            <a:ln w="25400">
              <a:solidFill>
                <a:srgbClr val="3C231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867400"/>
              <a:ext cx="2057400" cy="304800"/>
            </a:xfrm>
            <a:prstGeom prst="ellipse">
              <a:avLst/>
            </a:prstGeom>
            <a:noFill/>
            <a:ln w="25400">
              <a:solidFill>
                <a:srgbClr val="3C231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2971800" y="2895600"/>
            <a:ext cx="5943600" cy="3429000"/>
            <a:chOff x="2971800" y="2895600"/>
            <a:chExt cx="5943600" cy="3429000"/>
          </a:xfrm>
        </p:grpSpPr>
        <p:grpSp>
          <p:nvGrpSpPr>
            <p:cNvPr id="26633" name="Group 24"/>
            <p:cNvGrpSpPr>
              <a:grpSpLocks/>
            </p:cNvGrpSpPr>
            <p:nvPr/>
          </p:nvGrpSpPr>
          <p:grpSpPr bwMode="auto">
            <a:xfrm>
              <a:off x="2971800" y="2895600"/>
              <a:ext cx="3581400" cy="3124200"/>
              <a:chOff x="2971800" y="2895600"/>
              <a:chExt cx="3581400" cy="3124200"/>
            </a:xfrm>
          </p:grpSpPr>
          <p:grpSp>
            <p:nvGrpSpPr>
              <p:cNvPr id="26635" name="Group 15"/>
              <p:cNvGrpSpPr>
                <a:grpSpLocks/>
              </p:cNvGrpSpPr>
              <p:nvPr/>
            </p:nvGrpSpPr>
            <p:grpSpPr bwMode="auto">
              <a:xfrm>
                <a:off x="5181600" y="2971800"/>
                <a:ext cx="1371600" cy="533400"/>
                <a:chOff x="5105400" y="2971800"/>
                <a:chExt cx="1371600" cy="5334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5105400" y="2971800"/>
                  <a:ext cx="1371600" cy="0"/>
                </a:xfrm>
                <a:prstGeom prst="straightConnector1">
                  <a:avLst/>
                </a:prstGeom>
                <a:ln>
                  <a:solidFill>
                    <a:srgbClr val="8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105400" y="2971800"/>
                  <a:ext cx="0" cy="533400"/>
                </a:xfrm>
                <a:prstGeom prst="straightConnector1">
                  <a:avLst/>
                </a:prstGeom>
                <a:ln>
                  <a:solidFill>
                    <a:srgbClr val="8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36" name="Group 23"/>
              <p:cNvGrpSpPr>
                <a:grpSpLocks/>
              </p:cNvGrpSpPr>
              <p:nvPr/>
            </p:nvGrpSpPr>
            <p:grpSpPr bwMode="auto">
              <a:xfrm>
                <a:off x="2971800" y="2895600"/>
                <a:ext cx="1447800" cy="3124200"/>
                <a:chOff x="2971800" y="2895600"/>
                <a:chExt cx="1447800" cy="3124200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2971800" y="2895600"/>
                  <a:ext cx="0" cy="3124200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971800" y="2895600"/>
                  <a:ext cx="1447800" cy="0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419600" y="2895600"/>
                  <a:ext cx="0" cy="609600"/>
                </a:xfrm>
                <a:prstGeom prst="straightConnector1">
                  <a:avLst/>
                </a:prstGeom>
                <a:ln>
                  <a:solidFill>
                    <a:srgbClr val="8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4876800" y="3770313"/>
              <a:ext cx="4038600" cy="25542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8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800000"/>
                  </a:solidFill>
                </a:rPr>
                <a:t>Rule to migrate/copy an attribute:</a:t>
              </a:r>
            </a:p>
            <a:p>
              <a:pPr marL="285750" indent="-285750">
                <a:buFont typeface="Arial"/>
                <a:buChar char="•"/>
                <a:defRPr/>
              </a:pPr>
              <a:r>
                <a:rPr lang="en-US" sz="2000" dirty="0">
                  <a:solidFill>
                    <a:srgbClr val="800000"/>
                  </a:solidFill>
                </a:rPr>
                <a:t>An attribute can be migrated/copied from one class to another class along an association with ‘One-to-many’ or ‘One-to-one’ multiplicity. NEVER FROM ‘MANY-TO-ONE’ MULTIPLICITY.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omputerEquipment-Simplified21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1" r="-3911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Attribute migration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19B33-6570-4641-B72E-946708D18F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9942" name="TextBox 7"/>
          <p:cNvSpPr txBox="1">
            <a:spLocks noChangeArrowheads="1"/>
          </p:cNvSpPr>
          <p:nvPr/>
        </p:nvSpPr>
        <p:spPr bwMode="auto">
          <a:xfrm>
            <a:off x="4495800" y="3886200"/>
            <a:ext cx="4495800" cy="12001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800000"/>
                </a:solidFill>
              </a:rPr>
              <a:t>SELECT  Name, IP-address</a:t>
            </a:r>
          </a:p>
          <a:p>
            <a:pPr>
              <a:defRPr/>
            </a:pPr>
            <a:r>
              <a:rPr lang="en-US" sz="1800" dirty="0" smtClean="0">
                <a:solidFill>
                  <a:srgbClr val="800000"/>
                </a:solidFill>
              </a:rPr>
              <a:t>FROM      USAGE</a:t>
            </a:r>
          </a:p>
          <a:p>
            <a:pPr>
              <a:defRPr/>
            </a:pPr>
            <a:r>
              <a:rPr lang="en-US" sz="1800" dirty="0" smtClean="0">
                <a:solidFill>
                  <a:srgbClr val="800000"/>
                </a:solidFill>
              </a:rPr>
              <a:t>WHERE   </a:t>
            </a:r>
            <a:r>
              <a:rPr lang="en-US" sz="1800" dirty="0" err="1" smtClean="0">
                <a:solidFill>
                  <a:srgbClr val="800000"/>
                </a:solidFill>
              </a:rPr>
              <a:t>to_char</a:t>
            </a:r>
            <a:r>
              <a:rPr lang="en-US" sz="1800" dirty="0" smtClean="0">
                <a:solidFill>
                  <a:srgbClr val="800000"/>
                </a:solidFill>
              </a:rPr>
              <a:t> (</a:t>
            </a:r>
            <a:r>
              <a:rPr lang="en-US" sz="1800" dirty="0" err="1" smtClean="0">
                <a:solidFill>
                  <a:srgbClr val="800000"/>
                </a:solidFill>
              </a:rPr>
              <a:t>FromDateTime</a:t>
            </a:r>
            <a:r>
              <a:rPr lang="en-US" sz="1800" dirty="0" smtClean="0">
                <a:solidFill>
                  <a:srgbClr val="800000"/>
                </a:solidFill>
              </a:rPr>
              <a:t>, ’YYYYMMDD-HHMM’) = ‘20140502-0830’;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Attribute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about this query?</a:t>
            </a:r>
          </a:p>
          <a:p>
            <a:pPr marL="274637" lvl="1" indent="0" eaLnBrk="1" hangingPunct="1">
              <a:buFont typeface="Arial" charset="0"/>
              <a:buNone/>
              <a:defRPr/>
            </a:pPr>
            <a:r>
              <a:rPr lang="ja-JP" altLang="en-US" sz="2400" dirty="0" smtClean="0">
                <a:latin typeface="Arial" charset="0"/>
              </a:rPr>
              <a:t>“</a:t>
            </a:r>
            <a:r>
              <a:rPr lang="en-US" altLang="ja-JP" sz="2400" dirty="0">
                <a:latin typeface="Arial" charset="0"/>
              </a:rPr>
              <a:t>F</a:t>
            </a:r>
            <a:r>
              <a:rPr lang="en-US" altLang="ja-JP" sz="2400" dirty="0" smtClean="0">
                <a:latin typeface="Arial" charset="0"/>
              </a:rPr>
              <a:t>ind all workstations which are used in a given period of time by employees from a given department.</a:t>
            </a:r>
            <a:r>
              <a:rPr lang="ja-JP" altLang="en-US" sz="2400" dirty="0" smtClean="0">
                <a:latin typeface="Arial" charset="0"/>
              </a:rPr>
              <a:t>”</a:t>
            </a:r>
            <a:endParaRPr lang="en-US" altLang="ja-JP" sz="2400" dirty="0" smtClean="0">
              <a:latin typeface="Arial" charset="0"/>
            </a:endParaRPr>
          </a:p>
          <a:p>
            <a:pPr marL="274637" lvl="1" indent="0" eaLnBrk="1" hangingPunct="1">
              <a:buFont typeface="Arial" charset="0"/>
              <a:buNone/>
              <a:defRPr/>
            </a:pPr>
            <a:endParaRPr lang="en-US" sz="2400" dirty="0">
              <a:latin typeface="Arial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EE67B-47C7-5940-B3B0-B05BEF0A68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429000"/>
            <a:ext cx="571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73050" lvl="1"/>
            <a:r>
              <a:rPr lang="en-US" sz="2400"/>
              <a:t>Try to do it yourself as an exercise.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Eliminate Generalization Using Subset Method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9698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3E7EAE-5E86-AD44-B28B-F6F277E2403E}" type="slidenum">
              <a:rPr lang="en-US" sz="1400">
                <a:solidFill>
                  <a:srgbClr val="FFFFFF"/>
                </a:solidFill>
              </a:rPr>
              <a:pPr/>
              <a:t>15</a:t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Computer Equipment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C78-8C73-BC44-BC80-FFB41675534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6389" name="Content Placeholder 8" descr="ComputerEquipment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28" r="-235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950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Eliminate Generalization Using Subset Method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30722" name="Content Placeholder 6" descr="ComputerEquipment-Simplified1-2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57" r="-44057"/>
          <a:stretch>
            <a:fillRect/>
          </a:stretch>
        </p:blipFill>
        <p:spPr>
          <a:xfrm>
            <a:off x="762000" y="1981200"/>
            <a:ext cx="8229600" cy="4876800"/>
          </a:xfrm>
        </p:spPr>
      </p:pic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48BC2E-B7F4-1743-B16E-4AEC14F1B92C}" type="slidenum">
              <a:rPr lang="en-US" sz="1400">
                <a:solidFill>
                  <a:srgbClr val="FFFFFF"/>
                </a:solidFill>
              </a:rPr>
              <a:pPr/>
              <a:t>17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0726" name="TextBox 2"/>
          <p:cNvSpPr txBox="1">
            <a:spLocks noChangeArrowheads="1"/>
          </p:cNvSpPr>
          <p:nvPr/>
        </p:nvSpPr>
        <p:spPr bwMode="auto">
          <a:xfrm>
            <a:off x="228600" y="1608138"/>
            <a:ext cx="5486400" cy="830262"/>
          </a:xfrm>
          <a:prstGeom prst="rect">
            <a:avLst/>
          </a:prstGeom>
          <a:solidFill>
            <a:srgbClr val="E9D7D3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Eliminating generalization using subset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Eliminate Generalization Using Subset Method</a:t>
            </a:r>
            <a:endParaRPr lang="en-US" b="1" dirty="0">
              <a:ea typeface="+mj-ea"/>
              <a:cs typeface="+mj-cs"/>
            </a:endParaRPr>
          </a:p>
        </p:txBody>
      </p:sp>
      <p:pic>
        <p:nvPicPr>
          <p:cNvPr id="31746" name="Content Placeholder 6" descr="ComputerEquipment-Simplified1-22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03" r="-21303"/>
          <a:stretch>
            <a:fillRect/>
          </a:stretch>
        </p:blipFill>
        <p:spPr>
          <a:xfrm>
            <a:off x="838200" y="1981200"/>
            <a:ext cx="8229600" cy="4876800"/>
          </a:xfrm>
        </p:spPr>
      </p:pic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DF7D06-59BF-8645-ABDA-E4D279987B15}" type="slidenum">
              <a:rPr lang="en-US" sz="1400">
                <a:solidFill>
                  <a:srgbClr val="FFFFFF"/>
                </a:solidFill>
              </a:rPr>
              <a:pPr/>
              <a:t>18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228600" y="1600200"/>
            <a:ext cx="5486400" cy="830263"/>
          </a:xfrm>
          <a:prstGeom prst="rect">
            <a:avLst/>
          </a:prstGeom>
          <a:solidFill>
            <a:srgbClr val="E9D7D3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Eliminating generalization using subset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Conceptual Model With Generalization Removed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32770" name="Content Placeholder 6" descr="ComputerEquipment-Simplified1-23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03" r="-21303"/>
          <a:stretch>
            <a:fillRect/>
          </a:stretch>
        </p:blipFill>
        <p:spPr/>
      </p:pic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849136-A63C-B749-8AA8-9AF316809514}" type="slidenum">
              <a:rPr lang="en-US" sz="1400">
                <a:solidFill>
                  <a:srgbClr val="FFFFFF"/>
                </a:solidFill>
              </a:rPr>
              <a:pPr/>
              <a:t>19</a:t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Computer Equipment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C78-8C73-BC44-BC80-FFB41675534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6389" name="Content Placeholder 8" descr="ComputerEquipment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28" r="-23528"/>
          <a:stretch>
            <a:fillRect/>
          </a:stretch>
        </p:blipFill>
        <p:spPr/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Content Placeholder 5" descr="ComputerEquipment-Simplified1-232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13" r="-20313"/>
          <a:stretch>
            <a:fillRect/>
          </a:stretch>
        </p:blipFill>
        <p:spPr>
          <a:xfrm>
            <a:off x="609600" y="1981200"/>
            <a:ext cx="8229600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Simplify Link Attributes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A7621C-9FBA-5644-8904-09ACEE35B1D6}" type="slidenum">
              <a:rPr lang="en-US" sz="1400">
                <a:solidFill>
                  <a:srgbClr val="FFFFFF"/>
                </a:solidFill>
              </a:rPr>
              <a:pPr/>
              <a:t>20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3798" name="TextBox 2"/>
          <p:cNvSpPr txBox="1">
            <a:spLocks noChangeArrowheads="1"/>
          </p:cNvSpPr>
          <p:nvPr/>
        </p:nvSpPr>
        <p:spPr bwMode="auto">
          <a:xfrm>
            <a:off x="304800" y="1455738"/>
            <a:ext cx="5105400" cy="830262"/>
          </a:xfrm>
          <a:prstGeom prst="rect">
            <a:avLst/>
          </a:prstGeom>
          <a:solidFill>
            <a:srgbClr val="E9D7D3"/>
          </a:solidFill>
          <a:ln w="9525">
            <a:solidFill>
              <a:srgbClr val="3C231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Next, we need to eliminate the link-attributes.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Simplify Link Attributes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F4D0-D203-DE49-B81A-ACA169E8369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9941" name="Content Placeholder 8" descr="ComputerEquipment-Simplified1-233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14" r="-841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Content Placeholder 22" descr="ComputerEquipment-Simplified1-233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14" r="-8414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Migrate/Copy Attributes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32F9DA-04D0-AB45-8CD2-A785DE11E732}" type="slidenum">
              <a:rPr lang="en-US" sz="1400">
                <a:solidFill>
                  <a:srgbClr val="FFFFFF"/>
                </a:solidFill>
              </a:rPr>
              <a:pPr/>
              <a:t>22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305175"/>
            <a:ext cx="2743200" cy="314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ja-JP" altLang="en-US" sz="2000" dirty="0">
                <a:solidFill>
                  <a:srgbClr val="800000"/>
                </a:solidFill>
              </a:rPr>
              <a:t>“</a:t>
            </a:r>
            <a:r>
              <a:rPr lang="en-US" altLang="ja-JP" sz="2000" dirty="0">
                <a:solidFill>
                  <a:srgbClr val="800000"/>
                </a:solidFill>
              </a:rPr>
              <a:t>find the </a:t>
            </a:r>
            <a:r>
              <a:rPr lang="en-US" altLang="ja-JP" sz="2000" b="1" dirty="0">
                <a:solidFill>
                  <a:srgbClr val="FF0000"/>
                </a:solidFill>
              </a:rPr>
              <a:t>names</a:t>
            </a:r>
            <a:r>
              <a:rPr lang="en-US" altLang="ja-JP" sz="2000" dirty="0">
                <a:solidFill>
                  <a:srgbClr val="800000"/>
                </a:solidFill>
              </a:rPr>
              <a:t> of all employees using a workstation identified by a given </a:t>
            </a:r>
            <a:r>
              <a:rPr lang="en-US" altLang="ja-JP" sz="2000" b="1" dirty="0">
                <a:solidFill>
                  <a:srgbClr val="FF0000"/>
                </a:solidFill>
              </a:rPr>
              <a:t>IP address </a:t>
            </a:r>
            <a:r>
              <a:rPr lang="en-US" altLang="ja-JP" sz="2000" dirty="0">
                <a:solidFill>
                  <a:srgbClr val="800000"/>
                </a:solidFill>
              </a:rPr>
              <a:t>just now</a:t>
            </a:r>
            <a:r>
              <a:rPr lang="ja-JP" altLang="en-US" sz="2000" dirty="0">
                <a:solidFill>
                  <a:srgbClr val="800000"/>
                </a:solidFill>
              </a:rPr>
              <a:t>”</a:t>
            </a:r>
            <a:endParaRPr lang="en-US" altLang="ja-JP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ja-JP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ja-JP" altLang="en-US" sz="2000" dirty="0">
                <a:solidFill>
                  <a:srgbClr val="800000"/>
                </a:solidFill>
              </a:rPr>
              <a:t>“</a:t>
            </a:r>
            <a:r>
              <a:rPr lang="en-US" altLang="ja-JP" sz="2000" dirty="0">
                <a:solidFill>
                  <a:srgbClr val="800000"/>
                </a:solidFill>
              </a:rPr>
              <a:t>find all </a:t>
            </a:r>
            <a:r>
              <a:rPr lang="en-US" altLang="ja-JP" sz="2000" b="1" dirty="0">
                <a:solidFill>
                  <a:srgbClr val="FF0000"/>
                </a:solidFill>
              </a:rPr>
              <a:t>workstations</a:t>
            </a:r>
            <a:r>
              <a:rPr lang="en-US" altLang="ja-JP" sz="2000" dirty="0">
                <a:solidFill>
                  <a:srgbClr val="800000"/>
                </a:solidFill>
              </a:rPr>
              <a:t> which are used in a given </a:t>
            </a:r>
            <a:r>
              <a:rPr lang="en-US" altLang="ja-JP" sz="2000" b="1" dirty="0">
                <a:solidFill>
                  <a:srgbClr val="FF0000"/>
                </a:solidFill>
              </a:rPr>
              <a:t>period of time </a:t>
            </a:r>
            <a:r>
              <a:rPr lang="en-US" altLang="ja-JP" sz="2000" dirty="0">
                <a:solidFill>
                  <a:srgbClr val="800000"/>
                </a:solidFill>
              </a:rPr>
              <a:t>by </a:t>
            </a:r>
            <a:r>
              <a:rPr lang="en-US" altLang="ja-JP" sz="2000" b="1" dirty="0">
                <a:solidFill>
                  <a:srgbClr val="FF0000"/>
                </a:solidFill>
              </a:rPr>
              <a:t>employees</a:t>
            </a:r>
            <a:r>
              <a:rPr lang="en-US" altLang="ja-JP" sz="2000" dirty="0">
                <a:solidFill>
                  <a:srgbClr val="800000"/>
                </a:solidFill>
              </a:rPr>
              <a:t> from a given </a:t>
            </a:r>
            <a:r>
              <a:rPr lang="en-US" altLang="ja-JP" sz="2000" b="1" dirty="0">
                <a:solidFill>
                  <a:srgbClr val="FF0000"/>
                </a:solidFill>
              </a:rPr>
              <a:t>department</a:t>
            </a:r>
            <a:r>
              <a:rPr lang="en-US" altLang="ja-JP" sz="2000" dirty="0">
                <a:solidFill>
                  <a:srgbClr val="800000"/>
                </a:solidFill>
              </a:rPr>
              <a:t>.</a:t>
            </a:r>
            <a:r>
              <a:rPr lang="ja-JP" altLang="en-US" sz="2000" dirty="0">
                <a:solidFill>
                  <a:srgbClr val="800000"/>
                </a:solidFill>
              </a:rPr>
              <a:t>”</a:t>
            </a:r>
            <a:endParaRPr lang="en-US" sz="2000" dirty="0">
              <a:solidFill>
                <a:srgbClr val="800000"/>
              </a:solidFill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124200" y="2514600"/>
            <a:ext cx="3429000" cy="3505200"/>
            <a:chOff x="3124200" y="2514600"/>
            <a:chExt cx="3429000" cy="3505200"/>
          </a:xfrm>
        </p:grpSpPr>
        <p:grpSp>
          <p:nvGrpSpPr>
            <p:cNvPr id="34824" name="Group 4"/>
            <p:cNvGrpSpPr>
              <a:grpSpLocks/>
            </p:cNvGrpSpPr>
            <p:nvPr/>
          </p:nvGrpSpPr>
          <p:grpSpPr bwMode="auto">
            <a:xfrm>
              <a:off x="3124200" y="2514600"/>
              <a:ext cx="3429000" cy="3505200"/>
              <a:chOff x="3124200" y="2514600"/>
              <a:chExt cx="3429000" cy="3505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124200" y="5105400"/>
                <a:ext cx="1828800" cy="228600"/>
              </a:xfrm>
              <a:prstGeom prst="ellipse">
                <a:avLst/>
              </a:prstGeom>
              <a:noFill/>
              <a:ln w="25400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24200" y="5791200"/>
                <a:ext cx="1828800" cy="228600"/>
              </a:xfrm>
              <a:prstGeom prst="ellipse">
                <a:avLst/>
              </a:prstGeom>
              <a:noFill/>
              <a:ln w="25400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257800" y="2514600"/>
                <a:ext cx="1295400" cy="457200"/>
              </a:xfrm>
              <a:prstGeom prst="ellipse">
                <a:avLst/>
              </a:prstGeom>
              <a:noFill/>
              <a:ln w="25400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4825" name="Group 19"/>
            <p:cNvGrpSpPr>
              <a:grpSpLocks/>
            </p:cNvGrpSpPr>
            <p:nvPr/>
          </p:nvGrpSpPr>
          <p:grpSpPr bwMode="auto">
            <a:xfrm>
              <a:off x="4114800" y="2743200"/>
              <a:ext cx="1219200" cy="3200400"/>
              <a:chOff x="4114800" y="2743200"/>
              <a:chExt cx="1219200" cy="3200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4114800" y="4191000"/>
                <a:ext cx="0" cy="106680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267200" y="4191000"/>
                <a:ext cx="0" cy="175260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5029200" y="4191000"/>
                <a:ext cx="304800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334000" y="2743200"/>
                <a:ext cx="0" cy="1447800"/>
              </a:xfrm>
              <a:prstGeom prst="line">
                <a:avLst/>
              </a:prstGeom>
              <a:ln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Content Placeholder 9" descr="ComputerEquipment-Simplified1-234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14" r="-8414"/>
          <a:stretch>
            <a:fillRect/>
          </a:stretch>
        </p:blipFill>
        <p:spPr>
          <a:xfrm>
            <a:off x="762000" y="1524000"/>
            <a:ext cx="8229600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Migrate/Copy Attributes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2E754-7460-884B-BA80-D51383DF650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3505200"/>
            <a:ext cx="3048000" cy="3139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SELECT </a:t>
            </a:r>
            <a:r>
              <a:rPr lang="en-US" dirty="0" err="1"/>
              <a:t>EmpeNum</a:t>
            </a:r>
            <a:r>
              <a:rPr lang="en-US" dirty="0"/>
              <a:t>,</a:t>
            </a:r>
          </a:p>
          <a:p>
            <a:pPr>
              <a:defRPr/>
            </a:pPr>
            <a:r>
              <a:rPr lang="en-US" dirty="0"/>
              <a:t>               Name,</a:t>
            </a:r>
          </a:p>
          <a:p>
            <a:pPr>
              <a:defRPr/>
            </a:pPr>
            <a:r>
              <a:rPr lang="en-US" dirty="0"/>
              <a:t>               Department,</a:t>
            </a:r>
          </a:p>
          <a:p>
            <a:pPr>
              <a:defRPr/>
            </a:pPr>
            <a:r>
              <a:rPr lang="en-US" dirty="0"/>
              <a:t>               </a:t>
            </a:r>
            <a:r>
              <a:rPr lang="en-US" dirty="0" err="1"/>
              <a:t>SerialNum</a:t>
            </a:r>
            <a:r>
              <a:rPr lang="en-US" dirty="0"/>
              <a:t>,</a:t>
            </a:r>
          </a:p>
          <a:p>
            <a:pPr>
              <a:defRPr/>
            </a:pPr>
            <a:r>
              <a:rPr lang="en-US" dirty="0"/>
              <a:t>               IP-address,</a:t>
            </a:r>
          </a:p>
          <a:p>
            <a:pPr>
              <a:defRPr/>
            </a:pPr>
            <a:r>
              <a:rPr lang="en-US" dirty="0"/>
              <a:t>               </a:t>
            </a:r>
            <a:r>
              <a:rPr lang="en-US" dirty="0" err="1"/>
              <a:t>FromDateTime</a:t>
            </a:r>
            <a:endParaRPr lang="en-US" dirty="0"/>
          </a:p>
          <a:p>
            <a:pPr>
              <a:defRPr/>
            </a:pPr>
            <a:r>
              <a:rPr lang="en-US" dirty="0"/>
              <a:t>FROM EMPE-WS-USAGE</a:t>
            </a:r>
          </a:p>
          <a:p>
            <a:pPr>
              <a:defRPr/>
            </a:pPr>
            <a:r>
              <a:rPr lang="en-US" dirty="0"/>
              <a:t>WHERE </a:t>
            </a:r>
            <a:r>
              <a:rPr lang="en-US" dirty="0" err="1"/>
              <a:t>to_char</a:t>
            </a:r>
            <a:r>
              <a:rPr lang="en-US" dirty="0"/>
              <a:t>(</a:t>
            </a:r>
            <a:r>
              <a:rPr lang="en-US" dirty="0" err="1"/>
              <a:t>FromDateTime</a:t>
            </a:r>
            <a:r>
              <a:rPr lang="en-US" dirty="0"/>
              <a:t>, ‘YYYYMMDD-HHMM’) = ‘20140502-1030’;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57200"/>
            <a:ext cx="7158037" cy="9763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Problem statement: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873125" y="1752600"/>
            <a:ext cx="76612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Assume that: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The queries related to Projectors, Laptops, and computer components are very rare,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 lot of queries are consistent with the following patterns: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find the names of all employees using a workstation identified by a given IP address just now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find all workstations which are used in a given period of time by employees from a given department.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8C012D-7728-0C43-B8A3-5AB0878078AA}" type="slidenum">
              <a:rPr lang="en-US" sz="1400">
                <a:solidFill>
                  <a:srgbClr val="FFFFFF"/>
                </a:solidFill>
              </a:rPr>
              <a:pPr/>
              <a:t>3</a:t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Problem statement: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>
                <a:latin typeface="Arial" charset="0"/>
              </a:rPr>
              <a:t>Eliminate generalization hierarchy from the conceptual model given above. Assume that objective of this transformation is to optimize the performance of applications consisted with the patterns listed above.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E1D8E7-92EF-964C-882E-E45D9C7F3529}" type="slidenum">
              <a:rPr lang="en-US" sz="1400">
                <a:solidFill>
                  <a:srgbClr val="FFFFFF"/>
                </a:solidFill>
              </a:rPr>
              <a:pPr/>
              <a:t>4</a:t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Steps involved: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Elimination of generalization</a:t>
            </a:r>
          </a:p>
          <a:p>
            <a:pPr lvl="1" eaLnBrk="1" hangingPunct="1"/>
            <a:r>
              <a:rPr lang="en-US">
                <a:latin typeface="Arial" charset="0"/>
              </a:rPr>
              <a:t>Association method</a:t>
            </a:r>
          </a:p>
          <a:p>
            <a:pPr lvl="1" eaLnBrk="1" hangingPunct="1"/>
            <a:r>
              <a:rPr lang="en-US">
                <a:latin typeface="Arial" charset="0"/>
              </a:rPr>
              <a:t>Subset method</a:t>
            </a:r>
          </a:p>
          <a:p>
            <a:pPr lvl="1" eaLnBrk="1" hangingPunct="1"/>
            <a:r>
              <a:rPr lang="en-US">
                <a:latin typeface="Arial" charset="0"/>
              </a:rPr>
              <a:t>Superset method</a:t>
            </a:r>
          </a:p>
          <a:p>
            <a:pPr eaLnBrk="1" hangingPunct="1"/>
            <a:r>
              <a:rPr lang="en-US">
                <a:latin typeface="Arial" charset="0"/>
              </a:rPr>
              <a:t>Simplifications</a:t>
            </a:r>
          </a:p>
          <a:p>
            <a:pPr lvl="1" eaLnBrk="1" hangingPunct="1"/>
            <a:r>
              <a:rPr lang="en-US">
                <a:latin typeface="Arial" charset="0"/>
              </a:rPr>
              <a:t>Elimination of association classes</a:t>
            </a:r>
          </a:p>
          <a:p>
            <a:pPr lvl="1" eaLnBrk="1" hangingPunct="1"/>
            <a:r>
              <a:rPr lang="en-US">
                <a:latin typeface="Arial" charset="0"/>
              </a:rPr>
              <a:t>Elimination of link attributes</a:t>
            </a:r>
          </a:p>
          <a:p>
            <a:pPr lvl="1" eaLnBrk="1" hangingPunct="1"/>
            <a:r>
              <a:rPr lang="en-US">
                <a:latin typeface="Arial" charset="0"/>
              </a:rPr>
              <a:t>Elimination of many-to-many associations</a:t>
            </a:r>
          </a:p>
          <a:p>
            <a:pPr eaLnBrk="1" hangingPunct="1"/>
            <a:r>
              <a:rPr lang="en-US">
                <a:latin typeface="Arial" charset="0"/>
              </a:rPr>
              <a:t>Decomposition (Horizontal)</a:t>
            </a:r>
          </a:p>
          <a:p>
            <a:pPr eaLnBrk="1" hangingPunct="1"/>
            <a:r>
              <a:rPr lang="en-US">
                <a:latin typeface="Arial" charset="0"/>
              </a:rPr>
              <a:t>Migrate/copy attributes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372DF1-9F73-254E-9BEF-BC39D425CBB6}" type="slidenum">
              <a:rPr lang="en-US" sz="1400">
                <a:solidFill>
                  <a:srgbClr val="FFFFFF"/>
                </a:solidFill>
              </a:rPr>
              <a:pPr/>
              <a:t>5</a:t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Elimination of generalization using association method</a:t>
            </a:r>
            <a:endParaRPr lang="en-US" dirty="0"/>
          </a:p>
        </p:txBody>
      </p:sp>
      <p:sp>
        <p:nvSpPr>
          <p:cNvPr id="20482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Tutorial - Denormalization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CSCI317 – Database Performance Tuning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AFD2B-5F56-D64E-AF83-DA0EFC8CD0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Eliminate generalization using Association Method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67946B-1D61-D146-BF1C-A72270B6F80B}" type="slidenum">
              <a:rPr lang="en-US" sz="1400">
                <a:solidFill>
                  <a:srgbClr val="FFFFFF"/>
                </a:solidFill>
              </a:rPr>
              <a:pPr/>
              <a:t>7</a:t>
            </a:fld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21509" name="Content Placeholder 8" descr="ComputerEquipment-Simplified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32" r="-21832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457200" y="1600200"/>
            <a:ext cx="4495800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800000"/>
                </a:solidFill>
              </a:rPr>
              <a:t>Elimination of generalization using association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Conceptual Model With Generalization Removed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2530" name="Content Placeholder 6" descr="ComputerEquipment-Simplified4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97" r="-21597"/>
          <a:stretch>
            <a:fillRect/>
          </a:stretch>
        </p:blipFill>
        <p:spPr/>
      </p:pic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1583B9-565B-C148-A943-AD794F8C255E}" type="slidenum">
              <a:rPr lang="en-US" sz="1400">
                <a:solidFill>
                  <a:srgbClr val="FFFFFF"/>
                </a:solidFill>
              </a:rPr>
              <a:pPr/>
              <a:t>8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2534" name="TextBox 2"/>
          <p:cNvSpPr txBox="1">
            <a:spLocks noChangeArrowheads="1"/>
          </p:cNvSpPr>
          <p:nvPr/>
        </p:nvSpPr>
        <p:spPr bwMode="auto">
          <a:xfrm>
            <a:off x="457200" y="1595438"/>
            <a:ext cx="6477000" cy="461962"/>
          </a:xfrm>
          <a:prstGeom prst="rect">
            <a:avLst/>
          </a:prstGeom>
          <a:solidFill>
            <a:srgbClr val="E9D7D3"/>
          </a:solidFill>
          <a:ln w="9525">
            <a:solidFill>
              <a:srgbClr val="3C231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Next, we need to eliminate the link-attributes.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Eliminate </a:t>
            </a:r>
            <a:r>
              <a:rPr lang="en-US" dirty="0" smtClean="0">
                <a:ea typeface="+mj-ea"/>
                <a:cs typeface="+mj-cs"/>
              </a:rPr>
              <a:t>the link attribute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3554" name="Content Placeholder 6" descr="ComputerEquipment-Simplified2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29" r="-21429"/>
          <a:stretch>
            <a:fillRect/>
          </a:stretch>
        </p:blipFill>
        <p:spPr/>
      </p:pic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Tutorial - Denormalization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>
                <a:solidFill>
                  <a:srgbClr val="FFFFFF"/>
                </a:solidFill>
              </a:rPr>
              <a:t>CSCI317 – Database Performance Tuning 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61743B-F2BE-4145-9179-AB84A4D32C22}" type="slidenum">
              <a:rPr lang="en-US" sz="1400">
                <a:solidFill>
                  <a:srgbClr val="FFFFFF"/>
                </a:solidFill>
              </a:rPr>
              <a:pPr/>
              <a:t>9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486400" y="3352800"/>
            <a:ext cx="3276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800000"/>
                </a:solidFill>
              </a:rPr>
              <a:t>But this poses a problem. An employee (EmpeNum) may be using the same equipment (SerialNum) in a different day and time. In such a situation, the primary key of the association class USAGE is not unique.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86400" y="6324600"/>
            <a:ext cx="327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800000"/>
                </a:solidFill>
              </a:rPr>
              <a:t>How to solve this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1357</TotalTime>
  <Words>734</Words>
  <Application>Microsoft Office PowerPoint</Application>
  <PresentationFormat>On-screen Show (4:3)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ＭＳ Ｐゴシック</vt:lpstr>
      <vt:lpstr>Arial</vt:lpstr>
      <vt:lpstr>Times New Roman</vt:lpstr>
      <vt:lpstr>Wingdings</vt:lpstr>
      <vt:lpstr>Clarity</vt:lpstr>
      <vt:lpstr>CSCI317 – Database Performance Tuning </vt:lpstr>
      <vt:lpstr>Computer Equipment</vt:lpstr>
      <vt:lpstr>Problem statement:</vt:lpstr>
      <vt:lpstr>Problem statement:</vt:lpstr>
      <vt:lpstr>Steps involved:</vt:lpstr>
      <vt:lpstr>Elimination of generalization using association method</vt:lpstr>
      <vt:lpstr>Eliminate generalization using Association Method</vt:lpstr>
      <vt:lpstr>Conceptual Model With Generalization Removed</vt:lpstr>
      <vt:lpstr>Eliminate the link attribute</vt:lpstr>
      <vt:lpstr>Eliminate the link attribute</vt:lpstr>
      <vt:lpstr>Attribute migration</vt:lpstr>
      <vt:lpstr>Attribute migration</vt:lpstr>
      <vt:lpstr>Attribute migration</vt:lpstr>
      <vt:lpstr>Attribute migration</vt:lpstr>
      <vt:lpstr>Eliminate Generalization Using Subset Method</vt:lpstr>
      <vt:lpstr>Computer Equipment</vt:lpstr>
      <vt:lpstr>Eliminate Generalization Using Subset Method</vt:lpstr>
      <vt:lpstr>Eliminate Generalization Using Subset Method</vt:lpstr>
      <vt:lpstr>Conceptual Model With Generalization Removed</vt:lpstr>
      <vt:lpstr>Simplify Link Attributes</vt:lpstr>
      <vt:lpstr>Simplify Link Attributes</vt:lpstr>
      <vt:lpstr>Migrate/Copy Attributes</vt:lpstr>
      <vt:lpstr>Migrate/Copy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- Case Study 1</dc:title>
  <dc:subject>CSCI315 - Database Design &amp; Implementation</dc:subject>
  <dc:creator>SJ</dc:creator>
  <cp:lastModifiedBy>Sionggo Japit</cp:lastModifiedBy>
  <cp:revision>164</cp:revision>
  <dcterms:created xsi:type="dcterms:W3CDTF">2001-06-20T04:29:43Z</dcterms:created>
  <dcterms:modified xsi:type="dcterms:W3CDTF">2019-10-14T15:04:15Z</dcterms:modified>
</cp:coreProperties>
</file>