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 id="2147483674" r:id="rId2"/>
  </p:sldMasterIdLst>
  <p:notesMasterIdLst>
    <p:notesMasterId r:id="rId51"/>
  </p:notesMasterIdLst>
  <p:handoutMasterIdLst>
    <p:handoutMasterId r:id="rId52"/>
  </p:handoutMasterIdLst>
  <p:sldIdLst>
    <p:sldId id="256" r:id="rId3"/>
    <p:sldId id="288" r:id="rId4"/>
    <p:sldId id="304" r:id="rId5"/>
    <p:sldId id="305" r:id="rId6"/>
    <p:sldId id="289" r:id="rId7"/>
    <p:sldId id="290" r:id="rId8"/>
    <p:sldId id="291" r:id="rId9"/>
    <p:sldId id="306" r:id="rId10"/>
    <p:sldId id="293" r:id="rId11"/>
    <p:sldId id="294" r:id="rId12"/>
    <p:sldId id="295" r:id="rId13"/>
    <p:sldId id="298" r:id="rId14"/>
    <p:sldId id="299" r:id="rId15"/>
    <p:sldId id="300" r:id="rId16"/>
    <p:sldId id="301" r:id="rId17"/>
    <p:sldId id="302" r:id="rId18"/>
    <p:sldId id="303" r:id="rId19"/>
    <p:sldId id="307" r:id="rId20"/>
    <p:sldId id="318" r:id="rId21"/>
    <p:sldId id="336" r:id="rId22"/>
    <p:sldId id="335" r:id="rId23"/>
    <p:sldId id="319" r:id="rId24"/>
    <p:sldId id="320" r:id="rId25"/>
    <p:sldId id="321" r:id="rId26"/>
    <p:sldId id="322" r:id="rId27"/>
    <p:sldId id="323" r:id="rId28"/>
    <p:sldId id="337" r:id="rId29"/>
    <p:sldId id="339" r:id="rId30"/>
    <p:sldId id="308" r:id="rId31"/>
    <p:sldId id="340" r:id="rId32"/>
    <p:sldId id="348" r:id="rId33"/>
    <p:sldId id="349" r:id="rId34"/>
    <p:sldId id="350" r:id="rId35"/>
    <p:sldId id="351" r:id="rId36"/>
    <p:sldId id="344" r:id="rId37"/>
    <p:sldId id="345" r:id="rId38"/>
    <p:sldId id="346" r:id="rId39"/>
    <p:sldId id="347" r:id="rId40"/>
    <p:sldId id="309" r:id="rId41"/>
    <p:sldId id="324" r:id="rId42"/>
    <p:sldId id="325" r:id="rId43"/>
    <p:sldId id="326" r:id="rId44"/>
    <p:sldId id="330" r:id="rId45"/>
    <p:sldId id="331" r:id="rId46"/>
    <p:sldId id="327" r:id="rId47"/>
    <p:sldId id="328" r:id="rId48"/>
    <p:sldId id="329" r:id="rId49"/>
    <p:sldId id="334"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0000"/>
    <a:srgbClr val="FFFFCC"/>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70C814-E5CD-4444-8F57-1E695928252C}" type="datetimeFigureOut">
              <a:rPr lang="en-US" smtClean="0"/>
              <a:t>2/21/2019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BD7BC53-E3CC-6741-B672-2250C7ED0269}" type="slidenum">
              <a:rPr lang="en-US" smtClean="0"/>
              <a:t>‹#›</a:t>
            </a:fld>
            <a:endParaRPr lang="en-US"/>
          </a:p>
        </p:txBody>
      </p:sp>
    </p:spTree>
    <p:extLst>
      <p:ext uri="{BB962C8B-B14F-4D97-AF65-F5344CB8AC3E}">
        <p14:creationId xmlns:p14="http://schemas.microsoft.com/office/powerpoint/2010/main" val="31344620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1F2D4B-A4E8-4702-AAD9-AEEABDEDCA00}" type="datetimeFigureOut">
              <a:rPr lang="en-US" smtClean="0"/>
              <a:t>2/21/2019</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8BE026-3337-4E2C-A2B0-FA1DE3C96266}" type="slidenum">
              <a:rPr lang="en-SG" smtClean="0"/>
              <a:t>‹#›</a:t>
            </a:fld>
            <a:endParaRPr lang="en-SG"/>
          </a:p>
        </p:txBody>
      </p:sp>
    </p:spTree>
    <p:extLst>
      <p:ext uri="{BB962C8B-B14F-4D97-AF65-F5344CB8AC3E}">
        <p14:creationId xmlns:p14="http://schemas.microsoft.com/office/powerpoint/2010/main" val="267714070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639CF319-23E8-9B40-87CC-05A5DE7E2030}" type="slidenum">
              <a:rPr lang="en-US" sz="1200">
                <a:latin typeface="Times New Roman" charset="0"/>
              </a:rPr>
              <a:pPr/>
              <a:t>2</a:t>
            </a:fld>
            <a:endParaRPr lang="en-US" sz="1200">
              <a:latin typeface="Times New Roman" charset="0"/>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A247A8EE-666D-9A4F-A7B8-13C4D05B947B}" type="slidenum">
              <a:rPr lang="en-US" sz="1200">
                <a:latin typeface="Times New Roman" charset="0"/>
              </a:rPr>
              <a:pPr/>
              <a:t>16</a:t>
            </a:fld>
            <a:endParaRPr lang="en-US" sz="1200">
              <a:latin typeface="Times New Roman" charset="0"/>
            </a:endParaRPr>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A1D9C18E-643D-284A-B04B-16D7C15684A6}" type="slidenum">
              <a:rPr lang="en-US" sz="1200">
                <a:latin typeface="Times New Roman" charset="0"/>
              </a:rPr>
              <a:pPr/>
              <a:t>17</a:t>
            </a:fld>
            <a:endParaRPr lang="en-US" sz="1200">
              <a:latin typeface="Times New Roman" charset="0"/>
            </a:endParaRPr>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set</a:t>
            </a:r>
            <a:r>
              <a:rPr lang="en-US" baseline="0" dirty="0"/>
              <a:t> A, -&gt; best case = ( (1/20) * 1,000,000 ) / blocking factor ), for set B, -&gt; best case = ( (1/100) * 1,000,000) / blocking factor)</a:t>
            </a:r>
          </a:p>
          <a:p>
            <a:r>
              <a:rPr lang="en-US" baseline="0" dirty="0"/>
              <a:t>For the combine best case = ( ( (1/20) * 1,000,000) * ( (1/100) * 1,000,000) ) ) / blocking factor = ( ( (1/20) * (1/100) ) * 1,000,000 ) / blocking factor</a:t>
            </a:r>
          </a:p>
          <a:p>
            <a:r>
              <a:rPr lang="en-US" baseline="0" dirty="0"/>
              <a:t>For non-primary key index -&gt; worst case = (1/100) / 1 = 1/100 because the records are distributed over 10 different blocks.</a:t>
            </a:r>
          </a:p>
          <a:p>
            <a:r>
              <a:rPr lang="en-US" baseline="0" dirty="0"/>
              <a:t>For non-primary key index -&gt; best case = (1/100) / 10 = ( 1 / 100 * 10 ) because the records are found in one block.</a:t>
            </a:r>
            <a:endParaRPr lang="en-US" dirty="0"/>
          </a:p>
          <a:p>
            <a:endParaRPr lang="en-US" dirty="0"/>
          </a:p>
          <a:p>
            <a:r>
              <a:rPr lang="en-US" dirty="0"/>
              <a:t>Best case = ( (1/1) * (1/100)/1 ) * 10^6</a:t>
            </a:r>
          </a:p>
          <a:p>
            <a:r>
              <a:rPr lang="en-US" dirty="0"/>
              <a:t>Worst case = ( (1/1) * (1/100) / 10 ) * 10^6</a:t>
            </a:r>
          </a:p>
        </p:txBody>
      </p:sp>
      <p:sp>
        <p:nvSpPr>
          <p:cNvPr id="4" name="Slide Number Placeholder 3"/>
          <p:cNvSpPr>
            <a:spLocks noGrp="1"/>
          </p:cNvSpPr>
          <p:nvPr>
            <p:ph type="sldNum" sz="quarter" idx="10"/>
          </p:nvPr>
        </p:nvSpPr>
        <p:spPr/>
        <p:txBody>
          <a:bodyPr/>
          <a:lstStyle/>
          <a:p>
            <a:fld id="{688BE026-3337-4E2C-A2B0-FA1DE3C96266}" type="slidenum">
              <a:rPr lang="en-SG" smtClean="0"/>
              <a:t>26</a:t>
            </a:fld>
            <a:endParaRPr lang="en-SG"/>
          </a:p>
        </p:txBody>
      </p:sp>
    </p:spTree>
    <p:extLst>
      <p:ext uri="{BB962C8B-B14F-4D97-AF65-F5344CB8AC3E}">
        <p14:creationId xmlns:p14="http://schemas.microsoft.com/office/powerpoint/2010/main" val="2538903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a logical ‘AND’, combined cases are multiplied together.</a:t>
            </a:r>
          </a:p>
          <a:p>
            <a:r>
              <a:rPr lang="en-US" baseline="0" dirty="0"/>
              <a:t>For a logical ‘OR’, combined cases are add together.</a:t>
            </a:r>
            <a:endParaRPr lang="en-US" dirty="0"/>
          </a:p>
        </p:txBody>
      </p:sp>
      <p:sp>
        <p:nvSpPr>
          <p:cNvPr id="4" name="Slide Number Placeholder 3"/>
          <p:cNvSpPr>
            <a:spLocks noGrp="1"/>
          </p:cNvSpPr>
          <p:nvPr>
            <p:ph type="sldNum" sz="quarter" idx="10"/>
          </p:nvPr>
        </p:nvSpPr>
        <p:spPr/>
        <p:txBody>
          <a:bodyPr/>
          <a:lstStyle/>
          <a:p>
            <a:fld id="{688BE026-3337-4E2C-A2B0-FA1DE3C96266}" type="slidenum">
              <a:rPr lang="en-SG" smtClean="0"/>
              <a:t>27</a:t>
            </a:fld>
            <a:endParaRPr lang="en-SG"/>
          </a:p>
        </p:txBody>
      </p:sp>
    </p:spTree>
    <p:extLst>
      <p:ext uri="{BB962C8B-B14F-4D97-AF65-F5344CB8AC3E}">
        <p14:creationId xmlns:p14="http://schemas.microsoft.com/office/powerpoint/2010/main" val="2538903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a logical ‘AND’, combined cases are multiplied together.</a:t>
            </a:r>
          </a:p>
          <a:p>
            <a:r>
              <a:rPr lang="en-US" baseline="0" dirty="0"/>
              <a:t>For a logical ‘OR’, combined cases are </a:t>
            </a:r>
            <a:r>
              <a:rPr lang="en-US" baseline="0"/>
              <a:t>add together.</a:t>
            </a:r>
            <a:endParaRPr lang="en-US" dirty="0"/>
          </a:p>
        </p:txBody>
      </p:sp>
      <p:sp>
        <p:nvSpPr>
          <p:cNvPr id="4" name="Slide Number Placeholder 3"/>
          <p:cNvSpPr>
            <a:spLocks noGrp="1"/>
          </p:cNvSpPr>
          <p:nvPr>
            <p:ph type="sldNum" sz="quarter" idx="10"/>
          </p:nvPr>
        </p:nvSpPr>
        <p:spPr/>
        <p:txBody>
          <a:bodyPr/>
          <a:lstStyle/>
          <a:p>
            <a:fld id="{688BE026-3337-4E2C-A2B0-FA1DE3C96266}" type="slidenum">
              <a:rPr lang="en-SG" smtClean="0"/>
              <a:t>28</a:t>
            </a:fld>
            <a:endParaRPr lang="en-SG"/>
          </a:p>
        </p:txBody>
      </p:sp>
    </p:spTree>
    <p:extLst>
      <p:ext uri="{BB962C8B-B14F-4D97-AF65-F5344CB8AC3E}">
        <p14:creationId xmlns:p14="http://schemas.microsoft.com/office/powerpoint/2010/main" val="2538903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set</a:t>
            </a:r>
            <a:r>
              <a:rPr lang="en-US" baseline="0" dirty="0"/>
              <a:t> A, -&gt; best case = ( (1/20) * 1,000,000 ) / blocking factor ), for set B, -&gt; best case = ( (1/100) * 1,000,000) / blocking factor)</a:t>
            </a:r>
          </a:p>
          <a:p>
            <a:r>
              <a:rPr lang="en-US" baseline="0" dirty="0"/>
              <a:t>For the combine best case = ( ( (1/20) * 1,000,000) * ( (1/100) * 1,000,000) ) ) / blocking factor = ( ( (1/20) * (1/100) ) * 1,000,000 ) / blocking factor</a:t>
            </a:r>
          </a:p>
          <a:p>
            <a:r>
              <a:rPr lang="en-US" baseline="0" dirty="0"/>
              <a:t>For non-primary key index -&gt; worst case = (1/100) / 1 = 1/100 because the records are distributed over 10 different blocks.</a:t>
            </a:r>
          </a:p>
          <a:p>
            <a:r>
              <a:rPr lang="en-US" baseline="0" dirty="0"/>
              <a:t>For non-primary key index -&gt; best case = (1/100) / 10 = ( 1 / 100 * 10 ) because the records are found in one block.</a:t>
            </a:r>
            <a:endParaRPr lang="en-US" dirty="0"/>
          </a:p>
          <a:p>
            <a:endParaRPr lang="en-US" dirty="0"/>
          </a:p>
          <a:p>
            <a:r>
              <a:rPr lang="en-US" dirty="0"/>
              <a:t>Best case = ( (1/1) * (1/100)/1 ) * 10^6</a:t>
            </a:r>
          </a:p>
          <a:p>
            <a:r>
              <a:rPr lang="en-US" dirty="0"/>
              <a:t>Worst case = ( (1/1) * (1/100) / 10 ) * 10^6</a:t>
            </a:r>
          </a:p>
        </p:txBody>
      </p:sp>
      <p:sp>
        <p:nvSpPr>
          <p:cNvPr id="4" name="Slide Number Placeholder 3"/>
          <p:cNvSpPr>
            <a:spLocks noGrp="1"/>
          </p:cNvSpPr>
          <p:nvPr>
            <p:ph type="sldNum" sz="quarter" idx="10"/>
          </p:nvPr>
        </p:nvSpPr>
        <p:spPr/>
        <p:txBody>
          <a:bodyPr/>
          <a:lstStyle/>
          <a:p>
            <a:fld id="{688BE026-3337-4E2C-A2B0-FA1DE3C96266}" type="slidenum">
              <a:rPr lang="en-SG" smtClean="0"/>
              <a:t>36</a:t>
            </a:fld>
            <a:endParaRPr lang="en-SG"/>
          </a:p>
        </p:txBody>
      </p:sp>
    </p:spTree>
    <p:extLst>
      <p:ext uri="{BB962C8B-B14F-4D97-AF65-F5344CB8AC3E}">
        <p14:creationId xmlns:p14="http://schemas.microsoft.com/office/powerpoint/2010/main" val="2538903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a logical ‘AND’, combined cases are multiplied together.</a:t>
            </a:r>
          </a:p>
          <a:p>
            <a:r>
              <a:rPr lang="en-US" baseline="0" dirty="0"/>
              <a:t>For a logical ‘OR’, combined cases are add together.</a:t>
            </a:r>
            <a:endParaRPr lang="en-US" dirty="0"/>
          </a:p>
        </p:txBody>
      </p:sp>
      <p:sp>
        <p:nvSpPr>
          <p:cNvPr id="4" name="Slide Number Placeholder 3"/>
          <p:cNvSpPr>
            <a:spLocks noGrp="1"/>
          </p:cNvSpPr>
          <p:nvPr>
            <p:ph type="sldNum" sz="quarter" idx="10"/>
          </p:nvPr>
        </p:nvSpPr>
        <p:spPr/>
        <p:txBody>
          <a:bodyPr/>
          <a:lstStyle/>
          <a:p>
            <a:fld id="{688BE026-3337-4E2C-A2B0-FA1DE3C96266}" type="slidenum">
              <a:rPr lang="en-SG" smtClean="0"/>
              <a:t>37</a:t>
            </a:fld>
            <a:endParaRPr lang="en-SG"/>
          </a:p>
        </p:txBody>
      </p:sp>
    </p:spTree>
    <p:extLst>
      <p:ext uri="{BB962C8B-B14F-4D97-AF65-F5344CB8AC3E}">
        <p14:creationId xmlns:p14="http://schemas.microsoft.com/office/powerpoint/2010/main" val="2538903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a logical ‘AND’, combined cases are multiplied together.</a:t>
            </a:r>
          </a:p>
          <a:p>
            <a:r>
              <a:rPr lang="en-US" baseline="0" dirty="0"/>
              <a:t>For a logical ‘OR’, combined cases are </a:t>
            </a:r>
            <a:r>
              <a:rPr lang="en-US" baseline="0"/>
              <a:t>add together.</a:t>
            </a:r>
            <a:endParaRPr lang="en-US" dirty="0"/>
          </a:p>
        </p:txBody>
      </p:sp>
      <p:sp>
        <p:nvSpPr>
          <p:cNvPr id="4" name="Slide Number Placeholder 3"/>
          <p:cNvSpPr>
            <a:spLocks noGrp="1"/>
          </p:cNvSpPr>
          <p:nvPr>
            <p:ph type="sldNum" sz="quarter" idx="10"/>
          </p:nvPr>
        </p:nvSpPr>
        <p:spPr/>
        <p:txBody>
          <a:bodyPr/>
          <a:lstStyle/>
          <a:p>
            <a:fld id="{688BE026-3337-4E2C-A2B0-FA1DE3C96266}" type="slidenum">
              <a:rPr lang="en-SG" smtClean="0"/>
              <a:t>38</a:t>
            </a:fld>
            <a:endParaRPr lang="en-SG"/>
          </a:p>
        </p:txBody>
      </p:sp>
    </p:spTree>
    <p:extLst>
      <p:ext uri="{BB962C8B-B14F-4D97-AF65-F5344CB8AC3E}">
        <p14:creationId xmlns:p14="http://schemas.microsoft.com/office/powerpoint/2010/main" val="2538903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E50390BE-7188-6146-B2C3-5AE45C2AC14B}" type="slidenum">
              <a:rPr lang="en-US" sz="1200">
                <a:latin typeface="Times New Roman" charset="0"/>
              </a:rPr>
              <a:pPr/>
              <a:t>3</a:t>
            </a:fld>
            <a:endParaRPr lang="en-US" sz="1200">
              <a:latin typeface="Times New Roman" charset="0"/>
            </a:endParaRPr>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E50390BE-7188-6146-B2C3-5AE45C2AC14B}" type="slidenum">
              <a:rPr lang="en-US" sz="1200">
                <a:latin typeface="Times New Roman" charset="0"/>
              </a:rPr>
              <a:pPr/>
              <a:t>7</a:t>
            </a:fld>
            <a:endParaRPr lang="en-US" sz="1200">
              <a:latin typeface="Times New Roman" charset="0"/>
            </a:endParaRPr>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E50390BE-7188-6146-B2C3-5AE45C2AC14B}" type="slidenum">
              <a:rPr lang="en-US" sz="1200">
                <a:latin typeface="Times New Roman" charset="0"/>
              </a:rPr>
              <a:pPr/>
              <a:t>8</a:t>
            </a:fld>
            <a:endParaRPr lang="en-US" sz="1200">
              <a:latin typeface="Times New Roman" charset="0"/>
            </a:endParaRPr>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lstStyle/>
          <a:p>
            <a:pPr>
              <a:defRPr/>
            </a:pPr>
            <a:r>
              <a:rPr lang="en-US" dirty="0"/>
              <a:t>Note that:</a:t>
            </a:r>
          </a:p>
          <a:p>
            <a:pPr marL="228600" indent="-228600">
              <a:buFontTx/>
              <a:buAutoNum type="arabicPeriod"/>
              <a:defRPr/>
            </a:pPr>
            <a:r>
              <a:rPr lang="en-US" dirty="0"/>
              <a:t>The entries in the index block are ordered in (Supplier#, Part#, </a:t>
            </a:r>
            <a:r>
              <a:rPr lang="en-US" dirty="0" err="1"/>
              <a:t>Sdate</a:t>
            </a:r>
            <a:r>
              <a:rPr lang="en-US" dirty="0"/>
              <a:t>) order.</a:t>
            </a:r>
          </a:p>
          <a:p>
            <a:pPr marL="228600" indent="-228600">
              <a:buFontTx/>
              <a:buAutoNum type="arabicPeriod"/>
              <a:defRPr/>
            </a:pPr>
            <a:r>
              <a:rPr lang="en-US" dirty="0"/>
              <a:t>The entries in the data block are not ordered (non-clustered).</a:t>
            </a:r>
          </a:p>
        </p:txBody>
      </p:sp>
      <p:sp>
        <p:nvSpPr>
          <p:cNvPr id="4" name="Slide Number Placeholder 3"/>
          <p:cNvSpPr>
            <a:spLocks noGrp="1"/>
          </p:cNvSpPr>
          <p:nvPr>
            <p:ph type="sldNum" sz="quarter" idx="5"/>
          </p:nvPr>
        </p:nvSpPr>
        <p:spPr/>
        <p:txBody>
          <a:bodyPr/>
          <a:lstStyle/>
          <a:p>
            <a:pPr>
              <a:defRPr/>
            </a:pPr>
            <a:fld id="{B679F933-A5A4-2B40-B811-698A82E9A31D}" type="slidenum">
              <a:rPr lang="en-US" smtClean="0"/>
              <a:pPr>
                <a:defRPr/>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589D4553-B284-7C47-96CA-BCE4B92CF852}" type="slidenum">
              <a:rPr lang="en-US" sz="1200">
                <a:latin typeface="Times New Roman" charset="0"/>
              </a:rPr>
              <a:pPr/>
              <a:t>12</a:t>
            </a:fld>
            <a:endParaRPr lang="en-US" sz="1200">
              <a:latin typeface="Times New Roman" charset="0"/>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FBC87BBD-3D05-8A45-8037-C9A0A2482486}" type="slidenum">
              <a:rPr lang="en-US" sz="1200">
                <a:latin typeface="Times New Roman" charset="0"/>
              </a:rPr>
              <a:pPr/>
              <a:t>13</a:t>
            </a:fld>
            <a:endParaRPr lang="en-US" sz="1200">
              <a:latin typeface="Times New Roman" charset="0"/>
            </a:endParaRP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6B34A800-DF31-9540-9FA0-21736EFA10C3}" type="slidenum">
              <a:rPr lang="en-US" sz="1200">
                <a:latin typeface="Times New Roman" charset="0"/>
              </a:rPr>
              <a:pPr/>
              <a:t>14</a:t>
            </a:fld>
            <a:endParaRPr lang="en-US" sz="1200">
              <a:latin typeface="Times New Roman" charset="0"/>
            </a:endParaRPr>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7B222148-9AAF-384D-93A8-8ADA288E45CF}" type="slidenum">
              <a:rPr lang="en-US" sz="1200">
                <a:latin typeface="Times New Roman" charset="0"/>
              </a:rPr>
              <a:pPr/>
              <a:t>15</a:t>
            </a:fld>
            <a:endParaRPr lang="en-US" sz="1200">
              <a:latin typeface="Times New Roman" charset="0"/>
            </a:endParaRPr>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F887A67-DD59-F742-9DBF-05595A610A17}" type="datetime9">
              <a:rPr lang="en-SG" smtClean="0"/>
              <a:t>21/2/2019 4:32:12 PM</a:t>
            </a:fld>
            <a:endParaRPr lang="en-US"/>
          </a:p>
        </p:txBody>
      </p:sp>
      <p:sp>
        <p:nvSpPr>
          <p:cNvPr id="5" name="Footer Placeholder 4"/>
          <p:cNvSpPr>
            <a:spLocks noGrp="1"/>
          </p:cNvSpPr>
          <p:nvPr>
            <p:ph type="ftr" sz="quarter" idx="11"/>
          </p:nvPr>
        </p:nvSpPr>
        <p:spPr/>
        <p:txBody>
          <a:bodyPr/>
          <a:lstStyle/>
          <a:p>
            <a:r>
              <a:rPr lang="en-US" dirty="0"/>
              <a:t>CSCI317 - Database Performance Tuning</a:t>
            </a:r>
          </a:p>
        </p:txBody>
      </p:sp>
      <p:sp>
        <p:nvSpPr>
          <p:cNvPr id="6" name="Slide Number Placeholder 5"/>
          <p:cNvSpPr>
            <a:spLocks noGrp="1"/>
          </p:cNvSpPr>
          <p:nvPr>
            <p:ph type="sldNum" sz="quarter" idx="12"/>
          </p:nvPr>
        </p:nvSpPr>
        <p:spPr/>
        <p:txBody>
          <a:bodyPr/>
          <a:lstStyle/>
          <a:p>
            <a:fld id="{7A2C8F82-1E71-F744-AE38-937C807A3DB7}" type="slidenum">
              <a:rPr lang="en-US" smtClean="0"/>
              <a:t>‹#›</a:t>
            </a:fld>
            <a:endParaRPr lang="en-US"/>
          </a:p>
        </p:txBody>
      </p:sp>
    </p:spTree>
    <p:extLst>
      <p:ext uri="{BB962C8B-B14F-4D97-AF65-F5344CB8AC3E}">
        <p14:creationId xmlns:p14="http://schemas.microsoft.com/office/powerpoint/2010/main" val="3912735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FA1E59-2130-E047-9983-AFB884878678}" type="datetime9">
              <a:rPr lang="en-SG" smtClean="0"/>
              <a:t>21/2/2019 4:32:12 PM</a:t>
            </a:fld>
            <a:endParaRPr lang="en-US"/>
          </a:p>
        </p:txBody>
      </p:sp>
      <p:sp>
        <p:nvSpPr>
          <p:cNvPr id="5" name="Footer Placeholder 4"/>
          <p:cNvSpPr>
            <a:spLocks noGrp="1"/>
          </p:cNvSpPr>
          <p:nvPr>
            <p:ph type="ftr" sz="quarter" idx="11"/>
          </p:nvPr>
        </p:nvSpPr>
        <p:spPr/>
        <p:txBody>
          <a:bodyPr/>
          <a:lstStyle/>
          <a:p>
            <a:r>
              <a:rPr lang="en-US" dirty="0"/>
              <a:t>CSCI317 - Database Performance Tuning</a:t>
            </a:r>
          </a:p>
        </p:txBody>
      </p:sp>
      <p:sp>
        <p:nvSpPr>
          <p:cNvPr id="6" name="Slide Number Placeholder 5"/>
          <p:cNvSpPr>
            <a:spLocks noGrp="1"/>
          </p:cNvSpPr>
          <p:nvPr>
            <p:ph type="sldNum" sz="quarter" idx="12"/>
          </p:nvPr>
        </p:nvSpPr>
        <p:spPr/>
        <p:txBody>
          <a:bodyPr/>
          <a:lstStyle/>
          <a:p>
            <a:fld id="{7A2C8F82-1E71-F744-AE38-937C807A3DB7}" type="slidenum">
              <a:rPr lang="en-US" smtClean="0"/>
              <a:t>‹#›</a:t>
            </a:fld>
            <a:endParaRPr lang="en-US"/>
          </a:p>
        </p:txBody>
      </p:sp>
    </p:spTree>
    <p:extLst>
      <p:ext uri="{BB962C8B-B14F-4D97-AF65-F5344CB8AC3E}">
        <p14:creationId xmlns:p14="http://schemas.microsoft.com/office/powerpoint/2010/main" val="391892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81378B-F36D-CC45-8561-FEB956E5C35D}" type="datetime9">
              <a:rPr lang="en-SG" smtClean="0"/>
              <a:t>21/2/2019 4:32:12 PM</a:t>
            </a:fld>
            <a:endParaRPr lang="en-US"/>
          </a:p>
        </p:txBody>
      </p:sp>
      <p:sp>
        <p:nvSpPr>
          <p:cNvPr id="5" name="Footer Placeholder 4"/>
          <p:cNvSpPr>
            <a:spLocks noGrp="1"/>
          </p:cNvSpPr>
          <p:nvPr>
            <p:ph type="ftr" sz="quarter" idx="11"/>
          </p:nvPr>
        </p:nvSpPr>
        <p:spPr/>
        <p:txBody>
          <a:bodyPr/>
          <a:lstStyle/>
          <a:p>
            <a:r>
              <a:rPr lang="en-US" dirty="0"/>
              <a:t>CSCI317 - Database Performance Tuning</a:t>
            </a:r>
          </a:p>
        </p:txBody>
      </p:sp>
      <p:sp>
        <p:nvSpPr>
          <p:cNvPr id="6" name="Slide Number Placeholder 5"/>
          <p:cNvSpPr>
            <a:spLocks noGrp="1"/>
          </p:cNvSpPr>
          <p:nvPr>
            <p:ph type="sldNum" sz="quarter" idx="12"/>
          </p:nvPr>
        </p:nvSpPr>
        <p:spPr/>
        <p:txBody>
          <a:bodyPr/>
          <a:lstStyle/>
          <a:p>
            <a:fld id="{7A2C8F82-1E71-F744-AE38-937C807A3DB7}" type="slidenum">
              <a:rPr lang="en-US" smtClean="0"/>
              <a:t>‹#›</a:t>
            </a:fld>
            <a:endParaRPr lang="en-US"/>
          </a:p>
        </p:txBody>
      </p:sp>
    </p:spTree>
    <p:extLst>
      <p:ext uri="{BB962C8B-B14F-4D97-AF65-F5344CB8AC3E}">
        <p14:creationId xmlns:p14="http://schemas.microsoft.com/office/powerpoint/2010/main" val="3634251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371600"/>
            <a:ext cx="7848600" cy="1927225"/>
          </a:xfrm>
        </p:spPr>
        <p:txBody>
          <a:bodyPr anchor="b">
            <a:noAutofit/>
          </a:bodyPr>
          <a:lstStyle>
            <a:lvl1pPr>
              <a:defRPr sz="5400" cap="none" baseline="0"/>
            </a:lvl1pPr>
          </a:lstStyle>
          <a:p>
            <a:r>
              <a:rPr lang="en-US" dirty="0"/>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293BD-6385-474B-A70A-7B52B835F66F}" type="datetime9">
              <a:rPr lang="en-SG" smtClean="0"/>
              <a:t>21/2/2019 4:32:12 PM</a:t>
            </a:fld>
            <a:endParaRPr lang="en-SG"/>
          </a:p>
        </p:txBody>
      </p:sp>
      <p:sp>
        <p:nvSpPr>
          <p:cNvPr id="5" name="Footer Placeholder 4"/>
          <p:cNvSpPr>
            <a:spLocks noGrp="1"/>
          </p:cNvSpPr>
          <p:nvPr>
            <p:ph type="ftr" sz="quarter" idx="11"/>
          </p:nvPr>
        </p:nvSpPr>
        <p:spPr/>
        <p:txBody>
          <a:bodyPr/>
          <a:lstStyle/>
          <a:p>
            <a:r>
              <a:rPr lang="en-SG" dirty="0"/>
              <a:t>CSCI317 - 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a:t>
            </a:fld>
            <a:endParaRPr lang="en-SG"/>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D443CE-4C38-0F40-99D4-8FB186A495CA}" type="datetime9">
              <a:rPr lang="en-SG" smtClean="0"/>
              <a:t>21/2/2019 4:32:12 PM</a:t>
            </a:fld>
            <a:endParaRPr lang="en-SG"/>
          </a:p>
        </p:txBody>
      </p:sp>
      <p:sp>
        <p:nvSpPr>
          <p:cNvPr id="5" name="Footer Placeholder 4"/>
          <p:cNvSpPr>
            <a:spLocks noGrp="1"/>
          </p:cNvSpPr>
          <p:nvPr>
            <p:ph type="ftr" sz="quarter" idx="11"/>
          </p:nvPr>
        </p:nvSpPr>
        <p:spPr/>
        <p:txBody>
          <a:bodyPr/>
          <a:lstStyle/>
          <a:p>
            <a:r>
              <a:rPr lang="en-SG" dirty="0"/>
              <a:t>CSCI317 - 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a:t>
            </a:fld>
            <a:endParaRPr lang="en-SG"/>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2362200"/>
            <a:ext cx="7772400" cy="2200275"/>
          </a:xfrm>
        </p:spPr>
        <p:txBody>
          <a:bodyPr anchor="b">
            <a:normAutofit/>
          </a:bodyPr>
          <a:lstStyle>
            <a:lvl1pPr algn="l">
              <a:defRPr sz="4800" b="0" cap="none">
                <a:solidFill>
                  <a:srgbClr val="800000"/>
                </a:solidFill>
              </a:defRPr>
            </a:lvl1pPr>
          </a:lstStyle>
          <a:p>
            <a:r>
              <a:rPr lang="en-US" dirty="0"/>
              <a:t>Click To Edit Master Title Style</a:t>
            </a:r>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rgbClr val="8000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8185E-21F3-3842-83C7-431052AE106E}" type="datetime9">
              <a:rPr lang="en-SG" smtClean="0"/>
              <a:t>21/2/2019 4:32:12 PM</a:t>
            </a:fld>
            <a:endParaRPr lang="en-SG"/>
          </a:p>
        </p:txBody>
      </p:sp>
      <p:sp>
        <p:nvSpPr>
          <p:cNvPr id="5" name="Footer Placeholder 4"/>
          <p:cNvSpPr>
            <a:spLocks noGrp="1"/>
          </p:cNvSpPr>
          <p:nvPr>
            <p:ph type="ftr" sz="quarter" idx="11"/>
          </p:nvPr>
        </p:nvSpPr>
        <p:spPr/>
        <p:txBody>
          <a:bodyPr/>
          <a:lstStyle/>
          <a:p>
            <a:r>
              <a:rPr lang="en-SG" dirty="0"/>
              <a:t>CSCI317 - 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a:t>
            </a:fld>
            <a:endParaRPr lang="en-SG"/>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F44B88-1287-A74F-811B-68A7BCC6E4CD}" type="datetime9">
              <a:rPr lang="en-SG" smtClean="0"/>
              <a:t>21/2/2019 4:32:12 PM</a:t>
            </a:fld>
            <a:endParaRPr lang="en-SG"/>
          </a:p>
        </p:txBody>
      </p:sp>
      <p:sp>
        <p:nvSpPr>
          <p:cNvPr id="6" name="Footer Placeholder 5"/>
          <p:cNvSpPr>
            <a:spLocks noGrp="1"/>
          </p:cNvSpPr>
          <p:nvPr>
            <p:ph type="ftr" sz="quarter" idx="11"/>
          </p:nvPr>
        </p:nvSpPr>
        <p:spPr/>
        <p:txBody>
          <a:bodyPr/>
          <a:lstStyle/>
          <a:p>
            <a:r>
              <a:rPr lang="en-SG" dirty="0"/>
              <a:t>CSCI317 - Database Performance Tuning</a:t>
            </a:r>
          </a:p>
        </p:txBody>
      </p:sp>
      <p:sp>
        <p:nvSpPr>
          <p:cNvPr id="7" name="Slide Number Placeholder 6"/>
          <p:cNvSpPr>
            <a:spLocks noGrp="1"/>
          </p:cNvSpPr>
          <p:nvPr>
            <p:ph type="sldNum" sz="quarter" idx="12"/>
          </p:nvPr>
        </p:nvSpPr>
        <p:spPr/>
        <p:txBody>
          <a:bodyPr/>
          <a:lstStyle/>
          <a:p>
            <a:fld id="{8F7C6DAE-D404-4E9E-9F18-980D9FF6E46D}" type="slidenum">
              <a:rPr lang="en-SG" smtClean="0"/>
              <a:pPr/>
              <a:t>‹#›</a:t>
            </a:fld>
            <a:endParaRPr lang="en-SG"/>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F4504B-82D1-5D4C-8B2E-9797C56B93E3}" type="datetime9">
              <a:rPr lang="en-SG" smtClean="0"/>
              <a:t>21/2/2019 4:32:12 PM</a:t>
            </a:fld>
            <a:endParaRPr lang="en-SG"/>
          </a:p>
        </p:txBody>
      </p:sp>
      <p:sp>
        <p:nvSpPr>
          <p:cNvPr id="8" name="Footer Placeholder 7"/>
          <p:cNvSpPr>
            <a:spLocks noGrp="1"/>
          </p:cNvSpPr>
          <p:nvPr>
            <p:ph type="ftr" sz="quarter" idx="11"/>
          </p:nvPr>
        </p:nvSpPr>
        <p:spPr/>
        <p:txBody>
          <a:bodyPr/>
          <a:lstStyle/>
          <a:p>
            <a:r>
              <a:rPr lang="en-SG" dirty="0"/>
              <a:t>CSCI317 - Database Performance Tuning</a:t>
            </a:r>
          </a:p>
        </p:txBody>
      </p:sp>
      <p:sp>
        <p:nvSpPr>
          <p:cNvPr id="9" name="Slide Number Placeholder 8"/>
          <p:cNvSpPr>
            <a:spLocks noGrp="1"/>
          </p:cNvSpPr>
          <p:nvPr>
            <p:ph type="sldNum" sz="quarter" idx="12"/>
          </p:nvPr>
        </p:nvSpPr>
        <p:spPr/>
        <p:txBody>
          <a:bodyPr/>
          <a:lstStyle/>
          <a:p>
            <a:fld id="{8F7C6DAE-D404-4E9E-9F18-980D9FF6E46D}" type="slidenum">
              <a:rPr lang="en-SG" smtClean="0"/>
              <a:pPr/>
              <a:t>‹#›</a:t>
            </a:fld>
            <a:endParaRPr lang="en-SG"/>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0D74A9-248B-F841-A6C8-3C2BFD3C7E28}" type="datetime9">
              <a:rPr lang="en-SG" smtClean="0"/>
              <a:t>21/2/2019 4:32:12 PM</a:t>
            </a:fld>
            <a:endParaRPr lang="en-SG"/>
          </a:p>
        </p:txBody>
      </p:sp>
      <p:sp>
        <p:nvSpPr>
          <p:cNvPr id="4" name="Footer Placeholder 3"/>
          <p:cNvSpPr>
            <a:spLocks noGrp="1"/>
          </p:cNvSpPr>
          <p:nvPr>
            <p:ph type="ftr" sz="quarter" idx="11"/>
          </p:nvPr>
        </p:nvSpPr>
        <p:spPr/>
        <p:txBody>
          <a:bodyPr/>
          <a:lstStyle/>
          <a:p>
            <a:r>
              <a:rPr lang="en-SG" dirty="0"/>
              <a:t>CSCI317 - Database Performance Tuning</a:t>
            </a:r>
          </a:p>
        </p:txBody>
      </p:sp>
      <p:sp>
        <p:nvSpPr>
          <p:cNvPr id="5" name="Slide Number Placeholder 4"/>
          <p:cNvSpPr>
            <a:spLocks noGrp="1"/>
          </p:cNvSpPr>
          <p:nvPr>
            <p:ph type="sldNum" sz="quarter" idx="12"/>
          </p:nvPr>
        </p:nvSpPr>
        <p:spPr/>
        <p:txBody>
          <a:bodyPr/>
          <a:lstStyle/>
          <a:p>
            <a:fld id="{8F7C6DAE-D404-4E9E-9F18-980D9FF6E46D}" type="slidenum">
              <a:rPr lang="en-SG" smtClean="0"/>
              <a:pPr/>
              <a:t>‹#›</a:t>
            </a:fld>
            <a:endParaRPr lang="en-SG"/>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303547-2B5C-2B47-9E4E-759C93D12A08}" type="datetime9">
              <a:rPr lang="en-SG" smtClean="0"/>
              <a:t>21/2/2019 4:32:12 PM</a:t>
            </a:fld>
            <a:endParaRPr lang="en-SG"/>
          </a:p>
        </p:txBody>
      </p:sp>
      <p:sp>
        <p:nvSpPr>
          <p:cNvPr id="3" name="Footer Placeholder 2"/>
          <p:cNvSpPr>
            <a:spLocks noGrp="1"/>
          </p:cNvSpPr>
          <p:nvPr>
            <p:ph type="ftr" sz="quarter" idx="11"/>
          </p:nvPr>
        </p:nvSpPr>
        <p:spPr/>
        <p:txBody>
          <a:bodyPr/>
          <a:lstStyle/>
          <a:p>
            <a:r>
              <a:rPr lang="en-SG" dirty="0"/>
              <a:t>CSCI317 - Database Performance Tuning</a:t>
            </a:r>
          </a:p>
        </p:txBody>
      </p:sp>
      <p:sp>
        <p:nvSpPr>
          <p:cNvPr id="4" name="Slide Number Placeholder 3"/>
          <p:cNvSpPr>
            <a:spLocks noGrp="1"/>
          </p:cNvSpPr>
          <p:nvPr>
            <p:ph type="sldNum" sz="quarter" idx="12"/>
          </p:nvPr>
        </p:nvSpPr>
        <p:spPr/>
        <p:txBody>
          <a:bodyPr/>
          <a:lstStyle/>
          <a:p>
            <a:fld id="{8F7C6DAE-D404-4E9E-9F18-980D9FF6E46D}" type="slidenum">
              <a:rPr lang="en-SG" smtClean="0"/>
              <a:pPr/>
              <a:t>‹#›</a:t>
            </a:fld>
            <a:endParaRPr lang="en-SG"/>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5F2498-9A22-4B4E-92AF-D85ECDD8D423}" type="datetime9">
              <a:rPr lang="en-SG" smtClean="0"/>
              <a:t>21/2/2019 4:32:12 PM</a:t>
            </a:fld>
            <a:endParaRPr lang="en-SG"/>
          </a:p>
        </p:txBody>
      </p:sp>
      <p:sp>
        <p:nvSpPr>
          <p:cNvPr id="6" name="Footer Placeholder 5"/>
          <p:cNvSpPr>
            <a:spLocks noGrp="1"/>
          </p:cNvSpPr>
          <p:nvPr>
            <p:ph type="ftr" sz="quarter" idx="11"/>
          </p:nvPr>
        </p:nvSpPr>
        <p:spPr/>
        <p:txBody>
          <a:bodyPr/>
          <a:lstStyle/>
          <a:p>
            <a:r>
              <a:rPr lang="en-SG" dirty="0"/>
              <a:t>CSCI317 - Database Performance Tuning</a:t>
            </a:r>
          </a:p>
        </p:txBody>
      </p:sp>
      <p:sp>
        <p:nvSpPr>
          <p:cNvPr id="7" name="Slide Number Placeholder 6"/>
          <p:cNvSpPr>
            <a:spLocks noGrp="1"/>
          </p:cNvSpPr>
          <p:nvPr>
            <p:ph type="sldNum" sz="quarter" idx="12"/>
          </p:nvPr>
        </p:nvSpPr>
        <p:spPr/>
        <p:txBody>
          <a:bodyPr/>
          <a:lstStyle/>
          <a:p>
            <a:fld id="{8F7C6DAE-D404-4E9E-9F18-980D9FF6E46D}" type="slidenum">
              <a:rPr lang="en-SG" smtClean="0"/>
              <a:pPr/>
              <a:t>‹#›</a:t>
            </a:fld>
            <a:endParaRPr lang="en-SG"/>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82BCDE-E0A1-7D42-BB30-30128EDA3AD3}" type="datetime9">
              <a:rPr lang="en-SG" smtClean="0"/>
              <a:t>21/2/2019 4:32:12 PM</a:t>
            </a:fld>
            <a:endParaRPr lang="en-US"/>
          </a:p>
        </p:txBody>
      </p:sp>
      <p:sp>
        <p:nvSpPr>
          <p:cNvPr id="5" name="Footer Placeholder 4"/>
          <p:cNvSpPr>
            <a:spLocks noGrp="1"/>
          </p:cNvSpPr>
          <p:nvPr>
            <p:ph type="ftr" sz="quarter" idx="11"/>
          </p:nvPr>
        </p:nvSpPr>
        <p:spPr/>
        <p:txBody>
          <a:bodyPr/>
          <a:lstStyle/>
          <a:p>
            <a:r>
              <a:rPr lang="en-US" dirty="0"/>
              <a:t>CSCI317 - Database Performance Tuning</a:t>
            </a:r>
          </a:p>
        </p:txBody>
      </p:sp>
      <p:sp>
        <p:nvSpPr>
          <p:cNvPr id="6" name="Slide Number Placeholder 5"/>
          <p:cNvSpPr>
            <a:spLocks noGrp="1"/>
          </p:cNvSpPr>
          <p:nvPr>
            <p:ph type="sldNum" sz="quarter" idx="12"/>
          </p:nvPr>
        </p:nvSpPr>
        <p:spPr/>
        <p:txBody>
          <a:bodyPr/>
          <a:lstStyle/>
          <a:p>
            <a:fld id="{7A2C8F82-1E71-F744-AE38-937C807A3DB7}" type="slidenum">
              <a:rPr lang="en-US" smtClean="0"/>
              <a:t>‹#›</a:t>
            </a:fld>
            <a:endParaRPr lang="en-US"/>
          </a:p>
        </p:txBody>
      </p:sp>
    </p:spTree>
    <p:extLst>
      <p:ext uri="{BB962C8B-B14F-4D97-AF65-F5344CB8AC3E}">
        <p14:creationId xmlns:p14="http://schemas.microsoft.com/office/powerpoint/2010/main" val="27665170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1808DA-993B-F947-A130-9A4D2F64231B}" type="datetime9">
              <a:rPr lang="en-SG" smtClean="0"/>
              <a:t>21/2/2019 4:32:12 PM</a:t>
            </a:fld>
            <a:endParaRPr lang="en-SG"/>
          </a:p>
        </p:txBody>
      </p:sp>
      <p:sp>
        <p:nvSpPr>
          <p:cNvPr id="6" name="Footer Placeholder 5"/>
          <p:cNvSpPr>
            <a:spLocks noGrp="1"/>
          </p:cNvSpPr>
          <p:nvPr>
            <p:ph type="ftr" sz="quarter" idx="11"/>
          </p:nvPr>
        </p:nvSpPr>
        <p:spPr/>
        <p:txBody>
          <a:bodyPr/>
          <a:lstStyle/>
          <a:p>
            <a:r>
              <a:rPr lang="en-SG" dirty="0"/>
              <a:t>CSCI317 - Database Performance Tuning</a:t>
            </a:r>
          </a:p>
        </p:txBody>
      </p:sp>
      <p:sp>
        <p:nvSpPr>
          <p:cNvPr id="7" name="Slide Number Placeholder 6"/>
          <p:cNvSpPr>
            <a:spLocks noGrp="1"/>
          </p:cNvSpPr>
          <p:nvPr>
            <p:ph type="sldNum" sz="quarter" idx="12"/>
          </p:nvPr>
        </p:nvSpPr>
        <p:spPr/>
        <p:txBody>
          <a:bodyPr/>
          <a:lstStyle/>
          <a:p>
            <a:fld id="{8F7C6DAE-D404-4E9E-9F18-980D9FF6E46D}" type="slidenum">
              <a:rPr lang="en-SG" smtClean="0"/>
              <a:pPr/>
              <a:t>‹#›</a:t>
            </a:fld>
            <a:endParaRPr lang="en-SG"/>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653B78-31C0-7945-93D3-1F9C7DBF5C32}" type="datetime9">
              <a:rPr lang="en-SG" smtClean="0"/>
              <a:t>21/2/2019 4:32:12 PM</a:t>
            </a:fld>
            <a:endParaRPr lang="en-SG"/>
          </a:p>
        </p:txBody>
      </p:sp>
      <p:sp>
        <p:nvSpPr>
          <p:cNvPr id="5" name="Footer Placeholder 4"/>
          <p:cNvSpPr>
            <a:spLocks noGrp="1"/>
          </p:cNvSpPr>
          <p:nvPr>
            <p:ph type="ftr" sz="quarter" idx="11"/>
          </p:nvPr>
        </p:nvSpPr>
        <p:spPr/>
        <p:txBody>
          <a:bodyPr/>
          <a:lstStyle/>
          <a:p>
            <a:r>
              <a:rPr lang="en-SG" dirty="0"/>
              <a:t>CSCI317 - 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a:t>
            </a:fld>
            <a:endParaRPr lang="en-SG"/>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9C026-4BED-7141-ACD1-A8749C312B36}" type="datetime9">
              <a:rPr lang="en-SG" smtClean="0"/>
              <a:t>21/2/2019 4:32:12 PM</a:t>
            </a:fld>
            <a:endParaRPr lang="en-SG"/>
          </a:p>
        </p:txBody>
      </p:sp>
      <p:sp>
        <p:nvSpPr>
          <p:cNvPr id="5" name="Footer Placeholder 4"/>
          <p:cNvSpPr>
            <a:spLocks noGrp="1"/>
          </p:cNvSpPr>
          <p:nvPr>
            <p:ph type="ftr" sz="quarter" idx="11"/>
          </p:nvPr>
        </p:nvSpPr>
        <p:spPr/>
        <p:txBody>
          <a:bodyPr/>
          <a:lstStyle/>
          <a:p>
            <a:r>
              <a:rPr lang="en-SG" dirty="0"/>
              <a:t>CSCI317 - 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a:t>
            </a:fld>
            <a:endParaRPr lang="en-SG"/>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14" name="Picture 13" descr="Facilities.jpg"/>
          <p:cNvPicPr>
            <a:picLocks noChangeAspect="1"/>
          </p:cNvPicPr>
          <p:nvPr userDrawn="1"/>
        </p:nvPicPr>
        <p:blipFill>
          <a:blip r:embed="rId2">
            <a:lum bright="45000" contrast="-82000"/>
          </a:blip>
          <a:stretch>
            <a:fillRect/>
          </a:stretch>
        </p:blipFill>
        <p:spPr>
          <a:xfrm>
            <a:off x="0" y="-1"/>
            <a:ext cx="9144000" cy="1571613"/>
          </a:xfrm>
          <a:prstGeom prst="rect">
            <a:avLst/>
          </a:prstGeom>
        </p:spPr>
      </p:pic>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F42FC288-38EF-0D42-AE5E-158FBB476631}" type="datetime9">
              <a:rPr lang="en-SG" smtClean="0"/>
              <a:t>21/2/2019 4:32:12 PM</a:t>
            </a:fld>
            <a:endParaRPr lang="en-SG"/>
          </a:p>
        </p:txBody>
      </p:sp>
      <p:sp>
        <p:nvSpPr>
          <p:cNvPr id="5" name="Footer Placeholder 4"/>
          <p:cNvSpPr>
            <a:spLocks noGrp="1"/>
          </p:cNvSpPr>
          <p:nvPr>
            <p:ph type="ftr" sz="quarter" idx="11"/>
          </p:nvPr>
        </p:nvSpPr>
        <p:spPr/>
        <p:txBody>
          <a:bodyPr/>
          <a:lstStyle/>
          <a:p>
            <a:r>
              <a:rPr lang="en-SG" dirty="0"/>
              <a:t>CSCI317 - 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a:t>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AD5C16-1EEE-7341-8782-34D8E4960770}" type="datetime9">
              <a:rPr lang="en-SG" smtClean="0"/>
              <a:t>21/2/2019 4:32:12 PM</a:t>
            </a:fld>
            <a:endParaRPr lang="en-US"/>
          </a:p>
        </p:txBody>
      </p:sp>
      <p:sp>
        <p:nvSpPr>
          <p:cNvPr id="5" name="Footer Placeholder 4"/>
          <p:cNvSpPr>
            <a:spLocks noGrp="1"/>
          </p:cNvSpPr>
          <p:nvPr>
            <p:ph type="ftr" sz="quarter" idx="11"/>
          </p:nvPr>
        </p:nvSpPr>
        <p:spPr/>
        <p:txBody>
          <a:bodyPr/>
          <a:lstStyle/>
          <a:p>
            <a:r>
              <a:rPr lang="en-US" dirty="0"/>
              <a:t>CSCI317 - Database Performance Tuning</a:t>
            </a:r>
          </a:p>
        </p:txBody>
      </p:sp>
      <p:sp>
        <p:nvSpPr>
          <p:cNvPr id="6" name="Slide Number Placeholder 5"/>
          <p:cNvSpPr>
            <a:spLocks noGrp="1"/>
          </p:cNvSpPr>
          <p:nvPr>
            <p:ph type="sldNum" sz="quarter" idx="12"/>
          </p:nvPr>
        </p:nvSpPr>
        <p:spPr/>
        <p:txBody>
          <a:bodyPr/>
          <a:lstStyle/>
          <a:p>
            <a:fld id="{7A2C8F82-1E71-F744-AE38-937C807A3DB7}" type="slidenum">
              <a:rPr lang="en-US" smtClean="0"/>
              <a:t>‹#›</a:t>
            </a:fld>
            <a:endParaRPr lang="en-US"/>
          </a:p>
        </p:txBody>
      </p:sp>
    </p:spTree>
    <p:extLst>
      <p:ext uri="{BB962C8B-B14F-4D97-AF65-F5344CB8AC3E}">
        <p14:creationId xmlns:p14="http://schemas.microsoft.com/office/powerpoint/2010/main" val="2261126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F9A3EE-D587-474F-B9E6-86E3B377095D}" type="datetime9">
              <a:rPr lang="en-SG" smtClean="0"/>
              <a:t>21/2/2019 4:32:12 PM</a:t>
            </a:fld>
            <a:endParaRPr lang="en-US"/>
          </a:p>
        </p:txBody>
      </p:sp>
      <p:sp>
        <p:nvSpPr>
          <p:cNvPr id="6" name="Footer Placeholder 5"/>
          <p:cNvSpPr>
            <a:spLocks noGrp="1"/>
          </p:cNvSpPr>
          <p:nvPr>
            <p:ph type="ftr" sz="quarter" idx="11"/>
          </p:nvPr>
        </p:nvSpPr>
        <p:spPr/>
        <p:txBody>
          <a:bodyPr/>
          <a:lstStyle/>
          <a:p>
            <a:r>
              <a:rPr lang="en-US" dirty="0"/>
              <a:t>CSCI317 - Database Performance Tuning</a:t>
            </a:r>
          </a:p>
        </p:txBody>
      </p:sp>
      <p:sp>
        <p:nvSpPr>
          <p:cNvPr id="7" name="Slide Number Placeholder 6"/>
          <p:cNvSpPr>
            <a:spLocks noGrp="1"/>
          </p:cNvSpPr>
          <p:nvPr>
            <p:ph type="sldNum" sz="quarter" idx="12"/>
          </p:nvPr>
        </p:nvSpPr>
        <p:spPr/>
        <p:txBody>
          <a:bodyPr/>
          <a:lstStyle/>
          <a:p>
            <a:fld id="{7A2C8F82-1E71-F744-AE38-937C807A3DB7}" type="slidenum">
              <a:rPr lang="en-US" smtClean="0"/>
              <a:t>‹#›</a:t>
            </a:fld>
            <a:endParaRPr lang="en-US"/>
          </a:p>
        </p:txBody>
      </p:sp>
    </p:spTree>
    <p:extLst>
      <p:ext uri="{BB962C8B-B14F-4D97-AF65-F5344CB8AC3E}">
        <p14:creationId xmlns:p14="http://schemas.microsoft.com/office/powerpoint/2010/main" val="26021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8AD033-946C-3245-929A-8A51FF644436}" type="datetime9">
              <a:rPr lang="en-SG" smtClean="0"/>
              <a:t>21/2/2019 4:32:12 PM</a:t>
            </a:fld>
            <a:endParaRPr lang="en-US"/>
          </a:p>
        </p:txBody>
      </p:sp>
      <p:sp>
        <p:nvSpPr>
          <p:cNvPr id="8" name="Footer Placeholder 7"/>
          <p:cNvSpPr>
            <a:spLocks noGrp="1"/>
          </p:cNvSpPr>
          <p:nvPr>
            <p:ph type="ftr" sz="quarter" idx="11"/>
          </p:nvPr>
        </p:nvSpPr>
        <p:spPr/>
        <p:txBody>
          <a:bodyPr/>
          <a:lstStyle/>
          <a:p>
            <a:r>
              <a:rPr lang="en-US" dirty="0"/>
              <a:t>CSCI317 - Database Performance Tuning</a:t>
            </a:r>
          </a:p>
        </p:txBody>
      </p:sp>
      <p:sp>
        <p:nvSpPr>
          <p:cNvPr id="9" name="Slide Number Placeholder 8"/>
          <p:cNvSpPr>
            <a:spLocks noGrp="1"/>
          </p:cNvSpPr>
          <p:nvPr>
            <p:ph type="sldNum" sz="quarter" idx="12"/>
          </p:nvPr>
        </p:nvSpPr>
        <p:spPr/>
        <p:txBody>
          <a:bodyPr/>
          <a:lstStyle/>
          <a:p>
            <a:fld id="{7A2C8F82-1E71-F744-AE38-937C807A3DB7}" type="slidenum">
              <a:rPr lang="en-US" smtClean="0"/>
              <a:t>‹#›</a:t>
            </a:fld>
            <a:endParaRPr lang="en-US"/>
          </a:p>
        </p:txBody>
      </p:sp>
    </p:spTree>
    <p:extLst>
      <p:ext uri="{BB962C8B-B14F-4D97-AF65-F5344CB8AC3E}">
        <p14:creationId xmlns:p14="http://schemas.microsoft.com/office/powerpoint/2010/main" val="3688660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D5AB0F7-97A4-8C4D-B929-5619A6082389}" type="datetime9">
              <a:rPr lang="en-SG" smtClean="0"/>
              <a:t>21/2/2019 4:32:12 PM</a:t>
            </a:fld>
            <a:endParaRPr lang="en-US"/>
          </a:p>
        </p:txBody>
      </p:sp>
      <p:sp>
        <p:nvSpPr>
          <p:cNvPr id="4" name="Footer Placeholder 3"/>
          <p:cNvSpPr>
            <a:spLocks noGrp="1"/>
          </p:cNvSpPr>
          <p:nvPr>
            <p:ph type="ftr" sz="quarter" idx="11"/>
          </p:nvPr>
        </p:nvSpPr>
        <p:spPr/>
        <p:txBody>
          <a:bodyPr/>
          <a:lstStyle/>
          <a:p>
            <a:r>
              <a:rPr lang="en-US" dirty="0"/>
              <a:t>CSCI317 - Database Performance Tuning</a:t>
            </a:r>
          </a:p>
        </p:txBody>
      </p:sp>
      <p:sp>
        <p:nvSpPr>
          <p:cNvPr id="5" name="Slide Number Placeholder 4"/>
          <p:cNvSpPr>
            <a:spLocks noGrp="1"/>
          </p:cNvSpPr>
          <p:nvPr>
            <p:ph type="sldNum" sz="quarter" idx="12"/>
          </p:nvPr>
        </p:nvSpPr>
        <p:spPr/>
        <p:txBody>
          <a:bodyPr/>
          <a:lstStyle/>
          <a:p>
            <a:fld id="{7A2C8F82-1E71-F744-AE38-937C807A3DB7}" type="slidenum">
              <a:rPr lang="en-US" smtClean="0"/>
              <a:t>‹#›</a:t>
            </a:fld>
            <a:endParaRPr lang="en-US"/>
          </a:p>
        </p:txBody>
      </p:sp>
    </p:spTree>
    <p:extLst>
      <p:ext uri="{BB962C8B-B14F-4D97-AF65-F5344CB8AC3E}">
        <p14:creationId xmlns:p14="http://schemas.microsoft.com/office/powerpoint/2010/main" val="4048732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6FE570-5B22-6B47-8E41-564E126ADE45}" type="datetime9">
              <a:rPr lang="en-SG" smtClean="0"/>
              <a:t>21/2/2019 4:32:12 PM</a:t>
            </a:fld>
            <a:endParaRPr lang="en-US"/>
          </a:p>
        </p:txBody>
      </p:sp>
      <p:sp>
        <p:nvSpPr>
          <p:cNvPr id="3" name="Footer Placeholder 2"/>
          <p:cNvSpPr>
            <a:spLocks noGrp="1"/>
          </p:cNvSpPr>
          <p:nvPr>
            <p:ph type="ftr" sz="quarter" idx="11"/>
          </p:nvPr>
        </p:nvSpPr>
        <p:spPr/>
        <p:txBody>
          <a:bodyPr/>
          <a:lstStyle/>
          <a:p>
            <a:r>
              <a:rPr lang="en-US" dirty="0"/>
              <a:t>CSCI317 - Database Performance Tuning</a:t>
            </a:r>
          </a:p>
        </p:txBody>
      </p:sp>
      <p:sp>
        <p:nvSpPr>
          <p:cNvPr id="4" name="Slide Number Placeholder 3"/>
          <p:cNvSpPr>
            <a:spLocks noGrp="1"/>
          </p:cNvSpPr>
          <p:nvPr>
            <p:ph type="sldNum" sz="quarter" idx="12"/>
          </p:nvPr>
        </p:nvSpPr>
        <p:spPr/>
        <p:txBody>
          <a:bodyPr/>
          <a:lstStyle/>
          <a:p>
            <a:fld id="{7A2C8F82-1E71-F744-AE38-937C807A3DB7}" type="slidenum">
              <a:rPr lang="en-US" smtClean="0"/>
              <a:t>‹#›</a:t>
            </a:fld>
            <a:endParaRPr lang="en-US"/>
          </a:p>
        </p:txBody>
      </p:sp>
    </p:spTree>
    <p:extLst>
      <p:ext uri="{BB962C8B-B14F-4D97-AF65-F5344CB8AC3E}">
        <p14:creationId xmlns:p14="http://schemas.microsoft.com/office/powerpoint/2010/main" val="2758381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A9FDE3-46DC-CE40-B498-B96FE6180FA3}" type="datetime9">
              <a:rPr lang="en-SG" smtClean="0"/>
              <a:t>21/2/2019 4:32:12 PM</a:t>
            </a:fld>
            <a:endParaRPr lang="en-US"/>
          </a:p>
        </p:txBody>
      </p:sp>
      <p:sp>
        <p:nvSpPr>
          <p:cNvPr id="6" name="Footer Placeholder 5"/>
          <p:cNvSpPr>
            <a:spLocks noGrp="1"/>
          </p:cNvSpPr>
          <p:nvPr>
            <p:ph type="ftr" sz="quarter" idx="11"/>
          </p:nvPr>
        </p:nvSpPr>
        <p:spPr/>
        <p:txBody>
          <a:bodyPr/>
          <a:lstStyle/>
          <a:p>
            <a:r>
              <a:rPr lang="en-US" dirty="0"/>
              <a:t>CSCI317 - Database Performance Tuning</a:t>
            </a:r>
          </a:p>
        </p:txBody>
      </p:sp>
      <p:sp>
        <p:nvSpPr>
          <p:cNvPr id="7" name="Slide Number Placeholder 6"/>
          <p:cNvSpPr>
            <a:spLocks noGrp="1"/>
          </p:cNvSpPr>
          <p:nvPr>
            <p:ph type="sldNum" sz="quarter" idx="12"/>
          </p:nvPr>
        </p:nvSpPr>
        <p:spPr/>
        <p:txBody>
          <a:bodyPr/>
          <a:lstStyle/>
          <a:p>
            <a:fld id="{7A2C8F82-1E71-F744-AE38-937C807A3DB7}" type="slidenum">
              <a:rPr lang="en-US" smtClean="0"/>
              <a:t>‹#›</a:t>
            </a:fld>
            <a:endParaRPr lang="en-US"/>
          </a:p>
        </p:txBody>
      </p:sp>
    </p:spTree>
    <p:extLst>
      <p:ext uri="{BB962C8B-B14F-4D97-AF65-F5344CB8AC3E}">
        <p14:creationId xmlns:p14="http://schemas.microsoft.com/office/powerpoint/2010/main" val="1200337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A62090-B8A5-504F-A305-E034580E233E}" type="datetime9">
              <a:rPr lang="en-SG" smtClean="0"/>
              <a:t>21/2/2019 4:32:12 PM</a:t>
            </a:fld>
            <a:endParaRPr lang="en-US"/>
          </a:p>
        </p:txBody>
      </p:sp>
      <p:sp>
        <p:nvSpPr>
          <p:cNvPr id="6" name="Footer Placeholder 5"/>
          <p:cNvSpPr>
            <a:spLocks noGrp="1"/>
          </p:cNvSpPr>
          <p:nvPr>
            <p:ph type="ftr" sz="quarter" idx="11"/>
          </p:nvPr>
        </p:nvSpPr>
        <p:spPr/>
        <p:txBody>
          <a:bodyPr/>
          <a:lstStyle/>
          <a:p>
            <a:r>
              <a:rPr lang="en-US" dirty="0"/>
              <a:t>CSCI317 - Database Performance Tuning</a:t>
            </a:r>
          </a:p>
        </p:txBody>
      </p:sp>
      <p:sp>
        <p:nvSpPr>
          <p:cNvPr id="7" name="Slide Number Placeholder 6"/>
          <p:cNvSpPr>
            <a:spLocks noGrp="1"/>
          </p:cNvSpPr>
          <p:nvPr>
            <p:ph type="sldNum" sz="quarter" idx="12"/>
          </p:nvPr>
        </p:nvSpPr>
        <p:spPr/>
        <p:txBody>
          <a:bodyPr/>
          <a:lstStyle/>
          <a:p>
            <a:fld id="{7A2C8F82-1E71-F744-AE38-937C807A3DB7}" type="slidenum">
              <a:rPr lang="en-US" smtClean="0"/>
              <a:t>‹#›</a:t>
            </a:fld>
            <a:endParaRPr lang="en-US"/>
          </a:p>
        </p:txBody>
      </p:sp>
    </p:spTree>
    <p:extLst>
      <p:ext uri="{BB962C8B-B14F-4D97-AF65-F5344CB8AC3E}">
        <p14:creationId xmlns:p14="http://schemas.microsoft.com/office/powerpoint/2010/main" val="321213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3A05FD-225F-9848-A5CD-EDEAD159A42D}" type="datetime9">
              <a:rPr lang="en-SG" smtClean="0"/>
              <a:t>21/2/2019 4:32:12 PM</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CSCI317 - Database Performance Tuning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2C8F82-1E71-F744-AE38-937C807A3DB7}" type="slidenum">
              <a:rPr lang="en-US" smtClean="0"/>
              <a:t>‹#›</a:t>
            </a:fld>
            <a:endParaRPr lang="en-US"/>
          </a:p>
        </p:txBody>
      </p:sp>
    </p:spTree>
    <p:extLst>
      <p:ext uri="{BB962C8B-B14F-4D97-AF65-F5344CB8AC3E}">
        <p14:creationId xmlns:p14="http://schemas.microsoft.com/office/powerpoint/2010/main" val="58249329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rgbClr val="B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12D3D94-1B32-9547-918E-E5DFC4C98CAB}" type="datetime9">
              <a:rPr lang="en-SG" smtClean="0"/>
              <a:t>21/2/2019 4:32:12 PM</a:t>
            </a:fld>
            <a:endParaRPr lang="en-SG"/>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SG" dirty="0"/>
              <a:t>CSCI317 - Database Performance Tuning</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8F7C6DAE-D404-4E9E-9F18-980D9FF6E46D}" type="slidenum">
              <a:rPr lang="en-SG" smtClean="0"/>
              <a:pPr/>
              <a:t>‹#›</a:t>
            </a:fld>
            <a:endParaRPr lang="en-SG" dirty="0"/>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50" r:id="rId12"/>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japit@uow.edu.au"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86967"/>
            <a:ext cx="7772400" cy="1470025"/>
          </a:xfrm>
        </p:spPr>
        <p:txBody>
          <a:bodyPr>
            <a:normAutofit fontScale="90000"/>
          </a:bodyPr>
          <a:lstStyle/>
          <a:p>
            <a:r>
              <a:rPr lang="en-US" dirty="0"/>
              <a:t>CSCI317 – Database Performance Tuning </a:t>
            </a:r>
            <a:endParaRPr lang="en-SG" dirty="0"/>
          </a:p>
        </p:txBody>
      </p:sp>
      <p:sp>
        <p:nvSpPr>
          <p:cNvPr id="3" name="Subtitle 2"/>
          <p:cNvSpPr>
            <a:spLocks noGrp="1"/>
          </p:cNvSpPr>
          <p:nvPr>
            <p:ph type="subTitle" idx="1"/>
          </p:nvPr>
        </p:nvSpPr>
        <p:spPr>
          <a:xfrm>
            <a:off x="685800" y="3505200"/>
            <a:ext cx="7846640" cy="2948136"/>
          </a:xfrm>
        </p:spPr>
        <p:txBody>
          <a:bodyPr>
            <a:noAutofit/>
          </a:bodyPr>
          <a:lstStyle/>
          <a:p>
            <a:r>
              <a:rPr lang="en-US" sz="2800" dirty="0"/>
              <a:t>Tutorial - Indexing (Read Blocks)</a:t>
            </a:r>
          </a:p>
          <a:p>
            <a:endParaRPr lang="en-US" sz="2800" dirty="0"/>
          </a:p>
          <a:p>
            <a:r>
              <a:rPr lang="en-US" sz="2800" dirty="0"/>
              <a:t>Sionggo Japit</a:t>
            </a:r>
          </a:p>
          <a:p>
            <a:r>
              <a:rPr lang="en-US" sz="2800" dirty="0">
                <a:hlinkClick r:id="rId2"/>
              </a:rPr>
              <a:t>sjapit@uow.edu.au</a:t>
            </a:r>
            <a:endParaRPr lang="en-US" sz="2800" dirty="0"/>
          </a:p>
          <a:p>
            <a:endParaRPr lang="en-US" sz="2800" dirty="0"/>
          </a:p>
          <a:p>
            <a:fld id="{D505F07F-53C6-C042-92A6-D842DE2C9E0D}" type="datetime3">
              <a:rPr lang="en-SG" sz="2800" smtClean="0"/>
              <a:t>21 February 2019</a:t>
            </a:fld>
            <a:endParaRPr lang="en-SG"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dirty="0">
                <a:solidFill>
                  <a:srgbClr val="800000"/>
                </a:solidFill>
                <a:latin typeface="Times New Roman" charset="0"/>
              </a:rPr>
              <a:t>Understanding of the question</a:t>
            </a:r>
          </a:p>
        </p:txBody>
      </p:sp>
      <p:graphicFrame>
        <p:nvGraphicFramePr>
          <p:cNvPr id="2" name="Content Placeholder 1"/>
          <p:cNvGraphicFramePr>
            <a:graphicFrameLocks noGrp="1"/>
          </p:cNvGraphicFramePr>
          <p:nvPr>
            <p:ph idx="1"/>
          </p:nvPr>
        </p:nvGraphicFramePr>
        <p:xfrm>
          <a:off x="838200" y="1752600"/>
          <a:ext cx="7239000" cy="4449768"/>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70814">
                <a:tc gridSpan="5">
                  <a:txBody>
                    <a:bodyPr/>
                    <a:lstStyle/>
                    <a:p>
                      <a:r>
                        <a:rPr lang="en-US" sz="1800" dirty="0"/>
                        <a:t>Primary key Index</a:t>
                      </a:r>
                    </a:p>
                  </a:txBody>
                  <a:tcPr marT="45717" marB="45717">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14">
                <a:tc>
                  <a:txBody>
                    <a:bodyPr/>
                    <a:lstStyle/>
                    <a:p>
                      <a:endParaRPr lang="en-US" sz="1800" dirty="0"/>
                    </a:p>
                  </a:txBody>
                  <a:tcPr marT="45717" marB="45717">
                    <a:lnL w="12700" cmpd="sng">
                      <a:noFill/>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t>Supplier#</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2">
                        <a:lumMod val="60000"/>
                        <a:lumOff val="40000"/>
                      </a:schemeClr>
                    </a:solidFill>
                  </a:tcPr>
                </a:tc>
                <a:tc>
                  <a:txBody>
                    <a:bodyPr/>
                    <a:lstStyle/>
                    <a:p>
                      <a:pPr algn="ctr"/>
                      <a:r>
                        <a:rPr lang="en-US" sz="1800" dirty="0"/>
                        <a:t>Part#</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2">
                        <a:lumMod val="60000"/>
                        <a:lumOff val="40000"/>
                      </a:schemeClr>
                    </a:solidFill>
                  </a:tcPr>
                </a:tc>
                <a:tc>
                  <a:txBody>
                    <a:bodyPr/>
                    <a:lstStyle/>
                    <a:p>
                      <a:pPr algn="ctr"/>
                      <a:r>
                        <a:rPr lang="en-US" sz="1800" dirty="0" err="1"/>
                        <a:t>Sdate</a:t>
                      </a:r>
                      <a:endParaRPr lang="en-US" sz="1800" dirty="0"/>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2">
                        <a:lumMod val="60000"/>
                        <a:lumOff val="40000"/>
                      </a:schemeClr>
                    </a:solidFill>
                  </a:tcPr>
                </a:tc>
                <a:tc>
                  <a:txBody>
                    <a:bodyPr/>
                    <a:lstStyle/>
                    <a:p>
                      <a:pPr algn="ctr"/>
                      <a:r>
                        <a:rPr lang="en-US" sz="1800" dirty="0"/>
                        <a:t>Row</a:t>
                      </a:r>
                      <a:r>
                        <a:rPr lang="en-US" sz="1800" baseline="0" dirty="0"/>
                        <a:t> Pointer</a:t>
                      </a:r>
                      <a:endParaRPr lang="en-US" sz="1800" dirty="0"/>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2">
                        <a:lumMod val="60000"/>
                        <a:lumOff val="40000"/>
                      </a:schemeClr>
                    </a:solidFill>
                  </a:tcPr>
                </a:tc>
                <a:extLst>
                  <a:ext uri="{0D108BD9-81ED-4DB2-BD59-A6C34878D82A}">
                    <a16:rowId xmlns:a16="http://schemas.microsoft.com/office/drawing/2014/main" val="10001"/>
                  </a:ext>
                </a:extLst>
              </a:tr>
              <a:tr h="370814">
                <a:tc rowSpan="10">
                  <a:txBody>
                    <a:bodyPr/>
                    <a:lstStyle/>
                    <a:p>
                      <a:pPr algn="l"/>
                      <a:r>
                        <a:rPr lang="en-US" sz="1800" dirty="0">
                          <a:latin typeface="+mn-lt"/>
                        </a:rPr>
                        <a:t>A block of primary key index. </a:t>
                      </a:r>
                      <a:r>
                        <a:rPr lang="en-US" sz="1800" dirty="0">
                          <a:latin typeface="+mn-lt"/>
                          <a:ea typeface="Wingdings"/>
                          <a:cs typeface="Wingdings"/>
                          <a:sym typeface="Wingdings"/>
                        </a:rPr>
                        <a:t></a:t>
                      </a:r>
                      <a:endParaRPr lang="en-US" sz="1800" dirty="0">
                        <a:latin typeface="+mn-lt"/>
                      </a:endParaRPr>
                    </a:p>
                    <a:p>
                      <a:pPr algn="l"/>
                      <a:endParaRPr lang="en-US" sz="1800" dirty="0">
                        <a:latin typeface="+mn-lt"/>
                      </a:endParaRPr>
                    </a:p>
                    <a:p>
                      <a:pPr algn="l"/>
                      <a:r>
                        <a:rPr lang="en-US" sz="1800" dirty="0">
                          <a:latin typeface="+mn-lt"/>
                        </a:rPr>
                        <a:t>Multiple</a:t>
                      </a:r>
                      <a:r>
                        <a:rPr lang="en-US" sz="1800" baseline="0" dirty="0">
                          <a:latin typeface="+mn-lt"/>
                        </a:rPr>
                        <a:t> blocks to contain the keys of all shipment records (about 50000) supplied by supplier S1 for the various parts on different shipment date.</a:t>
                      </a:r>
                      <a:endParaRPr lang="en-US" sz="1800" dirty="0">
                        <a:latin typeface="+mn-lt"/>
                      </a:endParaRPr>
                    </a:p>
                  </a:txBody>
                  <a:tcPr marT="45717" marB="45717">
                    <a:lnL w="12700" cmpd="sng">
                      <a:noFill/>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t>S1</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P1</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10 Jan</a:t>
                      </a:r>
                      <a:r>
                        <a:rPr lang="en-US" sz="1800" baseline="0" dirty="0"/>
                        <a:t> 2012</a:t>
                      </a:r>
                      <a:endParaRPr lang="en-US" sz="1800" dirty="0"/>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1</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14">
                <a:tc vMerge="1">
                  <a:txBody>
                    <a:bodyPr/>
                    <a:lstStyle/>
                    <a:p>
                      <a:pPr algn="l"/>
                      <a:endParaRPr lang="en-US" dirty="0"/>
                    </a:p>
                  </a:txBody>
                  <a:tcPr>
                    <a:lnL w="12700" cmpd="sng">
                      <a:noFill/>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t>S1</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P1</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27 Jan 2012</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13</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14">
                <a:tc vMerge="1">
                  <a:txBody>
                    <a:bodyPr/>
                    <a:lstStyle/>
                    <a:p>
                      <a:endParaRPr lang="en-US" dirty="0"/>
                    </a:p>
                  </a:txBody>
                  <a:tcPr>
                    <a:lnL w="12700" cmpd="sng">
                      <a:noFill/>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t>S1</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P3</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20 Jan 2012</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8</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14">
                <a:tc vMerge="1">
                  <a:txBody>
                    <a:bodyPr/>
                    <a:lstStyle/>
                    <a:p>
                      <a:endParaRPr lang="en-US" dirty="0"/>
                    </a:p>
                  </a:txBody>
                  <a:tcPr>
                    <a:lnL w="12700" cmpd="sng">
                      <a:noFill/>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t>S1</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P3</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5</a:t>
                      </a:r>
                      <a:r>
                        <a:rPr lang="en-US" sz="1800" baseline="0" dirty="0"/>
                        <a:t> Feb 2012</a:t>
                      </a:r>
                      <a:endParaRPr lang="en-US" sz="1800" dirty="0"/>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999992</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14">
                <a:tc vMerge="1">
                  <a:txBody>
                    <a:bodyPr/>
                    <a:lstStyle/>
                    <a:p>
                      <a:endParaRPr lang="en-US" dirty="0"/>
                    </a:p>
                  </a:txBody>
                  <a:tcPr>
                    <a:lnL w="12700" cmpd="sng">
                      <a:noFill/>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t>S1</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P4</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31 Jan 2012</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2</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14">
                <a:tc vMerge="1">
                  <a:txBody>
                    <a:bodyPr/>
                    <a:lstStyle/>
                    <a:p>
                      <a:endParaRPr lang="en-US" dirty="0"/>
                    </a:p>
                  </a:txBody>
                  <a:tcPr>
                    <a:lnL w="12700" cmpd="sng">
                      <a:noFill/>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t>S1</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P10</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28</a:t>
                      </a:r>
                      <a:r>
                        <a:rPr lang="en-US" sz="1800" baseline="0" dirty="0"/>
                        <a:t> Jan 2012</a:t>
                      </a:r>
                      <a:endParaRPr lang="en-US" sz="1800" dirty="0"/>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70814">
                <a:tc vMerge="1">
                  <a:txBody>
                    <a:bodyPr/>
                    <a:lstStyle/>
                    <a:p>
                      <a:endParaRPr lang="en-US" dirty="0"/>
                    </a:p>
                  </a:txBody>
                  <a:tcPr>
                    <a:lnL w="12700" cmpd="sng">
                      <a:noFill/>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t>.</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70814">
                <a:tc vMerge="1">
                  <a:txBody>
                    <a:bodyPr/>
                    <a:lstStyle/>
                    <a:p>
                      <a:endParaRPr lang="en-US" dirty="0"/>
                    </a:p>
                  </a:txBody>
                  <a:tcPr>
                    <a:lnL w="12700" cmpd="sng">
                      <a:noFill/>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t>.</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70814">
                <a:tc vMerge="1">
                  <a:txBody>
                    <a:bodyPr/>
                    <a:lstStyle/>
                    <a:p>
                      <a:endParaRPr lang="en-US" dirty="0"/>
                    </a:p>
                  </a:txBody>
                  <a:tcPr>
                    <a:lnL w="12700" cmpd="sng">
                      <a:noFill/>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t>.</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70814">
                <a:tc vMerge="1">
                  <a:txBody>
                    <a:bodyPr/>
                    <a:lstStyle/>
                    <a:p>
                      <a:endParaRPr lang="en-US" dirty="0"/>
                    </a:p>
                  </a:txBody>
                  <a:tcPr>
                    <a:lnL w="12700" cmpd="sng">
                      <a:noFill/>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t>S1</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P45</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02 Feb 2012</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38</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bl>
          </a:graphicData>
        </a:graphic>
      </p:graphicFrame>
      <p:sp>
        <p:nvSpPr>
          <p:cNvPr id="3" name="Date Placeholder 2"/>
          <p:cNvSpPr>
            <a:spLocks noGrp="1"/>
          </p:cNvSpPr>
          <p:nvPr>
            <p:ph type="dt" sz="half" idx="10"/>
          </p:nvPr>
        </p:nvSpPr>
        <p:spPr/>
        <p:txBody>
          <a:bodyPr/>
          <a:lstStyle/>
          <a:p>
            <a:fld id="{E139985F-EE32-8146-A7A5-0E48BB59401A}" type="datetime9">
              <a:rPr lang="en-SG" smtClean="0"/>
              <a:t>21/2/2019 4:32:15 PM</a:t>
            </a:fld>
            <a:endParaRPr lang="en-SG"/>
          </a:p>
        </p:txBody>
      </p:sp>
      <p:sp>
        <p:nvSpPr>
          <p:cNvPr id="6" name="Footer Placeholder 5"/>
          <p:cNvSpPr>
            <a:spLocks noGrp="1"/>
          </p:cNvSpPr>
          <p:nvPr>
            <p:ph type="ftr" sz="quarter" idx="11"/>
          </p:nvPr>
        </p:nvSpPr>
        <p:spPr/>
        <p:txBody>
          <a:bodyPr/>
          <a:lstStyle/>
          <a:p>
            <a:r>
              <a:rPr lang="en-SG" dirty="0"/>
              <a:t>CSCI317 - Database Performance Tuning</a:t>
            </a:r>
          </a:p>
        </p:txBody>
      </p:sp>
      <p:sp>
        <p:nvSpPr>
          <p:cNvPr id="7" name="Slide Number Placeholder 6"/>
          <p:cNvSpPr>
            <a:spLocks noGrp="1"/>
          </p:cNvSpPr>
          <p:nvPr>
            <p:ph type="sldNum" sz="quarter" idx="12"/>
          </p:nvPr>
        </p:nvSpPr>
        <p:spPr/>
        <p:txBody>
          <a:bodyPr/>
          <a:lstStyle/>
          <a:p>
            <a:fld id="{8F7C6DAE-D404-4E9E-9F18-980D9FF6E46D}" type="slidenum">
              <a:rPr lang="en-SG" smtClean="0"/>
              <a:pPr/>
              <a:t>10</a:t>
            </a:fld>
            <a:endParaRPr lang="en-SG"/>
          </a:p>
        </p:txBody>
      </p:sp>
    </p:spTree>
    <p:extLst>
      <p:ext uri="{BB962C8B-B14F-4D97-AF65-F5344CB8AC3E}">
        <p14:creationId xmlns:p14="http://schemas.microsoft.com/office/powerpoint/2010/main" val="242015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US" dirty="0">
                <a:solidFill>
                  <a:srgbClr val="800000"/>
                </a:solidFill>
                <a:latin typeface="Times New Roman" charset="0"/>
              </a:rPr>
              <a:t>Understanding of the question</a:t>
            </a:r>
          </a:p>
        </p:txBody>
      </p:sp>
      <p:graphicFrame>
        <p:nvGraphicFramePr>
          <p:cNvPr id="2" name="Content Placeholder 1"/>
          <p:cNvGraphicFramePr>
            <a:graphicFrameLocks noGrp="1"/>
          </p:cNvGraphicFramePr>
          <p:nvPr>
            <p:ph idx="1"/>
          </p:nvPr>
        </p:nvGraphicFramePr>
        <p:xfrm>
          <a:off x="838200" y="1676400"/>
          <a:ext cx="6705600" cy="4719028"/>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70814">
                <a:tc gridSpan="3">
                  <a:txBody>
                    <a:bodyPr/>
                    <a:lstStyle/>
                    <a:p>
                      <a:pPr algn="ctr"/>
                      <a:r>
                        <a:rPr lang="en-US" sz="1800" dirty="0"/>
                        <a:t>Quantity Index</a:t>
                      </a:r>
                    </a:p>
                  </a:txBody>
                  <a:tcPr marT="45717" marB="45717">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14">
                <a:tc>
                  <a:txBody>
                    <a:bodyPr/>
                    <a:lstStyle/>
                    <a:p>
                      <a:endParaRPr lang="en-US" sz="1800" dirty="0"/>
                    </a:p>
                  </a:txBody>
                  <a:tcPr marT="45717" marB="45717">
                    <a:lnL w="12700" cmpd="sng">
                      <a:noFill/>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t>Quantity</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2">
                        <a:lumMod val="60000"/>
                        <a:lumOff val="40000"/>
                      </a:schemeClr>
                    </a:solidFill>
                  </a:tcPr>
                </a:tc>
                <a:tc>
                  <a:txBody>
                    <a:bodyPr/>
                    <a:lstStyle/>
                    <a:p>
                      <a:pPr algn="ctr"/>
                      <a:r>
                        <a:rPr lang="en-US" sz="1800" dirty="0"/>
                        <a:t>Row</a:t>
                      </a:r>
                      <a:r>
                        <a:rPr lang="en-US" sz="1800" baseline="0" dirty="0"/>
                        <a:t> Pointer</a:t>
                      </a:r>
                      <a:endParaRPr lang="en-US" sz="1800" dirty="0"/>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2">
                        <a:lumMod val="60000"/>
                        <a:lumOff val="40000"/>
                      </a:schemeClr>
                    </a:solidFill>
                  </a:tcPr>
                </a:tc>
                <a:extLst>
                  <a:ext uri="{0D108BD9-81ED-4DB2-BD59-A6C34878D82A}">
                    <a16:rowId xmlns:a16="http://schemas.microsoft.com/office/drawing/2014/main" val="10001"/>
                  </a:ext>
                </a:extLst>
              </a:tr>
              <a:tr h="370814">
                <a:tc rowSpan="10">
                  <a:txBody>
                    <a:bodyPr/>
                    <a:lstStyle/>
                    <a:p>
                      <a:pPr algn="l"/>
                      <a:r>
                        <a:rPr lang="en-US" sz="1800" dirty="0">
                          <a:latin typeface="+mn-lt"/>
                        </a:rPr>
                        <a:t>A block of quantity index. </a:t>
                      </a:r>
                      <a:r>
                        <a:rPr lang="en-US" sz="1800" dirty="0">
                          <a:latin typeface="+mn-lt"/>
                          <a:ea typeface="Wingdings"/>
                          <a:cs typeface="Wingdings"/>
                          <a:sym typeface="Wingdings"/>
                        </a:rPr>
                        <a:t></a:t>
                      </a:r>
                      <a:endParaRPr lang="en-US" sz="1800" dirty="0">
                        <a:latin typeface="+mn-lt"/>
                      </a:endParaRPr>
                    </a:p>
                    <a:p>
                      <a:pPr algn="l"/>
                      <a:endParaRPr lang="en-US" sz="1800" dirty="0">
                        <a:latin typeface="+mn-lt"/>
                      </a:endParaRPr>
                    </a:p>
                  </a:txBody>
                  <a:tcPr marT="45717" marB="45717">
                    <a:lnL w="12700" cmpd="sng">
                      <a:noFill/>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t>1</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10</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14">
                <a:tc vMerge="1">
                  <a:txBody>
                    <a:bodyPr/>
                    <a:lstStyle/>
                    <a:p>
                      <a:pPr algn="l"/>
                      <a:endParaRPr lang="en-US" dirty="0"/>
                    </a:p>
                  </a:txBody>
                  <a:tcPr>
                    <a:lnL w="12700" cmpd="sng">
                      <a:noFill/>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t>1</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3</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14">
                <a:tc vMerge="1">
                  <a:txBody>
                    <a:bodyPr/>
                    <a:lstStyle/>
                    <a:p>
                      <a:endParaRPr lang="en-US" dirty="0"/>
                    </a:p>
                  </a:txBody>
                  <a:tcPr>
                    <a:lnL w="12700" cmpd="sng">
                      <a:noFill/>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t>1</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28</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14">
                <a:tc vMerge="1">
                  <a:txBody>
                    <a:bodyPr/>
                    <a:lstStyle/>
                    <a:p>
                      <a:endParaRPr lang="en-US" dirty="0"/>
                    </a:p>
                  </a:txBody>
                  <a:tcPr>
                    <a:lnL w="12700" cmpd="sng">
                      <a:noFill/>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t>1</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1</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14">
                <a:tc vMerge="1">
                  <a:txBody>
                    <a:bodyPr/>
                    <a:lstStyle/>
                    <a:p>
                      <a:endParaRPr lang="en-US" dirty="0"/>
                    </a:p>
                  </a:txBody>
                  <a:tcPr>
                    <a:lnL w="12700" cmpd="sng">
                      <a:noFill/>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t>2</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2</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14">
                <a:tc vMerge="1">
                  <a:txBody>
                    <a:bodyPr/>
                    <a:lstStyle/>
                    <a:p>
                      <a:endParaRPr lang="en-US" dirty="0"/>
                    </a:p>
                  </a:txBody>
                  <a:tcPr>
                    <a:lnL w="12700" cmpd="sng">
                      <a:noFill/>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t>2</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70814">
                <a:tc vMerge="1">
                  <a:txBody>
                    <a:bodyPr/>
                    <a:lstStyle/>
                    <a:p>
                      <a:endParaRPr lang="en-US" dirty="0"/>
                    </a:p>
                  </a:txBody>
                  <a:tcPr>
                    <a:lnL w="12700" cmpd="sng">
                      <a:noFill/>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t>2</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999992</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70814">
                <a:tc vMerge="1">
                  <a:txBody>
                    <a:bodyPr/>
                    <a:lstStyle/>
                    <a:p>
                      <a:endParaRPr lang="en-US" dirty="0"/>
                    </a:p>
                  </a:txBody>
                  <a:tcPr>
                    <a:lnL w="12700" cmpd="sng">
                      <a:noFill/>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t>.</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70814">
                <a:tc vMerge="1">
                  <a:txBody>
                    <a:bodyPr/>
                    <a:lstStyle/>
                    <a:p>
                      <a:endParaRPr lang="en-US" dirty="0"/>
                    </a:p>
                  </a:txBody>
                  <a:tcPr>
                    <a:lnL w="12700" cmpd="sng">
                      <a:noFill/>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t>.</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70814">
                <a:tc vMerge="1">
                  <a:txBody>
                    <a:bodyPr/>
                    <a:lstStyle/>
                    <a:p>
                      <a:endParaRPr lang="en-US" dirty="0"/>
                    </a:p>
                  </a:txBody>
                  <a:tcPr>
                    <a:lnL w="12700" cmpd="sng">
                      <a:noFill/>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t>100</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45</a:t>
                      </a:r>
                    </a:p>
                  </a:txBody>
                  <a:tcPr marT="45717" marB="4571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bl>
          </a:graphicData>
        </a:graphic>
      </p:graphicFrame>
      <p:sp>
        <p:nvSpPr>
          <p:cNvPr id="3" name="Date Placeholder 2"/>
          <p:cNvSpPr>
            <a:spLocks noGrp="1"/>
          </p:cNvSpPr>
          <p:nvPr>
            <p:ph type="dt" sz="half" idx="10"/>
          </p:nvPr>
        </p:nvSpPr>
        <p:spPr/>
        <p:txBody>
          <a:bodyPr/>
          <a:lstStyle/>
          <a:p>
            <a:fld id="{FC5FF7E8-59D3-8143-BCFF-EA44B2568050}" type="datetime9">
              <a:rPr lang="en-SG" smtClean="0"/>
              <a:t>21/2/2019 4:32:15 PM</a:t>
            </a:fld>
            <a:endParaRPr lang="en-SG"/>
          </a:p>
        </p:txBody>
      </p:sp>
      <p:sp>
        <p:nvSpPr>
          <p:cNvPr id="6" name="Footer Placeholder 5"/>
          <p:cNvSpPr>
            <a:spLocks noGrp="1"/>
          </p:cNvSpPr>
          <p:nvPr>
            <p:ph type="ftr" sz="quarter" idx="11"/>
          </p:nvPr>
        </p:nvSpPr>
        <p:spPr/>
        <p:txBody>
          <a:bodyPr/>
          <a:lstStyle/>
          <a:p>
            <a:r>
              <a:rPr lang="en-SG" dirty="0"/>
              <a:t>CSCI317 - Database Performance Tuning</a:t>
            </a:r>
          </a:p>
        </p:txBody>
      </p:sp>
      <p:sp>
        <p:nvSpPr>
          <p:cNvPr id="7" name="Slide Number Placeholder 6"/>
          <p:cNvSpPr>
            <a:spLocks noGrp="1"/>
          </p:cNvSpPr>
          <p:nvPr>
            <p:ph type="sldNum" sz="quarter" idx="12"/>
          </p:nvPr>
        </p:nvSpPr>
        <p:spPr/>
        <p:txBody>
          <a:bodyPr/>
          <a:lstStyle/>
          <a:p>
            <a:fld id="{8F7C6DAE-D404-4E9E-9F18-980D9FF6E46D}" type="slidenum">
              <a:rPr lang="en-SG" smtClean="0"/>
              <a:pPr/>
              <a:t>11</a:t>
            </a:fld>
            <a:endParaRPr lang="en-SG"/>
          </a:p>
        </p:txBody>
      </p:sp>
    </p:spTree>
    <p:extLst>
      <p:ext uri="{BB962C8B-B14F-4D97-AF65-F5344CB8AC3E}">
        <p14:creationId xmlns:p14="http://schemas.microsoft.com/office/powerpoint/2010/main" val="1563609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pPr eaLnBrk="1" hangingPunct="1"/>
            <a:r>
              <a:rPr lang="en-US" dirty="0">
                <a:latin typeface="Times New Roman" charset="0"/>
              </a:rPr>
              <a:t>(1) - Question</a:t>
            </a:r>
          </a:p>
        </p:txBody>
      </p:sp>
      <p:sp>
        <p:nvSpPr>
          <p:cNvPr id="32773" name="Rectangle 3"/>
          <p:cNvSpPr>
            <a:spLocks noGrp="1" noChangeArrowheads="1"/>
          </p:cNvSpPr>
          <p:nvPr>
            <p:ph idx="1"/>
          </p:nvPr>
        </p:nvSpPr>
        <p:spPr/>
        <p:txBody>
          <a:bodyPr/>
          <a:lstStyle/>
          <a:p>
            <a:pPr eaLnBrk="1" hangingPunct="1">
              <a:buFont typeface="Wingdings" charset="0"/>
              <a:buNone/>
            </a:pPr>
            <a:r>
              <a:rPr lang="en-US" sz="2400">
                <a:latin typeface="Times New Roman" charset="0"/>
              </a:rPr>
              <a:t>How many read block operations are needed to compute the following query?</a:t>
            </a:r>
          </a:p>
          <a:p>
            <a:pPr eaLnBrk="1" hangingPunct="1">
              <a:buFont typeface="Wingdings" charset="0"/>
              <a:buNone/>
            </a:pPr>
            <a:endParaRPr lang="en-US" sz="2400">
              <a:latin typeface="Times New Roman" charset="0"/>
            </a:endParaRPr>
          </a:p>
          <a:p>
            <a:pPr lvl="1" eaLnBrk="1" hangingPunct="1">
              <a:buFont typeface="Wingdings" charset="0"/>
              <a:buNone/>
            </a:pPr>
            <a:r>
              <a:rPr lang="en-US" sz="2400">
                <a:latin typeface="Times New Roman" charset="0"/>
              </a:rPr>
              <a:t>SELECT	*</a:t>
            </a:r>
          </a:p>
          <a:p>
            <a:pPr lvl="1" eaLnBrk="1" hangingPunct="1">
              <a:buFont typeface="Wingdings" charset="0"/>
              <a:buNone/>
            </a:pPr>
            <a:r>
              <a:rPr lang="en-US" sz="2400">
                <a:latin typeface="Times New Roman" charset="0"/>
              </a:rPr>
              <a:t>FROM	SHIPMENT</a:t>
            </a:r>
          </a:p>
          <a:p>
            <a:pPr lvl="1" eaLnBrk="1" hangingPunct="1">
              <a:buFont typeface="Wingdings" charset="0"/>
              <a:buNone/>
            </a:pPr>
            <a:r>
              <a:rPr lang="en-US" sz="2400">
                <a:latin typeface="Times New Roman" charset="0"/>
              </a:rPr>
              <a:t>WHERE	SUPPLIER# = 123456;</a:t>
            </a:r>
          </a:p>
          <a:p>
            <a:pPr lvl="1" eaLnBrk="1" hangingPunct="1">
              <a:buFont typeface="Wingdings" charset="0"/>
              <a:buNone/>
            </a:pPr>
            <a:endParaRPr lang="en-US" sz="2400">
              <a:latin typeface="Times New Roman" charset="0"/>
            </a:endParaRPr>
          </a:p>
          <a:p>
            <a:pPr eaLnBrk="1" hangingPunct="1">
              <a:buFont typeface="Wingdings" charset="0"/>
              <a:buNone/>
            </a:pPr>
            <a:r>
              <a:rPr lang="en-US" sz="2800">
                <a:latin typeface="Times New Roman" charset="0"/>
              </a:rPr>
              <a:t>Show your calculations. There is no need to compute a value of log function.</a:t>
            </a:r>
          </a:p>
        </p:txBody>
      </p:sp>
      <p:sp>
        <p:nvSpPr>
          <p:cNvPr id="2" name="Date Placeholder 1"/>
          <p:cNvSpPr>
            <a:spLocks noGrp="1"/>
          </p:cNvSpPr>
          <p:nvPr>
            <p:ph type="dt" sz="half" idx="10"/>
          </p:nvPr>
        </p:nvSpPr>
        <p:spPr/>
        <p:txBody>
          <a:bodyPr/>
          <a:lstStyle/>
          <a:p>
            <a:fld id="{9A247CCA-11C3-0847-BCD2-DEFF4FAFED74}" type="datetime9">
              <a:rPr lang="en-SG" smtClean="0"/>
              <a:t>21/2/2019 4:32:15 PM</a:t>
            </a:fld>
            <a:endParaRPr lang="en-SG"/>
          </a:p>
        </p:txBody>
      </p:sp>
      <p:sp>
        <p:nvSpPr>
          <p:cNvPr id="3" name="Footer Placeholder 2"/>
          <p:cNvSpPr>
            <a:spLocks noGrp="1"/>
          </p:cNvSpPr>
          <p:nvPr>
            <p:ph type="ftr" sz="quarter" idx="11"/>
          </p:nvPr>
        </p:nvSpPr>
        <p:spPr/>
        <p:txBody>
          <a:bodyPr/>
          <a:lstStyle/>
          <a:p>
            <a:r>
              <a:rPr lang="en-SG" dirty="0"/>
              <a:t>CSCI317 - Database Performance Tuning</a:t>
            </a:r>
          </a:p>
        </p:txBody>
      </p:sp>
      <p:sp>
        <p:nvSpPr>
          <p:cNvPr id="4" name="Slide Number Placeholder 3"/>
          <p:cNvSpPr>
            <a:spLocks noGrp="1"/>
          </p:cNvSpPr>
          <p:nvPr>
            <p:ph type="sldNum" sz="quarter" idx="12"/>
          </p:nvPr>
        </p:nvSpPr>
        <p:spPr/>
        <p:txBody>
          <a:bodyPr/>
          <a:lstStyle/>
          <a:p>
            <a:fld id="{8F7C6DAE-D404-4E9E-9F18-980D9FF6E46D}" type="slidenum">
              <a:rPr lang="en-SG" smtClean="0"/>
              <a:pPr/>
              <a:t>12</a:t>
            </a:fld>
            <a:endParaRPr lang="en-SG"/>
          </a:p>
        </p:txBody>
      </p:sp>
    </p:spTree>
    <p:extLst>
      <p:ext uri="{BB962C8B-B14F-4D97-AF65-F5344CB8AC3E}">
        <p14:creationId xmlns:p14="http://schemas.microsoft.com/office/powerpoint/2010/main" val="2464779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dirty="0">
                <a:solidFill>
                  <a:srgbClr val="800000"/>
                </a:solidFill>
                <a:latin typeface="Times New Roman" charset="0"/>
              </a:rPr>
              <a:t>(1) – Suggested Solution:</a:t>
            </a:r>
          </a:p>
        </p:txBody>
      </p:sp>
      <p:sp>
        <p:nvSpPr>
          <p:cNvPr id="34821" name="Rectangle 3"/>
          <p:cNvSpPr>
            <a:spLocks noGrp="1" noChangeArrowheads="1"/>
          </p:cNvSpPr>
          <p:nvPr>
            <p:ph idx="1"/>
          </p:nvPr>
        </p:nvSpPr>
        <p:spPr>
          <a:xfrm>
            <a:off x="457200" y="1600200"/>
            <a:ext cx="8435280" cy="4525963"/>
          </a:xfrm>
        </p:spPr>
        <p:txBody>
          <a:bodyPr>
            <a:noAutofit/>
          </a:bodyPr>
          <a:lstStyle/>
          <a:p>
            <a:pPr>
              <a:lnSpc>
                <a:spcPct val="80000"/>
              </a:lnSpc>
            </a:pPr>
            <a:r>
              <a:rPr lang="en-US" sz="2300" dirty="0">
                <a:solidFill>
                  <a:srgbClr val="800000"/>
                </a:solidFill>
                <a:latin typeface="Times New Roman" charset="0"/>
              </a:rPr>
              <a:t>We access an index on primary key (SUPPLIER#, PART#, SDATE).</a:t>
            </a:r>
          </a:p>
          <a:p>
            <a:pPr eaLnBrk="1" hangingPunct="1">
              <a:lnSpc>
                <a:spcPct val="80000"/>
              </a:lnSpc>
            </a:pPr>
            <a:r>
              <a:rPr lang="en-US" sz="2300" dirty="0">
                <a:solidFill>
                  <a:srgbClr val="800000"/>
                </a:solidFill>
                <a:latin typeface="Times New Roman" charset="0"/>
              </a:rPr>
              <a:t>Next, we vertically traverse the index to find a leaf-level block with a key that starts from123456 (3 block read operations).</a:t>
            </a:r>
          </a:p>
          <a:p>
            <a:pPr eaLnBrk="1" hangingPunct="1">
              <a:lnSpc>
                <a:spcPct val="80000"/>
              </a:lnSpc>
            </a:pPr>
            <a:r>
              <a:rPr lang="en-US" sz="2300" dirty="0">
                <a:solidFill>
                  <a:srgbClr val="800000"/>
                </a:solidFill>
                <a:latin typeface="Times New Roman" charset="0"/>
              </a:rPr>
              <a:t>Next we use the pointers associated with the key to access a relational table SHIPMENT. (average number pointers associated with a key that starts from 123456 equals 10</a:t>
            </a:r>
            <a:r>
              <a:rPr lang="en-US" sz="2300" baseline="30000" dirty="0">
                <a:solidFill>
                  <a:srgbClr val="800000"/>
                </a:solidFill>
                <a:latin typeface="Times New Roman" charset="0"/>
              </a:rPr>
              <a:t>6</a:t>
            </a:r>
            <a:r>
              <a:rPr lang="en-US" sz="2300" dirty="0">
                <a:solidFill>
                  <a:srgbClr val="800000"/>
                </a:solidFill>
                <a:latin typeface="Times New Roman" charset="0"/>
              </a:rPr>
              <a:t>/20 = 5*10</a:t>
            </a:r>
            <a:r>
              <a:rPr lang="en-US" sz="2300" baseline="30000" dirty="0">
                <a:solidFill>
                  <a:srgbClr val="800000"/>
                </a:solidFill>
                <a:latin typeface="Times New Roman" charset="0"/>
              </a:rPr>
              <a:t>4</a:t>
            </a:r>
            <a:r>
              <a:rPr lang="en-US" sz="2300" dirty="0">
                <a:solidFill>
                  <a:srgbClr val="800000"/>
                </a:solidFill>
                <a:latin typeface="Times New Roman" charset="0"/>
              </a:rPr>
              <a:t>,</a:t>
            </a:r>
          </a:p>
          <a:p>
            <a:pPr eaLnBrk="1" hangingPunct="1">
              <a:lnSpc>
                <a:spcPct val="80000"/>
              </a:lnSpc>
            </a:pPr>
            <a:r>
              <a:rPr lang="en-US" sz="2300" dirty="0">
                <a:solidFill>
                  <a:srgbClr val="800000"/>
                </a:solidFill>
                <a:latin typeface="Times New Roman" charset="0"/>
              </a:rPr>
              <a:t>then in the best case when all rows with the same value of SUPPLIER# are grouped in the adjacent blocks we need (5*10</a:t>
            </a:r>
            <a:r>
              <a:rPr lang="en-US" sz="2300" baseline="30000" dirty="0">
                <a:solidFill>
                  <a:srgbClr val="800000"/>
                </a:solidFill>
                <a:latin typeface="Times New Roman" charset="0"/>
              </a:rPr>
              <a:t>4</a:t>
            </a:r>
            <a:r>
              <a:rPr lang="en-US" sz="2300" dirty="0">
                <a:solidFill>
                  <a:srgbClr val="800000"/>
                </a:solidFill>
                <a:latin typeface="Times New Roman" charset="0"/>
              </a:rPr>
              <a:t>)/10 = 5 * 10</a:t>
            </a:r>
            <a:r>
              <a:rPr lang="en-US" sz="2300" baseline="30000" dirty="0">
                <a:solidFill>
                  <a:srgbClr val="800000"/>
                </a:solidFill>
                <a:latin typeface="Times New Roman" charset="0"/>
              </a:rPr>
              <a:t>3</a:t>
            </a:r>
            <a:r>
              <a:rPr lang="en-US" sz="2300" dirty="0">
                <a:solidFill>
                  <a:srgbClr val="800000"/>
                </a:solidFill>
                <a:latin typeface="Times New Roman" charset="0"/>
              </a:rPr>
              <a:t> read block operations,</a:t>
            </a:r>
          </a:p>
          <a:p>
            <a:pPr eaLnBrk="1" hangingPunct="1">
              <a:lnSpc>
                <a:spcPct val="80000"/>
              </a:lnSpc>
            </a:pPr>
            <a:r>
              <a:rPr lang="en-US" sz="2300" dirty="0">
                <a:solidFill>
                  <a:srgbClr val="800000"/>
                </a:solidFill>
                <a:latin typeface="Times New Roman" charset="0"/>
              </a:rPr>
              <a:t>in the worst case each row is in a different block, then we need 5*10</a:t>
            </a:r>
            <a:r>
              <a:rPr lang="en-US" sz="2300" baseline="30000" dirty="0">
                <a:solidFill>
                  <a:srgbClr val="800000"/>
                </a:solidFill>
                <a:latin typeface="Times New Roman" charset="0"/>
              </a:rPr>
              <a:t>4 </a:t>
            </a:r>
            <a:r>
              <a:rPr lang="en-US" sz="2300" dirty="0">
                <a:solidFill>
                  <a:srgbClr val="800000"/>
                </a:solidFill>
                <a:latin typeface="Times New Roman" charset="0"/>
              </a:rPr>
              <a:t>read block operations, average: (5*10</a:t>
            </a:r>
            <a:r>
              <a:rPr lang="en-US" sz="2300" baseline="30000" dirty="0">
                <a:solidFill>
                  <a:srgbClr val="800000"/>
                </a:solidFill>
                <a:latin typeface="Times New Roman" charset="0"/>
              </a:rPr>
              <a:t>3</a:t>
            </a:r>
            <a:r>
              <a:rPr lang="en-US" sz="2300" dirty="0">
                <a:solidFill>
                  <a:srgbClr val="800000"/>
                </a:solidFill>
                <a:latin typeface="Times New Roman" charset="0"/>
              </a:rPr>
              <a:t> + 5*10</a:t>
            </a:r>
            <a:r>
              <a:rPr lang="en-US" sz="2300" baseline="30000" dirty="0">
                <a:solidFill>
                  <a:srgbClr val="800000"/>
                </a:solidFill>
                <a:latin typeface="Times New Roman" charset="0"/>
              </a:rPr>
              <a:t>4</a:t>
            </a:r>
            <a:r>
              <a:rPr lang="en-US" sz="2300" dirty="0">
                <a:solidFill>
                  <a:srgbClr val="800000"/>
                </a:solidFill>
                <a:latin typeface="Times New Roman" charset="0"/>
              </a:rPr>
              <a:t>)/2 )</a:t>
            </a:r>
          </a:p>
          <a:p>
            <a:pPr eaLnBrk="1" hangingPunct="1">
              <a:lnSpc>
                <a:spcPct val="80000"/>
              </a:lnSpc>
            </a:pPr>
            <a:r>
              <a:rPr lang="en-US" sz="2300" dirty="0">
                <a:solidFill>
                  <a:srgbClr val="800000"/>
                </a:solidFill>
                <a:latin typeface="Times New Roman" charset="0"/>
              </a:rPr>
              <a:t>Hence total number of read block operations = 3 + (5*10</a:t>
            </a:r>
            <a:r>
              <a:rPr lang="en-US" sz="2300" baseline="30000" dirty="0">
                <a:solidFill>
                  <a:srgbClr val="800000"/>
                </a:solidFill>
                <a:latin typeface="Times New Roman" charset="0"/>
              </a:rPr>
              <a:t>3</a:t>
            </a:r>
            <a:r>
              <a:rPr lang="en-US" sz="2300" dirty="0">
                <a:solidFill>
                  <a:srgbClr val="800000"/>
                </a:solidFill>
                <a:latin typeface="Times New Roman" charset="0"/>
              </a:rPr>
              <a:t> + 5*10</a:t>
            </a:r>
            <a:r>
              <a:rPr lang="en-US" sz="2300" baseline="30000" dirty="0">
                <a:solidFill>
                  <a:srgbClr val="800000"/>
                </a:solidFill>
                <a:latin typeface="Times New Roman" charset="0"/>
              </a:rPr>
              <a:t>4</a:t>
            </a:r>
            <a:r>
              <a:rPr lang="en-US" sz="2300" dirty="0">
                <a:solidFill>
                  <a:srgbClr val="800000"/>
                </a:solidFill>
                <a:latin typeface="Times New Roman" charset="0"/>
              </a:rPr>
              <a:t>)/2) = 27,503.</a:t>
            </a:r>
          </a:p>
        </p:txBody>
      </p:sp>
      <p:sp>
        <p:nvSpPr>
          <p:cNvPr id="2" name="Date Placeholder 1"/>
          <p:cNvSpPr>
            <a:spLocks noGrp="1"/>
          </p:cNvSpPr>
          <p:nvPr>
            <p:ph type="dt" sz="half" idx="10"/>
          </p:nvPr>
        </p:nvSpPr>
        <p:spPr/>
        <p:txBody>
          <a:bodyPr/>
          <a:lstStyle/>
          <a:p>
            <a:fld id="{C91F6792-580C-F346-BD69-B4C195D91AF1}" type="datetime9">
              <a:rPr lang="en-SG" smtClean="0"/>
              <a:t>21/2/2019 4:32:15 PM</a:t>
            </a:fld>
            <a:endParaRPr lang="en-SG"/>
          </a:p>
        </p:txBody>
      </p:sp>
      <p:sp>
        <p:nvSpPr>
          <p:cNvPr id="3" name="Footer Placeholder 2"/>
          <p:cNvSpPr>
            <a:spLocks noGrp="1"/>
          </p:cNvSpPr>
          <p:nvPr>
            <p:ph type="ftr" sz="quarter" idx="11"/>
          </p:nvPr>
        </p:nvSpPr>
        <p:spPr/>
        <p:txBody>
          <a:bodyPr/>
          <a:lstStyle/>
          <a:p>
            <a:r>
              <a:rPr lang="en-SG" dirty="0"/>
              <a:t>CSCI317 - Database Performance Tuning</a:t>
            </a:r>
          </a:p>
        </p:txBody>
      </p:sp>
      <p:sp>
        <p:nvSpPr>
          <p:cNvPr id="4" name="Slide Number Placeholder 3"/>
          <p:cNvSpPr>
            <a:spLocks noGrp="1"/>
          </p:cNvSpPr>
          <p:nvPr>
            <p:ph type="sldNum" sz="quarter" idx="12"/>
          </p:nvPr>
        </p:nvSpPr>
        <p:spPr/>
        <p:txBody>
          <a:bodyPr/>
          <a:lstStyle/>
          <a:p>
            <a:fld id="{8F7C6DAE-D404-4E9E-9F18-980D9FF6E46D}" type="slidenum">
              <a:rPr lang="en-SG" smtClean="0"/>
              <a:pPr/>
              <a:t>13</a:t>
            </a:fld>
            <a:endParaRPr lang="en-SG"/>
          </a:p>
        </p:txBody>
      </p:sp>
    </p:spTree>
    <p:extLst>
      <p:ext uri="{BB962C8B-B14F-4D97-AF65-F5344CB8AC3E}">
        <p14:creationId xmlns:p14="http://schemas.microsoft.com/office/powerpoint/2010/main" val="287970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r>
              <a:rPr lang="en-US" dirty="0">
                <a:solidFill>
                  <a:srgbClr val="000000"/>
                </a:solidFill>
                <a:latin typeface="Times New Roman" charset="0"/>
              </a:rPr>
              <a:t>(2) - Question</a:t>
            </a:r>
          </a:p>
        </p:txBody>
      </p:sp>
      <p:sp>
        <p:nvSpPr>
          <p:cNvPr id="36869" name="Rectangle 3"/>
          <p:cNvSpPr>
            <a:spLocks noGrp="1" noChangeArrowheads="1"/>
          </p:cNvSpPr>
          <p:nvPr>
            <p:ph idx="1"/>
          </p:nvPr>
        </p:nvSpPr>
        <p:spPr/>
        <p:txBody>
          <a:bodyPr/>
          <a:lstStyle/>
          <a:p>
            <a:pPr eaLnBrk="1" hangingPunct="1">
              <a:lnSpc>
                <a:spcPct val="90000"/>
              </a:lnSpc>
              <a:buFont typeface="Wingdings" charset="0"/>
              <a:buNone/>
            </a:pPr>
            <a:r>
              <a:rPr lang="en-US" sz="2800">
                <a:latin typeface="Times New Roman" charset="0"/>
              </a:rPr>
              <a:t>How many read block operations are needed to compute the following query?</a:t>
            </a:r>
          </a:p>
          <a:p>
            <a:pPr eaLnBrk="1" hangingPunct="1">
              <a:lnSpc>
                <a:spcPct val="90000"/>
              </a:lnSpc>
              <a:buFont typeface="Wingdings" charset="0"/>
              <a:buNone/>
            </a:pPr>
            <a:endParaRPr lang="en-US" sz="2800">
              <a:latin typeface="Times New Roman" charset="0"/>
            </a:endParaRPr>
          </a:p>
          <a:p>
            <a:pPr lvl="1" eaLnBrk="1" hangingPunct="1">
              <a:lnSpc>
                <a:spcPct val="90000"/>
              </a:lnSpc>
              <a:buFont typeface="Wingdings" charset="0"/>
              <a:buNone/>
            </a:pPr>
            <a:r>
              <a:rPr lang="en-US" sz="2400">
                <a:latin typeface="Times New Roman" charset="0"/>
              </a:rPr>
              <a:t>SELECT	*</a:t>
            </a:r>
          </a:p>
          <a:p>
            <a:pPr lvl="1" eaLnBrk="1" hangingPunct="1">
              <a:lnSpc>
                <a:spcPct val="90000"/>
              </a:lnSpc>
              <a:buFont typeface="Wingdings" charset="0"/>
              <a:buNone/>
            </a:pPr>
            <a:r>
              <a:rPr lang="en-US" sz="2400">
                <a:latin typeface="Times New Roman" charset="0"/>
              </a:rPr>
              <a:t>FROM	SHIPMENT</a:t>
            </a:r>
          </a:p>
          <a:p>
            <a:pPr lvl="1" eaLnBrk="1" hangingPunct="1">
              <a:lnSpc>
                <a:spcPct val="90000"/>
              </a:lnSpc>
              <a:buFont typeface="Wingdings" charset="0"/>
              <a:buNone/>
            </a:pPr>
            <a:r>
              <a:rPr lang="en-US" sz="2400">
                <a:latin typeface="Times New Roman" charset="0"/>
              </a:rPr>
              <a:t>WHERE SDATE &gt; </a:t>
            </a:r>
            <a:r>
              <a:rPr lang="ja-JP" altLang="en-US" sz="2400">
                <a:latin typeface="Times New Roman" charset="0"/>
              </a:rPr>
              <a:t>‘</a:t>
            </a:r>
            <a:r>
              <a:rPr lang="en-US" altLang="ja-JP" sz="2400">
                <a:latin typeface="Times New Roman" charset="0"/>
              </a:rPr>
              <a:t>1-JAN-2000</a:t>
            </a:r>
            <a:r>
              <a:rPr lang="ja-JP" altLang="en-US" sz="2400">
                <a:latin typeface="Times New Roman" charset="0"/>
              </a:rPr>
              <a:t>’</a:t>
            </a:r>
            <a:r>
              <a:rPr lang="en-US" altLang="ja-JP" sz="2400">
                <a:latin typeface="Times New Roman" charset="0"/>
              </a:rPr>
              <a:t>;</a:t>
            </a:r>
          </a:p>
          <a:p>
            <a:pPr lvl="1" eaLnBrk="1" hangingPunct="1">
              <a:lnSpc>
                <a:spcPct val="90000"/>
              </a:lnSpc>
              <a:buFont typeface="Wingdings" charset="0"/>
              <a:buNone/>
            </a:pPr>
            <a:endParaRPr lang="en-US" sz="2400">
              <a:latin typeface="Times New Roman" charset="0"/>
            </a:endParaRPr>
          </a:p>
          <a:p>
            <a:pPr eaLnBrk="1" hangingPunct="1">
              <a:lnSpc>
                <a:spcPct val="90000"/>
              </a:lnSpc>
              <a:buFont typeface="Wingdings" charset="0"/>
              <a:buNone/>
            </a:pPr>
            <a:r>
              <a:rPr lang="en-US" sz="2800">
                <a:latin typeface="Times New Roman" charset="0"/>
              </a:rPr>
              <a:t>Show your calculations. There is no need to compute a value of log functions.</a:t>
            </a:r>
          </a:p>
        </p:txBody>
      </p:sp>
      <p:sp>
        <p:nvSpPr>
          <p:cNvPr id="2" name="Date Placeholder 1"/>
          <p:cNvSpPr>
            <a:spLocks noGrp="1"/>
          </p:cNvSpPr>
          <p:nvPr>
            <p:ph type="dt" sz="half" idx="10"/>
          </p:nvPr>
        </p:nvSpPr>
        <p:spPr/>
        <p:txBody>
          <a:bodyPr/>
          <a:lstStyle/>
          <a:p>
            <a:fld id="{21FC7236-F7D9-554B-B988-9A939998CCB2}" type="datetime9">
              <a:rPr lang="en-SG" smtClean="0"/>
              <a:t>21/2/2019 4:32:15 PM</a:t>
            </a:fld>
            <a:endParaRPr lang="en-SG"/>
          </a:p>
        </p:txBody>
      </p:sp>
      <p:sp>
        <p:nvSpPr>
          <p:cNvPr id="3" name="Footer Placeholder 2"/>
          <p:cNvSpPr>
            <a:spLocks noGrp="1"/>
          </p:cNvSpPr>
          <p:nvPr>
            <p:ph type="ftr" sz="quarter" idx="11"/>
          </p:nvPr>
        </p:nvSpPr>
        <p:spPr/>
        <p:txBody>
          <a:bodyPr/>
          <a:lstStyle/>
          <a:p>
            <a:r>
              <a:rPr lang="en-SG" dirty="0"/>
              <a:t>CSCI317 - Database Performance Tuning</a:t>
            </a:r>
          </a:p>
        </p:txBody>
      </p:sp>
      <p:sp>
        <p:nvSpPr>
          <p:cNvPr id="4" name="Slide Number Placeholder 3"/>
          <p:cNvSpPr>
            <a:spLocks noGrp="1"/>
          </p:cNvSpPr>
          <p:nvPr>
            <p:ph type="sldNum" sz="quarter" idx="12"/>
          </p:nvPr>
        </p:nvSpPr>
        <p:spPr/>
        <p:txBody>
          <a:bodyPr/>
          <a:lstStyle/>
          <a:p>
            <a:fld id="{8F7C6DAE-D404-4E9E-9F18-980D9FF6E46D}" type="slidenum">
              <a:rPr lang="en-SG" smtClean="0"/>
              <a:pPr/>
              <a:t>14</a:t>
            </a:fld>
            <a:endParaRPr lang="en-SG"/>
          </a:p>
        </p:txBody>
      </p:sp>
    </p:spTree>
    <p:extLst>
      <p:ext uri="{BB962C8B-B14F-4D97-AF65-F5344CB8AC3E}">
        <p14:creationId xmlns:p14="http://schemas.microsoft.com/office/powerpoint/2010/main" val="4205585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lstStyle/>
          <a:p>
            <a:pPr eaLnBrk="1" hangingPunct="1"/>
            <a:r>
              <a:rPr lang="en-US" dirty="0">
                <a:solidFill>
                  <a:srgbClr val="800000"/>
                </a:solidFill>
                <a:latin typeface="Times New Roman" charset="0"/>
              </a:rPr>
              <a:t>(2) - Suggested Solution</a:t>
            </a:r>
          </a:p>
        </p:txBody>
      </p:sp>
      <p:sp>
        <p:nvSpPr>
          <p:cNvPr id="38917" name="Rectangle 3"/>
          <p:cNvSpPr>
            <a:spLocks noGrp="1" noChangeArrowheads="1"/>
          </p:cNvSpPr>
          <p:nvPr>
            <p:ph idx="1"/>
          </p:nvPr>
        </p:nvSpPr>
        <p:spPr/>
        <p:txBody>
          <a:bodyPr/>
          <a:lstStyle/>
          <a:p>
            <a:pPr eaLnBrk="1" hangingPunct="1">
              <a:buFont typeface="Wingdings" charset="0"/>
              <a:buNone/>
            </a:pPr>
            <a:r>
              <a:rPr lang="en-US" dirty="0">
                <a:solidFill>
                  <a:srgbClr val="800000"/>
                </a:solidFill>
                <a:latin typeface="Times New Roman" charset="0"/>
              </a:rPr>
              <a:t>Algorithm </a:t>
            </a:r>
          </a:p>
          <a:p>
            <a:pPr eaLnBrk="1" hangingPunct="1"/>
            <a:r>
              <a:rPr lang="en-US" dirty="0">
                <a:solidFill>
                  <a:srgbClr val="800000"/>
                </a:solidFill>
                <a:latin typeface="Times New Roman" charset="0"/>
              </a:rPr>
              <a:t>We are unable to use an index (please don't ask me why). So, sequential scan of table SHIPMENT is the only option (total number of rows equal to 10</a:t>
            </a:r>
            <a:r>
              <a:rPr lang="en-US" baseline="30000" dirty="0">
                <a:solidFill>
                  <a:srgbClr val="800000"/>
                </a:solidFill>
                <a:latin typeface="Times New Roman" charset="0"/>
              </a:rPr>
              <a:t>6</a:t>
            </a:r>
            <a:r>
              <a:rPr lang="en-US" dirty="0">
                <a:solidFill>
                  <a:srgbClr val="800000"/>
                </a:solidFill>
                <a:latin typeface="Times New Roman" charset="0"/>
              </a:rPr>
              <a:t>, with 10 rows per block means that we have to read 10</a:t>
            </a:r>
            <a:r>
              <a:rPr lang="en-US" baseline="30000" dirty="0">
                <a:solidFill>
                  <a:srgbClr val="800000"/>
                </a:solidFill>
                <a:latin typeface="Times New Roman" charset="0"/>
              </a:rPr>
              <a:t>5</a:t>
            </a:r>
            <a:r>
              <a:rPr lang="en-US" dirty="0">
                <a:solidFill>
                  <a:srgbClr val="800000"/>
                </a:solidFill>
                <a:latin typeface="Times New Roman" charset="0"/>
              </a:rPr>
              <a:t> blocks).</a:t>
            </a:r>
          </a:p>
        </p:txBody>
      </p:sp>
      <p:sp>
        <p:nvSpPr>
          <p:cNvPr id="2" name="Date Placeholder 1"/>
          <p:cNvSpPr>
            <a:spLocks noGrp="1"/>
          </p:cNvSpPr>
          <p:nvPr>
            <p:ph type="dt" sz="half" idx="10"/>
          </p:nvPr>
        </p:nvSpPr>
        <p:spPr/>
        <p:txBody>
          <a:bodyPr/>
          <a:lstStyle/>
          <a:p>
            <a:fld id="{46B9854C-3444-A348-B967-AB4F479FDA0F}" type="datetime9">
              <a:rPr lang="en-SG" smtClean="0"/>
              <a:t>21/2/2019 4:32:15 PM</a:t>
            </a:fld>
            <a:endParaRPr lang="en-SG"/>
          </a:p>
        </p:txBody>
      </p:sp>
      <p:sp>
        <p:nvSpPr>
          <p:cNvPr id="3" name="Footer Placeholder 2"/>
          <p:cNvSpPr>
            <a:spLocks noGrp="1"/>
          </p:cNvSpPr>
          <p:nvPr>
            <p:ph type="ftr" sz="quarter" idx="11"/>
          </p:nvPr>
        </p:nvSpPr>
        <p:spPr/>
        <p:txBody>
          <a:bodyPr/>
          <a:lstStyle/>
          <a:p>
            <a:r>
              <a:rPr lang="en-SG" dirty="0"/>
              <a:t>CSCI317 - Database Performance Tuning</a:t>
            </a:r>
          </a:p>
        </p:txBody>
      </p:sp>
      <p:sp>
        <p:nvSpPr>
          <p:cNvPr id="4" name="Slide Number Placeholder 3"/>
          <p:cNvSpPr>
            <a:spLocks noGrp="1"/>
          </p:cNvSpPr>
          <p:nvPr>
            <p:ph type="sldNum" sz="quarter" idx="12"/>
          </p:nvPr>
        </p:nvSpPr>
        <p:spPr/>
        <p:txBody>
          <a:bodyPr/>
          <a:lstStyle/>
          <a:p>
            <a:fld id="{8F7C6DAE-D404-4E9E-9F18-980D9FF6E46D}" type="slidenum">
              <a:rPr lang="en-SG" smtClean="0"/>
              <a:pPr/>
              <a:t>15</a:t>
            </a:fld>
            <a:endParaRPr lang="en-SG"/>
          </a:p>
        </p:txBody>
      </p:sp>
    </p:spTree>
    <p:extLst>
      <p:ext uri="{BB962C8B-B14F-4D97-AF65-F5344CB8AC3E}">
        <p14:creationId xmlns:p14="http://schemas.microsoft.com/office/powerpoint/2010/main" val="2265524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en-US" dirty="0">
                <a:latin typeface="Times New Roman" charset="0"/>
              </a:rPr>
              <a:t>(3) - Question</a:t>
            </a:r>
          </a:p>
        </p:txBody>
      </p:sp>
      <p:sp>
        <p:nvSpPr>
          <p:cNvPr id="40965" name="Rectangle 3"/>
          <p:cNvSpPr>
            <a:spLocks noGrp="1" noChangeArrowheads="1"/>
          </p:cNvSpPr>
          <p:nvPr>
            <p:ph idx="1"/>
          </p:nvPr>
        </p:nvSpPr>
        <p:spPr/>
        <p:txBody>
          <a:bodyPr>
            <a:noAutofit/>
          </a:bodyPr>
          <a:lstStyle/>
          <a:p>
            <a:pPr eaLnBrk="1" hangingPunct="1">
              <a:lnSpc>
                <a:spcPct val="90000"/>
              </a:lnSpc>
              <a:buFont typeface="Wingdings" charset="0"/>
              <a:buNone/>
            </a:pPr>
            <a:r>
              <a:rPr lang="en-US" sz="2800" dirty="0">
                <a:latin typeface="Times New Roman" charset="0"/>
              </a:rPr>
              <a:t>How many read block operations are needed to compute the following query?</a:t>
            </a:r>
          </a:p>
          <a:p>
            <a:pPr eaLnBrk="1" hangingPunct="1">
              <a:lnSpc>
                <a:spcPct val="90000"/>
              </a:lnSpc>
              <a:buFont typeface="Wingdings" charset="0"/>
              <a:buNone/>
            </a:pPr>
            <a:endParaRPr lang="en-US" sz="2800" dirty="0">
              <a:latin typeface="Times New Roman" charset="0"/>
            </a:endParaRPr>
          </a:p>
          <a:p>
            <a:pPr lvl="1" eaLnBrk="1" hangingPunct="1">
              <a:lnSpc>
                <a:spcPct val="90000"/>
              </a:lnSpc>
              <a:buFont typeface="Wingdings" charset="0"/>
              <a:buNone/>
            </a:pPr>
            <a:r>
              <a:rPr lang="en-US" sz="2400" dirty="0">
                <a:latin typeface="Times New Roman" charset="0"/>
              </a:rPr>
              <a:t>SELECT	QUANTITY</a:t>
            </a:r>
          </a:p>
          <a:p>
            <a:pPr lvl="1" eaLnBrk="1" hangingPunct="1">
              <a:lnSpc>
                <a:spcPct val="90000"/>
              </a:lnSpc>
              <a:buFont typeface="Wingdings" charset="0"/>
              <a:buNone/>
            </a:pPr>
            <a:r>
              <a:rPr lang="en-US" sz="2400" dirty="0">
                <a:latin typeface="Times New Roman" charset="0"/>
              </a:rPr>
              <a:t>FROM	SHIPMENT</a:t>
            </a:r>
          </a:p>
          <a:p>
            <a:pPr lvl="1" eaLnBrk="1" hangingPunct="1">
              <a:lnSpc>
                <a:spcPct val="90000"/>
              </a:lnSpc>
              <a:buFont typeface="Wingdings" charset="0"/>
              <a:buNone/>
            </a:pPr>
            <a:r>
              <a:rPr lang="en-US" sz="2400" dirty="0">
                <a:latin typeface="Times New Roman" charset="0"/>
              </a:rPr>
              <a:t>WHERE	SUPPLIER# = </a:t>
            </a:r>
            <a:r>
              <a:rPr lang="ja-JP" altLang="en-US" sz="2400" dirty="0">
                <a:latin typeface="Times New Roman" charset="0"/>
              </a:rPr>
              <a:t>‘</a:t>
            </a:r>
            <a:r>
              <a:rPr lang="en-US" altLang="ja-JP" sz="2400" dirty="0">
                <a:latin typeface="Times New Roman" charset="0"/>
              </a:rPr>
              <a:t>123456</a:t>
            </a:r>
            <a:r>
              <a:rPr lang="ja-JP" altLang="en-US" sz="2400" dirty="0">
                <a:latin typeface="Times New Roman" charset="0"/>
              </a:rPr>
              <a:t>’</a:t>
            </a:r>
            <a:endParaRPr lang="en-US" altLang="ja-JP" sz="2400" dirty="0">
              <a:latin typeface="Times New Roman" charset="0"/>
            </a:endParaRPr>
          </a:p>
          <a:p>
            <a:pPr lvl="1" eaLnBrk="1" hangingPunct="1">
              <a:lnSpc>
                <a:spcPct val="90000"/>
              </a:lnSpc>
              <a:buFont typeface="Wingdings" charset="0"/>
              <a:buNone/>
            </a:pPr>
            <a:r>
              <a:rPr lang="en-US" sz="2400" dirty="0">
                <a:latin typeface="Times New Roman" charset="0"/>
              </a:rPr>
              <a:t>AND	SDATE = </a:t>
            </a:r>
            <a:r>
              <a:rPr lang="ja-JP" altLang="en-US" sz="2400" dirty="0">
                <a:latin typeface="Times New Roman" charset="0"/>
              </a:rPr>
              <a:t>‘</a:t>
            </a:r>
            <a:r>
              <a:rPr lang="en-US" altLang="ja-JP" sz="2400" dirty="0">
                <a:latin typeface="Times New Roman" charset="0"/>
              </a:rPr>
              <a:t>1-JAN-2000</a:t>
            </a:r>
            <a:r>
              <a:rPr lang="ja-JP" altLang="en-US" sz="2400" dirty="0">
                <a:latin typeface="Times New Roman" charset="0"/>
              </a:rPr>
              <a:t>’</a:t>
            </a:r>
            <a:endParaRPr lang="en-US" altLang="ja-JP" sz="2400" dirty="0">
              <a:latin typeface="Times New Roman" charset="0"/>
            </a:endParaRPr>
          </a:p>
          <a:p>
            <a:pPr lvl="1" eaLnBrk="1" hangingPunct="1">
              <a:lnSpc>
                <a:spcPct val="90000"/>
              </a:lnSpc>
              <a:buFont typeface="Wingdings" charset="0"/>
              <a:buNone/>
            </a:pPr>
            <a:r>
              <a:rPr lang="en-US" sz="2400" dirty="0">
                <a:latin typeface="Times New Roman" charset="0"/>
              </a:rPr>
              <a:t>AND	PART#= </a:t>
            </a:r>
            <a:r>
              <a:rPr lang="ja-JP" altLang="en-US" sz="2400" dirty="0">
                <a:latin typeface="Times New Roman" charset="0"/>
              </a:rPr>
              <a:t>‘</a:t>
            </a:r>
            <a:r>
              <a:rPr lang="en-US" altLang="ja-JP" sz="2400" dirty="0">
                <a:latin typeface="Times New Roman" charset="0"/>
              </a:rPr>
              <a:t>777888</a:t>
            </a:r>
            <a:r>
              <a:rPr lang="ja-JP" altLang="en-US" sz="2400" dirty="0">
                <a:latin typeface="Times New Roman" charset="0"/>
              </a:rPr>
              <a:t>’</a:t>
            </a:r>
            <a:r>
              <a:rPr lang="en-US" altLang="ja-JP" sz="2400" dirty="0">
                <a:latin typeface="Times New Roman" charset="0"/>
              </a:rPr>
              <a:t>;</a:t>
            </a:r>
          </a:p>
          <a:p>
            <a:pPr lvl="1" eaLnBrk="1" hangingPunct="1">
              <a:lnSpc>
                <a:spcPct val="90000"/>
              </a:lnSpc>
              <a:buFont typeface="Wingdings" charset="0"/>
              <a:buNone/>
            </a:pPr>
            <a:endParaRPr lang="en-US" sz="2400" dirty="0">
              <a:latin typeface="Times New Roman" charset="0"/>
            </a:endParaRPr>
          </a:p>
          <a:p>
            <a:pPr eaLnBrk="1" hangingPunct="1">
              <a:lnSpc>
                <a:spcPct val="90000"/>
              </a:lnSpc>
              <a:buFont typeface="Wingdings" charset="0"/>
              <a:buNone/>
            </a:pPr>
            <a:r>
              <a:rPr lang="en-US" sz="2800" dirty="0">
                <a:latin typeface="Times New Roman" charset="0"/>
              </a:rPr>
              <a:t>Show your calculations. There is no need to compute a value of log function.</a:t>
            </a:r>
          </a:p>
        </p:txBody>
      </p:sp>
      <p:sp>
        <p:nvSpPr>
          <p:cNvPr id="2" name="Date Placeholder 1"/>
          <p:cNvSpPr>
            <a:spLocks noGrp="1"/>
          </p:cNvSpPr>
          <p:nvPr>
            <p:ph type="dt" sz="half" idx="10"/>
          </p:nvPr>
        </p:nvSpPr>
        <p:spPr/>
        <p:txBody>
          <a:bodyPr/>
          <a:lstStyle/>
          <a:p>
            <a:fld id="{CB31D3D6-E6D0-E145-95FA-1FDDB9787D5F}" type="datetime9">
              <a:rPr lang="en-SG" smtClean="0"/>
              <a:t>21/2/2019 4:32:15 PM</a:t>
            </a:fld>
            <a:endParaRPr lang="en-SG"/>
          </a:p>
        </p:txBody>
      </p:sp>
      <p:sp>
        <p:nvSpPr>
          <p:cNvPr id="3" name="Footer Placeholder 2"/>
          <p:cNvSpPr>
            <a:spLocks noGrp="1"/>
          </p:cNvSpPr>
          <p:nvPr>
            <p:ph type="ftr" sz="quarter" idx="11"/>
          </p:nvPr>
        </p:nvSpPr>
        <p:spPr/>
        <p:txBody>
          <a:bodyPr/>
          <a:lstStyle/>
          <a:p>
            <a:r>
              <a:rPr lang="en-SG" dirty="0"/>
              <a:t>CSCI317 - Database Performance Tuning</a:t>
            </a:r>
          </a:p>
        </p:txBody>
      </p:sp>
      <p:sp>
        <p:nvSpPr>
          <p:cNvPr id="4" name="Slide Number Placeholder 3"/>
          <p:cNvSpPr>
            <a:spLocks noGrp="1"/>
          </p:cNvSpPr>
          <p:nvPr>
            <p:ph type="sldNum" sz="quarter" idx="12"/>
          </p:nvPr>
        </p:nvSpPr>
        <p:spPr/>
        <p:txBody>
          <a:bodyPr/>
          <a:lstStyle/>
          <a:p>
            <a:fld id="{8F7C6DAE-D404-4E9E-9F18-980D9FF6E46D}" type="slidenum">
              <a:rPr lang="en-SG" smtClean="0"/>
              <a:pPr/>
              <a:t>16</a:t>
            </a:fld>
            <a:endParaRPr lang="en-SG"/>
          </a:p>
        </p:txBody>
      </p:sp>
    </p:spTree>
    <p:extLst>
      <p:ext uri="{BB962C8B-B14F-4D97-AF65-F5344CB8AC3E}">
        <p14:creationId xmlns:p14="http://schemas.microsoft.com/office/powerpoint/2010/main" val="2195780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pPr eaLnBrk="1" hangingPunct="1"/>
            <a:r>
              <a:rPr lang="en-US" dirty="0">
                <a:solidFill>
                  <a:srgbClr val="800000"/>
                </a:solidFill>
                <a:latin typeface="Times New Roman" charset="0"/>
              </a:rPr>
              <a:t>(3) – Suggested Solution</a:t>
            </a:r>
          </a:p>
        </p:txBody>
      </p:sp>
      <p:sp>
        <p:nvSpPr>
          <p:cNvPr id="43013" name="Rectangle 3"/>
          <p:cNvSpPr>
            <a:spLocks noGrp="1" noChangeArrowheads="1"/>
          </p:cNvSpPr>
          <p:nvPr>
            <p:ph idx="1"/>
          </p:nvPr>
        </p:nvSpPr>
        <p:spPr/>
        <p:txBody>
          <a:bodyPr/>
          <a:lstStyle/>
          <a:p>
            <a:pPr eaLnBrk="1" hangingPunct="1">
              <a:lnSpc>
                <a:spcPct val="90000"/>
              </a:lnSpc>
              <a:buFont typeface="Wingdings" charset="0"/>
              <a:buNone/>
            </a:pPr>
            <a:r>
              <a:rPr lang="en-US" sz="2800" dirty="0">
                <a:solidFill>
                  <a:srgbClr val="800000"/>
                </a:solidFill>
                <a:latin typeface="Times New Roman" charset="0"/>
              </a:rPr>
              <a:t>Algorithm </a:t>
            </a:r>
          </a:p>
          <a:p>
            <a:pPr eaLnBrk="1" hangingPunct="1">
              <a:lnSpc>
                <a:spcPct val="90000"/>
              </a:lnSpc>
            </a:pPr>
            <a:r>
              <a:rPr lang="en-US" sz="2800" dirty="0">
                <a:solidFill>
                  <a:srgbClr val="800000"/>
                </a:solidFill>
                <a:latin typeface="Times New Roman" charset="0"/>
              </a:rPr>
              <a:t>We access an index on primary key (SUPPLIER#, PART#, SDATE).</a:t>
            </a:r>
          </a:p>
          <a:p>
            <a:pPr eaLnBrk="1" hangingPunct="1">
              <a:lnSpc>
                <a:spcPct val="90000"/>
              </a:lnSpc>
            </a:pPr>
            <a:r>
              <a:rPr lang="en-US" sz="2800" dirty="0">
                <a:solidFill>
                  <a:srgbClr val="800000"/>
                </a:solidFill>
                <a:latin typeface="Times New Roman" charset="0"/>
              </a:rPr>
              <a:t>Next, we vertically traverse the index to find a leaf-level block with a key [123456 777888 1-JAN-2000] (3 block read operations).</a:t>
            </a:r>
          </a:p>
          <a:p>
            <a:pPr eaLnBrk="1" hangingPunct="1">
              <a:lnSpc>
                <a:spcPct val="90000"/>
              </a:lnSpc>
            </a:pPr>
            <a:r>
              <a:rPr lang="en-US" sz="2800" dirty="0">
                <a:solidFill>
                  <a:srgbClr val="800000"/>
                </a:solidFill>
                <a:latin typeface="Times New Roman" charset="0"/>
              </a:rPr>
              <a:t>Next we use a pointer associated with the key to access a relational table SHIPMENT. (1 read block operation) </a:t>
            </a:r>
          </a:p>
          <a:p>
            <a:pPr eaLnBrk="1" hangingPunct="1">
              <a:lnSpc>
                <a:spcPct val="90000"/>
              </a:lnSpc>
            </a:pPr>
            <a:r>
              <a:rPr lang="en-US" sz="2800" dirty="0">
                <a:solidFill>
                  <a:srgbClr val="800000"/>
                </a:solidFill>
                <a:latin typeface="Times New Roman" charset="0"/>
              </a:rPr>
              <a:t>Hence a total of (3 + 1) = 4 read blocks are carried out.</a:t>
            </a:r>
          </a:p>
        </p:txBody>
      </p:sp>
      <p:sp>
        <p:nvSpPr>
          <p:cNvPr id="2" name="Date Placeholder 1"/>
          <p:cNvSpPr>
            <a:spLocks noGrp="1"/>
          </p:cNvSpPr>
          <p:nvPr>
            <p:ph type="dt" sz="half" idx="10"/>
          </p:nvPr>
        </p:nvSpPr>
        <p:spPr/>
        <p:txBody>
          <a:bodyPr/>
          <a:lstStyle/>
          <a:p>
            <a:fld id="{698CF189-77B9-904B-9FAC-4AC09DCB07CB}" type="datetime9">
              <a:rPr lang="en-SG" smtClean="0"/>
              <a:t>21/2/2019 4:32:15 PM</a:t>
            </a:fld>
            <a:endParaRPr lang="en-SG"/>
          </a:p>
        </p:txBody>
      </p:sp>
      <p:sp>
        <p:nvSpPr>
          <p:cNvPr id="3" name="Footer Placeholder 2"/>
          <p:cNvSpPr>
            <a:spLocks noGrp="1"/>
          </p:cNvSpPr>
          <p:nvPr>
            <p:ph type="ftr" sz="quarter" idx="11"/>
          </p:nvPr>
        </p:nvSpPr>
        <p:spPr/>
        <p:txBody>
          <a:bodyPr/>
          <a:lstStyle/>
          <a:p>
            <a:r>
              <a:rPr lang="en-SG" dirty="0"/>
              <a:t>CSCI317 - Database Performance Tuning</a:t>
            </a:r>
          </a:p>
        </p:txBody>
      </p:sp>
      <p:sp>
        <p:nvSpPr>
          <p:cNvPr id="4" name="Slide Number Placeholder 3"/>
          <p:cNvSpPr>
            <a:spLocks noGrp="1"/>
          </p:cNvSpPr>
          <p:nvPr>
            <p:ph type="sldNum" sz="quarter" idx="12"/>
          </p:nvPr>
        </p:nvSpPr>
        <p:spPr/>
        <p:txBody>
          <a:bodyPr/>
          <a:lstStyle/>
          <a:p>
            <a:fld id="{8F7C6DAE-D404-4E9E-9F18-980D9FF6E46D}" type="slidenum">
              <a:rPr lang="en-SG" smtClean="0"/>
              <a:pPr/>
              <a:t>17</a:t>
            </a:fld>
            <a:endParaRPr lang="en-SG"/>
          </a:p>
        </p:txBody>
      </p:sp>
    </p:spTree>
    <p:extLst>
      <p:ext uri="{BB962C8B-B14F-4D97-AF65-F5344CB8AC3E}">
        <p14:creationId xmlns:p14="http://schemas.microsoft.com/office/powerpoint/2010/main" val="3097385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 Question </a:t>
            </a:r>
          </a:p>
        </p:txBody>
      </p:sp>
      <p:sp>
        <p:nvSpPr>
          <p:cNvPr id="3" name="Content Placeholder 2"/>
          <p:cNvSpPr>
            <a:spLocks noGrp="1"/>
          </p:cNvSpPr>
          <p:nvPr>
            <p:ph idx="1"/>
          </p:nvPr>
        </p:nvSpPr>
        <p:spPr/>
        <p:txBody>
          <a:bodyPr/>
          <a:lstStyle/>
          <a:p>
            <a:pPr marL="400050" lvl="1" indent="0">
              <a:buNone/>
            </a:pPr>
            <a:r>
              <a:rPr lang="en-US" dirty="0"/>
              <a:t>SELECT	*</a:t>
            </a:r>
          </a:p>
          <a:p>
            <a:pPr marL="400050" lvl="1" indent="0">
              <a:buNone/>
            </a:pPr>
            <a:r>
              <a:rPr lang="en-US" dirty="0"/>
              <a:t>FROM	SHIPMENT</a:t>
            </a:r>
          </a:p>
          <a:p>
            <a:pPr marL="400050" lvl="1" indent="0">
              <a:buNone/>
            </a:pPr>
            <a:r>
              <a:rPr lang="en-US" dirty="0"/>
              <a:t>WHERE	SUPPLIER# = ‘123456’</a:t>
            </a:r>
          </a:p>
          <a:p>
            <a:pPr marL="400050" lvl="1" indent="0">
              <a:buNone/>
            </a:pPr>
            <a:r>
              <a:rPr lang="en-US" dirty="0"/>
              <a:t>AND	SDATE = ‘10-JAN-2012’</a:t>
            </a:r>
          </a:p>
          <a:p>
            <a:pPr marL="400050" lvl="1" indent="0">
              <a:buNone/>
            </a:pPr>
            <a:r>
              <a:rPr lang="en-US" dirty="0"/>
              <a:t>AND	PART# = ‘7777888’</a:t>
            </a:r>
          </a:p>
          <a:p>
            <a:pPr marL="400050" lvl="1" indent="0">
              <a:buNone/>
            </a:pPr>
            <a:r>
              <a:rPr lang="en-US" dirty="0"/>
              <a:t>AND	QUANTITY = 100;</a:t>
            </a:r>
          </a:p>
        </p:txBody>
      </p:sp>
      <p:sp>
        <p:nvSpPr>
          <p:cNvPr id="7" name="Date Placeholder 6"/>
          <p:cNvSpPr>
            <a:spLocks noGrp="1"/>
          </p:cNvSpPr>
          <p:nvPr>
            <p:ph type="dt" sz="half" idx="10"/>
          </p:nvPr>
        </p:nvSpPr>
        <p:spPr/>
        <p:txBody>
          <a:bodyPr/>
          <a:lstStyle/>
          <a:p>
            <a:fld id="{98A7176D-20EA-1949-B73C-9944236DCEB3}" type="datetime9">
              <a:rPr lang="en-SG" smtClean="0"/>
              <a:t>21/2/2019 4:32:15 PM</a:t>
            </a:fld>
            <a:endParaRPr lang="en-SG"/>
          </a:p>
        </p:txBody>
      </p:sp>
      <p:sp>
        <p:nvSpPr>
          <p:cNvPr id="8" name="Footer Placeholder 7"/>
          <p:cNvSpPr>
            <a:spLocks noGrp="1"/>
          </p:cNvSpPr>
          <p:nvPr>
            <p:ph type="ftr" sz="quarter" idx="11"/>
          </p:nvPr>
        </p:nvSpPr>
        <p:spPr/>
        <p:txBody>
          <a:bodyPr/>
          <a:lstStyle/>
          <a:p>
            <a:r>
              <a:rPr lang="en-SG" dirty="0"/>
              <a:t>CSCI317 - Database Performance Tuning</a:t>
            </a:r>
          </a:p>
        </p:txBody>
      </p:sp>
      <p:sp>
        <p:nvSpPr>
          <p:cNvPr id="9" name="Slide Number Placeholder 8"/>
          <p:cNvSpPr>
            <a:spLocks noGrp="1"/>
          </p:cNvSpPr>
          <p:nvPr>
            <p:ph type="sldNum" sz="quarter" idx="12"/>
          </p:nvPr>
        </p:nvSpPr>
        <p:spPr/>
        <p:txBody>
          <a:bodyPr/>
          <a:lstStyle/>
          <a:p>
            <a:fld id="{8F7C6DAE-D404-4E9E-9F18-980D9FF6E46D}" type="slidenum">
              <a:rPr lang="en-SG" smtClean="0"/>
              <a:pPr/>
              <a:t>18</a:t>
            </a:fld>
            <a:endParaRPr lang="en-SG"/>
          </a:p>
        </p:txBody>
      </p:sp>
    </p:spTree>
    <p:extLst>
      <p:ext uri="{BB962C8B-B14F-4D97-AF65-F5344CB8AC3E}">
        <p14:creationId xmlns:p14="http://schemas.microsoft.com/office/powerpoint/2010/main" val="2203132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800000"/>
                </a:solidFill>
                <a:latin typeface="Times New Roman" charset="0"/>
              </a:rPr>
              <a:t>(4) – Suggested Solution</a:t>
            </a:r>
            <a:endParaRPr lang="en-US" dirty="0"/>
          </a:p>
        </p:txBody>
      </p:sp>
      <p:sp>
        <p:nvSpPr>
          <p:cNvPr id="3" name="Content Placeholder 2"/>
          <p:cNvSpPr>
            <a:spLocks noGrp="1"/>
          </p:cNvSpPr>
          <p:nvPr>
            <p:ph idx="1"/>
          </p:nvPr>
        </p:nvSpPr>
        <p:spPr/>
        <p:txBody>
          <a:bodyPr>
            <a:normAutofit/>
          </a:bodyPr>
          <a:lstStyle/>
          <a:p>
            <a:pPr marL="0" indent="0">
              <a:buNone/>
            </a:pPr>
            <a:r>
              <a:rPr lang="en-US" dirty="0">
                <a:solidFill>
                  <a:srgbClr val="BB0000"/>
                </a:solidFill>
              </a:rPr>
              <a:t>Algorithm</a:t>
            </a:r>
          </a:p>
          <a:p>
            <a:r>
              <a:rPr lang="en-US" dirty="0">
                <a:solidFill>
                  <a:srgbClr val="BB0000"/>
                </a:solidFill>
              </a:rPr>
              <a:t>The attributes (Supplier#, Part#, </a:t>
            </a:r>
            <a:r>
              <a:rPr lang="en-US" dirty="0" err="1">
                <a:solidFill>
                  <a:srgbClr val="BB0000"/>
                </a:solidFill>
              </a:rPr>
              <a:t>Sdate</a:t>
            </a:r>
            <a:r>
              <a:rPr lang="en-US" dirty="0">
                <a:solidFill>
                  <a:srgbClr val="BB0000"/>
                </a:solidFill>
              </a:rPr>
              <a:t>) is a composite primary key, and an index on quantity is also exist, the system will vertically traverse the primary key index to locate the key in leaf level (height of primary key index = 3 read block operations). Once the key is located, the pointer (</a:t>
            </a:r>
            <a:r>
              <a:rPr lang="en-US" dirty="0" err="1">
                <a:solidFill>
                  <a:srgbClr val="BB0000"/>
                </a:solidFill>
              </a:rPr>
              <a:t>Rowid</a:t>
            </a:r>
            <a:r>
              <a:rPr lang="en-US" dirty="0">
                <a:solidFill>
                  <a:srgbClr val="BB0000"/>
                </a:solidFill>
              </a:rPr>
              <a:t>) is used to read the required row from data file (1 read block operation). </a:t>
            </a:r>
          </a:p>
          <a:p>
            <a:r>
              <a:rPr lang="en-US" dirty="0">
                <a:solidFill>
                  <a:srgbClr val="BB0000"/>
                </a:solidFill>
              </a:rPr>
              <a:t>If the row just read satisfies the second condition (quantity=100), the row is return, otherwise it is discarded.</a:t>
            </a:r>
          </a:p>
          <a:p>
            <a:r>
              <a:rPr lang="en-US" dirty="0">
                <a:solidFill>
                  <a:srgbClr val="BB0000"/>
                </a:solidFill>
                <a:latin typeface="Times New Roman" charset="0"/>
              </a:rPr>
              <a:t>Hence a total of (3 + 1) = 4 read blocks are carried out.</a:t>
            </a:r>
            <a:endParaRPr lang="en-US" dirty="0">
              <a:solidFill>
                <a:srgbClr val="BB0000"/>
              </a:solidFill>
            </a:endParaRPr>
          </a:p>
        </p:txBody>
      </p:sp>
      <p:sp>
        <p:nvSpPr>
          <p:cNvPr id="7" name="Date Placeholder 6"/>
          <p:cNvSpPr>
            <a:spLocks noGrp="1"/>
          </p:cNvSpPr>
          <p:nvPr>
            <p:ph type="dt" sz="half" idx="10"/>
          </p:nvPr>
        </p:nvSpPr>
        <p:spPr/>
        <p:txBody>
          <a:bodyPr/>
          <a:lstStyle/>
          <a:p>
            <a:fld id="{D3F4BF1C-ACAE-6B45-8B20-18C11A79FF13}" type="datetime9">
              <a:rPr lang="en-SG" smtClean="0"/>
              <a:t>21/2/2019 4:32:15 PM</a:t>
            </a:fld>
            <a:endParaRPr lang="en-SG"/>
          </a:p>
        </p:txBody>
      </p:sp>
      <p:sp>
        <p:nvSpPr>
          <p:cNvPr id="8" name="Footer Placeholder 7"/>
          <p:cNvSpPr>
            <a:spLocks noGrp="1"/>
          </p:cNvSpPr>
          <p:nvPr>
            <p:ph type="ftr" sz="quarter" idx="11"/>
          </p:nvPr>
        </p:nvSpPr>
        <p:spPr/>
        <p:txBody>
          <a:bodyPr/>
          <a:lstStyle/>
          <a:p>
            <a:r>
              <a:rPr lang="en-SG" dirty="0"/>
              <a:t>CSCI317 - Database Performance Tuning</a:t>
            </a:r>
          </a:p>
        </p:txBody>
      </p:sp>
      <p:sp>
        <p:nvSpPr>
          <p:cNvPr id="9" name="Slide Number Placeholder 8"/>
          <p:cNvSpPr>
            <a:spLocks noGrp="1"/>
          </p:cNvSpPr>
          <p:nvPr>
            <p:ph type="sldNum" sz="quarter" idx="12"/>
          </p:nvPr>
        </p:nvSpPr>
        <p:spPr/>
        <p:txBody>
          <a:bodyPr/>
          <a:lstStyle/>
          <a:p>
            <a:fld id="{8F7C6DAE-D404-4E9E-9F18-980D9FF6E46D}" type="slidenum">
              <a:rPr lang="en-SG" smtClean="0"/>
              <a:pPr/>
              <a:t>19</a:t>
            </a:fld>
            <a:endParaRPr lang="en-SG"/>
          </a:p>
        </p:txBody>
      </p:sp>
    </p:spTree>
    <p:extLst>
      <p:ext uri="{BB962C8B-B14F-4D97-AF65-F5344CB8AC3E}">
        <p14:creationId xmlns:p14="http://schemas.microsoft.com/office/powerpoint/2010/main" val="1624379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931863" y="457200"/>
            <a:ext cx="7158037" cy="976313"/>
          </a:xfrm>
        </p:spPr>
        <p:txBody>
          <a:bodyPr/>
          <a:lstStyle/>
          <a:p>
            <a:pPr eaLnBrk="1" hangingPunct="1"/>
            <a:r>
              <a:rPr lang="en-US" dirty="0">
                <a:latin typeface="Times New Roman" charset="0"/>
              </a:rPr>
              <a:t>Question</a:t>
            </a:r>
          </a:p>
        </p:txBody>
      </p:sp>
      <p:sp>
        <p:nvSpPr>
          <p:cNvPr id="18437" name="Rectangle 3"/>
          <p:cNvSpPr>
            <a:spLocks noGrp="1" noChangeArrowheads="1"/>
          </p:cNvSpPr>
          <p:nvPr>
            <p:ph idx="1"/>
          </p:nvPr>
        </p:nvSpPr>
        <p:spPr>
          <a:xfrm>
            <a:off x="873125" y="1752600"/>
            <a:ext cx="7661275" cy="4114800"/>
          </a:xfrm>
        </p:spPr>
        <p:txBody>
          <a:bodyPr/>
          <a:lstStyle/>
          <a:p>
            <a:pPr eaLnBrk="1" hangingPunct="1">
              <a:lnSpc>
                <a:spcPct val="90000"/>
              </a:lnSpc>
              <a:buFont typeface="Wingdings" charset="0"/>
              <a:buNone/>
            </a:pPr>
            <a:r>
              <a:rPr lang="en-US" sz="2800" dirty="0">
                <a:latin typeface="Times New Roman" charset="0"/>
              </a:rPr>
              <a:t>Assume that relational table SHIPMENT (supplier#, part#, quantity, </a:t>
            </a:r>
            <a:r>
              <a:rPr lang="en-US" sz="2800" dirty="0" err="1">
                <a:latin typeface="Times New Roman" charset="0"/>
              </a:rPr>
              <a:t>sdate</a:t>
            </a:r>
            <a:r>
              <a:rPr lang="en-US" sz="2800" dirty="0">
                <a:latin typeface="Times New Roman" charset="0"/>
              </a:rPr>
              <a:t>) contains 10</a:t>
            </a:r>
            <a:r>
              <a:rPr lang="en-US" sz="2800" baseline="30000" dirty="0">
                <a:latin typeface="Times New Roman" charset="0"/>
              </a:rPr>
              <a:t>6</a:t>
            </a:r>
            <a:r>
              <a:rPr lang="en-US" sz="2800" dirty="0">
                <a:latin typeface="Times New Roman" charset="0"/>
              </a:rPr>
              <a:t> rows, the attributes (supplier#, part#, </a:t>
            </a:r>
            <a:r>
              <a:rPr lang="en-US" sz="2800" dirty="0" err="1">
                <a:latin typeface="Times New Roman" charset="0"/>
              </a:rPr>
              <a:t>sdate</a:t>
            </a:r>
            <a:r>
              <a:rPr lang="en-US" sz="2800" dirty="0">
                <a:latin typeface="Times New Roman" charset="0"/>
              </a:rPr>
              <a:t>) form a composite primary key.</a:t>
            </a:r>
          </a:p>
          <a:p>
            <a:pPr eaLnBrk="1" hangingPunct="1">
              <a:lnSpc>
                <a:spcPct val="90000"/>
              </a:lnSpc>
              <a:buFont typeface="Wingdings" charset="0"/>
              <a:buNone/>
            </a:pPr>
            <a:endParaRPr lang="en-US" sz="2800" dirty="0">
              <a:latin typeface="Times New Roman" charset="0"/>
            </a:endParaRPr>
          </a:p>
          <a:p>
            <a:pPr>
              <a:lnSpc>
                <a:spcPct val="90000"/>
              </a:lnSpc>
              <a:buNone/>
            </a:pPr>
            <a:r>
              <a:rPr lang="en-US" sz="2800" dirty="0">
                <a:latin typeface="Times New Roman" charset="0"/>
              </a:rPr>
              <a:t>Assume that all shipments have been done by 20 suppliers, quantities of shipment vary from 1 to 100 with the same probability of each value of quantity, average number of rows per disk block is equal to 10, block size is 2 K.</a:t>
            </a:r>
          </a:p>
        </p:txBody>
      </p:sp>
      <p:sp>
        <p:nvSpPr>
          <p:cNvPr id="2" name="Date Placeholder 1"/>
          <p:cNvSpPr>
            <a:spLocks noGrp="1"/>
          </p:cNvSpPr>
          <p:nvPr>
            <p:ph type="dt" sz="half" idx="10"/>
          </p:nvPr>
        </p:nvSpPr>
        <p:spPr/>
        <p:txBody>
          <a:bodyPr/>
          <a:lstStyle/>
          <a:p>
            <a:fld id="{5BE316EF-2F8B-AA43-9DBF-D499CA51B58A}" type="datetime9">
              <a:rPr lang="en-SG" smtClean="0"/>
              <a:t>21/2/2019 4:32:15 PM</a:t>
            </a:fld>
            <a:endParaRPr lang="en-SG"/>
          </a:p>
        </p:txBody>
      </p:sp>
      <p:sp>
        <p:nvSpPr>
          <p:cNvPr id="3" name="Footer Placeholder 2"/>
          <p:cNvSpPr>
            <a:spLocks noGrp="1"/>
          </p:cNvSpPr>
          <p:nvPr>
            <p:ph type="ftr" sz="quarter" idx="11"/>
          </p:nvPr>
        </p:nvSpPr>
        <p:spPr/>
        <p:txBody>
          <a:bodyPr/>
          <a:lstStyle/>
          <a:p>
            <a:r>
              <a:rPr lang="en-SG" dirty="0"/>
              <a:t>CSCI317 - Database Performance Tuning</a:t>
            </a:r>
          </a:p>
        </p:txBody>
      </p:sp>
      <p:sp>
        <p:nvSpPr>
          <p:cNvPr id="4" name="Slide Number Placeholder 3"/>
          <p:cNvSpPr>
            <a:spLocks noGrp="1"/>
          </p:cNvSpPr>
          <p:nvPr>
            <p:ph type="sldNum" sz="quarter" idx="12"/>
          </p:nvPr>
        </p:nvSpPr>
        <p:spPr/>
        <p:txBody>
          <a:bodyPr/>
          <a:lstStyle/>
          <a:p>
            <a:fld id="{8F7C6DAE-D404-4E9E-9F18-980D9FF6E46D}" type="slidenum">
              <a:rPr lang="en-SG" smtClean="0"/>
              <a:pPr/>
              <a:t>2</a:t>
            </a:fld>
            <a:endParaRPr lang="en-SG"/>
          </a:p>
        </p:txBody>
      </p:sp>
    </p:spTree>
    <p:extLst>
      <p:ext uri="{BB962C8B-B14F-4D97-AF65-F5344CB8AC3E}">
        <p14:creationId xmlns:p14="http://schemas.microsoft.com/office/powerpoint/2010/main" val="3929054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 Question </a:t>
            </a:r>
          </a:p>
        </p:txBody>
      </p:sp>
      <p:sp>
        <p:nvSpPr>
          <p:cNvPr id="3" name="Content Placeholder 2"/>
          <p:cNvSpPr>
            <a:spLocks noGrp="1"/>
          </p:cNvSpPr>
          <p:nvPr>
            <p:ph idx="1"/>
          </p:nvPr>
        </p:nvSpPr>
        <p:spPr/>
        <p:txBody>
          <a:bodyPr/>
          <a:lstStyle/>
          <a:p>
            <a:pPr marL="400050" lvl="1" indent="0">
              <a:buNone/>
            </a:pPr>
            <a:r>
              <a:rPr lang="en-US" dirty="0"/>
              <a:t>SELECT	*</a:t>
            </a:r>
          </a:p>
          <a:p>
            <a:pPr marL="400050" lvl="1" indent="0">
              <a:buNone/>
            </a:pPr>
            <a:r>
              <a:rPr lang="en-US" dirty="0"/>
              <a:t>FROM	SHIPMENT</a:t>
            </a:r>
          </a:p>
          <a:p>
            <a:pPr marL="400050" lvl="1" indent="0">
              <a:buNone/>
            </a:pPr>
            <a:r>
              <a:rPr lang="en-US" dirty="0"/>
              <a:t>WHERE	SUPPLIER# = ‘123456’</a:t>
            </a:r>
          </a:p>
          <a:p>
            <a:pPr marL="400050" lvl="1" indent="0">
              <a:buNone/>
            </a:pPr>
            <a:r>
              <a:rPr lang="en-US" dirty="0"/>
              <a:t>AND	QUANTITY = 100;</a:t>
            </a:r>
          </a:p>
        </p:txBody>
      </p:sp>
      <p:sp>
        <p:nvSpPr>
          <p:cNvPr id="7" name="Date Placeholder 6"/>
          <p:cNvSpPr>
            <a:spLocks noGrp="1"/>
          </p:cNvSpPr>
          <p:nvPr>
            <p:ph type="dt" sz="half" idx="10"/>
          </p:nvPr>
        </p:nvSpPr>
        <p:spPr/>
        <p:txBody>
          <a:bodyPr/>
          <a:lstStyle/>
          <a:p>
            <a:fld id="{98A7176D-20EA-1949-B73C-9944236DCEB3}" type="datetime9">
              <a:rPr lang="en-SG" smtClean="0"/>
              <a:t>21/2/2019 4:32:15 PM</a:t>
            </a:fld>
            <a:endParaRPr lang="en-SG"/>
          </a:p>
        </p:txBody>
      </p:sp>
      <p:sp>
        <p:nvSpPr>
          <p:cNvPr id="8" name="Footer Placeholder 7"/>
          <p:cNvSpPr>
            <a:spLocks noGrp="1"/>
          </p:cNvSpPr>
          <p:nvPr>
            <p:ph type="ftr" sz="quarter" idx="11"/>
          </p:nvPr>
        </p:nvSpPr>
        <p:spPr/>
        <p:txBody>
          <a:bodyPr/>
          <a:lstStyle/>
          <a:p>
            <a:r>
              <a:rPr lang="en-SG" dirty="0"/>
              <a:t>CSCI317 - Database Performance Tuning</a:t>
            </a:r>
          </a:p>
        </p:txBody>
      </p:sp>
      <p:sp>
        <p:nvSpPr>
          <p:cNvPr id="9" name="Slide Number Placeholder 8"/>
          <p:cNvSpPr>
            <a:spLocks noGrp="1"/>
          </p:cNvSpPr>
          <p:nvPr>
            <p:ph type="sldNum" sz="quarter" idx="12"/>
          </p:nvPr>
        </p:nvSpPr>
        <p:spPr/>
        <p:txBody>
          <a:bodyPr/>
          <a:lstStyle/>
          <a:p>
            <a:fld id="{8F7C6DAE-D404-4E9E-9F18-980D9FF6E46D}" type="slidenum">
              <a:rPr lang="en-SG" smtClean="0"/>
              <a:pPr/>
              <a:t>20</a:t>
            </a:fld>
            <a:endParaRPr lang="en-SG"/>
          </a:p>
        </p:txBody>
      </p:sp>
    </p:spTree>
    <p:extLst>
      <p:ext uri="{BB962C8B-B14F-4D97-AF65-F5344CB8AC3E}">
        <p14:creationId xmlns:p14="http://schemas.microsoft.com/office/powerpoint/2010/main" val="3043164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800000"/>
                </a:solidFill>
                <a:latin typeface="Times New Roman" charset="0"/>
              </a:rPr>
              <a:t>(4) – Suggested Solution</a:t>
            </a:r>
            <a:endParaRPr lang="en-US" dirty="0"/>
          </a:p>
        </p:txBody>
      </p:sp>
      <p:sp>
        <p:nvSpPr>
          <p:cNvPr id="3" name="Content Placeholder 2"/>
          <p:cNvSpPr>
            <a:spLocks noGrp="1"/>
          </p:cNvSpPr>
          <p:nvPr>
            <p:ph idx="1"/>
          </p:nvPr>
        </p:nvSpPr>
        <p:spPr/>
        <p:txBody>
          <a:bodyPr>
            <a:normAutofit/>
          </a:bodyPr>
          <a:lstStyle/>
          <a:p>
            <a:pPr marL="0" indent="0">
              <a:buNone/>
            </a:pPr>
            <a:r>
              <a:rPr lang="en-US" dirty="0">
                <a:solidFill>
                  <a:srgbClr val="BB0000"/>
                </a:solidFill>
              </a:rPr>
              <a:t>Algorithm</a:t>
            </a:r>
          </a:p>
          <a:p>
            <a:r>
              <a:rPr lang="en-US" dirty="0">
                <a:solidFill>
                  <a:srgbClr val="BB0000"/>
                </a:solidFill>
              </a:rPr>
              <a:t>Both the logically ‘AND’ conditions can be satisfied using indexes, but none of the indexes used is a primary key index, hence the system will access the subsets and fetch the ‘</a:t>
            </a:r>
            <a:r>
              <a:rPr lang="en-US" b="1" dirty="0">
                <a:solidFill>
                  <a:srgbClr val="BB0000"/>
                </a:solidFill>
              </a:rPr>
              <a:t>intersected</a:t>
            </a:r>
            <a:r>
              <a:rPr lang="en-US" dirty="0">
                <a:solidFill>
                  <a:srgbClr val="BB0000"/>
                </a:solidFill>
              </a:rPr>
              <a:t>’ rows.</a:t>
            </a:r>
          </a:p>
          <a:p>
            <a:r>
              <a:rPr lang="en-US" dirty="0">
                <a:solidFill>
                  <a:srgbClr val="BB0000"/>
                </a:solidFill>
              </a:rPr>
              <a:t>The condition supplier# = 123456 can be satisfied using primary key index. The system will vertically traverse the primary key index to find a set of rows that satisfy the condition supplier# = 123456, (we call this set A).</a:t>
            </a:r>
          </a:p>
          <a:p>
            <a:r>
              <a:rPr lang="en-US" dirty="0">
                <a:solidFill>
                  <a:srgbClr val="BB0000"/>
                </a:solidFill>
              </a:rPr>
              <a:t>The system next traverse the quantity index to find a second set of rows that satisfy the condition quantity = 100, and we call this set B.</a:t>
            </a:r>
          </a:p>
        </p:txBody>
      </p:sp>
      <p:sp>
        <p:nvSpPr>
          <p:cNvPr id="7" name="Date Placeholder 6"/>
          <p:cNvSpPr>
            <a:spLocks noGrp="1"/>
          </p:cNvSpPr>
          <p:nvPr>
            <p:ph type="dt" sz="half" idx="10"/>
          </p:nvPr>
        </p:nvSpPr>
        <p:spPr/>
        <p:txBody>
          <a:bodyPr/>
          <a:lstStyle/>
          <a:p>
            <a:fld id="{D3F4BF1C-ACAE-6B45-8B20-18C11A79FF13}" type="datetime9">
              <a:rPr lang="en-SG" smtClean="0"/>
              <a:t>21/2/2019 4:32:15 PM</a:t>
            </a:fld>
            <a:endParaRPr lang="en-SG"/>
          </a:p>
        </p:txBody>
      </p:sp>
      <p:sp>
        <p:nvSpPr>
          <p:cNvPr id="8" name="Footer Placeholder 7"/>
          <p:cNvSpPr>
            <a:spLocks noGrp="1"/>
          </p:cNvSpPr>
          <p:nvPr>
            <p:ph type="ftr" sz="quarter" idx="11"/>
          </p:nvPr>
        </p:nvSpPr>
        <p:spPr/>
        <p:txBody>
          <a:bodyPr/>
          <a:lstStyle/>
          <a:p>
            <a:r>
              <a:rPr lang="en-SG" dirty="0"/>
              <a:t>CSCI317 - Database Performance Tuning</a:t>
            </a:r>
          </a:p>
        </p:txBody>
      </p:sp>
      <p:sp>
        <p:nvSpPr>
          <p:cNvPr id="9" name="Slide Number Placeholder 8"/>
          <p:cNvSpPr>
            <a:spLocks noGrp="1"/>
          </p:cNvSpPr>
          <p:nvPr>
            <p:ph type="sldNum" sz="quarter" idx="12"/>
          </p:nvPr>
        </p:nvSpPr>
        <p:spPr/>
        <p:txBody>
          <a:bodyPr/>
          <a:lstStyle/>
          <a:p>
            <a:fld id="{8F7C6DAE-D404-4E9E-9F18-980D9FF6E46D}" type="slidenum">
              <a:rPr lang="en-SG" smtClean="0"/>
              <a:pPr/>
              <a:t>21</a:t>
            </a:fld>
            <a:endParaRPr lang="en-SG"/>
          </a:p>
        </p:txBody>
      </p:sp>
    </p:spTree>
    <p:extLst>
      <p:ext uri="{BB962C8B-B14F-4D97-AF65-F5344CB8AC3E}">
        <p14:creationId xmlns:p14="http://schemas.microsoft.com/office/powerpoint/2010/main" val="89440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800000"/>
                </a:solidFill>
                <a:latin typeface="Times New Roman" charset="0"/>
              </a:rPr>
              <a:t>(4) – Suggested Solution</a:t>
            </a:r>
            <a:endParaRPr lang="en-US" dirty="0"/>
          </a:p>
        </p:txBody>
      </p:sp>
      <p:sp>
        <p:nvSpPr>
          <p:cNvPr id="3" name="Content Placeholder 2"/>
          <p:cNvSpPr>
            <a:spLocks noGrp="1"/>
          </p:cNvSpPr>
          <p:nvPr>
            <p:ph idx="1"/>
          </p:nvPr>
        </p:nvSpPr>
        <p:spPr/>
        <p:txBody>
          <a:bodyPr>
            <a:normAutofit/>
          </a:bodyPr>
          <a:lstStyle/>
          <a:p>
            <a:pPr marL="0" indent="0">
              <a:buNone/>
            </a:pPr>
            <a:r>
              <a:rPr lang="en-US" dirty="0">
                <a:solidFill>
                  <a:srgbClr val="BB0000"/>
                </a:solidFill>
              </a:rPr>
              <a:t>Algorithm (continue…)</a:t>
            </a:r>
          </a:p>
          <a:p>
            <a:r>
              <a:rPr lang="en-US" dirty="0">
                <a:solidFill>
                  <a:srgbClr val="BB0000"/>
                </a:solidFill>
              </a:rPr>
              <a:t>Next, the system will compute an intersection of the two sets (set A and set B), and using the set of row identifiers obtained from the intersection to read data blocks from the relational table SHIPMENT.</a:t>
            </a:r>
          </a:p>
        </p:txBody>
      </p:sp>
      <p:grpSp>
        <p:nvGrpSpPr>
          <p:cNvPr id="9" name="Group 8"/>
          <p:cNvGrpSpPr/>
          <p:nvPr/>
        </p:nvGrpSpPr>
        <p:grpSpPr>
          <a:xfrm>
            <a:off x="971600" y="4797152"/>
            <a:ext cx="4392488" cy="1296144"/>
            <a:chOff x="1259632" y="4941168"/>
            <a:chExt cx="4392488" cy="1296144"/>
          </a:xfrm>
        </p:grpSpPr>
        <p:sp>
          <p:nvSpPr>
            <p:cNvPr id="7" name="Oval 6"/>
            <p:cNvSpPr/>
            <p:nvPr/>
          </p:nvSpPr>
          <p:spPr>
            <a:xfrm>
              <a:off x="1259632" y="4941168"/>
              <a:ext cx="2736304" cy="1296144"/>
            </a:xfrm>
            <a:prstGeom prst="ellipse">
              <a:avLst/>
            </a:prstGeom>
            <a:noFill/>
            <a:ln w="2540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solidFill>
                    <a:srgbClr val="A53926"/>
                  </a:solidFill>
                </a:rPr>
                <a:t>Set A</a:t>
              </a:r>
            </a:p>
          </p:txBody>
        </p:sp>
        <p:sp>
          <p:nvSpPr>
            <p:cNvPr id="8" name="Oval 7"/>
            <p:cNvSpPr/>
            <p:nvPr/>
          </p:nvSpPr>
          <p:spPr>
            <a:xfrm>
              <a:off x="2915816" y="4941168"/>
              <a:ext cx="2736304" cy="1296144"/>
            </a:xfrm>
            <a:prstGeom prst="ellipse">
              <a:avLst/>
            </a:prstGeom>
            <a:noFill/>
            <a:ln w="2540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2400" dirty="0">
                  <a:solidFill>
                    <a:srgbClr val="A53926"/>
                  </a:solidFill>
                </a:rPr>
                <a:t>Set B</a:t>
              </a:r>
            </a:p>
          </p:txBody>
        </p:sp>
      </p:grpSp>
      <p:grpSp>
        <p:nvGrpSpPr>
          <p:cNvPr id="36" name="Group 35"/>
          <p:cNvGrpSpPr/>
          <p:nvPr/>
        </p:nvGrpSpPr>
        <p:grpSpPr>
          <a:xfrm>
            <a:off x="2771800" y="4293096"/>
            <a:ext cx="6120680" cy="1872208"/>
            <a:chOff x="2771800" y="4293096"/>
            <a:chExt cx="6120680" cy="1872208"/>
          </a:xfrm>
        </p:grpSpPr>
        <p:sp>
          <p:nvSpPr>
            <p:cNvPr id="20" name="Line Callout 1 19"/>
            <p:cNvSpPr/>
            <p:nvPr/>
          </p:nvSpPr>
          <p:spPr>
            <a:xfrm>
              <a:off x="5436096" y="4293096"/>
              <a:ext cx="3456384" cy="1872208"/>
            </a:xfrm>
            <a:prstGeom prst="borderCallout1">
              <a:avLst>
                <a:gd name="adj1" fmla="val 12626"/>
                <a:gd name="adj2" fmla="val 470"/>
                <a:gd name="adj3" fmla="val 60006"/>
                <a:gd name="adj4" fmla="val -62827"/>
              </a:avLst>
            </a:prstGeom>
            <a:no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FF0000"/>
                  </a:solidFill>
                </a:rPr>
                <a:t>The intersection consists of rows that meet the logically AND condition specified in the WHERE clause.</a:t>
              </a:r>
            </a:p>
          </p:txBody>
        </p:sp>
        <p:grpSp>
          <p:nvGrpSpPr>
            <p:cNvPr id="35" name="Group 34"/>
            <p:cNvGrpSpPr/>
            <p:nvPr/>
          </p:nvGrpSpPr>
          <p:grpSpPr>
            <a:xfrm>
              <a:off x="2771800" y="4986968"/>
              <a:ext cx="792088" cy="916512"/>
              <a:chOff x="2771800" y="4986968"/>
              <a:chExt cx="792088" cy="916512"/>
            </a:xfrm>
          </p:grpSpPr>
          <p:cxnSp>
            <p:nvCxnSpPr>
              <p:cNvPr id="30" name="Straight Connector 29"/>
              <p:cNvCxnSpPr>
                <a:endCxn id="7" idx="5"/>
              </p:cNvCxnSpPr>
              <p:nvPr/>
            </p:nvCxnSpPr>
            <p:spPr>
              <a:xfrm flipH="1">
                <a:off x="3307182" y="5157192"/>
                <a:ext cx="256706" cy="74628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a:off x="2771800" y="4986968"/>
                <a:ext cx="256706" cy="74628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7" idx="7"/>
                <a:endCxn id="8" idx="3"/>
              </p:cNvCxnSpPr>
              <p:nvPr/>
            </p:nvCxnSpPr>
            <p:spPr>
              <a:xfrm flipH="1">
                <a:off x="3028506" y="4986968"/>
                <a:ext cx="278676" cy="91651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sp>
        <p:nvSpPr>
          <p:cNvPr id="10" name="Date Placeholder 9"/>
          <p:cNvSpPr>
            <a:spLocks noGrp="1"/>
          </p:cNvSpPr>
          <p:nvPr>
            <p:ph type="dt" sz="half" idx="10"/>
          </p:nvPr>
        </p:nvSpPr>
        <p:spPr/>
        <p:txBody>
          <a:bodyPr/>
          <a:lstStyle/>
          <a:p>
            <a:fld id="{E8F7903D-391C-9544-868C-BD6E6C57F05D}" type="datetime9">
              <a:rPr lang="en-SG" smtClean="0"/>
              <a:t>21/2/2019 4:32:15 PM</a:t>
            </a:fld>
            <a:endParaRPr lang="en-SG"/>
          </a:p>
        </p:txBody>
      </p:sp>
      <p:sp>
        <p:nvSpPr>
          <p:cNvPr id="11" name="Footer Placeholder 10"/>
          <p:cNvSpPr>
            <a:spLocks noGrp="1"/>
          </p:cNvSpPr>
          <p:nvPr>
            <p:ph type="ftr" sz="quarter" idx="11"/>
          </p:nvPr>
        </p:nvSpPr>
        <p:spPr/>
        <p:txBody>
          <a:bodyPr/>
          <a:lstStyle/>
          <a:p>
            <a:r>
              <a:rPr lang="en-SG" dirty="0"/>
              <a:t>CSCI317 - Database Performance Tuning</a:t>
            </a:r>
          </a:p>
        </p:txBody>
      </p:sp>
      <p:sp>
        <p:nvSpPr>
          <p:cNvPr id="12" name="Slide Number Placeholder 11"/>
          <p:cNvSpPr>
            <a:spLocks noGrp="1"/>
          </p:cNvSpPr>
          <p:nvPr>
            <p:ph type="sldNum" sz="quarter" idx="12"/>
          </p:nvPr>
        </p:nvSpPr>
        <p:spPr/>
        <p:txBody>
          <a:bodyPr/>
          <a:lstStyle/>
          <a:p>
            <a:fld id="{8F7C6DAE-D404-4E9E-9F18-980D9FF6E46D}" type="slidenum">
              <a:rPr lang="en-SG" smtClean="0"/>
              <a:pPr/>
              <a:t>22</a:t>
            </a:fld>
            <a:endParaRPr lang="en-SG"/>
          </a:p>
        </p:txBody>
      </p:sp>
    </p:spTree>
    <p:extLst>
      <p:ext uri="{BB962C8B-B14F-4D97-AF65-F5344CB8AC3E}">
        <p14:creationId xmlns:p14="http://schemas.microsoft.com/office/powerpoint/2010/main" val="384780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1000" fill="hold"/>
                                        <p:tgtEl>
                                          <p:spTgt spid="36"/>
                                        </p:tgtEl>
                                        <p:attrNameLst>
                                          <p:attrName>ppt_w</p:attrName>
                                        </p:attrNameLst>
                                      </p:cBhvr>
                                      <p:tavLst>
                                        <p:tav tm="0">
                                          <p:val>
                                            <p:fltVal val="0"/>
                                          </p:val>
                                        </p:tav>
                                        <p:tav tm="100000">
                                          <p:val>
                                            <p:strVal val="#ppt_w"/>
                                          </p:val>
                                        </p:tav>
                                      </p:tavLst>
                                    </p:anim>
                                    <p:anim calcmode="lin" valueType="num">
                                      <p:cBhvr>
                                        <p:cTn id="8" dur="1000" fill="hold"/>
                                        <p:tgtEl>
                                          <p:spTgt spid="36"/>
                                        </p:tgtEl>
                                        <p:attrNameLst>
                                          <p:attrName>ppt_h</p:attrName>
                                        </p:attrNameLst>
                                      </p:cBhvr>
                                      <p:tavLst>
                                        <p:tav tm="0">
                                          <p:val>
                                            <p:fltVal val="0"/>
                                          </p:val>
                                        </p:tav>
                                        <p:tav tm="100000">
                                          <p:val>
                                            <p:strVal val="#ppt_h"/>
                                          </p:val>
                                        </p:tav>
                                      </p:tavLst>
                                    </p:anim>
                                    <p:anim calcmode="lin" valueType="num">
                                      <p:cBhvr>
                                        <p:cTn id="9" dur="1000" fill="hold"/>
                                        <p:tgtEl>
                                          <p:spTgt spid="36"/>
                                        </p:tgtEl>
                                        <p:attrNameLst>
                                          <p:attrName>style.rotation</p:attrName>
                                        </p:attrNameLst>
                                      </p:cBhvr>
                                      <p:tavLst>
                                        <p:tav tm="0">
                                          <p:val>
                                            <p:fltVal val="90"/>
                                          </p:val>
                                        </p:tav>
                                        <p:tav tm="100000">
                                          <p:val>
                                            <p:fltVal val="0"/>
                                          </p:val>
                                        </p:tav>
                                      </p:tavLst>
                                    </p:anim>
                                    <p:animEffect transition="in" filter="fade">
                                      <p:cBhvr>
                                        <p:cTn id="10"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800000"/>
                </a:solidFill>
                <a:latin typeface="Times New Roman" charset="0"/>
              </a:rPr>
              <a:t>(4) – Suggested Solution</a:t>
            </a:r>
            <a:endParaRPr lang="en-US" dirty="0"/>
          </a:p>
        </p:txBody>
      </p:sp>
      <p:sp>
        <p:nvSpPr>
          <p:cNvPr id="3" name="Content Placeholder 2"/>
          <p:cNvSpPr>
            <a:spLocks noGrp="1"/>
          </p:cNvSpPr>
          <p:nvPr>
            <p:ph idx="1"/>
          </p:nvPr>
        </p:nvSpPr>
        <p:spPr/>
        <p:txBody>
          <a:bodyPr/>
          <a:lstStyle/>
          <a:p>
            <a:pPr marL="0" indent="0">
              <a:buNone/>
            </a:pPr>
            <a:r>
              <a:rPr lang="en-US" dirty="0">
                <a:solidFill>
                  <a:srgbClr val="BB0000"/>
                </a:solidFill>
              </a:rPr>
              <a:t>Algorithm (continue…)</a:t>
            </a:r>
          </a:p>
          <a:p>
            <a:r>
              <a:rPr lang="en-US" dirty="0">
                <a:solidFill>
                  <a:srgbClr val="BB0000"/>
                </a:solidFill>
              </a:rPr>
              <a:t>Total number of blocks read = total number of index blocks read to vertically traverse the primary key index + total number of index blocks read to vertically travers the quantity index + total number of data blocks read from the relational table SHIPMENT as a result of the intersection. </a:t>
            </a:r>
          </a:p>
        </p:txBody>
      </p:sp>
      <p:sp>
        <p:nvSpPr>
          <p:cNvPr id="4" name="Date Placeholder 3"/>
          <p:cNvSpPr>
            <a:spLocks noGrp="1"/>
          </p:cNvSpPr>
          <p:nvPr>
            <p:ph type="dt" sz="half" idx="10"/>
          </p:nvPr>
        </p:nvSpPr>
        <p:spPr/>
        <p:txBody>
          <a:bodyPr/>
          <a:lstStyle/>
          <a:p>
            <a:fld id="{85E663D0-663F-054F-A058-32D9C8AF7BA4}" type="datetime9">
              <a:rPr lang="en-SG" smtClean="0"/>
              <a:t>21/2/2019 4:32:15 PM</a:t>
            </a:fld>
            <a:endParaRPr lang="en-SG"/>
          </a:p>
        </p:txBody>
      </p:sp>
      <p:sp>
        <p:nvSpPr>
          <p:cNvPr id="5" name="Footer Placeholder 4"/>
          <p:cNvSpPr>
            <a:spLocks noGrp="1"/>
          </p:cNvSpPr>
          <p:nvPr>
            <p:ph type="ftr" sz="quarter" idx="11"/>
          </p:nvPr>
        </p:nvSpPr>
        <p:spPr/>
        <p:txBody>
          <a:bodyPr/>
          <a:lstStyle/>
          <a:p>
            <a:r>
              <a:rPr lang="en-SG" dirty="0"/>
              <a:t>CSCI317 - 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23</a:t>
            </a:fld>
            <a:endParaRPr lang="en-SG"/>
          </a:p>
        </p:txBody>
      </p:sp>
    </p:spTree>
    <p:extLst>
      <p:ext uri="{BB962C8B-B14F-4D97-AF65-F5344CB8AC3E}">
        <p14:creationId xmlns:p14="http://schemas.microsoft.com/office/powerpoint/2010/main" val="3238256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800000"/>
                </a:solidFill>
                <a:latin typeface="Times New Roman" charset="0"/>
              </a:rPr>
              <a:t>(4) – Suggested Solution</a:t>
            </a:r>
            <a:endParaRPr lang="en-US" dirty="0"/>
          </a:p>
        </p:txBody>
      </p:sp>
      <p:sp>
        <p:nvSpPr>
          <p:cNvPr id="3" name="Content Placeholder 2"/>
          <p:cNvSpPr>
            <a:spLocks noGrp="1"/>
          </p:cNvSpPr>
          <p:nvPr>
            <p:ph idx="1"/>
          </p:nvPr>
        </p:nvSpPr>
        <p:spPr/>
        <p:txBody>
          <a:bodyPr/>
          <a:lstStyle/>
          <a:p>
            <a:pPr marL="0" indent="0">
              <a:buNone/>
            </a:pPr>
            <a:r>
              <a:rPr lang="en-US" dirty="0">
                <a:solidFill>
                  <a:srgbClr val="BB0000"/>
                </a:solidFill>
              </a:rPr>
              <a:t>Algorithm (continue…)</a:t>
            </a:r>
          </a:p>
          <a:p>
            <a:r>
              <a:rPr lang="en-US" dirty="0">
                <a:solidFill>
                  <a:srgbClr val="BB0000"/>
                </a:solidFill>
              </a:rPr>
              <a:t>Total number of index blocks read to vertically traverse the primary key index = height of the primary key index = 3. </a:t>
            </a:r>
          </a:p>
          <a:p>
            <a:r>
              <a:rPr lang="en-US" dirty="0">
                <a:solidFill>
                  <a:srgbClr val="BB0000"/>
                </a:solidFill>
              </a:rPr>
              <a:t>Total number of index blocks read to vertically traverse the quantity index = height of the quantity index = 1.</a:t>
            </a:r>
          </a:p>
        </p:txBody>
      </p:sp>
      <p:sp>
        <p:nvSpPr>
          <p:cNvPr id="4" name="Date Placeholder 3"/>
          <p:cNvSpPr>
            <a:spLocks noGrp="1"/>
          </p:cNvSpPr>
          <p:nvPr>
            <p:ph type="dt" sz="half" idx="10"/>
          </p:nvPr>
        </p:nvSpPr>
        <p:spPr/>
        <p:txBody>
          <a:bodyPr/>
          <a:lstStyle/>
          <a:p>
            <a:fld id="{B64C685A-EF07-5D4F-8DD6-61E565823F74}" type="datetime9">
              <a:rPr lang="en-SG" smtClean="0"/>
              <a:t>21/2/2019 4:32:15 PM</a:t>
            </a:fld>
            <a:endParaRPr lang="en-SG"/>
          </a:p>
        </p:txBody>
      </p:sp>
      <p:sp>
        <p:nvSpPr>
          <p:cNvPr id="5" name="Footer Placeholder 4"/>
          <p:cNvSpPr>
            <a:spLocks noGrp="1"/>
          </p:cNvSpPr>
          <p:nvPr>
            <p:ph type="ftr" sz="quarter" idx="11"/>
          </p:nvPr>
        </p:nvSpPr>
        <p:spPr/>
        <p:txBody>
          <a:bodyPr/>
          <a:lstStyle/>
          <a:p>
            <a:r>
              <a:rPr lang="en-SG" dirty="0"/>
              <a:t>CSCI317 - 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24</a:t>
            </a:fld>
            <a:endParaRPr lang="en-SG" dirty="0"/>
          </a:p>
        </p:txBody>
      </p:sp>
    </p:spTree>
    <p:extLst>
      <p:ext uri="{BB962C8B-B14F-4D97-AF65-F5344CB8AC3E}">
        <p14:creationId xmlns:p14="http://schemas.microsoft.com/office/powerpoint/2010/main" val="4275278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800000"/>
                </a:solidFill>
                <a:latin typeface="Times New Roman" charset="0"/>
              </a:rPr>
              <a:t>(4) – Suggested Solution</a:t>
            </a:r>
            <a:endParaRPr lang="en-US" dirty="0"/>
          </a:p>
        </p:txBody>
      </p:sp>
      <p:sp>
        <p:nvSpPr>
          <p:cNvPr id="3" name="Content Placeholder 2"/>
          <p:cNvSpPr>
            <a:spLocks noGrp="1"/>
          </p:cNvSpPr>
          <p:nvPr>
            <p:ph idx="1"/>
          </p:nvPr>
        </p:nvSpPr>
        <p:spPr>
          <a:xfrm>
            <a:off x="457200" y="1576536"/>
            <a:ext cx="8229600" cy="4876800"/>
          </a:xfrm>
        </p:spPr>
        <p:txBody>
          <a:bodyPr>
            <a:normAutofit/>
          </a:bodyPr>
          <a:lstStyle/>
          <a:p>
            <a:pPr marL="0" indent="0">
              <a:buNone/>
            </a:pPr>
            <a:r>
              <a:rPr lang="en-US" dirty="0">
                <a:solidFill>
                  <a:srgbClr val="BB0000"/>
                </a:solidFill>
              </a:rPr>
              <a:t>Algorithm (continue…)</a:t>
            </a:r>
          </a:p>
          <a:p>
            <a:r>
              <a:rPr lang="en-US" dirty="0">
                <a:solidFill>
                  <a:srgbClr val="BB0000"/>
                </a:solidFill>
              </a:rPr>
              <a:t>Total number of data blocks read from the result of the intersection = (best case + worst case)/2.</a:t>
            </a:r>
          </a:p>
          <a:p>
            <a:r>
              <a:rPr lang="en-US" dirty="0">
                <a:solidFill>
                  <a:srgbClr val="BB0000"/>
                </a:solidFill>
              </a:rPr>
              <a:t>Best case for the first condition, that is, supplier# = 123456 = ( (1/20) * 10</a:t>
            </a:r>
            <a:r>
              <a:rPr lang="en-US" baseline="30000" dirty="0">
                <a:solidFill>
                  <a:srgbClr val="BB0000"/>
                </a:solidFill>
              </a:rPr>
              <a:t>6 </a:t>
            </a:r>
            <a:r>
              <a:rPr lang="en-US" dirty="0">
                <a:solidFill>
                  <a:srgbClr val="BB0000"/>
                </a:solidFill>
              </a:rPr>
              <a:t>) /  blocking factor = 50,000 / 10 = 5,000.</a:t>
            </a:r>
          </a:p>
          <a:p>
            <a:r>
              <a:rPr lang="en-US" dirty="0">
                <a:solidFill>
                  <a:srgbClr val="BB0000"/>
                </a:solidFill>
              </a:rPr>
              <a:t>Worst case for the first condition = ( (1/20) * 10</a:t>
            </a:r>
            <a:r>
              <a:rPr lang="en-US" baseline="30000" dirty="0">
                <a:solidFill>
                  <a:srgbClr val="BB0000"/>
                </a:solidFill>
              </a:rPr>
              <a:t>6</a:t>
            </a:r>
            <a:r>
              <a:rPr lang="en-US" dirty="0">
                <a:solidFill>
                  <a:srgbClr val="BB0000"/>
                </a:solidFill>
              </a:rPr>
              <a:t>) / 1) = 50,000.</a:t>
            </a:r>
          </a:p>
          <a:p>
            <a:r>
              <a:rPr lang="en-US" dirty="0">
                <a:solidFill>
                  <a:srgbClr val="BB0000"/>
                </a:solidFill>
              </a:rPr>
              <a:t>Best case for quantity index = ( (1/100) * 10</a:t>
            </a:r>
            <a:r>
              <a:rPr lang="en-US" baseline="30000" dirty="0">
                <a:solidFill>
                  <a:srgbClr val="BB0000"/>
                </a:solidFill>
              </a:rPr>
              <a:t>6</a:t>
            </a:r>
            <a:r>
              <a:rPr lang="en-US" dirty="0">
                <a:solidFill>
                  <a:srgbClr val="BB0000"/>
                </a:solidFill>
              </a:rPr>
              <a:t>) / blocking factor = 10,000/10 = 1000.</a:t>
            </a:r>
          </a:p>
          <a:p>
            <a:r>
              <a:rPr lang="en-US" dirty="0">
                <a:solidFill>
                  <a:srgbClr val="BB0000"/>
                </a:solidFill>
              </a:rPr>
              <a:t>Worst case for quantity index = 10</a:t>
            </a:r>
            <a:r>
              <a:rPr lang="en-US" baseline="30000" dirty="0">
                <a:solidFill>
                  <a:srgbClr val="BB0000"/>
                </a:solidFill>
              </a:rPr>
              <a:t>6</a:t>
            </a:r>
            <a:r>
              <a:rPr lang="en-US" dirty="0">
                <a:solidFill>
                  <a:srgbClr val="BB0000"/>
                </a:solidFill>
              </a:rPr>
              <a:t>/100 = 10</a:t>
            </a:r>
            <a:r>
              <a:rPr lang="en-US" baseline="30000" dirty="0">
                <a:solidFill>
                  <a:srgbClr val="BB0000"/>
                </a:solidFill>
              </a:rPr>
              <a:t>4</a:t>
            </a:r>
            <a:r>
              <a:rPr lang="en-US" dirty="0">
                <a:solidFill>
                  <a:srgbClr val="BB0000"/>
                </a:solidFill>
              </a:rPr>
              <a:t> = 10,000.</a:t>
            </a:r>
          </a:p>
        </p:txBody>
      </p:sp>
      <p:sp>
        <p:nvSpPr>
          <p:cNvPr id="4" name="Date Placeholder 3"/>
          <p:cNvSpPr>
            <a:spLocks noGrp="1"/>
          </p:cNvSpPr>
          <p:nvPr>
            <p:ph type="dt" sz="half" idx="10"/>
          </p:nvPr>
        </p:nvSpPr>
        <p:spPr/>
        <p:txBody>
          <a:bodyPr/>
          <a:lstStyle/>
          <a:p>
            <a:fld id="{294F394B-451B-914B-A3D1-B83A8ABA8084}" type="datetime9">
              <a:rPr lang="en-SG" smtClean="0"/>
              <a:t>21/2/2019 4:32:15 PM</a:t>
            </a:fld>
            <a:endParaRPr lang="en-SG"/>
          </a:p>
        </p:txBody>
      </p:sp>
      <p:sp>
        <p:nvSpPr>
          <p:cNvPr id="5" name="Footer Placeholder 4"/>
          <p:cNvSpPr>
            <a:spLocks noGrp="1"/>
          </p:cNvSpPr>
          <p:nvPr>
            <p:ph type="ftr" sz="quarter" idx="11"/>
          </p:nvPr>
        </p:nvSpPr>
        <p:spPr/>
        <p:txBody>
          <a:bodyPr/>
          <a:lstStyle/>
          <a:p>
            <a:r>
              <a:rPr lang="en-SG" dirty="0"/>
              <a:t>CSCI317 - 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25</a:t>
            </a:fld>
            <a:endParaRPr lang="en-SG"/>
          </a:p>
        </p:txBody>
      </p:sp>
    </p:spTree>
    <p:extLst>
      <p:ext uri="{BB962C8B-B14F-4D97-AF65-F5344CB8AC3E}">
        <p14:creationId xmlns:p14="http://schemas.microsoft.com/office/powerpoint/2010/main" val="1003944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800000"/>
                </a:solidFill>
                <a:latin typeface="Times New Roman" charset="0"/>
              </a:rPr>
              <a:t>(4) – Suggested Solution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solidFill>
                  <a:srgbClr val="BB0000"/>
                </a:solidFill>
              </a:rPr>
              <a:t>Algorithm (continue…)</a:t>
            </a:r>
          </a:p>
          <a:p>
            <a:r>
              <a:rPr lang="en-US" dirty="0">
                <a:solidFill>
                  <a:srgbClr val="BB0000"/>
                </a:solidFill>
              </a:rPr>
              <a:t>The best case for Set A:</a:t>
            </a:r>
          </a:p>
          <a:p>
            <a:pPr lvl="1"/>
            <a:r>
              <a:rPr lang="en-US" sz="2400" dirty="0">
                <a:solidFill>
                  <a:srgbClr val="BB0000"/>
                </a:solidFill>
              </a:rPr>
              <a:t>( (1/20) * 1,000,000 ) / blocking factor</a:t>
            </a:r>
          </a:p>
          <a:p>
            <a:r>
              <a:rPr lang="en-US" dirty="0">
                <a:solidFill>
                  <a:srgbClr val="BB0000"/>
                </a:solidFill>
              </a:rPr>
              <a:t>The best case for Set B:</a:t>
            </a:r>
          </a:p>
          <a:p>
            <a:pPr lvl="1"/>
            <a:r>
              <a:rPr lang="en-US" sz="2400" dirty="0">
                <a:solidFill>
                  <a:srgbClr val="BB0000"/>
                </a:solidFill>
              </a:rPr>
              <a:t>( (1/100) * 1,000,000 ) / blocking factor</a:t>
            </a:r>
          </a:p>
          <a:p>
            <a:r>
              <a:rPr lang="en-US" dirty="0">
                <a:solidFill>
                  <a:srgbClr val="BB0000"/>
                </a:solidFill>
              </a:rPr>
              <a:t>The combined best case:</a:t>
            </a:r>
          </a:p>
          <a:p>
            <a:pPr lvl="1"/>
            <a:r>
              <a:rPr lang="en-US" sz="2400" dirty="0">
                <a:solidFill>
                  <a:srgbClr val="BB0000"/>
                </a:solidFill>
              </a:rPr>
              <a:t>= ( ( (1/20) * 1,000,000 ) * ( (1/100) * 1,000,000 ) ) / blocking factor</a:t>
            </a:r>
          </a:p>
          <a:p>
            <a:pPr lvl="1"/>
            <a:r>
              <a:rPr lang="en-US" sz="2400" dirty="0">
                <a:solidFill>
                  <a:srgbClr val="BB0000"/>
                </a:solidFill>
              </a:rPr>
              <a:t>= ( ( (1/20) * (1/100) ) * 1,000,000,000,000 ) / blocking factor</a:t>
            </a:r>
          </a:p>
          <a:p>
            <a:pPr lvl="1"/>
            <a:r>
              <a:rPr lang="en-US" sz="2400" dirty="0">
                <a:solidFill>
                  <a:srgbClr val="BB0000"/>
                </a:solidFill>
              </a:rPr>
              <a:t>= ( ( 1/2,000 ) * 1,000,000,000,000 ) / 10</a:t>
            </a:r>
          </a:p>
          <a:p>
            <a:pPr lvl="1"/>
            <a:r>
              <a:rPr lang="en-US" sz="2400" dirty="0">
                <a:solidFill>
                  <a:srgbClr val="BB0000"/>
                </a:solidFill>
              </a:rPr>
              <a:t>= ( 500,000,000 / 10 ) = 50,000,000.</a:t>
            </a:r>
          </a:p>
        </p:txBody>
      </p:sp>
      <p:sp>
        <p:nvSpPr>
          <p:cNvPr id="4" name="Date Placeholder 3"/>
          <p:cNvSpPr>
            <a:spLocks noGrp="1"/>
          </p:cNvSpPr>
          <p:nvPr>
            <p:ph type="dt" sz="half" idx="10"/>
          </p:nvPr>
        </p:nvSpPr>
        <p:spPr/>
        <p:txBody>
          <a:bodyPr/>
          <a:lstStyle/>
          <a:p>
            <a:fld id="{37635CB7-AFA0-624C-A0CA-4027D2A24815}" type="datetime9">
              <a:rPr lang="en-SG" smtClean="0"/>
              <a:t>21/2/2019 4:32:15 PM</a:t>
            </a:fld>
            <a:endParaRPr lang="en-SG"/>
          </a:p>
        </p:txBody>
      </p:sp>
      <p:sp>
        <p:nvSpPr>
          <p:cNvPr id="5" name="Footer Placeholder 4"/>
          <p:cNvSpPr>
            <a:spLocks noGrp="1"/>
          </p:cNvSpPr>
          <p:nvPr>
            <p:ph type="ftr" sz="quarter" idx="11"/>
          </p:nvPr>
        </p:nvSpPr>
        <p:spPr/>
        <p:txBody>
          <a:bodyPr/>
          <a:lstStyle/>
          <a:p>
            <a:r>
              <a:rPr lang="en-SG" dirty="0"/>
              <a:t>CSCI317 - 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26</a:t>
            </a:fld>
            <a:endParaRPr lang="en-SG"/>
          </a:p>
        </p:txBody>
      </p:sp>
    </p:spTree>
    <p:extLst>
      <p:ext uri="{BB962C8B-B14F-4D97-AF65-F5344CB8AC3E}">
        <p14:creationId xmlns:p14="http://schemas.microsoft.com/office/powerpoint/2010/main" val="4220389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800000"/>
                </a:solidFill>
                <a:latin typeface="Times New Roman" charset="0"/>
              </a:rPr>
              <a:t>(4) – Suggested Solution</a:t>
            </a:r>
            <a:endParaRPr lang="en-US" dirty="0"/>
          </a:p>
        </p:txBody>
      </p:sp>
      <p:sp>
        <p:nvSpPr>
          <p:cNvPr id="3" name="Content Placeholder 2"/>
          <p:cNvSpPr>
            <a:spLocks noGrp="1"/>
          </p:cNvSpPr>
          <p:nvPr>
            <p:ph idx="1"/>
          </p:nvPr>
        </p:nvSpPr>
        <p:spPr/>
        <p:txBody>
          <a:bodyPr>
            <a:normAutofit/>
          </a:bodyPr>
          <a:lstStyle/>
          <a:p>
            <a:pPr marL="0" indent="0">
              <a:buNone/>
            </a:pPr>
            <a:r>
              <a:rPr lang="en-US" dirty="0">
                <a:solidFill>
                  <a:srgbClr val="BB0000"/>
                </a:solidFill>
              </a:rPr>
              <a:t>Algorithm (continue…)</a:t>
            </a:r>
          </a:p>
          <a:p>
            <a:r>
              <a:rPr lang="en-US" dirty="0">
                <a:solidFill>
                  <a:srgbClr val="BB0000"/>
                </a:solidFill>
              </a:rPr>
              <a:t>The worst case for Set A:</a:t>
            </a:r>
          </a:p>
          <a:p>
            <a:pPr lvl="1"/>
            <a:r>
              <a:rPr lang="en-US" sz="2400" dirty="0">
                <a:solidFill>
                  <a:srgbClr val="BB0000"/>
                </a:solidFill>
              </a:rPr>
              <a:t>( (1/20) * 1,000,000 ) / 1	[Note: in one block only </a:t>
            </a:r>
          </a:p>
          <a:p>
            <a:r>
              <a:rPr lang="en-US" dirty="0">
                <a:solidFill>
                  <a:srgbClr val="BB0000"/>
                </a:solidFill>
              </a:rPr>
              <a:t>The worst case for Set B:		1 record satisfies the</a:t>
            </a:r>
          </a:p>
          <a:p>
            <a:pPr lvl="1"/>
            <a:r>
              <a:rPr lang="en-US" sz="2400" dirty="0">
                <a:solidFill>
                  <a:srgbClr val="BB0000"/>
                </a:solidFill>
              </a:rPr>
              <a:t> ( (1/100) * 1,000,000 ) / 1	condition.]</a:t>
            </a:r>
          </a:p>
          <a:p>
            <a:r>
              <a:rPr lang="en-US" dirty="0">
                <a:solidFill>
                  <a:srgbClr val="BB0000"/>
                </a:solidFill>
              </a:rPr>
              <a:t>The combined worst case:</a:t>
            </a:r>
          </a:p>
          <a:p>
            <a:pPr lvl="1"/>
            <a:r>
              <a:rPr lang="en-US" sz="2400" dirty="0">
                <a:solidFill>
                  <a:srgbClr val="BB0000"/>
                </a:solidFill>
              </a:rPr>
              <a:t>= ( ( (1/20) * 1,000,000 ) * ( (1/100) * 1,000,000 ) ) / 1</a:t>
            </a:r>
          </a:p>
          <a:p>
            <a:pPr lvl="1"/>
            <a:r>
              <a:rPr lang="en-US" sz="2400" dirty="0">
                <a:solidFill>
                  <a:srgbClr val="BB0000"/>
                </a:solidFill>
              </a:rPr>
              <a:t>= ( ( (1/20) * (1/100) ) * 1,000,000,000,000 ) / 1</a:t>
            </a:r>
          </a:p>
          <a:p>
            <a:pPr lvl="1"/>
            <a:r>
              <a:rPr lang="en-US" sz="2400" dirty="0">
                <a:solidFill>
                  <a:srgbClr val="BB0000"/>
                </a:solidFill>
              </a:rPr>
              <a:t>= ( ( 1/2,000 ) * 1,000,000,000,000 ) / 1</a:t>
            </a:r>
          </a:p>
          <a:p>
            <a:pPr lvl="1"/>
            <a:r>
              <a:rPr lang="en-US" sz="2400" dirty="0">
                <a:solidFill>
                  <a:srgbClr val="BB0000"/>
                </a:solidFill>
              </a:rPr>
              <a:t>= ( 500,000,000 / 1 ) = 500,000,000.</a:t>
            </a:r>
          </a:p>
        </p:txBody>
      </p:sp>
      <p:sp>
        <p:nvSpPr>
          <p:cNvPr id="4" name="Date Placeholder 3"/>
          <p:cNvSpPr>
            <a:spLocks noGrp="1"/>
          </p:cNvSpPr>
          <p:nvPr>
            <p:ph type="dt" sz="half" idx="10"/>
          </p:nvPr>
        </p:nvSpPr>
        <p:spPr/>
        <p:txBody>
          <a:bodyPr/>
          <a:lstStyle/>
          <a:p>
            <a:fld id="{37635CB7-AFA0-624C-A0CA-4027D2A24815}" type="datetime9">
              <a:rPr lang="en-SG" smtClean="0"/>
              <a:t>21/2/2019 4:32:15 PM</a:t>
            </a:fld>
            <a:endParaRPr lang="en-SG"/>
          </a:p>
        </p:txBody>
      </p:sp>
      <p:sp>
        <p:nvSpPr>
          <p:cNvPr id="5" name="Footer Placeholder 4"/>
          <p:cNvSpPr>
            <a:spLocks noGrp="1"/>
          </p:cNvSpPr>
          <p:nvPr>
            <p:ph type="ftr" sz="quarter" idx="11"/>
          </p:nvPr>
        </p:nvSpPr>
        <p:spPr/>
        <p:txBody>
          <a:bodyPr/>
          <a:lstStyle/>
          <a:p>
            <a:r>
              <a:rPr lang="en-SG" dirty="0"/>
              <a:t>CSCI317 - 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27</a:t>
            </a:fld>
            <a:endParaRPr lang="en-SG"/>
          </a:p>
        </p:txBody>
      </p:sp>
    </p:spTree>
    <p:extLst>
      <p:ext uri="{BB962C8B-B14F-4D97-AF65-F5344CB8AC3E}">
        <p14:creationId xmlns:p14="http://schemas.microsoft.com/office/powerpoint/2010/main" val="2381019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800000"/>
                </a:solidFill>
                <a:latin typeface="Times New Roman" charset="0"/>
              </a:rPr>
              <a:t>(4) – Suggested Solution</a:t>
            </a:r>
            <a:endParaRPr lang="en-US" dirty="0"/>
          </a:p>
        </p:txBody>
      </p:sp>
      <p:sp>
        <p:nvSpPr>
          <p:cNvPr id="3" name="Content Placeholder 2"/>
          <p:cNvSpPr>
            <a:spLocks noGrp="1"/>
          </p:cNvSpPr>
          <p:nvPr>
            <p:ph idx="1"/>
          </p:nvPr>
        </p:nvSpPr>
        <p:spPr/>
        <p:txBody>
          <a:bodyPr>
            <a:normAutofit/>
          </a:bodyPr>
          <a:lstStyle/>
          <a:p>
            <a:pPr marL="0" indent="0">
              <a:buNone/>
            </a:pPr>
            <a:r>
              <a:rPr lang="en-US" dirty="0">
                <a:solidFill>
                  <a:srgbClr val="BB0000"/>
                </a:solidFill>
              </a:rPr>
              <a:t>Algorithm (continue…)</a:t>
            </a:r>
          </a:p>
          <a:p>
            <a:r>
              <a:rPr lang="en-US" dirty="0">
                <a:solidFill>
                  <a:srgbClr val="BB0000"/>
                </a:solidFill>
              </a:rPr>
              <a:t>The average case =  (best case + worst case) / 2</a:t>
            </a:r>
          </a:p>
          <a:p>
            <a:pPr marL="274320" lvl="1" indent="0">
              <a:buNone/>
            </a:pPr>
            <a:r>
              <a:rPr lang="en-US" sz="2400" dirty="0">
                <a:solidFill>
                  <a:srgbClr val="BB0000"/>
                </a:solidFill>
              </a:rPr>
              <a:t>			= ( 50,000,000 + 500,000,000 ) / 2</a:t>
            </a:r>
          </a:p>
          <a:p>
            <a:pPr marL="274320" lvl="1" indent="0">
              <a:buNone/>
            </a:pPr>
            <a:r>
              <a:rPr lang="en-US" sz="2400" dirty="0">
                <a:solidFill>
                  <a:srgbClr val="BB0000"/>
                </a:solidFill>
              </a:rPr>
              <a:t>			= 275,000,000 read blocks</a:t>
            </a:r>
          </a:p>
          <a:p>
            <a:r>
              <a:rPr lang="en-US" sz="2800" dirty="0">
                <a:solidFill>
                  <a:srgbClr val="BB0000"/>
                </a:solidFill>
              </a:rPr>
              <a:t>Hence, total read block =  3 + 1 + 275,000,000</a:t>
            </a:r>
          </a:p>
          <a:p>
            <a:pPr marL="0" indent="0">
              <a:buNone/>
            </a:pPr>
            <a:r>
              <a:rPr lang="en-US" sz="2800" dirty="0">
                <a:solidFill>
                  <a:srgbClr val="BB0000"/>
                </a:solidFill>
              </a:rPr>
              <a:t>				= 275,000,004 blocks.</a:t>
            </a:r>
          </a:p>
          <a:p>
            <a:endParaRPr lang="en-US" sz="2800" dirty="0">
              <a:solidFill>
                <a:srgbClr val="800000"/>
              </a:solidFill>
            </a:endParaRPr>
          </a:p>
        </p:txBody>
      </p:sp>
      <p:sp>
        <p:nvSpPr>
          <p:cNvPr id="4" name="Date Placeholder 3"/>
          <p:cNvSpPr>
            <a:spLocks noGrp="1"/>
          </p:cNvSpPr>
          <p:nvPr>
            <p:ph type="dt" sz="half" idx="10"/>
          </p:nvPr>
        </p:nvSpPr>
        <p:spPr/>
        <p:txBody>
          <a:bodyPr/>
          <a:lstStyle/>
          <a:p>
            <a:fld id="{37635CB7-AFA0-624C-A0CA-4027D2A24815}" type="datetime9">
              <a:rPr lang="en-SG" smtClean="0"/>
              <a:t>21/2/2019 4:32:15 PM</a:t>
            </a:fld>
            <a:endParaRPr lang="en-SG"/>
          </a:p>
        </p:txBody>
      </p:sp>
      <p:sp>
        <p:nvSpPr>
          <p:cNvPr id="5" name="Footer Placeholder 4"/>
          <p:cNvSpPr>
            <a:spLocks noGrp="1"/>
          </p:cNvSpPr>
          <p:nvPr>
            <p:ph type="ftr" sz="quarter" idx="11"/>
          </p:nvPr>
        </p:nvSpPr>
        <p:spPr/>
        <p:txBody>
          <a:bodyPr/>
          <a:lstStyle/>
          <a:p>
            <a:r>
              <a:rPr lang="en-SG" dirty="0"/>
              <a:t>CSCI317 - 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28</a:t>
            </a:fld>
            <a:endParaRPr lang="en-SG"/>
          </a:p>
        </p:txBody>
      </p:sp>
    </p:spTree>
    <p:extLst>
      <p:ext uri="{BB962C8B-B14F-4D97-AF65-F5344CB8AC3E}">
        <p14:creationId xmlns:p14="http://schemas.microsoft.com/office/powerpoint/2010/main" val="3432785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 Question</a:t>
            </a:r>
          </a:p>
        </p:txBody>
      </p:sp>
      <p:sp>
        <p:nvSpPr>
          <p:cNvPr id="3" name="Content Placeholder 2"/>
          <p:cNvSpPr>
            <a:spLocks noGrp="1"/>
          </p:cNvSpPr>
          <p:nvPr>
            <p:ph idx="1"/>
          </p:nvPr>
        </p:nvSpPr>
        <p:spPr/>
        <p:txBody>
          <a:bodyPr/>
          <a:lstStyle/>
          <a:p>
            <a:pPr marL="400050" lvl="1" indent="0">
              <a:buNone/>
            </a:pPr>
            <a:r>
              <a:rPr lang="en-US" dirty="0"/>
              <a:t>SELECT 	*</a:t>
            </a:r>
          </a:p>
          <a:p>
            <a:pPr marL="400050" lvl="1" indent="0">
              <a:buNone/>
            </a:pPr>
            <a:r>
              <a:rPr lang="en-US" dirty="0"/>
              <a:t>FROM	SHIPMENT</a:t>
            </a:r>
          </a:p>
          <a:p>
            <a:pPr marL="400050" lvl="1" indent="0">
              <a:buNone/>
            </a:pPr>
            <a:r>
              <a:rPr lang="en-US" dirty="0"/>
              <a:t>WHERE	SUPPLIER# = ‘123456’</a:t>
            </a:r>
          </a:p>
          <a:p>
            <a:pPr marL="400050" lvl="1" indent="0">
              <a:buNone/>
            </a:pPr>
            <a:r>
              <a:rPr lang="en-US" dirty="0"/>
              <a:t>OR		QUANTITY = 100;</a:t>
            </a:r>
          </a:p>
        </p:txBody>
      </p:sp>
      <p:sp>
        <p:nvSpPr>
          <p:cNvPr id="4" name="Date Placeholder 3"/>
          <p:cNvSpPr>
            <a:spLocks noGrp="1"/>
          </p:cNvSpPr>
          <p:nvPr>
            <p:ph type="dt" sz="half" idx="10"/>
          </p:nvPr>
        </p:nvSpPr>
        <p:spPr/>
        <p:txBody>
          <a:bodyPr/>
          <a:lstStyle/>
          <a:p>
            <a:fld id="{2C047B02-825F-1A4D-8EE5-7D6F4763DC30}" type="datetime9">
              <a:rPr lang="en-SG" smtClean="0"/>
              <a:t>21/2/2019 4:32:15 PM</a:t>
            </a:fld>
            <a:endParaRPr lang="en-SG"/>
          </a:p>
        </p:txBody>
      </p:sp>
      <p:sp>
        <p:nvSpPr>
          <p:cNvPr id="5" name="Footer Placeholder 4"/>
          <p:cNvSpPr>
            <a:spLocks noGrp="1"/>
          </p:cNvSpPr>
          <p:nvPr>
            <p:ph type="ftr" sz="quarter" idx="11"/>
          </p:nvPr>
        </p:nvSpPr>
        <p:spPr/>
        <p:txBody>
          <a:bodyPr/>
          <a:lstStyle/>
          <a:p>
            <a:r>
              <a:rPr lang="en-SG" dirty="0"/>
              <a:t>CSCI317 - 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29</a:t>
            </a:fld>
            <a:endParaRPr lang="en-SG"/>
          </a:p>
        </p:txBody>
      </p:sp>
    </p:spTree>
    <p:extLst>
      <p:ext uri="{BB962C8B-B14F-4D97-AF65-F5344CB8AC3E}">
        <p14:creationId xmlns:p14="http://schemas.microsoft.com/office/powerpoint/2010/main" val="3818697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931863" y="457200"/>
            <a:ext cx="7158037" cy="976313"/>
          </a:xfrm>
        </p:spPr>
        <p:txBody>
          <a:bodyPr/>
          <a:lstStyle/>
          <a:p>
            <a:pPr eaLnBrk="1" hangingPunct="1"/>
            <a:r>
              <a:rPr lang="en-US" dirty="0">
                <a:latin typeface="Times New Roman" charset="0"/>
              </a:rPr>
              <a:t>Question</a:t>
            </a:r>
          </a:p>
        </p:txBody>
      </p:sp>
      <p:sp>
        <p:nvSpPr>
          <p:cNvPr id="22533" name="Rectangle 3"/>
          <p:cNvSpPr>
            <a:spLocks noGrp="1" noChangeArrowheads="1"/>
          </p:cNvSpPr>
          <p:nvPr>
            <p:ph idx="1"/>
          </p:nvPr>
        </p:nvSpPr>
        <p:spPr>
          <a:xfrm>
            <a:off x="873125" y="1752600"/>
            <a:ext cx="7661275" cy="4114800"/>
          </a:xfrm>
        </p:spPr>
        <p:txBody>
          <a:bodyPr/>
          <a:lstStyle/>
          <a:p>
            <a:pPr>
              <a:buNone/>
            </a:pPr>
            <a:r>
              <a:rPr lang="en-US" sz="2800" dirty="0">
                <a:latin typeface="Times New Roman" charset="0"/>
              </a:rPr>
              <a:t>Assume that all primary keys are automatically indexed by a database system and that such index is implemented as non-clustered B*-Tree. The height of this index is equal to 3.</a:t>
            </a:r>
          </a:p>
          <a:p>
            <a:pPr>
              <a:buNone/>
            </a:pPr>
            <a:endParaRPr lang="en-US" sz="2800" dirty="0">
              <a:latin typeface="Times New Roman" charset="0"/>
            </a:endParaRPr>
          </a:p>
          <a:p>
            <a:pPr>
              <a:buNone/>
            </a:pPr>
            <a:r>
              <a:rPr lang="en-US" sz="2800" dirty="0">
                <a:latin typeface="Times New Roman" charset="0"/>
              </a:rPr>
              <a:t>Moreover, a database administrator created a non-clustered B*-Tree index on attribute QUANTITY and found that height of this index is equal to 1.</a:t>
            </a:r>
          </a:p>
        </p:txBody>
      </p:sp>
      <p:sp>
        <p:nvSpPr>
          <p:cNvPr id="2" name="Date Placeholder 1"/>
          <p:cNvSpPr>
            <a:spLocks noGrp="1"/>
          </p:cNvSpPr>
          <p:nvPr>
            <p:ph type="dt" sz="half" idx="10"/>
          </p:nvPr>
        </p:nvSpPr>
        <p:spPr/>
        <p:txBody>
          <a:bodyPr/>
          <a:lstStyle/>
          <a:p>
            <a:fld id="{7267E85D-E6F5-0F4E-B6AF-41B7B8FBF971}" type="datetime9">
              <a:rPr lang="en-SG" smtClean="0"/>
              <a:t>21/2/2019 4:32:15 PM</a:t>
            </a:fld>
            <a:endParaRPr lang="en-SG"/>
          </a:p>
        </p:txBody>
      </p:sp>
      <p:sp>
        <p:nvSpPr>
          <p:cNvPr id="3" name="Footer Placeholder 2"/>
          <p:cNvSpPr>
            <a:spLocks noGrp="1"/>
          </p:cNvSpPr>
          <p:nvPr>
            <p:ph type="ftr" sz="quarter" idx="11"/>
          </p:nvPr>
        </p:nvSpPr>
        <p:spPr/>
        <p:txBody>
          <a:bodyPr/>
          <a:lstStyle/>
          <a:p>
            <a:r>
              <a:rPr lang="en-SG" dirty="0"/>
              <a:t>CSCI317 - Database Performance Tuning</a:t>
            </a:r>
          </a:p>
        </p:txBody>
      </p:sp>
      <p:sp>
        <p:nvSpPr>
          <p:cNvPr id="4" name="Slide Number Placeholder 3"/>
          <p:cNvSpPr>
            <a:spLocks noGrp="1"/>
          </p:cNvSpPr>
          <p:nvPr>
            <p:ph type="sldNum" sz="quarter" idx="12"/>
          </p:nvPr>
        </p:nvSpPr>
        <p:spPr/>
        <p:txBody>
          <a:bodyPr/>
          <a:lstStyle/>
          <a:p>
            <a:fld id="{8F7C6DAE-D404-4E9E-9F18-980D9FF6E46D}" type="slidenum">
              <a:rPr lang="en-SG" smtClean="0"/>
              <a:pPr/>
              <a:t>3</a:t>
            </a:fld>
            <a:endParaRPr lang="en-SG"/>
          </a:p>
        </p:txBody>
      </p:sp>
    </p:spTree>
    <p:extLst>
      <p:ext uri="{BB962C8B-B14F-4D97-AF65-F5344CB8AC3E}">
        <p14:creationId xmlns:p14="http://schemas.microsoft.com/office/powerpoint/2010/main" val="38228909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800000"/>
                </a:solidFill>
                <a:latin typeface="Times New Roman" charset="0"/>
              </a:rPr>
              <a:t>(5) – Suggested Solution</a:t>
            </a:r>
            <a:endParaRPr lang="en-US" dirty="0"/>
          </a:p>
        </p:txBody>
      </p:sp>
      <p:sp>
        <p:nvSpPr>
          <p:cNvPr id="3" name="Content Placeholder 2"/>
          <p:cNvSpPr>
            <a:spLocks noGrp="1"/>
          </p:cNvSpPr>
          <p:nvPr>
            <p:ph idx="1"/>
          </p:nvPr>
        </p:nvSpPr>
        <p:spPr/>
        <p:txBody>
          <a:bodyPr>
            <a:normAutofit/>
          </a:bodyPr>
          <a:lstStyle/>
          <a:p>
            <a:pPr marL="0" indent="0">
              <a:buNone/>
            </a:pPr>
            <a:r>
              <a:rPr lang="en-US" dirty="0">
                <a:solidFill>
                  <a:srgbClr val="A53926"/>
                </a:solidFill>
              </a:rPr>
              <a:t>Algorithm</a:t>
            </a:r>
          </a:p>
          <a:p>
            <a:r>
              <a:rPr lang="en-US" dirty="0">
                <a:solidFill>
                  <a:srgbClr val="A53926"/>
                </a:solidFill>
              </a:rPr>
              <a:t>Both the logically ‘OR’ conditions can be satisfied using indexes, but none of the indexes used is a primary key index, hence the system will access the subsets and fetch the ‘</a:t>
            </a:r>
            <a:r>
              <a:rPr lang="en-US" b="1" dirty="0" err="1">
                <a:solidFill>
                  <a:srgbClr val="A53926"/>
                </a:solidFill>
              </a:rPr>
              <a:t>unioned</a:t>
            </a:r>
            <a:r>
              <a:rPr lang="en-US" dirty="0">
                <a:solidFill>
                  <a:srgbClr val="A53926"/>
                </a:solidFill>
              </a:rPr>
              <a:t>’ rows.</a:t>
            </a:r>
          </a:p>
          <a:p>
            <a:r>
              <a:rPr lang="en-US" dirty="0">
                <a:solidFill>
                  <a:srgbClr val="A53926"/>
                </a:solidFill>
              </a:rPr>
              <a:t>The condition supplier# = 123456 can be satisfied using primary key index. The system will vertically traverse the primary key index to find a set of rows that satisfy the condition supplier# = 123456, (we call this set A).</a:t>
            </a:r>
          </a:p>
          <a:p>
            <a:r>
              <a:rPr lang="en-US" dirty="0">
                <a:solidFill>
                  <a:srgbClr val="A53926"/>
                </a:solidFill>
              </a:rPr>
              <a:t>The system next traverse the quantity index to find a second set of rows that satisfy the condition quantity = 100, and we call this set B.</a:t>
            </a:r>
          </a:p>
        </p:txBody>
      </p:sp>
      <p:sp>
        <p:nvSpPr>
          <p:cNvPr id="7" name="Date Placeholder 6"/>
          <p:cNvSpPr>
            <a:spLocks noGrp="1"/>
          </p:cNvSpPr>
          <p:nvPr>
            <p:ph type="dt" sz="half" idx="10"/>
          </p:nvPr>
        </p:nvSpPr>
        <p:spPr/>
        <p:txBody>
          <a:bodyPr/>
          <a:lstStyle/>
          <a:p>
            <a:fld id="{D3F4BF1C-ACAE-6B45-8B20-18C11A79FF13}" type="datetime9">
              <a:rPr lang="en-SG" smtClean="0"/>
              <a:t>21/2/2019 4:32:15 PM</a:t>
            </a:fld>
            <a:endParaRPr lang="en-SG"/>
          </a:p>
        </p:txBody>
      </p:sp>
      <p:sp>
        <p:nvSpPr>
          <p:cNvPr id="8" name="Footer Placeholder 7"/>
          <p:cNvSpPr>
            <a:spLocks noGrp="1"/>
          </p:cNvSpPr>
          <p:nvPr>
            <p:ph type="ftr" sz="quarter" idx="11"/>
          </p:nvPr>
        </p:nvSpPr>
        <p:spPr/>
        <p:txBody>
          <a:bodyPr/>
          <a:lstStyle/>
          <a:p>
            <a:r>
              <a:rPr lang="en-SG" dirty="0"/>
              <a:t>CSCI317 - Database Performance Tuning</a:t>
            </a:r>
          </a:p>
        </p:txBody>
      </p:sp>
      <p:sp>
        <p:nvSpPr>
          <p:cNvPr id="9" name="Slide Number Placeholder 8"/>
          <p:cNvSpPr>
            <a:spLocks noGrp="1"/>
          </p:cNvSpPr>
          <p:nvPr>
            <p:ph type="sldNum" sz="quarter" idx="12"/>
          </p:nvPr>
        </p:nvSpPr>
        <p:spPr/>
        <p:txBody>
          <a:bodyPr/>
          <a:lstStyle/>
          <a:p>
            <a:fld id="{8F7C6DAE-D404-4E9E-9F18-980D9FF6E46D}" type="slidenum">
              <a:rPr lang="en-SG" smtClean="0"/>
              <a:pPr/>
              <a:t>30</a:t>
            </a:fld>
            <a:endParaRPr lang="en-SG"/>
          </a:p>
        </p:txBody>
      </p:sp>
    </p:spTree>
    <p:extLst>
      <p:ext uri="{BB962C8B-B14F-4D97-AF65-F5344CB8AC3E}">
        <p14:creationId xmlns:p14="http://schemas.microsoft.com/office/powerpoint/2010/main" val="1033547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800000"/>
                </a:solidFill>
                <a:latin typeface="Times New Roman" charset="0"/>
              </a:rPr>
              <a:t>(5) – Suggested Solution</a:t>
            </a:r>
            <a:endParaRPr lang="en-US" dirty="0"/>
          </a:p>
        </p:txBody>
      </p:sp>
      <p:sp>
        <p:nvSpPr>
          <p:cNvPr id="3" name="Content Placeholder 2"/>
          <p:cNvSpPr>
            <a:spLocks noGrp="1"/>
          </p:cNvSpPr>
          <p:nvPr>
            <p:ph idx="1"/>
          </p:nvPr>
        </p:nvSpPr>
        <p:spPr/>
        <p:txBody>
          <a:bodyPr>
            <a:normAutofit/>
          </a:bodyPr>
          <a:lstStyle/>
          <a:p>
            <a:pPr marL="0" indent="0">
              <a:buNone/>
            </a:pPr>
            <a:r>
              <a:rPr lang="en-US" dirty="0">
                <a:solidFill>
                  <a:srgbClr val="A53926"/>
                </a:solidFill>
              </a:rPr>
              <a:t>Algorithm (continue…)</a:t>
            </a:r>
          </a:p>
          <a:p>
            <a:r>
              <a:rPr lang="en-US" dirty="0">
                <a:solidFill>
                  <a:srgbClr val="A53926"/>
                </a:solidFill>
              </a:rPr>
              <a:t>Next, the system will compute a union of the two sets (set A and set B), and using the set of row identifiers obtained from the union to read data blocks from the relational table SHIPMENT.</a:t>
            </a:r>
          </a:p>
        </p:txBody>
      </p:sp>
      <p:sp>
        <p:nvSpPr>
          <p:cNvPr id="4" name="Date Placeholder 3"/>
          <p:cNvSpPr>
            <a:spLocks noGrp="1"/>
          </p:cNvSpPr>
          <p:nvPr>
            <p:ph type="dt" sz="half" idx="10"/>
          </p:nvPr>
        </p:nvSpPr>
        <p:spPr/>
        <p:txBody>
          <a:bodyPr/>
          <a:lstStyle/>
          <a:p>
            <a:fld id="{4AC9E1DE-4E0B-2D41-A42D-254E81744153}" type="datetime9">
              <a:rPr lang="en-SG" smtClean="0"/>
              <a:t>21/2/2019 4:32:15 PM</a:t>
            </a:fld>
            <a:endParaRPr lang="en-SG"/>
          </a:p>
        </p:txBody>
      </p:sp>
      <p:sp>
        <p:nvSpPr>
          <p:cNvPr id="5" name="Footer Placeholder 4"/>
          <p:cNvSpPr>
            <a:spLocks noGrp="1"/>
          </p:cNvSpPr>
          <p:nvPr>
            <p:ph type="ftr" sz="quarter" idx="11"/>
          </p:nvPr>
        </p:nvSpPr>
        <p:spPr/>
        <p:txBody>
          <a:bodyPr/>
          <a:lstStyle/>
          <a:p>
            <a:r>
              <a:rPr lang="en-SG" dirty="0"/>
              <a:t>CSCI317 - 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31</a:t>
            </a:fld>
            <a:endParaRPr lang="en-SG"/>
          </a:p>
        </p:txBody>
      </p:sp>
      <p:grpSp>
        <p:nvGrpSpPr>
          <p:cNvPr id="9" name="Group 8"/>
          <p:cNvGrpSpPr/>
          <p:nvPr/>
        </p:nvGrpSpPr>
        <p:grpSpPr>
          <a:xfrm>
            <a:off x="971600" y="4797152"/>
            <a:ext cx="4392488" cy="1296144"/>
            <a:chOff x="1259632" y="4941168"/>
            <a:chExt cx="4392488" cy="1296144"/>
          </a:xfrm>
        </p:grpSpPr>
        <p:sp>
          <p:nvSpPr>
            <p:cNvPr id="7" name="Oval 6"/>
            <p:cNvSpPr/>
            <p:nvPr/>
          </p:nvSpPr>
          <p:spPr>
            <a:xfrm>
              <a:off x="1259632" y="4941168"/>
              <a:ext cx="2736304" cy="1296144"/>
            </a:xfrm>
            <a:prstGeom prst="ellipse">
              <a:avLst/>
            </a:prstGeom>
            <a:noFill/>
            <a:ln w="2540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solidFill>
                    <a:srgbClr val="A53926"/>
                  </a:solidFill>
                </a:rPr>
                <a:t>Set A</a:t>
              </a:r>
            </a:p>
          </p:txBody>
        </p:sp>
        <p:sp>
          <p:nvSpPr>
            <p:cNvPr id="8" name="Oval 7"/>
            <p:cNvSpPr/>
            <p:nvPr/>
          </p:nvSpPr>
          <p:spPr>
            <a:xfrm>
              <a:off x="2915816" y="4941168"/>
              <a:ext cx="2736304" cy="1296144"/>
            </a:xfrm>
            <a:prstGeom prst="ellipse">
              <a:avLst/>
            </a:prstGeom>
            <a:noFill/>
            <a:ln w="2540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2400" dirty="0">
                  <a:solidFill>
                    <a:srgbClr val="A53926"/>
                  </a:solidFill>
                </a:rPr>
                <a:t>Set B</a:t>
              </a:r>
            </a:p>
          </p:txBody>
        </p:sp>
      </p:grpSp>
      <p:grpSp>
        <p:nvGrpSpPr>
          <p:cNvPr id="36" name="Group 35"/>
          <p:cNvGrpSpPr/>
          <p:nvPr/>
        </p:nvGrpSpPr>
        <p:grpSpPr>
          <a:xfrm>
            <a:off x="2771800" y="3789040"/>
            <a:ext cx="6120680" cy="2114440"/>
            <a:chOff x="2771800" y="3789040"/>
            <a:chExt cx="6120680" cy="2114440"/>
          </a:xfrm>
        </p:grpSpPr>
        <p:sp>
          <p:nvSpPr>
            <p:cNvPr id="20" name="Line Callout 1 19"/>
            <p:cNvSpPr/>
            <p:nvPr/>
          </p:nvSpPr>
          <p:spPr>
            <a:xfrm>
              <a:off x="5436096" y="3789040"/>
              <a:ext cx="3456384" cy="2016224"/>
            </a:xfrm>
            <a:prstGeom prst="borderCallout1">
              <a:avLst>
                <a:gd name="adj1" fmla="val 12626"/>
                <a:gd name="adj2" fmla="val 470"/>
                <a:gd name="adj3" fmla="val 60006"/>
                <a:gd name="adj4" fmla="val -62827"/>
              </a:avLst>
            </a:prstGeom>
            <a:no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FF0000"/>
                  </a:solidFill>
                </a:rPr>
                <a:t>Overlapping, and hence two instance of each rows exist. Need to remove one of the instance.</a:t>
              </a:r>
            </a:p>
          </p:txBody>
        </p:sp>
        <p:grpSp>
          <p:nvGrpSpPr>
            <p:cNvPr id="35" name="Group 34"/>
            <p:cNvGrpSpPr/>
            <p:nvPr/>
          </p:nvGrpSpPr>
          <p:grpSpPr>
            <a:xfrm>
              <a:off x="2771800" y="4986968"/>
              <a:ext cx="792088" cy="916512"/>
              <a:chOff x="2771800" y="4986968"/>
              <a:chExt cx="792088" cy="916512"/>
            </a:xfrm>
          </p:grpSpPr>
          <p:cxnSp>
            <p:nvCxnSpPr>
              <p:cNvPr id="30" name="Straight Connector 29"/>
              <p:cNvCxnSpPr>
                <a:endCxn id="7" idx="5"/>
              </p:cNvCxnSpPr>
              <p:nvPr/>
            </p:nvCxnSpPr>
            <p:spPr>
              <a:xfrm flipH="1">
                <a:off x="3307182" y="5157192"/>
                <a:ext cx="256706" cy="74628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a:off x="2771800" y="4986968"/>
                <a:ext cx="256706" cy="74628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7" idx="7"/>
                <a:endCxn id="8" idx="3"/>
              </p:cNvCxnSpPr>
              <p:nvPr/>
            </p:nvCxnSpPr>
            <p:spPr>
              <a:xfrm flipH="1">
                <a:off x="3028506" y="4986968"/>
                <a:ext cx="278676" cy="91651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52336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1000" fill="hold"/>
                                        <p:tgtEl>
                                          <p:spTgt spid="36"/>
                                        </p:tgtEl>
                                        <p:attrNameLst>
                                          <p:attrName>ppt_w</p:attrName>
                                        </p:attrNameLst>
                                      </p:cBhvr>
                                      <p:tavLst>
                                        <p:tav tm="0">
                                          <p:val>
                                            <p:fltVal val="0"/>
                                          </p:val>
                                        </p:tav>
                                        <p:tav tm="100000">
                                          <p:val>
                                            <p:strVal val="#ppt_w"/>
                                          </p:val>
                                        </p:tav>
                                      </p:tavLst>
                                    </p:anim>
                                    <p:anim calcmode="lin" valueType="num">
                                      <p:cBhvr>
                                        <p:cTn id="8" dur="1000" fill="hold"/>
                                        <p:tgtEl>
                                          <p:spTgt spid="36"/>
                                        </p:tgtEl>
                                        <p:attrNameLst>
                                          <p:attrName>ppt_h</p:attrName>
                                        </p:attrNameLst>
                                      </p:cBhvr>
                                      <p:tavLst>
                                        <p:tav tm="0">
                                          <p:val>
                                            <p:fltVal val="0"/>
                                          </p:val>
                                        </p:tav>
                                        <p:tav tm="100000">
                                          <p:val>
                                            <p:strVal val="#ppt_h"/>
                                          </p:val>
                                        </p:tav>
                                      </p:tavLst>
                                    </p:anim>
                                    <p:anim calcmode="lin" valueType="num">
                                      <p:cBhvr>
                                        <p:cTn id="9" dur="1000" fill="hold"/>
                                        <p:tgtEl>
                                          <p:spTgt spid="36"/>
                                        </p:tgtEl>
                                        <p:attrNameLst>
                                          <p:attrName>style.rotation</p:attrName>
                                        </p:attrNameLst>
                                      </p:cBhvr>
                                      <p:tavLst>
                                        <p:tav tm="0">
                                          <p:val>
                                            <p:fltVal val="90"/>
                                          </p:val>
                                        </p:tav>
                                        <p:tav tm="100000">
                                          <p:val>
                                            <p:fltVal val="0"/>
                                          </p:val>
                                        </p:tav>
                                      </p:tavLst>
                                    </p:anim>
                                    <p:animEffect transition="in" filter="fade">
                                      <p:cBhvr>
                                        <p:cTn id="10"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800000"/>
                </a:solidFill>
                <a:latin typeface="Times New Roman" charset="0"/>
              </a:rPr>
              <a:t>(5) – Suggested Solution</a:t>
            </a:r>
            <a:endParaRPr lang="en-US" dirty="0"/>
          </a:p>
        </p:txBody>
      </p:sp>
      <p:sp>
        <p:nvSpPr>
          <p:cNvPr id="3" name="Content Placeholder 2"/>
          <p:cNvSpPr>
            <a:spLocks noGrp="1"/>
          </p:cNvSpPr>
          <p:nvPr>
            <p:ph idx="1"/>
          </p:nvPr>
        </p:nvSpPr>
        <p:spPr>
          <a:xfrm>
            <a:off x="457200" y="1628800"/>
            <a:ext cx="8229600" cy="4876800"/>
          </a:xfrm>
        </p:spPr>
        <p:txBody>
          <a:bodyPr/>
          <a:lstStyle/>
          <a:p>
            <a:pPr marL="0" indent="0">
              <a:buNone/>
            </a:pPr>
            <a:r>
              <a:rPr lang="en-US" dirty="0">
                <a:solidFill>
                  <a:srgbClr val="BB0000"/>
                </a:solidFill>
              </a:rPr>
              <a:t>Algorithm (continue…)</a:t>
            </a:r>
          </a:p>
          <a:p>
            <a:r>
              <a:rPr lang="en-US" dirty="0">
                <a:solidFill>
                  <a:srgbClr val="BB0000"/>
                </a:solidFill>
              </a:rPr>
              <a:t>Total number of blocks read = total number of index blocks read to vertically traverse the primary key index + total number of index blocks read to vertically travers the quantity index + total number of data blocks read from the relational table SHIPMENT as a result of the union. </a:t>
            </a:r>
          </a:p>
        </p:txBody>
      </p:sp>
      <p:sp>
        <p:nvSpPr>
          <p:cNvPr id="4" name="Date Placeholder 3"/>
          <p:cNvSpPr>
            <a:spLocks noGrp="1"/>
          </p:cNvSpPr>
          <p:nvPr>
            <p:ph type="dt" sz="half" idx="10"/>
          </p:nvPr>
        </p:nvSpPr>
        <p:spPr/>
        <p:txBody>
          <a:bodyPr/>
          <a:lstStyle/>
          <a:p>
            <a:fld id="{6DABE6EF-FAB6-B64C-8911-B43749124E4C}" type="datetime9">
              <a:rPr lang="en-SG" smtClean="0"/>
              <a:t>21/2/2019 4:32:15 PM</a:t>
            </a:fld>
            <a:endParaRPr lang="en-SG"/>
          </a:p>
        </p:txBody>
      </p:sp>
      <p:sp>
        <p:nvSpPr>
          <p:cNvPr id="5" name="Footer Placeholder 4"/>
          <p:cNvSpPr>
            <a:spLocks noGrp="1"/>
          </p:cNvSpPr>
          <p:nvPr>
            <p:ph type="ftr" sz="quarter" idx="11"/>
          </p:nvPr>
        </p:nvSpPr>
        <p:spPr/>
        <p:txBody>
          <a:bodyPr/>
          <a:lstStyle/>
          <a:p>
            <a:r>
              <a:rPr lang="en-SG" dirty="0"/>
              <a:t>CSCI317 - 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32</a:t>
            </a:fld>
            <a:endParaRPr lang="en-SG"/>
          </a:p>
        </p:txBody>
      </p:sp>
    </p:spTree>
    <p:extLst>
      <p:ext uri="{BB962C8B-B14F-4D97-AF65-F5344CB8AC3E}">
        <p14:creationId xmlns:p14="http://schemas.microsoft.com/office/powerpoint/2010/main" val="20935633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800000"/>
                </a:solidFill>
                <a:latin typeface="Times New Roman" charset="0"/>
              </a:rPr>
              <a:t>(5) – Suggested Solution</a:t>
            </a:r>
            <a:endParaRPr lang="en-US" dirty="0"/>
          </a:p>
        </p:txBody>
      </p:sp>
      <p:sp>
        <p:nvSpPr>
          <p:cNvPr id="3" name="Content Placeholder 2"/>
          <p:cNvSpPr>
            <a:spLocks noGrp="1"/>
          </p:cNvSpPr>
          <p:nvPr>
            <p:ph idx="1"/>
          </p:nvPr>
        </p:nvSpPr>
        <p:spPr/>
        <p:txBody>
          <a:bodyPr/>
          <a:lstStyle/>
          <a:p>
            <a:pPr marL="0" indent="0">
              <a:buNone/>
            </a:pPr>
            <a:r>
              <a:rPr lang="en-US" dirty="0">
                <a:solidFill>
                  <a:srgbClr val="BB0000"/>
                </a:solidFill>
              </a:rPr>
              <a:t>Algorithm (continue…)</a:t>
            </a:r>
          </a:p>
          <a:p>
            <a:r>
              <a:rPr lang="en-US" dirty="0">
                <a:solidFill>
                  <a:srgbClr val="BB0000"/>
                </a:solidFill>
              </a:rPr>
              <a:t>Total number of index blocks read to vertically traverse the primary key index = height of the primary key index = 3. </a:t>
            </a:r>
          </a:p>
          <a:p>
            <a:r>
              <a:rPr lang="en-US" dirty="0">
                <a:solidFill>
                  <a:srgbClr val="BB0000"/>
                </a:solidFill>
              </a:rPr>
              <a:t>Total number of index blocks read to vertically traverse the quantity index = height of the quantity index = 1.</a:t>
            </a:r>
          </a:p>
        </p:txBody>
      </p:sp>
      <p:sp>
        <p:nvSpPr>
          <p:cNvPr id="4" name="Date Placeholder 3"/>
          <p:cNvSpPr>
            <a:spLocks noGrp="1"/>
          </p:cNvSpPr>
          <p:nvPr>
            <p:ph type="dt" sz="half" idx="10"/>
          </p:nvPr>
        </p:nvSpPr>
        <p:spPr/>
        <p:txBody>
          <a:bodyPr/>
          <a:lstStyle/>
          <a:p>
            <a:fld id="{B2110D78-A831-3E45-8A3D-17E9ABD08102}" type="datetime9">
              <a:rPr lang="en-SG" smtClean="0"/>
              <a:t>21/2/2019 4:32:15 PM</a:t>
            </a:fld>
            <a:endParaRPr lang="en-SG"/>
          </a:p>
        </p:txBody>
      </p:sp>
      <p:sp>
        <p:nvSpPr>
          <p:cNvPr id="5" name="Footer Placeholder 4"/>
          <p:cNvSpPr>
            <a:spLocks noGrp="1"/>
          </p:cNvSpPr>
          <p:nvPr>
            <p:ph type="ftr" sz="quarter" idx="11"/>
          </p:nvPr>
        </p:nvSpPr>
        <p:spPr/>
        <p:txBody>
          <a:bodyPr/>
          <a:lstStyle/>
          <a:p>
            <a:r>
              <a:rPr lang="en-SG" dirty="0"/>
              <a:t>CSCI317 - 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33</a:t>
            </a:fld>
            <a:endParaRPr lang="en-SG"/>
          </a:p>
        </p:txBody>
      </p:sp>
    </p:spTree>
    <p:extLst>
      <p:ext uri="{BB962C8B-B14F-4D97-AF65-F5344CB8AC3E}">
        <p14:creationId xmlns:p14="http://schemas.microsoft.com/office/powerpoint/2010/main" val="6819080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800000"/>
                </a:solidFill>
                <a:latin typeface="Times New Roman" charset="0"/>
              </a:rPr>
              <a:t>(5) – Suggested Solution</a:t>
            </a:r>
            <a:endParaRPr lang="en-US" dirty="0"/>
          </a:p>
        </p:txBody>
      </p:sp>
      <p:sp>
        <p:nvSpPr>
          <p:cNvPr id="3" name="Content Placeholder 2"/>
          <p:cNvSpPr>
            <a:spLocks noGrp="1"/>
          </p:cNvSpPr>
          <p:nvPr>
            <p:ph idx="1"/>
          </p:nvPr>
        </p:nvSpPr>
        <p:spPr/>
        <p:txBody>
          <a:bodyPr/>
          <a:lstStyle/>
          <a:p>
            <a:r>
              <a:rPr lang="en-US" dirty="0">
                <a:solidFill>
                  <a:srgbClr val="9D1E23"/>
                </a:solidFill>
              </a:rPr>
              <a:t>Instances (rows) that are overlapping = ( (1/20) x (1/100) ) x 10</a:t>
            </a:r>
            <a:r>
              <a:rPr lang="en-US" baseline="30000" dirty="0">
                <a:solidFill>
                  <a:srgbClr val="9D1E23"/>
                </a:solidFill>
              </a:rPr>
              <a:t>6</a:t>
            </a:r>
            <a:r>
              <a:rPr lang="en-US" dirty="0">
                <a:solidFill>
                  <a:srgbClr val="9D1E23"/>
                </a:solidFill>
              </a:rPr>
              <a:t> = 500.</a:t>
            </a:r>
          </a:p>
          <a:p>
            <a:r>
              <a:rPr lang="en-US" dirty="0">
                <a:solidFill>
                  <a:srgbClr val="9D1E23"/>
                </a:solidFill>
              </a:rPr>
              <a:t>These number of rows need to be removed from the combined cases.</a:t>
            </a:r>
          </a:p>
        </p:txBody>
      </p:sp>
      <p:sp>
        <p:nvSpPr>
          <p:cNvPr id="4" name="Date Placeholder 3"/>
          <p:cNvSpPr>
            <a:spLocks noGrp="1"/>
          </p:cNvSpPr>
          <p:nvPr>
            <p:ph type="dt" sz="half" idx="10"/>
          </p:nvPr>
        </p:nvSpPr>
        <p:spPr/>
        <p:txBody>
          <a:bodyPr/>
          <a:lstStyle/>
          <a:p>
            <a:fld id="{BBD84881-A182-2041-BB2A-1C3DDA446FEF}" type="datetime9">
              <a:rPr lang="en-SG" smtClean="0"/>
              <a:t>21/2/2019 4:32:15 PM</a:t>
            </a:fld>
            <a:endParaRPr lang="en-SG"/>
          </a:p>
        </p:txBody>
      </p:sp>
      <p:sp>
        <p:nvSpPr>
          <p:cNvPr id="5" name="Footer Placeholder 4"/>
          <p:cNvSpPr>
            <a:spLocks noGrp="1"/>
          </p:cNvSpPr>
          <p:nvPr>
            <p:ph type="ftr" sz="quarter" idx="11"/>
          </p:nvPr>
        </p:nvSpPr>
        <p:spPr/>
        <p:txBody>
          <a:bodyPr/>
          <a:lstStyle/>
          <a:p>
            <a:r>
              <a:rPr lang="en-SG" dirty="0"/>
              <a:t>CSCI317 - 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34</a:t>
            </a:fld>
            <a:endParaRPr lang="en-SG"/>
          </a:p>
        </p:txBody>
      </p:sp>
    </p:spTree>
    <p:extLst>
      <p:ext uri="{BB962C8B-B14F-4D97-AF65-F5344CB8AC3E}">
        <p14:creationId xmlns:p14="http://schemas.microsoft.com/office/powerpoint/2010/main" val="16516068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800000"/>
                </a:solidFill>
                <a:latin typeface="Times New Roman" charset="0"/>
              </a:rPr>
              <a:t>(5) – Suggested Solution</a:t>
            </a:r>
            <a:endParaRPr lang="en-US" dirty="0"/>
          </a:p>
        </p:txBody>
      </p:sp>
      <p:sp>
        <p:nvSpPr>
          <p:cNvPr id="3" name="Content Placeholder 2"/>
          <p:cNvSpPr>
            <a:spLocks noGrp="1"/>
          </p:cNvSpPr>
          <p:nvPr>
            <p:ph idx="1"/>
          </p:nvPr>
        </p:nvSpPr>
        <p:spPr>
          <a:xfrm>
            <a:off x="457200" y="1576536"/>
            <a:ext cx="8229600" cy="4876800"/>
          </a:xfrm>
        </p:spPr>
        <p:txBody>
          <a:bodyPr>
            <a:normAutofit/>
          </a:bodyPr>
          <a:lstStyle/>
          <a:p>
            <a:pPr marL="0" indent="0">
              <a:buNone/>
            </a:pPr>
            <a:r>
              <a:rPr lang="en-US" dirty="0">
                <a:solidFill>
                  <a:srgbClr val="800000"/>
                </a:solidFill>
              </a:rPr>
              <a:t>Algorithm (continue…)</a:t>
            </a:r>
          </a:p>
          <a:p>
            <a:r>
              <a:rPr lang="en-US" dirty="0">
                <a:solidFill>
                  <a:srgbClr val="800000"/>
                </a:solidFill>
              </a:rPr>
              <a:t>Total number of data blocks read from the result of the union = (best case + worst case)/2.</a:t>
            </a:r>
          </a:p>
          <a:p>
            <a:r>
              <a:rPr lang="en-US" dirty="0">
                <a:solidFill>
                  <a:srgbClr val="800000"/>
                </a:solidFill>
              </a:rPr>
              <a:t>Best case for the first condition, that is, supplier# = 123456 = ( (1/20) * 10</a:t>
            </a:r>
            <a:r>
              <a:rPr lang="en-US" baseline="30000" dirty="0">
                <a:solidFill>
                  <a:srgbClr val="800000"/>
                </a:solidFill>
              </a:rPr>
              <a:t>6 </a:t>
            </a:r>
            <a:r>
              <a:rPr lang="en-US" dirty="0">
                <a:solidFill>
                  <a:srgbClr val="800000"/>
                </a:solidFill>
              </a:rPr>
              <a:t>) /  blocking factor = 50,000 / 10 = 5,000.</a:t>
            </a:r>
          </a:p>
          <a:p>
            <a:r>
              <a:rPr lang="en-US" dirty="0">
                <a:solidFill>
                  <a:srgbClr val="800000"/>
                </a:solidFill>
              </a:rPr>
              <a:t>Worst case for the first condition = ( (1/20) * 10</a:t>
            </a:r>
            <a:r>
              <a:rPr lang="en-US" baseline="30000" dirty="0">
                <a:solidFill>
                  <a:srgbClr val="800000"/>
                </a:solidFill>
              </a:rPr>
              <a:t>6</a:t>
            </a:r>
            <a:r>
              <a:rPr lang="en-US" dirty="0">
                <a:solidFill>
                  <a:srgbClr val="800000"/>
                </a:solidFill>
              </a:rPr>
              <a:t>) / 1) = 50,000.</a:t>
            </a:r>
          </a:p>
          <a:p>
            <a:r>
              <a:rPr lang="en-US" dirty="0">
                <a:solidFill>
                  <a:srgbClr val="800000"/>
                </a:solidFill>
              </a:rPr>
              <a:t>Best case for quantity index = ( (1/100) * 10</a:t>
            </a:r>
            <a:r>
              <a:rPr lang="en-US" baseline="30000" dirty="0">
                <a:solidFill>
                  <a:srgbClr val="800000"/>
                </a:solidFill>
              </a:rPr>
              <a:t>6</a:t>
            </a:r>
            <a:r>
              <a:rPr lang="en-US" dirty="0">
                <a:solidFill>
                  <a:srgbClr val="800000"/>
                </a:solidFill>
              </a:rPr>
              <a:t>) / blocking factor = 10,000/10 = 1000.</a:t>
            </a:r>
          </a:p>
          <a:p>
            <a:r>
              <a:rPr lang="en-US" dirty="0">
                <a:solidFill>
                  <a:srgbClr val="800000"/>
                </a:solidFill>
              </a:rPr>
              <a:t>Worst case for quantity index = 10</a:t>
            </a:r>
            <a:r>
              <a:rPr lang="en-US" baseline="30000" dirty="0">
                <a:solidFill>
                  <a:srgbClr val="800000"/>
                </a:solidFill>
              </a:rPr>
              <a:t>6</a:t>
            </a:r>
            <a:r>
              <a:rPr lang="en-US" dirty="0">
                <a:solidFill>
                  <a:srgbClr val="800000"/>
                </a:solidFill>
              </a:rPr>
              <a:t>/100 = 10</a:t>
            </a:r>
            <a:r>
              <a:rPr lang="en-US" baseline="30000" dirty="0">
                <a:solidFill>
                  <a:srgbClr val="800000"/>
                </a:solidFill>
              </a:rPr>
              <a:t>4</a:t>
            </a:r>
            <a:r>
              <a:rPr lang="en-US" dirty="0">
                <a:solidFill>
                  <a:srgbClr val="800000"/>
                </a:solidFill>
              </a:rPr>
              <a:t> = 10,000.</a:t>
            </a:r>
          </a:p>
        </p:txBody>
      </p:sp>
      <p:sp>
        <p:nvSpPr>
          <p:cNvPr id="4" name="Date Placeholder 3"/>
          <p:cNvSpPr>
            <a:spLocks noGrp="1"/>
          </p:cNvSpPr>
          <p:nvPr>
            <p:ph type="dt" sz="half" idx="10"/>
          </p:nvPr>
        </p:nvSpPr>
        <p:spPr/>
        <p:txBody>
          <a:bodyPr/>
          <a:lstStyle/>
          <a:p>
            <a:fld id="{294F394B-451B-914B-A3D1-B83A8ABA8084}" type="datetime9">
              <a:rPr lang="en-SG" smtClean="0"/>
              <a:t>21/2/2019 4:32:15 PM</a:t>
            </a:fld>
            <a:endParaRPr lang="en-SG"/>
          </a:p>
        </p:txBody>
      </p:sp>
      <p:sp>
        <p:nvSpPr>
          <p:cNvPr id="5" name="Footer Placeholder 4"/>
          <p:cNvSpPr>
            <a:spLocks noGrp="1"/>
          </p:cNvSpPr>
          <p:nvPr>
            <p:ph type="ftr" sz="quarter" idx="11"/>
          </p:nvPr>
        </p:nvSpPr>
        <p:spPr/>
        <p:txBody>
          <a:bodyPr/>
          <a:lstStyle/>
          <a:p>
            <a:r>
              <a:rPr lang="en-SG" dirty="0"/>
              <a:t>CSCI317 - 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35</a:t>
            </a:fld>
            <a:endParaRPr lang="en-SG"/>
          </a:p>
        </p:txBody>
      </p:sp>
    </p:spTree>
    <p:extLst>
      <p:ext uri="{BB962C8B-B14F-4D97-AF65-F5344CB8AC3E}">
        <p14:creationId xmlns:p14="http://schemas.microsoft.com/office/powerpoint/2010/main" val="22532840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800000"/>
                </a:solidFill>
                <a:latin typeface="Times New Roman" charset="0"/>
              </a:rPr>
              <a:t>(5) – Suggested Solution</a:t>
            </a:r>
            <a:endParaRPr lang="en-US" dirty="0"/>
          </a:p>
        </p:txBody>
      </p:sp>
      <p:sp>
        <p:nvSpPr>
          <p:cNvPr id="3" name="Content Placeholder 2"/>
          <p:cNvSpPr>
            <a:spLocks noGrp="1"/>
          </p:cNvSpPr>
          <p:nvPr>
            <p:ph idx="1"/>
          </p:nvPr>
        </p:nvSpPr>
        <p:spPr/>
        <p:txBody>
          <a:bodyPr>
            <a:normAutofit/>
          </a:bodyPr>
          <a:lstStyle/>
          <a:p>
            <a:pPr marL="0" indent="0">
              <a:buNone/>
            </a:pPr>
            <a:r>
              <a:rPr lang="en-US" dirty="0">
                <a:solidFill>
                  <a:srgbClr val="800000"/>
                </a:solidFill>
              </a:rPr>
              <a:t>Algorithm (continue…)</a:t>
            </a:r>
          </a:p>
          <a:p>
            <a:r>
              <a:rPr lang="en-US" dirty="0">
                <a:solidFill>
                  <a:srgbClr val="800000"/>
                </a:solidFill>
              </a:rPr>
              <a:t>The best case for Set A:</a:t>
            </a:r>
          </a:p>
          <a:p>
            <a:pPr lvl="1"/>
            <a:r>
              <a:rPr lang="en-US" sz="2400" dirty="0">
                <a:solidFill>
                  <a:srgbClr val="800000"/>
                </a:solidFill>
              </a:rPr>
              <a:t>( (1/20) * 1,000,000 ) / blocking factor</a:t>
            </a:r>
          </a:p>
          <a:p>
            <a:r>
              <a:rPr lang="en-US" dirty="0">
                <a:solidFill>
                  <a:srgbClr val="800000"/>
                </a:solidFill>
              </a:rPr>
              <a:t>The best case for Set B:</a:t>
            </a:r>
          </a:p>
          <a:p>
            <a:pPr lvl="1"/>
            <a:r>
              <a:rPr lang="en-US" sz="2400" dirty="0">
                <a:solidFill>
                  <a:srgbClr val="800000"/>
                </a:solidFill>
              </a:rPr>
              <a:t>( (1/100) * 1,000,000 ) / blocking factor</a:t>
            </a:r>
          </a:p>
          <a:p>
            <a:r>
              <a:rPr lang="en-US" dirty="0">
                <a:solidFill>
                  <a:srgbClr val="9D1E23"/>
                </a:solidFill>
              </a:rPr>
              <a:t>Combined best case =  ( ( (1/20) x 10</a:t>
            </a:r>
            <a:r>
              <a:rPr lang="en-US" baseline="30000" dirty="0">
                <a:solidFill>
                  <a:srgbClr val="9D1E23"/>
                </a:solidFill>
              </a:rPr>
              <a:t>6</a:t>
            </a:r>
            <a:r>
              <a:rPr lang="en-US" dirty="0">
                <a:solidFill>
                  <a:srgbClr val="9D1E23"/>
                </a:solidFill>
              </a:rPr>
              <a:t> ) + ( (1/100) x 10</a:t>
            </a:r>
            <a:r>
              <a:rPr lang="en-US" baseline="30000" dirty="0">
                <a:solidFill>
                  <a:srgbClr val="9D1E23"/>
                </a:solidFill>
              </a:rPr>
              <a:t>6</a:t>
            </a:r>
            <a:r>
              <a:rPr lang="en-US" dirty="0">
                <a:solidFill>
                  <a:srgbClr val="9D1E23"/>
                </a:solidFill>
              </a:rPr>
              <a:t> ) ) – overlapping instances ) / 10</a:t>
            </a:r>
          </a:p>
          <a:p>
            <a:pPr marL="400050" lvl="1" indent="0">
              <a:buNone/>
            </a:pPr>
            <a:r>
              <a:rPr lang="en-US" dirty="0">
                <a:solidFill>
                  <a:srgbClr val="9D1E23"/>
                </a:solidFill>
              </a:rPr>
              <a:t>= ( ( 1/20 + 1/100 ) x 10</a:t>
            </a:r>
            <a:r>
              <a:rPr lang="en-US" baseline="30000" dirty="0">
                <a:solidFill>
                  <a:srgbClr val="9D1E23"/>
                </a:solidFill>
              </a:rPr>
              <a:t>6</a:t>
            </a:r>
            <a:r>
              <a:rPr lang="en-US" dirty="0">
                <a:solidFill>
                  <a:srgbClr val="9D1E23"/>
                </a:solidFill>
              </a:rPr>
              <a:t> ) ) – 500 ) / 10</a:t>
            </a:r>
            <a:endParaRPr lang="en-US" baseline="30000" dirty="0">
              <a:solidFill>
                <a:srgbClr val="9D1E23"/>
              </a:solidFill>
            </a:endParaRPr>
          </a:p>
          <a:p>
            <a:pPr marL="400050" lvl="1" indent="0">
              <a:buNone/>
            </a:pPr>
            <a:r>
              <a:rPr lang="en-US" dirty="0">
                <a:solidFill>
                  <a:srgbClr val="9D1E23"/>
                </a:solidFill>
              </a:rPr>
              <a:t>= ( ( 6/100 ) x 10</a:t>
            </a:r>
            <a:r>
              <a:rPr lang="en-US" baseline="30000" dirty="0">
                <a:solidFill>
                  <a:srgbClr val="9D1E23"/>
                </a:solidFill>
              </a:rPr>
              <a:t>6</a:t>
            </a:r>
            <a:r>
              <a:rPr lang="en-US" dirty="0">
                <a:solidFill>
                  <a:srgbClr val="9D1E23"/>
                </a:solidFill>
              </a:rPr>
              <a:t> – 500 ) / 10</a:t>
            </a:r>
          </a:p>
          <a:p>
            <a:pPr marL="400050" lvl="1" indent="0">
              <a:buNone/>
            </a:pPr>
            <a:r>
              <a:rPr lang="en-US" dirty="0">
                <a:solidFill>
                  <a:srgbClr val="9D1E23"/>
                </a:solidFill>
              </a:rPr>
              <a:t>= 59,500 / 10</a:t>
            </a:r>
          </a:p>
          <a:p>
            <a:pPr marL="400050" lvl="1" indent="0">
              <a:buNone/>
            </a:pPr>
            <a:r>
              <a:rPr lang="en-US" dirty="0">
                <a:solidFill>
                  <a:srgbClr val="9D1E23"/>
                </a:solidFill>
              </a:rPr>
              <a:t>= 5,950 blocks</a:t>
            </a:r>
          </a:p>
        </p:txBody>
      </p:sp>
      <p:sp>
        <p:nvSpPr>
          <p:cNvPr id="4" name="Date Placeholder 3"/>
          <p:cNvSpPr>
            <a:spLocks noGrp="1"/>
          </p:cNvSpPr>
          <p:nvPr>
            <p:ph type="dt" sz="half" idx="10"/>
          </p:nvPr>
        </p:nvSpPr>
        <p:spPr/>
        <p:txBody>
          <a:bodyPr/>
          <a:lstStyle/>
          <a:p>
            <a:fld id="{37635CB7-AFA0-624C-A0CA-4027D2A24815}" type="datetime9">
              <a:rPr lang="en-SG" smtClean="0"/>
              <a:t>21/2/2019 4:32:15 PM</a:t>
            </a:fld>
            <a:endParaRPr lang="en-SG"/>
          </a:p>
        </p:txBody>
      </p:sp>
      <p:sp>
        <p:nvSpPr>
          <p:cNvPr id="5" name="Footer Placeholder 4"/>
          <p:cNvSpPr>
            <a:spLocks noGrp="1"/>
          </p:cNvSpPr>
          <p:nvPr>
            <p:ph type="ftr" sz="quarter" idx="11"/>
          </p:nvPr>
        </p:nvSpPr>
        <p:spPr/>
        <p:txBody>
          <a:bodyPr/>
          <a:lstStyle/>
          <a:p>
            <a:r>
              <a:rPr lang="en-SG" dirty="0"/>
              <a:t>CSCI317 - 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36</a:t>
            </a:fld>
            <a:endParaRPr lang="en-SG"/>
          </a:p>
        </p:txBody>
      </p:sp>
    </p:spTree>
    <p:extLst>
      <p:ext uri="{BB962C8B-B14F-4D97-AF65-F5344CB8AC3E}">
        <p14:creationId xmlns:p14="http://schemas.microsoft.com/office/powerpoint/2010/main" val="32642662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800000"/>
                </a:solidFill>
                <a:latin typeface="Times New Roman" charset="0"/>
              </a:rPr>
              <a:t>(5) – Suggested Solution</a:t>
            </a:r>
            <a:endParaRPr lang="en-US" dirty="0"/>
          </a:p>
        </p:txBody>
      </p:sp>
      <p:sp>
        <p:nvSpPr>
          <p:cNvPr id="3" name="Content Placeholder 2"/>
          <p:cNvSpPr>
            <a:spLocks noGrp="1"/>
          </p:cNvSpPr>
          <p:nvPr>
            <p:ph idx="1"/>
          </p:nvPr>
        </p:nvSpPr>
        <p:spPr/>
        <p:txBody>
          <a:bodyPr>
            <a:normAutofit/>
          </a:bodyPr>
          <a:lstStyle/>
          <a:p>
            <a:pPr marL="0" indent="0">
              <a:buNone/>
            </a:pPr>
            <a:r>
              <a:rPr lang="en-US" dirty="0">
                <a:solidFill>
                  <a:srgbClr val="800000"/>
                </a:solidFill>
              </a:rPr>
              <a:t>Algorithm (continue…)</a:t>
            </a:r>
          </a:p>
          <a:p>
            <a:r>
              <a:rPr lang="en-US" dirty="0">
                <a:solidFill>
                  <a:srgbClr val="800000"/>
                </a:solidFill>
              </a:rPr>
              <a:t>The worst case for Set A:</a:t>
            </a:r>
          </a:p>
          <a:p>
            <a:pPr lvl="1"/>
            <a:r>
              <a:rPr lang="en-US" sz="2400" dirty="0">
                <a:solidFill>
                  <a:srgbClr val="800000"/>
                </a:solidFill>
              </a:rPr>
              <a:t>( (1/20) x 1,000,000 ) / 1	[Note: in one block only </a:t>
            </a:r>
          </a:p>
          <a:p>
            <a:r>
              <a:rPr lang="en-US" dirty="0">
                <a:solidFill>
                  <a:srgbClr val="800000"/>
                </a:solidFill>
              </a:rPr>
              <a:t>The worst case for Set B:		1 record satisfies the</a:t>
            </a:r>
          </a:p>
          <a:p>
            <a:pPr lvl="1"/>
            <a:r>
              <a:rPr lang="en-US" sz="2400" dirty="0">
                <a:solidFill>
                  <a:srgbClr val="800000"/>
                </a:solidFill>
              </a:rPr>
              <a:t> ( (1/100) x 1,000,000 ) / 1	condition.]</a:t>
            </a:r>
          </a:p>
          <a:p>
            <a:r>
              <a:rPr lang="en-US" dirty="0">
                <a:solidFill>
                  <a:srgbClr val="800000"/>
                </a:solidFill>
              </a:rPr>
              <a:t>The </a:t>
            </a:r>
            <a:r>
              <a:rPr lang="en-US">
                <a:solidFill>
                  <a:srgbClr val="800000"/>
                </a:solidFill>
              </a:rPr>
              <a:t>combined worst </a:t>
            </a:r>
            <a:r>
              <a:rPr lang="en-US" dirty="0">
                <a:solidFill>
                  <a:srgbClr val="800000"/>
                </a:solidFill>
              </a:rPr>
              <a:t>case:</a:t>
            </a:r>
          </a:p>
          <a:p>
            <a:pPr lvl="1"/>
            <a:r>
              <a:rPr lang="en-US" sz="2400" dirty="0">
                <a:solidFill>
                  <a:srgbClr val="800000"/>
                </a:solidFill>
              </a:rPr>
              <a:t>= ( ( (1/20) x 1,000,000 ) + ( (1/100) x 1,000,000 )  - overlapping) / 1</a:t>
            </a:r>
          </a:p>
          <a:p>
            <a:pPr lvl="1"/>
            <a:r>
              <a:rPr lang="en-US" sz="2400" dirty="0">
                <a:solidFill>
                  <a:srgbClr val="800000"/>
                </a:solidFill>
              </a:rPr>
              <a:t>=( ( ( (1/20) + (1/100) ) x 1,000,000 ) – 500 ) / 1</a:t>
            </a:r>
          </a:p>
          <a:p>
            <a:pPr lvl="1"/>
            <a:r>
              <a:rPr lang="en-US" sz="2400" dirty="0">
                <a:solidFill>
                  <a:srgbClr val="800000"/>
                </a:solidFill>
              </a:rPr>
              <a:t>= ( ( 6/100 ) x 1,000,000 ) – 500  / 1</a:t>
            </a:r>
          </a:p>
          <a:p>
            <a:pPr lvl="1"/>
            <a:r>
              <a:rPr lang="en-US" sz="2400" dirty="0">
                <a:solidFill>
                  <a:srgbClr val="800000"/>
                </a:solidFill>
              </a:rPr>
              <a:t>= ( 59,500 / 1 ) = 59,500.</a:t>
            </a:r>
          </a:p>
        </p:txBody>
      </p:sp>
      <p:sp>
        <p:nvSpPr>
          <p:cNvPr id="4" name="Date Placeholder 3"/>
          <p:cNvSpPr>
            <a:spLocks noGrp="1"/>
          </p:cNvSpPr>
          <p:nvPr>
            <p:ph type="dt" sz="half" idx="10"/>
          </p:nvPr>
        </p:nvSpPr>
        <p:spPr/>
        <p:txBody>
          <a:bodyPr/>
          <a:lstStyle/>
          <a:p>
            <a:fld id="{37635CB7-AFA0-624C-A0CA-4027D2A24815}" type="datetime9">
              <a:rPr lang="en-SG" smtClean="0"/>
              <a:t>21/2/2019 4:32:15 PM</a:t>
            </a:fld>
            <a:endParaRPr lang="en-SG"/>
          </a:p>
        </p:txBody>
      </p:sp>
      <p:sp>
        <p:nvSpPr>
          <p:cNvPr id="5" name="Footer Placeholder 4"/>
          <p:cNvSpPr>
            <a:spLocks noGrp="1"/>
          </p:cNvSpPr>
          <p:nvPr>
            <p:ph type="ftr" sz="quarter" idx="11"/>
          </p:nvPr>
        </p:nvSpPr>
        <p:spPr/>
        <p:txBody>
          <a:bodyPr/>
          <a:lstStyle/>
          <a:p>
            <a:r>
              <a:rPr lang="en-SG" dirty="0"/>
              <a:t>CSCI317 - 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37</a:t>
            </a:fld>
            <a:endParaRPr lang="en-SG"/>
          </a:p>
        </p:txBody>
      </p:sp>
    </p:spTree>
    <p:extLst>
      <p:ext uri="{BB962C8B-B14F-4D97-AF65-F5344CB8AC3E}">
        <p14:creationId xmlns:p14="http://schemas.microsoft.com/office/powerpoint/2010/main" val="6617509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800000"/>
                </a:solidFill>
                <a:latin typeface="Times New Roman" charset="0"/>
              </a:rPr>
              <a:t>(5) – Suggested Solution</a:t>
            </a:r>
            <a:endParaRPr lang="en-US" dirty="0"/>
          </a:p>
        </p:txBody>
      </p:sp>
      <p:sp>
        <p:nvSpPr>
          <p:cNvPr id="3" name="Content Placeholder 2"/>
          <p:cNvSpPr>
            <a:spLocks noGrp="1"/>
          </p:cNvSpPr>
          <p:nvPr>
            <p:ph idx="1"/>
          </p:nvPr>
        </p:nvSpPr>
        <p:spPr/>
        <p:txBody>
          <a:bodyPr>
            <a:normAutofit/>
          </a:bodyPr>
          <a:lstStyle/>
          <a:p>
            <a:pPr marL="0" indent="0">
              <a:buNone/>
            </a:pPr>
            <a:r>
              <a:rPr lang="en-US" dirty="0">
                <a:solidFill>
                  <a:srgbClr val="800000"/>
                </a:solidFill>
              </a:rPr>
              <a:t>Algorithm (continue…)</a:t>
            </a:r>
          </a:p>
          <a:p>
            <a:r>
              <a:rPr lang="en-US" dirty="0">
                <a:solidFill>
                  <a:srgbClr val="800000"/>
                </a:solidFill>
              </a:rPr>
              <a:t>The average case =  (best case + worst case) / 2</a:t>
            </a:r>
          </a:p>
          <a:p>
            <a:pPr marL="274320" lvl="1" indent="0">
              <a:buNone/>
            </a:pPr>
            <a:r>
              <a:rPr lang="en-US" sz="2400" dirty="0">
                <a:solidFill>
                  <a:srgbClr val="800000"/>
                </a:solidFill>
              </a:rPr>
              <a:t>			= ( 5,950 + 59,500 ) / 2</a:t>
            </a:r>
          </a:p>
          <a:p>
            <a:pPr marL="274320" lvl="1" indent="0">
              <a:buNone/>
            </a:pPr>
            <a:r>
              <a:rPr lang="en-US" sz="2400" dirty="0">
                <a:solidFill>
                  <a:srgbClr val="800000"/>
                </a:solidFill>
              </a:rPr>
              <a:t>			= 32,725 read blocks</a:t>
            </a:r>
          </a:p>
          <a:p>
            <a:r>
              <a:rPr lang="en-US" sz="2800" dirty="0">
                <a:solidFill>
                  <a:srgbClr val="800000"/>
                </a:solidFill>
              </a:rPr>
              <a:t>Hence, total read block =  3 + 1 + 32,725</a:t>
            </a:r>
          </a:p>
          <a:p>
            <a:pPr marL="0" indent="0">
              <a:buNone/>
            </a:pPr>
            <a:r>
              <a:rPr lang="en-US" sz="2800" dirty="0">
                <a:solidFill>
                  <a:srgbClr val="800000"/>
                </a:solidFill>
              </a:rPr>
              <a:t>				= 32,729 blocks.</a:t>
            </a:r>
          </a:p>
          <a:p>
            <a:endParaRPr lang="en-US" sz="2800" dirty="0">
              <a:solidFill>
                <a:srgbClr val="800000"/>
              </a:solidFill>
            </a:endParaRPr>
          </a:p>
        </p:txBody>
      </p:sp>
      <p:sp>
        <p:nvSpPr>
          <p:cNvPr id="4" name="Date Placeholder 3"/>
          <p:cNvSpPr>
            <a:spLocks noGrp="1"/>
          </p:cNvSpPr>
          <p:nvPr>
            <p:ph type="dt" sz="half" idx="10"/>
          </p:nvPr>
        </p:nvSpPr>
        <p:spPr/>
        <p:txBody>
          <a:bodyPr/>
          <a:lstStyle/>
          <a:p>
            <a:fld id="{37635CB7-AFA0-624C-A0CA-4027D2A24815}" type="datetime9">
              <a:rPr lang="en-SG" smtClean="0"/>
              <a:t>21/2/2019 4:32:15 PM</a:t>
            </a:fld>
            <a:endParaRPr lang="en-SG"/>
          </a:p>
        </p:txBody>
      </p:sp>
      <p:sp>
        <p:nvSpPr>
          <p:cNvPr id="5" name="Footer Placeholder 4"/>
          <p:cNvSpPr>
            <a:spLocks noGrp="1"/>
          </p:cNvSpPr>
          <p:nvPr>
            <p:ph type="ftr" sz="quarter" idx="11"/>
          </p:nvPr>
        </p:nvSpPr>
        <p:spPr/>
        <p:txBody>
          <a:bodyPr/>
          <a:lstStyle/>
          <a:p>
            <a:r>
              <a:rPr lang="en-SG" dirty="0"/>
              <a:t>CSCI317 - 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38</a:t>
            </a:fld>
            <a:endParaRPr lang="en-SG"/>
          </a:p>
        </p:txBody>
      </p:sp>
    </p:spTree>
    <p:extLst>
      <p:ext uri="{BB962C8B-B14F-4D97-AF65-F5344CB8AC3E}">
        <p14:creationId xmlns:p14="http://schemas.microsoft.com/office/powerpoint/2010/main" val="39617618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 Question</a:t>
            </a:r>
          </a:p>
        </p:txBody>
      </p:sp>
      <p:sp>
        <p:nvSpPr>
          <p:cNvPr id="3" name="Content Placeholder 2"/>
          <p:cNvSpPr>
            <a:spLocks noGrp="1"/>
          </p:cNvSpPr>
          <p:nvPr>
            <p:ph idx="1"/>
          </p:nvPr>
        </p:nvSpPr>
        <p:spPr/>
        <p:txBody>
          <a:bodyPr/>
          <a:lstStyle/>
          <a:p>
            <a:pPr marL="400050" lvl="1" indent="0">
              <a:buNone/>
            </a:pPr>
            <a:r>
              <a:rPr lang="en-US" dirty="0"/>
              <a:t>SELECT 	*</a:t>
            </a:r>
          </a:p>
          <a:p>
            <a:pPr marL="400050" lvl="1" indent="0">
              <a:buNone/>
            </a:pPr>
            <a:r>
              <a:rPr lang="en-US" dirty="0"/>
              <a:t>FROM	SHIPMENT</a:t>
            </a:r>
          </a:p>
          <a:p>
            <a:pPr marL="400050" lvl="1" indent="0">
              <a:buNone/>
            </a:pPr>
            <a:r>
              <a:rPr lang="en-US" dirty="0"/>
              <a:t>WHERE	SDATE = </a:t>
            </a:r>
            <a:r>
              <a:rPr lang="fr-FR" dirty="0"/>
              <a:t>’</a:t>
            </a:r>
            <a:r>
              <a:rPr lang="en-US" dirty="0"/>
              <a:t>01-Jan-2001’</a:t>
            </a:r>
          </a:p>
          <a:p>
            <a:pPr marL="400050" lvl="1" indent="0">
              <a:buNone/>
            </a:pPr>
            <a:r>
              <a:rPr lang="en-US" dirty="0"/>
              <a:t>OR		QUANTITY = 100;</a:t>
            </a:r>
          </a:p>
        </p:txBody>
      </p:sp>
      <p:sp>
        <p:nvSpPr>
          <p:cNvPr id="4" name="Date Placeholder 3"/>
          <p:cNvSpPr>
            <a:spLocks noGrp="1"/>
          </p:cNvSpPr>
          <p:nvPr>
            <p:ph type="dt" sz="half" idx="10"/>
          </p:nvPr>
        </p:nvSpPr>
        <p:spPr/>
        <p:txBody>
          <a:bodyPr/>
          <a:lstStyle/>
          <a:p>
            <a:fld id="{A4DF79B5-9005-934B-B08B-2D01F63CFC18}" type="datetime9">
              <a:rPr lang="en-SG" smtClean="0"/>
              <a:t>21/2/2019 4:32:15 PM</a:t>
            </a:fld>
            <a:endParaRPr lang="en-SG"/>
          </a:p>
        </p:txBody>
      </p:sp>
      <p:sp>
        <p:nvSpPr>
          <p:cNvPr id="5" name="Footer Placeholder 4"/>
          <p:cNvSpPr>
            <a:spLocks noGrp="1"/>
          </p:cNvSpPr>
          <p:nvPr>
            <p:ph type="ftr" sz="quarter" idx="11"/>
          </p:nvPr>
        </p:nvSpPr>
        <p:spPr/>
        <p:txBody>
          <a:bodyPr/>
          <a:lstStyle/>
          <a:p>
            <a:r>
              <a:rPr lang="en-SG" dirty="0"/>
              <a:t>CSCI317 - 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39</a:t>
            </a:fld>
            <a:endParaRPr lang="en-SG"/>
          </a:p>
        </p:txBody>
      </p:sp>
      <p:sp>
        <p:nvSpPr>
          <p:cNvPr id="7" name="Rectangle 6"/>
          <p:cNvSpPr/>
          <p:nvPr/>
        </p:nvSpPr>
        <p:spPr>
          <a:xfrm>
            <a:off x="611560" y="3861048"/>
            <a:ext cx="8064896" cy="1200328"/>
          </a:xfrm>
          <a:prstGeom prst="rect">
            <a:avLst/>
          </a:prstGeom>
        </p:spPr>
        <p:txBody>
          <a:bodyPr wrap="square">
            <a:spAutoFit/>
          </a:bodyPr>
          <a:lstStyle/>
          <a:p>
            <a:r>
              <a:rPr lang="en-US" sz="2400" dirty="0">
                <a:solidFill>
                  <a:srgbClr val="A53926"/>
                </a:solidFill>
              </a:rPr>
              <a:t>Since there is no index on </a:t>
            </a:r>
            <a:r>
              <a:rPr lang="en-US" sz="2400" dirty="0" err="1">
                <a:solidFill>
                  <a:srgbClr val="A53926"/>
                </a:solidFill>
              </a:rPr>
              <a:t>sdate</a:t>
            </a:r>
            <a:r>
              <a:rPr lang="en-US" sz="2400" dirty="0">
                <a:solidFill>
                  <a:srgbClr val="A53926"/>
                </a:solidFill>
              </a:rPr>
              <a:t>, and the conditions in the ‘WHERE’ clause is ‘</a:t>
            </a:r>
            <a:r>
              <a:rPr lang="en-US" sz="2400" dirty="0" err="1">
                <a:solidFill>
                  <a:srgbClr val="A53926"/>
                </a:solidFill>
              </a:rPr>
              <a:t>OR’ed</a:t>
            </a:r>
            <a:r>
              <a:rPr lang="en-US" sz="2400" dirty="0">
                <a:solidFill>
                  <a:srgbClr val="A53926"/>
                </a:solidFill>
              </a:rPr>
              <a:t>, the system will perform a full-table scan. Hence the total number of data block read = 10</a:t>
            </a:r>
            <a:r>
              <a:rPr lang="en-US" sz="2400" baseline="30000" dirty="0">
                <a:solidFill>
                  <a:srgbClr val="A53926"/>
                </a:solidFill>
              </a:rPr>
              <a:t>6</a:t>
            </a:r>
            <a:r>
              <a:rPr lang="en-US" sz="2400" dirty="0">
                <a:solidFill>
                  <a:srgbClr val="A53926"/>
                </a:solidFill>
              </a:rPr>
              <a:t>/10 = 10</a:t>
            </a:r>
            <a:r>
              <a:rPr lang="en-US" sz="2400" baseline="30000" dirty="0">
                <a:solidFill>
                  <a:srgbClr val="A53926"/>
                </a:solidFill>
              </a:rPr>
              <a:t>5</a:t>
            </a:r>
            <a:r>
              <a:rPr lang="en-US" sz="2400" dirty="0">
                <a:solidFill>
                  <a:srgbClr val="A53926"/>
                </a:solidFill>
              </a:rPr>
              <a:t>.</a:t>
            </a:r>
          </a:p>
        </p:txBody>
      </p:sp>
    </p:spTree>
    <p:extLst>
      <p:ext uri="{BB962C8B-B14F-4D97-AF65-F5344CB8AC3E}">
        <p14:creationId xmlns:p14="http://schemas.microsoft.com/office/powerpoint/2010/main" val="235899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US" dirty="0">
                <a:solidFill>
                  <a:srgbClr val="800000"/>
                </a:solidFill>
                <a:latin typeface="Times New Roman" charset="0"/>
              </a:rPr>
              <a:t>Understanding of the question</a:t>
            </a:r>
          </a:p>
        </p:txBody>
      </p:sp>
      <p:sp>
        <p:nvSpPr>
          <p:cNvPr id="3" name="Content Placeholder 2"/>
          <p:cNvSpPr>
            <a:spLocks noGrp="1"/>
          </p:cNvSpPr>
          <p:nvPr>
            <p:ph idx="1"/>
          </p:nvPr>
        </p:nvSpPr>
        <p:spPr>
          <a:xfrm>
            <a:off x="838200" y="1905000"/>
            <a:ext cx="8153400" cy="4114800"/>
          </a:xfrm>
        </p:spPr>
        <p:txBody>
          <a:bodyPr>
            <a:normAutofit/>
          </a:bodyPr>
          <a:lstStyle/>
          <a:p>
            <a:pPr marL="0" indent="0">
              <a:spcBef>
                <a:spcPts val="0"/>
              </a:spcBef>
              <a:buNone/>
              <a:defRPr/>
            </a:pPr>
            <a:r>
              <a:rPr lang="en-US" dirty="0">
                <a:latin typeface="Times New Roman" charset="0"/>
              </a:rPr>
              <a:t>Assume that relational table SHIPMENT (supplier#, part#, quantity, </a:t>
            </a:r>
            <a:r>
              <a:rPr lang="en-US" dirty="0" err="1">
                <a:latin typeface="Times New Roman" charset="0"/>
              </a:rPr>
              <a:t>sdate</a:t>
            </a:r>
            <a:r>
              <a:rPr lang="en-US" dirty="0">
                <a:latin typeface="Times New Roman" charset="0"/>
              </a:rPr>
              <a:t>) contains 10</a:t>
            </a:r>
            <a:r>
              <a:rPr lang="en-US" baseline="30000" dirty="0">
                <a:latin typeface="Times New Roman" charset="0"/>
              </a:rPr>
              <a:t>6</a:t>
            </a:r>
            <a:r>
              <a:rPr lang="en-US" dirty="0">
                <a:latin typeface="Times New Roman" charset="0"/>
              </a:rPr>
              <a:t> rows, the attributes (supplier#, part#, </a:t>
            </a:r>
            <a:r>
              <a:rPr lang="en-US" dirty="0" err="1">
                <a:latin typeface="Times New Roman" charset="0"/>
              </a:rPr>
              <a:t>sdate</a:t>
            </a:r>
            <a:r>
              <a:rPr lang="en-US" dirty="0">
                <a:latin typeface="Times New Roman" charset="0"/>
              </a:rPr>
              <a:t>) form a composite primary key.</a:t>
            </a:r>
          </a:p>
          <a:p>
            <a:pPr marL="0" indent="0">
              <a:spcBef>
                <a:spcPts val="0"/>
              </a:spcBef>
              <a:buNone/>
              <a:defRPr/>
            </a:pPr>
            <a:endParaRPr lang="en-US" dirty="0">
              <a:solidFill>
                <a:srgbClr val="800000"/>
              </a:solidFill>
              <a:latin typeface="Times New Roman" charset="0"/>
            </a:endParaRPr>
          </a:p>
          <a:p>
            <a:pPr>
              <a:spcBef>
                <a:spcPts val="0"/>
              </a:spcBef>
              <a:buFont typeface="Wingdings" charset="2"/>
              <a:buChar char="Ø"/>
              <a:defRPr/>
            </a:pPr>
            <a:r>
              <a:rPr lang="en-US" dirty="0">
                <a:solidFill>
                  <a:srgbClr val="800000"/>
                </a:solidFill>
                <a:latin typeface="Times New Roman" charset="0"/>
              </a:rPr>
              <a:t>The SHIPMENT table consists of 1,000,000 rows (records), and its primary key is a composite primary key consisting of the attributes supplier#, part#, and </a:t>
            </a:r>
            <a:r>
              <a:rPr lang="en-US" dirty="0" err="1">
                <a:solidFill>
                  <a:srgbClr val="800000"/>
                </a:solidFill>
                <a:latin typeface="Times New Roman" charset="0"/>
              </a:rPr>
              <a:t>sdate</a:t>
            </a:r>
            <a:r>
              <a:rPr lang="en-US" dirty="0">
                <a:solidFill>
                  <a:srgbClr val="800000"/>
                </a:solidFill>
                <a:latin typeface="Times New Roman" charset="0"/>
              </a:rPr>
              <a:t>.</a:t>
            </a:r>
          </a:p>
        </p:txBody>
      </p:sp>
      <p:sp>
        <p:nvSpPr>
          <p:cNvPr id="2" name="Date Placeholder 1"/>
          <p:cNvSpPr>
            <a:spLocks noGrp="1"/>
          </p:cNvSpPr>
          <p:nvPr>
            <p:ph type="dt" sz="half" idx="10"/>
          </p:nvPr>
        </p:nvSpPr>
        <p:spPr/>
        <p:txBody>
          <a:bodyPr/>
          <a:lstStyle/>
          <a:p>
            <a:fld id="{4CAB89E6-4D13-DE4B-BA63-9CC35B433D04}" type="datetime9">
              <a:rPr lang="en-SG" smtClean="0"/>
              <a:t>21/2/2019 4:32:15 PM</a:t>
            </a:fld>
            <a:endParaRPr lang="en-SG"/>
          </a:p>
        </p:txBody>
      </p:sp>
      <p:sp>
        <p:nvSpPr>
          <p:cNvPr id="6" name="Footer Placeholder 5"/>
          <p:cNvSpPr>
            <a:spLocks noGrp="1"/>
          </p:cNvSpPr>
          <p:nvPr>
            <p:ph type="ftr" sz="quarter" idx="11"/>
          </p:nvPr>
        </p:nvSpPr>
        <p:spPr/>
        <p:txBody>
          <a:bodyPr/>
          <a:lstStyle/>
          <a:p>
            <a:r>
              <a:rPr lang="en-SG" dirty="0"/>
              <a:t>CSCI317 - Database Performance Tuning</a:t>
            </a:r>
          </a:p>
        </p:txBody>
      </p:sp>
      <p:sp>
        <p:nvSpPr>
          <p:cNvPr id="7" name="Slide Number Placeholder 6"/>
          <p:cNvSpPr>
            <a:spLocks noGrp="1"/>
          </p:cNvSpPr>
          <p:nvPr>
            <p:ph type="sldNum" sz="quarter" idx="12"/>
          </p:nvPr>
        </p:nvSpPr>
        <p:spPr/>
        <p:txBody>
          <a:bodyPr/>
          <a:lstStyle/>
          <a:p>
            <a:fld id="{8F7C6DAE-D404-4E9E-9F18-980D9FF6E46D}" type="slidenum">
              <a:rPr lang="en-SG" smtClean="0"/>
              <a:pPr/>
              <a:t>4</a:t>
            </a:fld>
            <a:endParaRPr lang="en-SG"/>
          </a:p>
        </p:txBody>
      </p:sp>
    </p:spTree>
    <p:extLst>
      <p:ext uri="{BB962C8B-B14F-4D97-AF65-F5344CB8AC3E}">
        <p14:creationId xmlns:p14="http://schemas.microsoft.com/office/powerpoint/2010/main" val="369879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 Question</a:t>
            </a:r>
          </a:p>
        </p:txBody>
      </p:sp>
      <p:sp>
        <p:nvSpPr>
          <p:cNvPr id="3" name="Content Placeholder 2"/>
          <p:cNvSpPr>
            <a:spLocks noGrp="1"/>
          </p:cNvSpPr>
          <p:nvPr>
            <p:ph idx="1"/>
          </p:nvPr>
        </p:nvSpPr>
        <p:spPr/>
        <p:txBody>
          <a:bodyPr/>
          <a:lstStyle/>
          <a:p>
            <a:pPr marL="0" indent="0">
              <a:buNone/>
            </a:pPr>
            <a:r>
              <a:rPr lang="en-US" dirty="0"/>
              <a:t>Select	quantity</a:t>
            </a:r>
          </a:p>
          <a:p>
            <a:pPr marL="0" indent="0">
              <a:buNone/>
            </a:pPr>
            <a:r>
              <a:rPr lang="en-US" dirty="0"/>
              <a:t>From		SHIPMENT;</a:t>
            </a:r>
          </a:p>
        </p:txBody>
      </p:sp>
      <p:sp>
        <p:nvSpPr>
          <p:cNvPr id="4" name="Date Placeholder 3"/>
          <p:cNvSpPr>
            <a:spLocks noGrp="1"/>
          </p:cNvSpPr>
          <p:nvPr>
            <p:ph type="dt" sz="half" idx="10"/>
          </p:nvPr>
        </p:nvSpPr>
        <p:spPr/>
        <p:txBody>
          <a:bodyPr/>
          <a:lstStyle/>
          <a:p>
            <a:fld id="{F9D60297-4810-0C40-9050-8F7A51DB8381}" type="datetime9">
              <a:rPr lang="en-SG" smtClean="0"/>
              <a:t>21/2/2019 4:32:15 PM</a:t>
            </a:fld>
            <a:endParaRPr lang="en-SG"/>
          </a:p>
        </p:txBody>
      </p:sp>
      <p:sp>
        <p:nvSpPr>
          <p:cNvPr id="5" name="Footer Placeholder 4"/>
          <p:cNvSpPr>
            <a:spLocks noGrp="1"/>
          </p:cNvSpPr>
          <p:nvPr>
            <p:ph type="ftr" sz="quarter" idx="11"/>
          </p:nvPr>
        </p:nvSpPr>
        <p:spPr/>
        <p:txBody>
          <a:bodyPr/>
          <a:lstStyle/>
          <a:p>
            <a:r>
              <a:rPr lang="en-SG" dirty="0"/>
              <a:t>CSCI317 - 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40</a:t>
            </a:fld>
            <a:endParaRPr lang="en-SG"/>
          </a:p>
        </p:txBody>
      </p:sp>
      <p:sp>
        <p:nvSpPr>
          <p:cNvPr id="7" name="TextBox 6"/>
          <p:cNvSpPr txBox="1"/>
          <p:nvPr/>
        </p:nvSpPr>
        <p:spPr>
          <a:xfrm>
            <a:off x="467544" y="3284984"/>
            <a:ext cx="8136904" cy="2677656"/>
          </a:xfrm>
          <a:prstGeom prst="rect">
            <a:avLst/>
          </a:prstGeom>
          <a:noFill/>
        </p:spPr>
        <p:txBody>
          <a:bodyPr wrap="square" rtlCol="0">
            <a:spAutoFit/>
          </a:bodyPr>
          <a:lstStyle/>
          <a:p>
            <a:r>
              <a:rPr lang="en-US" sz="2400" dirty="0">
                <a:solidFill>
                  <a:srgbClr val="9D1E23"/>
                </a:solidFill>
              </a:rPr>
              <a:t>No ‘where’ clause, but the attribute quantity can be obtained from the quantity index. Hence the system will traverse the quantity index horizontally at leaf level. Display the same value of a key as many times as many row identifiers are associated with a key. </a:t>
            </a:r>
          </a:p>
          <a:p>
            <a:endParaRPr lang="en-US" sz="2400" dirty="0">
              <a:solidFill>
                <a:srgbClr val="9D1E23"/>
              </a:solidFill>
            </a:endParaRPr>
          </a:p>
          <a:p>
            <a:r>
              <a:rPr lang="en-US" sz="2400" dirty="0">
                <a:solidFill>
                  <a:srgbClr val="9D1E23"/>
                </a:solidFill>
              </a:rPr>
              <a:t>Total number of read block operations = 1.</a:t>
            </a:r>
          </a:p>
        </p:txBody>
      </p:sp>
    </p:spTree>
    <p:extLst>
      <p:ext uri="{BB962C8B-B14F-4D97-AF65-F5344CB8AC3E}">
        <p14:creationId xmlns:p14="http://schemas.microsoft.com/office/powerpoint/2010/main" val="320661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 Question</a:t>
            </a:r>
          </a:p>
        </p:txBody>
      </p:sp>
      <p:sp>
        <p:nvSpPr>
          <p:cNvPr id="3" name="Content Placeholder 2"/>
          <p:cNvSpPr>
            <a:spLocks noGrp="1"/>
          </p:cNvSpPr>
          <p:nvPr>
            <p:ph idx="1"/>
          </p:nvPr>
        </p:nvSpPr>
        <p:spPr/>
        <p:txBody>
          <a:bodyPr/>
          <a:lstStyle/>
          <a:p>
            <a:pPr marL="0" indent="0">
              <a:buNone/>
            </a:pPr>
            <a:r>
              <a:rPr lang="en-US" dirty="0"/>
              <a:t>Select	count(distinct quantity)</a:t>
            </a:r>
          </a:p>
          <a:p>
            <a:pPr marL="0" indent="0">
              <a:buNone/>
            </a:pPr>
            <a:r>
              <a:rPr lang="en-US" dirty="0"/>
              <a:t>From		SHIPMENT;</a:t>
            </a:r>
          </a:p>
        </p:txBody>
      </p:sp>
      <p:sp>
        <p:nvSpPr>
          <p:cNvPr id="4" name="Date Placeholder 3"/>
          <p:cNvSpPr>
            <a:spLocks noGrp="1"/>
          </p:cNvSpPr>
          <p:nvPr>
            <p:ph type="dt" sz="half" idx="10"/>
          </p:nvPr>
        </p:nvSpPr>
        <p:spPr/>
        <p:txBody>
          <a:bodyPr/>
          <a:lstStyle/>
          <a:p>
            <a:fld id="{B2367CE1-D9EE-5F47-98A5-87813AC60C85}" type="datetime9">
              <a:rPr lang="en-SG" smtClean="0"/>
              <a:t>21/2/2019 4:32:15 PM</a:t>
            </a:fld>
            <a:endParaRPr lang="en-SG"/>
          </a:p>
        </p:txBody>
      </p:sp>
      <p:sp>
        <p:nvSpPr>
          <p:cNvPr id="5" name="Footer Placeholder 4"/>
          <p:cNvSpPr>
            <a:spLocks noGrp="1"/>
          </p:cNvSpPr>
          <p:nvPr>
            <p:ph type="ftr" sz="quarter" idx="11"/>
          </p:nvPr>
        </p:nvSpPr>
        <p:spPr/>
        <p:txBody>
          <a:bodyPr/>
          <a:lstStyle/>
          <a:p>
            <a:r>
              <a:rPr lang="en-SG" dirty="0"/>
              <a:t>CSCI317 - 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41</a:t>
            </a:fld>
            <a:endParaRPr lang="en-SG"/>
          </a:p>
        </p:txBody>
      </p:sp>
      <p:sp>
        <p:nvSpPr>
          <p:cNvPr id="7" name="TextBox 6"/>
          <p:cNvSpPr txBox="1"/>
          <p:nvPr/>
        </p:nvSpPr>
        <p:spPr>
          <a:xfrm>
            <a:off x="467544" y="3068960"/>
            <a:ext cx="8208912" cy="2308324"/>
          </a:xfrm>
          <a:prstGeom prst="rect">
            <a:avLst/>
          </a:prstGeom>
          <a:noFill/>
        </p:spPr>
        <p:txBody>
          <a:bodyPr wrap="square" rtlCol="0">
            <a:spAutoFit/>
          </a:bodyPr>
          <a:lstStyle/>
          <a:p>
            <a:r>
              <a:rPr lang="en-US" sz="2400" dirty="0">
                <a:solidFill>
                  <a:srgbClr val="9D1E23"/>
                </a:solidFill>
              </a:rPr>
              <a:t>No ‘where’ clause, however, the information on quantity can be obtained from the quantity index. Hence the system will traverse the quantity index horizontally at leaf level and count the total number of keys.</a:t>
            </a:r>
          </a:p>
          <a:p>
            <a:endParaRPr lang="en-US" sz="2400" dirty="0">
              <a:solidFill>
                <a:srgbClr val="9D1E23"/>
              </a:solidFill>
            </a:endParaRPr>
          </a:p>
          <a:p>
            <a:r>
              <a:rPr lang="en-US" sz="2400" dirty="0">
                <a:solidFill>
                  <a:srgbClr val="9D1E23"/>
                </a:solidFill>
              </a:rPr>
              <a:t>Total number of read block operations = 1.</a:t>
            </a:r>
          </a:p>
        </p:txBody>
      </p:sp>
    </p:spTree>
    <p:extLst>
      <p:ext uri="{BB962C8B-B14F-4D97-AF65-F5344CB8AC3E}">
        <p14:creationId xmlns:p14="http://schemas.microsoft.com/office/powerpoint/2010/main" val="420807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 Question</a:t>
            </a:r>
          </a:p>
        </p:txBody>
      </p:sp>
      <p:sp>
        <p:nvSpPr>
          <p:cNvPr id="3" name="Content Placeholder 2"/>
          <p:cNvSpPr>
            <a:spLocks noGrp="1"/>
          </p:cNvSpPr>
          <p:nvPr>
            <p:ph idx="1"/>
          </p:nvPr>
        </p:nvSpPr>
        <p:spPr/>
        <p:txBody>
          <a:bodyPr/>
          <a:lstStyle/>
          <a:p>
            <a:pPr marL="0" indent="0">
              <a:buNone/>
            </a:pPr>
            <a:r>
              <a:rPr lang="en-US" dirty="0"/>
              <a:t>Select	count(*)</a:t>
            </a:r>
          </a:p>
          <a:p>
            <a:pPr marL="0" indent="0">
              <a:buNone/>
            </a:pPr>
            <a:r>
              <a:rPr lang="en-US" dirty="0"/>
              <a:t>From		SHIPMENT</a:t>
            </a:r>
          </a:p>
          <a:p>
            <a:pPr marL="0" indent="0">
              <a:buNone/>
            </a:pPr>
            <a:r>
              <a:rPr lang="en-US" dirty="0"/>
              <a:t>Where	quantity = 90;</a:t>
            </a:r>
          </a:p>
        </p:txBody>
      </p:sp>
      <p:sp>
        <p:nvSpPr>
          <p:cNvPr id="4" name="Date Placeholder 3"/>
          <p:cNvSpPr>
            <a:spLocks noGrp="1"/>
          </p:cNvSpPr>
          <p:nvPr>
            <p:ph type="dt" sz="half" idx="10"/>
          </p:nvPr>
        </p:nvSpPr>
        <p:spPr/>
        <p:txBody>
          <a:bodyPr/>
          <a:lstStyle/>
          <a:p>
            <a:fld id="{EB7F4B6D-B881-CE4C-AC41-15A866E27507}" type="datetime9">
              <a:rPr lang="en-SG" smtClean="0"/>
              <a:t>21/2/2019 4:32:15 PM</a:t>
            </a:fld>
            <a:endParaRPr lang="en-SG"/>
          </a:p>
        </p:txBody>
      </p:sp>
      <p:sp>
        <p:nvSpPr>
          <p:cNvPr id="5" name="Footer Placeholder 4"/>
          <p:cNvSpPr>
            <a:spLocks noGrp="1"/>
          </p:cNvSpPr>
          <p:nvPr>
            <p:ph type="ftr" sz="quarter" idx="11"/>
          </p:nvPr>
        </p:nvSpPr>
        <p:spPr/>
        <p:txBody>
          <a:bodyPr/>
          <a:lstStyle/>
          <a:p>
            <a:r>
              <a:rPr lang="en-SG" dirty="0"/>
              <a:t>CSCI317 - 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42</a:t>
            </a:fld>
            <a:endParaRPr lang="en-SG"/>
          </a:p>
        </p:txBody>
      </p:sp>
      <p:sp>
        <p:nvSpPr>
          <p:cNvPr id="7" name="TextBox 6"/>
          <p:cNvSpPr txBox="1"/>
          <p:nvPr/>
        </p:nvSpPr>
        <p:spPr>
          <a:xfrm>
            <a:off x="467544" y="3789040"/>
            <a:ext cx="8208912" cy="2677656"/>
          </a:xfrm>
          <a:prstGeom prst="rect">
            <a:avLst/>
          </a:prstGeom>
          <a:noFill/>
        </p:spPr>
        <p:txBody>
          <a:bodyPr wrap="square" rtlCol="0">
            <a:spAutoFit/>
          </a:bodyPr>
          <a:lstStyle/>
          <a:p>
            <a:r>
              <a:rPr lang="en-US" sz="2400" dirty="0">
                <a:solidFill>
                  <a:srgbClr val="9D1E23"/>
                </a:solidFill>
              </a:rPr>
              <a:t>Query contains ‘where’ clause, and the condition can be obtained through the index on quantity. Hence the system will traverse the quantity index vertically and find a key 90. The system will then count the identifiers of rows associated with the index key.</a:t>
            </a:r>
          </a:p>
          <a:p>
            <a:endParaRPr lang="en-US" sz="2400" dirty="0">
              <a:solidFill>
                <a:srgbClr val="9D1E23"/>
              </a:solidFill>
            </a:endParaRPr>
          </a:p>
          <a:p>
            <a:r>
              <a:rPr lang="en-US" sz="2400" dirty="0">
                <a:solidFill>
                  <a:srgbClr val="9D1E23"/>
                </a:solidFill>
              </a:rPr>
              <a:t>Total number of read block operations = 1.</a:t>
            </a:r>
          </a:p>
        </p:txBody>
      </p:sp>
    </p:spTree>
    <p:extLst>
      <p:ext uri="{BB962C8B-B14F-4D97-AF65-F5344CB8AC3E}">
        <p14:creationId xmlns:p14="http://schemas.microsoft.com/office/powerpoint/2010/main" val="70971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 - Question</a:t>
            </a:r>
          </a:p>
        </p:txBody>
      </p:sp>
      <p:sp>
        <p:nvSpPr>
          <p:cNvPr id="3" name="Content Placeholder 2"/>
          <p:cNvSpPr>
            <a:spLocks noGrp="1"/>
          </p:cNvSpPr>
          <p:nvPr>
            <p:ph idx="1"/>
          </p:nvPr>
        </p:nvSpPr>
        <p:spPr/>
        <p:txBody>
          <a:bodyPr/>
          <a:lstStyle/>
          <a:p>
            <a:pPr marL="0" indent="0">
              <a:buNone/>
            </a:pPr>
            <a:r>
              <a:rPr lang="en-US" dirty="0"/>
              <a:t>Select 	count(*)</a:t>
            </a:r>
          </a:p>
          <a:p>
            <a:pPr marL="0" indent="0">
              <a:buNone/>
            </a:pPr>
            <a:r>
              <a:rPr lang="en-US" dirty="0"/>
              <a:t>From		SHIPMENT;</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49E491FF-DC1C-2043-ADF5-8683B62F9851}" type="datetime9">
              <a:rPr lang="en-SG" smtClean="0"/>
              <a:t>21/2/2019 4:32:15 PM</a:t>
            </a:fld>
            <a:endParaRPr lang="en-SG"/>
          </a:p>
        </p:txBody>
      </p:sp>
      <p:sp>
        <p:nvSpPr>
          <p:cNvPr id="5" name="Footer Placeholder 4"/>
          <p:cNvSpPr>
            <a:spLocks noGrp="1"/>
          </p:cNvSpPr>
          <p:nvPr>
            <p:ph type="ftr" sz="quarter" idx="11"/>
          </p:nvPr>
        </p:nvSpPr>
        <p:spPr/>
        <p:txBody>
          <a:bodyPr/>
          <a:lstStyle/>
          <a:p>
            <a:r>
              <a:rPr lang="en-SG" dirty="0"/>
              <a:t>CSCI317 - 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43</a:t>
            </a:fld>
            <a:endParaRPr lang="en-SG"/>
          </a:p>
        </p:txBody>
      </p:sp>
      <p:sp>
        <p:nvSpPr>
          <p:cNvPr id="7" name="TextBox 6"/>
          <p:cNvSpPr txBox="1"/>
          <p:nvPr/>
        </p:nvSpPr>
        <p:spPr>
          <a:xfrm>
            <a:off x="395536" y="2852936"/>
            <a:ext cx="8280920" cy="3416320"/>
          </a:xfrm>
          <a:prstGeom prst="rect">
            <a:avLst/>
          </a:prstGeom>
          <a:noFill/>
        </p:spPr>
        <p:txBody>
          <a:bodyPr wrap="square" rtlCol="0">
            <a:spAutoFit/>
          </a:bodyPr>
          <a:lstStyle/>
          <a:p>
            <a:r>
              <a:rPr lang="en-US" sz="2400" dirty="0">
                <a:solidFill>
                  <a:srgbClr val="9D1E23"/>
                </a:solidFill>
              </a:rPr>
              <a:t>There is no ‘where’ clause in the query, however, the information for the count(*) can be obtained from the primary key index. The system will horizontally traverse the leaf level of the primary key index and count the total number of key.</a:t>
            </a:r>
          </a:p>
          <a:p>
            <a:endParaRPr lang="en-US" sz="2400" dirty="0">
              <a:solidFill>
                <a:srgbClr val="9D1E23"/>
              </a:solidFill>
            </a:endParaRPr>
          </a:p>
          <a:p>
            <a:r>
              <a:rPr lang="en-US" sz="2400" dirty="0">
                <a:solidFill>
                  <a:srgbClr val="9D1E23"/>
                </a:solidFill>
              </a:rPr>
              <a:t>Total number of read block operation = 10,000.   (How to obtain 10,000 ?)</a:t>
            </a:r>
          </a:p>
          <a:p>
            <a:endParaRPr lang="en-US" sz="2400" dirty="0">
              <a:solidFill>
                <a:srgbClr val="9D1E23"/>
              </a:solidFill>
            </a:endParaRPr>
          </a:p>
          <a:p>
            <a:endParaRPr lang="en-US" sz="2400" dirty="0">
              <a:solidFill>
                <a:srgbClr val="9D1E23"/>
              </a:solidFill>
            </a:endParaRPr>
          </a:p>
        </p:txBody>
      </p:sp>
    </p:spTree>
    <p:extLst>
      <p:ext uri="{BB962C8B-B14F-4D97-AF65-F5344CB8AC3E}">
        <p14:creationId xmlns:p14="http://schemas.microsoft.com/office/powerpoint/2010/main" val="2009966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 - Question</a:t>
            </a:r>
          </a:p>
        </p:txBody>
      </p:sp>
      <p:sp>
        <p:nvSpPr>
          <p:cNvPr id="4" name="Date Placeholder 3"/>
          <p:cNvSpPr>
            <a:spLocks noGrp="1"/>
          </p:cNvSpPr>
          <p:nvPr>
            <p:ph type="dt" sz="half" idx="10"/>
          </p:nvPr>
        </p:nvSpPr>
        <p:spPr/>
        <p:txBody>
          <a:bodyPr/>
          <a:lstStyle/>
          <a:p>
            <a:fld id="{90CA31C2-4AEF-6A45-8A28-719EEC8C3D11}" type="datetime9">
              <a:rPr lang="en-SG" smtClean="0"/>
              <a:t>21/2/2019 4:32:16 PM</a:t>
            </a:fld>
            <a:endParaRPr lang="en-SG"/>
          </a:p>
        </p:txBody>
      </p:sp>
      <p:sp>
        <p:nvSpPr>
          <p:cNvPr id="5" name="Footer Placeholder 4"/>
          <p:cNvSpPr>
            <a:spLocks noGrp="1"/>
          </p:cNvSpPr>
          <p:nvPr>
            <p:ph type="ftr" sz="quarter" idx="11"/>
          </p:nvPr>
        </p:nvSpPr>
        <p:spPr/>
        <p:txBody>
          <a:bodyPr/>
          <a:lstStyle/>
          <a:p>
            <a:r>
              <a:rPr lang="en-SG" dirty="0"/>
              <a:t>CSCI317 - 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44</a:t>
            </a:fld>
            <a:endParaRPr lang="en-SG"/>
          </a:p>
        </p:txBody>
      </p:sp>
      <p:graphicFrame>
        <p:nvGraphicFramePr>
          <p:cNvPr id="9" name="Object 8"/>
          <p:cNvGraphicFramePr>
            <a:graphicFrameLocks noChangeAspect="1"/>
          </p:cNvGraphicFramePr>
          <p:nvPr>
            <p:extLst>
              <p:ext uri="{D42A27DB-BD31-4B8C-83A1-F6EECF244321}">
                <p14:modId xmlns:p14="http://schemas.microsoft.com/office/powerpoint/2010/main" val="1311292137"/>
              </p:ext>
            </p:extLst>
          </p:nvPr>
        </p:nvGraphicFramePr>
        <p:xfrm>
          <a:off x="395536" y="1772816"/>
          <a:ext cx="3378200" cy="3517900"/>
        </p:xfrm>
        <a:graphic>
          <a:graphicData uri="http://schemas.openxmlformats.org/presentationml/2006/ole">
            <mc:AlternateContent xmlns:mc="http://schemas.openxmlformats.org/markup-compatibility/2006">
              <mc:Choice xmlns:v="urn:schemas-microsoft-com:vml" Requires="v">
                <p:oleObj spid="_x0000_s1066" name="Equation" r:id="rId3" imgW="3378200" imgH="3517900" progId="Equation.3">
                  <p:embed/>
                </p:oleObj>
              </mc:Choice>
              <mc:Fallback>
                <p:oleObj name="Equation" r:id="rId3" imgW="3378200" imgH="3517900" progId="Equation.3">
                  <p:embed/>
                  <p:pic>
                    <p:nvPicPr>
                      <p:cNvPr id="0" name=""/>
                      <p:cNvPicPr/>
                      <p:nvPr/>
                    </p:nvPicPr>
                    <p:blipFill>
                      <a:blip r:embed="rId4"/>
                      <a:stretch>
                        <a:fillRect/>
                      </a:stretch>
                    </p:blipFill>
                    <p:spPr>
                      <a:xfrm>
                        <a:off x="395536" y="1772816"/>
                        <a:ext cx="3378200" cy="3517900"/>
                      </a:xfrm>
                      <a:prstGeom prst="rect">
                        <a:avLst/>
                      </a:prstGeom>
                    </p:spPr>
                  </p:pic>
                </p:oleObj>
              </mc:Fallback>
            </mc:AlternateContent>
          </a:graphicData>
        </a:graphic>
      </p:graphicFrame>
      <p:sp>
        <p:nvSpPr>
          <p:cNvPr id="10" name="TextBox 9"/>
          <p:cNvSpPr txBox="1"/>
          <p:nvPr/>
        </p:nvSpPr>
        <p:spPr>
          <a:xfrm>
            <a:off x="4716016" y="2852936"/>
            <a:ext cx="4032448" cy="1384995"/>
          </a:xfrm>
          <a:prstGeom prst="rect">
            <a:avLst/>
          </a:prstGeom>
          <a:noFill/>
        </p:spPr>
        <p:txBody>
          <a:bodyPr wrap="square" rtlCol="0">
            <a:spAutoFit/>
          </a:bodyPr>
          <a:lstStyle/>
          <a:p>
            <a:r>
              <a:rPr lang="en-US" sz="2800" dirty="0">
                <a:solidFill>
                  <a:srgbClr val="9D1E23"/>
                </a:solidFill>
              </a:rPr>
              <a:t>Level 0: 	1</a:t>
            </a:r>
          </a:p>
          <a:p>
            <a:r>
              <a:rPr lang="en-US" sz="2800" dirty="0">
                <a:solidFill>
                  <a:srgbClr val="9D1E23"/>
                </a:solidFill>
              </a:rPr>
              <a:t>Level 1:	100</a:t>
            </a:r>
          </a:p>
          <a:p>
            <a:r>
              <a:rPr lang="en-US" sz="2800" dirty="0">
                <a:solidFill>
                  <a:srgbClr val="9D1E23"/>
                </a:solidFill>
              </a:rPr>
              <a:t>Level 2:	10,000</a:t>
            </a:r>
          </a:p>
        </p:txBody>
      </p:sp>
    </p:spTree>
    <p:extLst>
      <p:ext uri="{BB962C8B-B14F-4D97-AF65-F5344CB8AC3E}">
        <p14:creationId xmlns:p14="http://schemas.microsoft.com/office/powerpoint/2010/main" val="10283898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 Question</a:t>
            </a:r>
          </a:p>
        </p:txBody>
      </p:sp>
      <p:sp>
        <p:nvSpPr>
          <p:cNvPr id="3" name="Content Placeholder 2"/>
          <p:cNvSpPr>
            <a:spLocks noGrp="1"/>
          </p:cNvSpPr>
          <p:nvPr>
            <p:ph idx="1"/>
          </p:nvPr>
        </p:nvSpPr>
        <p:spPr/>
        <p:txBody>
          <a:bodyPr/>
          <a:lstStyle/>
          <a:p>
            <a:pPr marL="0" indent="0">
              <a:buNone/>
            </a:pPr>
            <a:r>
              <a:rPr lang="en-US" dirty="0"/>
              <a:t>Select	max(</a:t>
            </a:r>
            <a:r>
              <a:rPr lang="en-US" dirty="0" err="1"/>
              <a:t>sdate</a:t>
            </a:r>
            <a:r>
              <a:rPr lang="en-US" dirty="0"/>
              <a:t>)</a:t>
            </a:r>
          </a:p>
          <a:p>
            <a:pPr marL="0" indent="0">
              <a:buNone/>
            </a:pPr>
            <a:r>
              <a:rPr lang="en-US" dirty="0"/>
              <a:t>From		SHIPMENT;</a:t>
            </a:r>
          </a:p>
        </p:txBody>
      </p:sp>
      <p:sp>
        <p:nvSpPr>
          <p:cNvPr id="4" name="Date Placeholder 3"/>
          <p:cNvSpPr>
            <a:spLocks noGrp="1"/>
          </p:cNvSpPr>
          <p:nvPr>
            <p:ph type="dt" sz="half" idx="10"/>
          </p:nvPr>
        </p:nvSpPr>
        <p:spPr/>
        <p:txBody>
          <a:bodyPr/>
          <a:lstStyle/>
          <a:p>
            <a:fld id="{58742085-0851-744F-9050-A26BC90DE4F2}" type="datetime9">
              <a:rPr lang="en-SG" smtClean="0"/>
              <a:t>21/2/2019 4:32:16 PM</a:t>
            </a:fld>
            <a:endParaRPr lang="en-SG"/>
          </a:p>
        </p:txBody>
      </p:sp>
      <p:sp>
        <p:nvSpPr>
          <p:cNvPr id="5" name="Footer Placeholder 4"/>
          <p:cNvSpPr>
            <a:spLocks noGrp="1"/>
          </p:cNvSpPr>
          <p:nvPr>
            <p:ph type="ftr" sz="quarter" idx="11"/>
          </p:nvPr>
        </p:nvSpPr>
        <p:spPr/>
        <p:txBody>
          <a:bodyPr/>
          <a:lstStyle/>
          <a:p>
            <a:r>
              <a:rPr lang="en-SG" dirty="0"/>
              <a:t>CSCI317 - 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45</a:t>
            </a:fld>
            <a:endParaRPr lang="en-SG"/>
          </a:p>
        </p:txBody>
      </p:sp>
      <p:sp>
        <p:nvSpPr>
          <p:cNvPr id="8" name="TextBox 7"/>
          <p:cNvSpPr txBox="1"/>
          <p:nvPr/>
        </p:nvSpPr>
        <p:spPr>
          <a:xfrm>
            <a:off x="395536" y="3356992"/>
            <a:ext cx="8280920" cy="1938992"/>
          </a:xfrm>
          <a:prstGeom prst="rect">
            <a:avLst/>
          </a:prstGeom>
          <a:noFill/>
        </p:spPr>
        <p:txBody>
          <a:bodyPr wrap="square" rtlCol="0">
            <a:spAutoFit/>
          </a:bodyPr>
          <a:lstStyle/>
          <a:p>
            <a:r>
              <a:rPr lang="en-US" sz="2400" dirty="0">
                <a:solidFill>
                  <a:srgbClr val="9D1E23"/>
                </a:solidFill>
              </a:rPr>
              <a:t>No ‘where’ clause, and information on </a:t>
            </a:r>
            <a:r>
              <a:rPr lang="en-US" sz="2400" dirty="0" err="1">
                <a:solidFill>
                  <a:srgbClr val="9D1E23"/>
                </a:solidFill>
              </a:rPr>
              <a:t>sdate</a:t>
            </a:r>
            <a:r>
              <a:rPr lang="en-US" sz="2400" dirty="0">
                <a:solidFill>
                  <a:srgbClr val="9D1E23"/>
                </a:solidFill>
              </a:rPr>
              <a:t> cannot be found from any of the indexes available. The system will perform a full table scan.</a:t>
            </a:r>
          </a:p>
          <a:p>
            <a:endParaRPr lang="en-US" sz="2400" dirty="0">
              <a:solidFill>
                <a:srgbClr val="9D1E23"/>
              </a:solidFill>
            </a:endParaRPr>
          </a:p>
          <a:p>
            <a:r>
              <a:rPr lang="en-US" sz="2400" dirty="0">
                <a:solidFill>
                  <a:srgbClr val="9D1E23"/>
                </a:solidFill>
              </a:rPr>
              <a:t>Total number of read block operations = 10</a:t>
            </a:r>
            <a:r>
              <a:rPr lang="en-US" sz="2400" baseline="30000" dirty="0">
                <a:solidFill>
                  <a:srgbClr val="9D1E23"/>
                </a:solidFill>
              </a:rPr>
              <a:t>5</a:t>
            </a:r>
            <a:r>
              <a:rPr lang="en-US" sz="2400" dirty="0">
                <a:solidFill>
                  <a:srgbClr val="9D1E23"/>
                </a:solidFill>
              </a:rPr>
              <a:t>.</a:t>
            </a:r>
          </a:p>
        </p:txBody>
      </p:sp>
    </p:spTree>
    <p:extLst>
      <p:ext uri="{BB962C8B-B14F-4D97-AF65-F5344CB8AC3E}">
        <p14:creationId xmlns:p14="http://schemas.microsoft.com/office/powerpoint/2010/main" val="88885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 Question</a:t>
            </a:r>
          </a:p>
        </p:txBody>
      </p:sp>
      <p:sp>
        <p:nvSpPr>
          <p:cNvPr id="3" name="Content Placeholder 2"/>
          <p:cNvSpPr>
            <a:spLocks noGrp="1"/>
          </p:cNvSpPr>
          <p:nvPr>
            <p:ph idx="1"/>
          </p:nvPr>
        </p:nvSpPr>
        <p:spPr/>
        <p:txBody>
          <a:bodyPr/>
          <a:lstStyle/>
          <a:p>
            <a:pPr marL="0" indent="0">
              <a:buNone/>
            </a:pPr>
            <a:r>
              <a:rPr lang="en-US" dirty="0"/>
              <a:t>Select	Max(supplier#)</a:t>
            </a:r>
          </a:p>
          <a:p>
            <a:pPr marL="0" indent="0">
              <a:buNone/>
            </a:pPr>
            <a:r>
              <a:rPr lang="en-US" dirty="0"/>
              <a:t>From		SHIPMENT;</a:t>
            </a:r>
          </a:p>
        </p:txBody>
      </p:sp>
      <p:sp>
        <p:nvSpPr>
          <p:cNvPr id="4" name="Date Placeholder 3"/>
          <p:cNvSpPr>
            <a:spLocks noGrp="1"/>
          </p:cNvSpPr>
          <p:nvPr>
            <p:ph type="dt" sz="half" idx="10"/>
          </p:nvPr>
        </p:nvSpPr>
        <p:spPr/>
        <p:txBody>
          <a:bodyPr/>
          <a:lstStyle/>
          <a:p>
            <a:fld id="{393F35FF-5E1E-C247-929C-EC62017CB345}" type="datetime9">
              <a:rPr lang="en-SG" smtClean="0"/>
              <a:t>21/2/2019 4:32:16 PM</a:t>
            </a:fld>
            <a:endParaRPr lang="en-SG"/>
          </a:p>
        </p:txBody>
      </p:sp>
      <p:sp>
        <p:nvSpPr>
          <p:cNvPr id="5" name="Footer Placeholder 4"/>
          <p:cNvSpPr>
            <a:spLocks noGrp="1"/>
          </p:cNvSpPr>
          <p:nvPr>
            <p:ph type="ftr" sz="quarter" idx="11"/>
          </p:nvPr>
        </p:nvSpPr>
        <p:spPr/>
        <p:txBody>
          <a:bodyPr/>
          <a:lstStyle/>
          <a:p>
            <a:r>
              <a:rPr lang="en-SG" dirty="0"/>
              <a:t>CSCI317 - 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46</a:t>
            </a:fld>
            <a:endParaRPr lang="en-SG"/>
          </a:p>
        </p:txBody>
      </p:sp>
      <p:sp>
        <p:nvSpPr>
          <p:cNvPr id="7" name="TextBox 6"/>
          <p:cNvSpPr txBox="1"/>
          <p:nvPr/>
        </p:nvSpPr>
        <p:spPr>
          <a:xfrm>
            <a:off x="467544" y="3284984"/>
            <a:ext cx="8208912" cy="2677656"/>
          </a:xfrm>
          <a:prstGeom prst="rect">
            <a:avLst/>
          </a:prstGeom>
          <a:noFill/>
        </p:spPr>
        <p:txBody>
          <a:bodyPr wrap="square" rtlCol="0">
            <a:spAutoFit/>
          </a:bodyPr>
          <a:lstStyle/>
          <a:p>
            <a:r>
              <a:rPr lang="en-US" sz="2400" dirty="0">
                <a:solidFill>
                  <a:srgbClr val="9D1E23"/>
                </a:solidFill>
              </a:rPr>
              <a:t>No ‘where’ clause, but the information about maximum supplier# can be found from the primary key index. Since the primary key index is ordered in ascending order at leaf level, the system will access the last leaf block and get the key (supplier#) from the last entry of the block.</a:t>
            </a:r>
          </a:p>
          <a:p>
            <a:endParaRPr lang="en-US" sz="2400" dirty="0">
              <a:solidFill>
                <a:srgbClr val="9D1E23"/>
              </a:solidFill>
            </a:endParaRPr>
          </a:p>
          <a:p>
            <a:r>
              <a:rPr lang="en-US" sz="2400" dirty="0">
                <a:solidFill>
                  <a:srgbClr val="9D1E23"/>
                </a:solidFill>
              </a:rPr>
              <a:t>Total number of read block operation = 1.</a:t>
            </a:r>
          </a:p>
        </p:txBody>
      </p:sp>
    </p:spTree>
    <p:extLst>
      <p:ext uri="{BB962C8B-B14F-4D97-AF65-F5344CB8AC3E}">
        <p14:creationId xmlns:p14="http://schemas.microsoft.com/office/powerpoint/2010/main" val="254117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 Question</a:t>
            </a:r>
          </a:p>
        </p:txBody>
      </p:sp>
      <p:sp>
        <p:nvSpPr>
          <p:cNvPr id="3" name="Content Placeholder 2"/>
          <p:cNvSpPr>
            <a:spLocks noGrp="1"/>
          </p:cNvSpPr>
          <p:nvPr>
            <p:ph idx="1"/>
          </p:nvPr>
        </p:nvSpPr>
        <p:spPr/>
        <p:txBody>
          <a:bodyPr/>
          <a:lstStyle/>
          <a:p>
            <a:pPr marL="0" indent="0">
              <a:spcBef>
                <a:spcPts val="168"/>
              </a:spcBef>
              <a:buNone/>
            </a:pPr>
            <a:r>
              <a:rPr lang="en-US" dirty="0"/>
              <a:t>Select	*</a:t>
            </a:r>
          </a:p>
          <a:p>
            <a:pPr marL="0" indent="0">
              <a:spcBef>
                <a:spcPts val="168"/>
              </a:spcBef>
              <a:buNone/>
            </a:pPr>
            <a:r>
              <a:rPr lang="en-US" dirty="0"/>
              <a:t>From		SHIPMENT</a:t>
            </a:r>
          </a:p>
          <a:p>
            <a:pPr marL="0" indent="0">
              <a:spcBef>
                <a:spcPts val="168"/>
              </a:spcBef>
              <a:buNone/>
            </a:pPr>
            <a:r>
              <a:rPr lang="en-US" dirty="0"/>
              <a:t>Order by	supplier#;</a:t>
            </a:r>
          </a:p>
        </p:txBody>
      </p:sp>
      <p:sp>
        <p:nvSpPr>
          <p:cNvPr id="4" name="Date Placeholder 3"/>
          <p:cNvSpPr>
            <a:spLocks noGrp="1"/>
          </p:cNvSpPr>
          <p:nvPr>
            <p:ph type="dt" sz="half" idx="10"/>
          </p:nvPr>
        </p:nvSpPr>
        <p:spPr/>
        <p:txBody>
          <a:bodyPr/>
          <a:lstStyle/>
          <a:p>
            <a:fld id="{7559A1DF-5E10-234C-AC85-ECDE7694F011}" type="datetime9">
              <a:rPr lang="en-SG" smtClean="0"/>
              <a:t>21/2/2019 4:32:16 PM</a:t>
            </a:fld>
            <a:endParaRPr lang="en-SG"/>
          </a:p>
        </p:txBody>
      </p:sp>
      <p:sp>
        <p:nvSpPr>
          <p:cNvPr id="5" name="Footer Placeholder 4"/>
          <p:cNvSpPr>
            <a:spLocks noGrp="1"/>
          </p:cNvSpPr>
          <p:nvPr>
            <p:ph type="ftr" sz="quarter" idx="11"/>
          </p:nvPr>
        </p:nvSpPr>
        <p:spPr/>
        <p:txBody>
          <a:bodyPr/>
          <a:lstStyle/>
          <a:p>
            <a:r>
              <a:rPr lang="en-SG" dirty="0"/>
              <a:t>CSCI317 - 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47</a:t>
            </a:fld>
            <a:endParaRPr lang="en-SG"/>
          </a:p>
        </p:txBody>
      </p:sp>
      <p:sp>
        <p:nvSpPr>
          <p:cNvPr id="7" name="TextBox 6"/>
          <p:cNvSpPr txBox="1"/>
          <p:nvPr/>
        </p:nvSpPr>
        <p:spPr>
          <a:xfrm>
            <a:off x="395536" y="3211229"/>
            <a:ext cx="8352928" cy="3170099"/>
          </a:xfrm>
          <a:prstGeom prst="rect">
            <a:avLst/>
          </a:prstGeom>
          <a:noFill/>
        </p:spPr>
        <p:txBody>
          <a:bodyPr wrap="square" rtlCol="0">
            <a:spAutoFit/>
          </a:bodyPr>
          <a:lstStyle/>
          <a:p>
            <a:r>
              <a:rPr lang="en-US" sz="2000" dirty="0">
                <a:solidFill>
                  <a:srgbClr val="9D1E23"/>
                </a:solidFill>
              </a:rPr>
              <a:t>There is no ‘where’ clause and the information to be retrieved are from the data file. However, the output need to be ordered by supplier#, and this information can be obtained from the primary key index. The system will traverse horizontally at the leaf level of the primary key, which are sorted by supplier# in ascending order. With each key, the system will make use of the row identifier to access the row (record) from the data file.</a:t>
            </a:r>
          </a:p>
          <a:p>
            <a:endParaRPr lang="en-US" sz="2000" dirty="0">
              <a:solidFill>
                <a:srgbClr val="9D1E23"/>
              </a:solidFill>
            </a:endParaRPr>
          </a:p>
          <a:p>
            <a:r>
              <a:rPr lang="en-US" sz="2000" dirty="0">
                <a:solidFill>
                  <a:srgbClr val="9D1E23"/>
                </a:solidFill>
              </a:rPr>
              <a:t>Total number of read block operation = total number of leaf block of primary key index + total number of records.</a:t>
            </a:r>
          </a:p>
          <a:p>
            <a:r>
              <a:rPr lang="en-US" sz="2000" dirty="0">
                <a:solidFill>
                  <a:srgbClr val="9D1E23"/>
                </a:solidFill>
              </a:rPr>
              <a:t>= 10,000 + 1,000,000 = 1,010,000</a:t>
            </a:r>
          </a:p>
        </p:txBody>
      </p:sp>
    </p:spTree>
    <p:extLst>
      <p:ext uri="{BB962C8B-B14F-4D97-AF65-F5344CB8AC3E}">
        <p14:creationId xmlns:p14="http://schemas.microsoft.com/office/powerpoint/2010/main" val="2254824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 Question</a:t>
            </a:r>
          </a:p>
        </p:txBody>
      </p:sp>
      <p:sp>
        <p:nvSpPr>
          <p:cNvPr id="3" name="Content Placeholder 2"/>
          <p:cNvSpPr>
            <a:spLocks noGrp="1"/>
          </p:cNvSpPr>
          <p:nvPr>
            <p:ph idx="1"/>
          </p:nvPr>
        </p:nvSpPr>
        <p:spPr/>
        <p:txBody>
          <a:bodyPr/>
          <a:lstStyle/>
          <a:p>
            <a:pPr marL="0" indent="0">
              <a:spcBef>
                <a:spcPts val="168"/>
              </a:spcBef>
              <a:buNone/>
            </a:pPr>
            <a:r>
              <a:rPr lang="en-US" dirty="0"/>
              <a:t>Select 	supplier#</a:t>
            </a:r>
          </a:p>
          <a:p>
            <a:pPr marL="0" indent="0">
              <a:spcBef>
                <a:spcPts val="168"/>
              </a:spcBef>
              <a:buNone/>
            </a:pPr>
            <a:r>
              <a:rPr lang="en-US" dirty="0"/>
              <a:t>From		SHIPMENT</a:t>
            </a:r>
          </a:p>
          <a:p>
            <a:pPr marL="0" indent="0">
              <a:spcBef>
                <a:spcPts val="168"/>
              </a:spcBef>
              <a:buNone/>
            </a:pPr>
            <a:r>
              <a:rPr lang="en-US" dirty="0"/>
              <a:t>Order by	supplier#;</a:t>
            </a:r>
          </a:p>
        </p:txBody>
      </p:sp>
      <p:sp>
        <p:nvSpPr>
          <p:cNvPr id="4" name="Date Placeholder 3"/>
          <p:cNvSpPr>
            <a:spLocks noGrp="1"/>
          </p:cNvSpPr>
          <p:nvPr>
            <p:ph type="dt" sz="half" idx="10"/>
          </p:nvPr>
        </p:nvSpPr>
        <p:spPr/>
        <p:txBody>
          <a:bodyPr/>
          <a:lstStyle/>
          <a:p>
            <a:fld id="{491F3562-1276-B242-B210-B7EFFB855CC9}" type="datetime9">
              <a:rPr lang="en-SG" smtClean="0"/>
              <a:t>21/2/2019 4:32:16 PM</a:t>
            </a:fld>
            <a:endParaRPr lang="en-SG"/>
          </a:p>
        </p:txBody>
      </p:sp>
      <p:sp>
        <p:nvSpPr>
          <p:cNvPr id="5" name="Footer Placeholder 4"/>
          <p:cNvSpPr>
            <a:spLocks noGrp="1"/>
          </p:cNvSpPr>
          <p:nvPr>
            <p:ph type="ftr" sz="quarter" idx="11"/>
          </p:nvPr>
        </p:nvSpPr>
        <p:spPr/>
        <p:txBody>
          <a:bodyPr/>
          <a:lstStyle/>
          <a:p>
            <a:r>
              <a:rPr lang="en-SG" dirty="0"/>
              <a:t>CSCI317 - 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48</a:t>
            </a:fld>
            <a:endParaRPr lang="en-SG"/>
          </a:p>
        </p:txBody>
      </p:sp>
      <p:sp>
        <p:nvSpPr>
          <p:cNvPr id="7" name="TextBox 6"/>
          <p:cNvSpPr txBox="1"/>
          <p:nvPr/>
        </p:nvSpPr>
        <p:spPr>
          <a:xfrm>
            <a:off x="395536" y="3211229"/>
            <a:ext cx="8352928" cy="3170099"/>
          </a:xfrm>
          <a:prstGeom prst="rect">
            <a:avLst/>
          </a:prstGeom>
          <a:noFill/>
        </p:spPr>
        <p:txBody>
          <a:bodyPr wrap="square" rtlCol="0">
            <a:spAutoFit/>
          </a:bodyPr>
          <a:lstStyle/>
          <a:p>
            <a:r>
              <a:rPr lang="en-US" sz="2000" dirty="0">
                <a:solidFill>
                  <a:srgbClr val="9D1E23"/>
                </a:solidFill>
              </a:rPr>
              <a:t>There is no ‘where’ clause and the information to be retrieved are from the data file. However, the output need to be ordered by supplier#, and this information can be obtained from the primary key index. The system will traverse horizontally at the leaf level of the primary key, which are sorted by supplier# in ascending order. Since the supplier# can be obtained from the leaf nodes, the system will not access the data file.</a:t>
            </a:r>
          </a:p>
          <a:p>
            <a:endParaRPr lang="en-US" sz="2000" dirty="0">
              <a:solidFill>
                <a:srgbClr val="9D1E23"/>
              </a:solidFill>
            </a:endParaRPr>
          </a:p>
          <a:p>
            <a:r>
              <a:rPr lang="en-US" sz="2000" dirty="0">
                <a:solidFill>
                  <a:srgbClr val="9D1E23"/>
                </a:solidFill>
              </a:rPr>
              <a:t>Total number of read block operation = total number of leaf block of primary key index.</a:t>
            </a:r>
          </a:p>
          <a:p>
            <a:r>
              <a:rPr lang="en-US" sz="2000" dirty="0">
                <a:solidFill>
                  <a:srgbClr val="9D1E23"/>
                </a:solidFill>
              </a:rPr>
              <a:t>= 10,000</a:t>
            </a:r>
          </a:p>
        </p:txBody>
      </p:sp>
    </p:spTree>
    <p:extLst>
      <p:ext uri="{BB962C8B-B14F-4D97-AF65-F5344CB8AC3E}">
        <p14:creationId xmlns:p14="http://schemas.microsoft.com/office/powerpoint/2010/main" val="144991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dirty="0">
                <a:solidFill>
                  <a:srgbClr val="800000"/>
                </a:solidFill>
                <a:latin typeface="Times New Roman" charset="0"/>
              </a:rPr>
              <a:t>Understanding of the question</a:t>
            </a:r>
            <a:endParaRPr lang="en-US" dirty="0">
              <a:latin typeface="Times New Roman"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421645452"/>
              </p:ext>
            </p:extLst>
          </p:nvPr>
        </p:nvGraphicFramePr>
        <p:xfrm>
          <a:off x="949325" y="1676400"/>
          <a:ext cx="7661274" cy="4359278"/>
        </p:xfrm>
        <a:graphic>
          <a:graphicData uri="http://schemas.openxmlformats.org/drawingml/2006/table">
            <a:tbl>
              <a:tblPr firstRow="1" bandRow="1">
                <a:tableStyleId>{5940675A-B579-460E-94D1-54222C63F5DA}</a:tableStyleId>
              </a:tblPr>
              <a:tblGrid>
                <a:gridCol w="269875">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694920">
                  <a:extLst>
                    <a:ext uri="{9D8B030D-6E8A-4147-A177-3AD203B41FA5}">
                      <a16:colId xmlns:a16="http://schemas.microsoft.com/office/drawing/2014/main" val="20004"/>
                    </a:ext>
                  </a:extLst>
                </a:gridCol>
                <a:gridCol w="1276879">
                  <a:extLst>
                    <a:ext uri="{9D8B030D-6E8A-4147-A177-3AD203B41FA5}">
                      <a16:colId xmlns:a16="http://schemas.microsoft.com/office/drawing/2014/main" val="20005"/>
                    </a:ext>
                  </a:extLst>
                </a:gridCol>
              </a:tblGrid>
              <a:tr h="396298">
                <a:tc>
                  <a:txBody>
                    <a:bodyPr/>
                    <a:lstStyle/>
                    <a:p>
                      <a:endParaRPr lang="en-US" sz="2000" dirty="0"/>
                    </a:p>
                  </a:txBody>
                  <a:tcPr marT="45727" marB="45727">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2">
                  <a:txBody>
                    <a:bodyPr/>
                    <a:lstStyle/>
                    <a:p>
                      <a:r>
                        <a:rPr lang="en-US" sz="2000" dirty="0"/>
                        <a:t>SHIPMENT</a:t>
                      </a:r>
                    </a:p>
                  </a:txBody>
                  <a:tcPr marT="45727" marB="45727">
                    <a:lnL w="12700" cap="flat" cmpd="sng" algn="ctr">
                      <a:noFill/>
                      <a:prstDash val="solid"/>
                      <a:round/>
                      <a:headEnd type="none" w="med" len="med"/>
                      <a:tailEnd type="none" w="med" len="med"/>
                    </a:lnL>
                    <a:lnR w="12700" cmpd="sng">
                      <a:noFill/>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a:txBody>
                    <a:bodyPr/>
                    <a:lstStyle/>
                    <a:p>
                      <a:endParaRPr lang="en-US" sz="2000" dirty="0"/>
                    </a:p>
                  </a:txBody>
                  <a:tcPr marT="45727" marB="45727">
                    <a:lnL w="12700" cmpd="sng">
                      <a:noFill/>
                    </a:lnL>
                    <a:lnR w="12700" cmpd="sng">
                      <a:noFill/>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000" dirty="0"/>
                    </a:p>
                  </a:txBody>
                  <a:tcPr marT="45727" marB="45727">
                    <a:lnL w="12700" cmpd="sng">
                      <a:noFill/>
                    </a:lnL>
                    <a:lnR w="12700" cap="flat" cmpd="sng" algn="ctr">
                      <a:noFill/>
                      <a:prstDash val="solid"/>
                      <a:round/>
                      <a:headEnd type="none" w="med" len="med"/>
                      <a:tailEnd type="none" w="med" len="med"/>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000" dirty="0"/>
                    </a:p>
                  </a:txBody>
                  <a:tcPr marT="45727" marB="45727">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96298">
                <a:tc>
                  <a:txBody>
                    <a:bodyPr/>
                    <a:lstStyle/>
                    <a:p>
                      <a:endParaRPr lang="en-US" sz="2000"/>
                    </a:p>
                  </a:txBody>
                  <a:tcPr marT="45727" marB="45727">
                    <a:lnL w="12700" cmpd="sng">
                      <a:noFill/>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b="1" u="sng" dirty="0"/>
                        <a:t>Supplier#</a:t>
                      </a:r>
                    </a:p>
                  </a:txBody>
                  <a:tcPr marT="45727" marB="45727">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solidFill>
                      <a:schemeClr val="accent2">
                        <a:lumMod val="20000"/>
                        <a:lumOff val="80000"/>
                      </a:schemeClr>
                    </a:solidFill>
                  </a:tcPr>
                </a:tc>
                <a:tc>
                  <a:txBody>
                    <a:bodyPr/>
                    <a:lstStyle/>
                    <a:p>
                      <a:pPr algn="ctr"/>
                      <a:r>
                        <a:rPr lang="en-US" sz="2000" b="1" u="sng" dirty="0"/>
                        <a:t>Part#</a:t>
                      </a:r>
                    </a:p>
                  </a:txBody>
                  <a:tcPr marT="45727" marB="45727">
                    <a:lnT w="12700" cap="flat" cmpd="sng" algn="ctr">
                      <a:solidFill>
                        <a:scrgbClr r="0" g="0" b="0"/>
                      </a:solidFill>
                      <a:prstDash val="solid"/>
                      <a:round/>
                      <a:headEnd type="none" w="med" len="med"/>
                      <a:tailEnd type="none" w="med" len="med"/>
                    </a:lnT>
                    <a:solidFill>
                      <a:schemeClr val="accent2">
                        <a:lumMod val="20000"/>
                        <a:lumOff val="80000"/>
                      </a:schemeClr>
                    </a:solidFill>
                  </a:tcPr>
                </a:tc>
                <a:tc>
                  <a:txBody>
                    <a:bodyPr/>
                    <a:lstStyle/>
                    <a:p>
                      <a:pPr algn="ctr"/>
                      <a:r>
                        <a:rPr lang="en-US" sz="2000" dirty="0"/>
                        <a:t>Quantity</a:t>
                      </a:r>
                    </a:p>
                  </a:txBody>
                  <a:tcPr marT="45727" marB="45727">
                    <a:lnT w="12700" cap="flat" cmpd="sng" algn="ctr">
                      <a:solidFill>
                        <a:scrgbClr r="0" g="0" b="0"/>
                      </a:solidFill>
                      <a:prstDash val="solid"/>
                      <a:round/>
                      <a:headEnd type="none" w="med" len="med"/>
                      <a:tailEnd type="none" w="med" len="med"/>
                    </a:lnT>
                    <a:solidFill>
                      <a:schemeClr val="accent2">
                        <a:lumMod val="20000"/>
                        <a:lumOff val="80000"/>
                      </a:schemeClr>
                    </a:solidFill>
                  </a:tcPr>
                </a:tc>
                <a:tc>
                  <a:txBody>
                    <a:bodyPr/>
                    <a:lstStyle/>
                    <a:p>
                      <a:pPr algn="ctr"/>
                      <a:r>
                        <a:rPr lang="en-US" sz="2000" b="1" u="sng" dirty="0" err="1"/>
                        <a:t>SDate</a:t>
                      </a:r>
                      <a:endParaRPr lang="en-US" sz="2000" b="1" u="sng" dirty="0"/>
                    </a:p>
                  </a:txBody>
                  <a:tcPr marT="45727" marB="45727">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solidFill>
                      <a:schemeClr val="accent2">
                        <a:lumMod val="20000"/>
                        <a:lumOff val="80000"/>
                      </a:schemeClr>
                    </a:solidFill>
                  </a:tcPr>
                </a:tc>
                <a:tc>
                  <a:txBody>
                    <a:bodyPr/>
                    <a:lstStyle/>
                    <a:p>
                      <a:endParaRPr lang="en-US" sz="2000" dirty="0"/>
                    </a:p>
                  </a:txBody>
                  <a:tcPr marT="45727" marB="45727">
                    <a:lnL w="12700" cap="flat" cmpd="sng" algn="ctr">
                      <a:solidFill>
                        <a:scrgbClr r="0" g="0" b="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96298">
                <a:tc>
                  <a:txBody>
                    <a:bodyPr/>
                    <a:lstStyle/>
                    <a:p>
                      <a:endParaRPr lang="en-US" sz="2000" dirty="0"/>
                    </a:p>
                  </a:txBody>
                  <a:tcPr marT="45727" marB="45727">
                    <a:lnL w="12700" cmpd="sng">
                      <a:noFill/>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a:t>S1</a:t>
                      </a:r>
                    </a:p>
                  </a:txBody>
                  <a:tcPr marT="45727" marB="45727">
                    <a:lnL w="12700" cap="flat" cmpd="sng" algn="ctr">
                      <a:solidFill>
                        <a:scrgbClr r="0" g="0" b="0"/>
                      </a:solidFill>
                      <a:prstDash val="solid"/>
                      <a:round/>
                      <a:headEnd type="none" w="med" len="med"/>
                      <a:tailEnd type="none" w="med" len="med"/>
                    </a:lnL>
                  </a:tcPr>
                </a:tc>
                <a:tc>
                  <a:txBody>
                    <a:bodyPr/>
                    <a:lstStyle/>
                    <a:p>
                      <a:pPr algn="ctr"/>
                      <a:r>
                        <a:rPr lang="en-US" sz="2000" dirty="0"/>
                        <a:t>P1</a:t>
                      </a:r>
                    </a:p>
                  </a:txBody>
                  <a:tcPr marT="45727" marB="45727"/>
                </a:tc>
                <a:tc>
                  <a:txBody>
                    <a:bodyPr/>
                    <a:lstStyle/>
                    <a:p>
                      <a:pPr algn="ctr"/>
                      <a:r>
                        <a:rPr lang="en-US" sz="2000" dirty="0"/>
                        <a:t>90</a:t>
                      </a:r>
                    </a:p>
                  </a:txBody>
                  <a:tcPr marT="45727" marB="45727"/>
                </a:tc>
                <a:tc>
                  <a:txBody>
                    <a:bodyPr/>
                    <a:lstStyle/>
                    <a:p>
                      <a:pPr algn="ctr"/>
                      <a:r>
                        <a:rPr lang="en-US" sz="2000" dirty="0"/>
                        <a:t>10 Jan 2011</a:t>
                      </a:r>
                    </a:p>
                  </a:txBody>
                  <a:tcPr marT="45727" marB="45727">
                    <a:lnR w="12700" cap="flat" cmpd="sng" algn="ctr">
                      <a:solidFill>
                        <a:scrgbClr r="0" g="0" b="0"/>
                      </a:solidFill>
                      <a:prstDash val="solid"/>
                      <a:round/>
                      <a:headEnd type="none" w="med" len="med"/>
                      <a:tailEnd type="none" w="med" len="med"/>
                    </a:lnR>
                  </a:tcPr>
                </a:tc>
                <a:tc>
                  <a:txBody>
                    <a:bodyPr/>
                    <a:lstStyle/>
                    <a:p>
                      <a:r>
                        <a:rPr lang="en-US" sz="2000" dirty="0"/>
                        <a:t>1</a:t>
                      </a:r>
                    </a:p>
                  </a:txBody>
                  <a:tcPr marT="45727" marB="45727">
                    <a:lnL w="12700" cap="flat" cmpd="sng" algn="ctr">
                      <a:solidFill>
                        <a:scrgbClr r="0" g="0" b="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96298">
                <a:tc>
                  <a:txBody>
                    <a:bodyPr/>
                    <a:lstStyle/>
                    <a:p>
                      <a:endParaRPr lang="en-US" sz="2000" dirty="0"/>
                    </a:p>
                  </a:txBody>
                  <a:tcPr marT="45727" marB="45727">
                    <a:lnL w="12700" cmpd="sng">
                      <a:noFill/>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a:t>S1</a:t>
                      </a:r>
                    </a:p>
                  </a:txBody>
                  <a:tcPr marT="45727" marB="45727">
                    <a:lnL w="12700" cap="flat" cmpd="sng" algn="ctr">
                      <a:solidFill>
                        <a:scrgbClr r="0" g="0" b="0"/>
                      </a:solidFill>
                      <a:prstDash val="solid"/>
                      <a:round/>
                      <a:headEnd type="none" w="med" len="med"/>
                      <a:tailEnd type="none" w="med" len="med"/>
                    </a:lnL>
                  </a:tcPr>
                </a:tc>
                <a:tc>
                  <a:txBody>
                    <a:bodyPr/>
                    <a:lstStyle/>
                    <a:p>
                      <a:pPr algn="ctr"/>
                      <a:r>
                        <a:rPr lang="en-US" sz="2000" dirty="0"/>
                        <a:t>P4</a:t>
                      </a:r>
                    </a:p>
                  </a:txBody>
                  <a:tcPr marT="45727" marB="45727"/>
                </a:tc>
                <a:tc>
                  <a:txBody>
                    <a:bodyPr/>
                    <a:lstStyle/>
                    <a:p>
                      <a:pPr algn="ctr"/>
                      <a:r>
                        <a:rPr lang="en-US" sz="2000" dirty="0"/>
                        <a:t>10</a:t>
                      </a:r>
                    </a:p>
                  </a:txBody>
                  <a:tcPr marT="45727" marB="45727"/>
                </a:tc>
                <a:tc>
                  <a:txBody>
                    <a:bodyPr/>
                    <a:lstStyle/>
                    <a:p>
                      <a:pPr algn="ctr"/>
                      <a:r>
                        <a:rPr lang="en-US" sz="2000" dirty="0"/>
                        <a:t>31 Jan 2011</a:t>
                      </a:r>
                    </a:p>
                  </a:txBody>
                  <a:tcPr marT="45727" marB="45727">
                    <a:lnR w="12700" cap="flat" cmpd="sng" algn="ctr">
                      <a:solidFill>
                        <a:scrgbClr r="0" g="0" b="0"/>
                      </a:solidFill>
                      <a:prstDash val="solid"/>
                      <a:round/>
                      <a:headEnd type="none" w="med" len="med"/>
                      <a:tailEnd type="none" w="med" len="med"/>
                    </a:lnR>
                  </a:tcPr>
                </a:tc>
                <a:tc>
                  <a:txBody>
                    <a:bodyPr/>
                    <a:lstStyle/>
                    <a:p>
                      <a:r>
                        <a:rPr lang="en-US" sz="2000" dirty="0"/>
                        <a:t>2</a:t>
                      </a:r>
                    </a:p>
                  </a:txBody>
                  <a:tcPr marT="45727" marB="45727">
                    <a:lnL w="12700" cap="flat" cmpd="sng" algn="ctr">
                      <a:solidFill>
                        <a:scrgbClr r="0" g="0" b="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96298">
                <a:tc>
                  <a:txBody>
                    <a:bodyPr/>
                    <a:lstStyle/>
                    <a:p>
                      <a:endParaRPr lang="en-US" sz="2000"/>
                    </a:p>
                  </a:txBody>
                  <a:tcPr marT="45727" marB="45727">
                    <a:lnL w="12700" cmpd="sng">
                      <a:noFill/>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a:t>S2</a:t>
                      </a:r>
                    </a:p>
                  </a:txBody>
                  <a:tcPr marT="45727" marB="45727">
                    <a:lnL w="12700" cap="flat" cmpd="sng" algn="ctr">
                      <a:solidFill>
                        <a:scrgbClr r="0" g="0" b="0"/>
                      </a:solidFill>
                      <a:prstDash val="solid"/>
                      <a:round/>
                      <a:headEnd type="none" w="med" len="med"/>
                      <a:tailEnd type="none" w="med" len="med"/>
                    </a:lnL>
                  </a:tcPr>
                </a:tc>
                <a:tc>
                  <a:txBody>
                    <a:bodyPr/>
                    <a:lstStyle/>
                    <a:p>
                      <a:pPr algn="ctr"/>
                      <a:r>
                        <a:rPr lang="en-US" sz="2000" dirty="0"/>
                        <a:t>P3</a:t>
                      </a:r>
                    </a:p>
                  </a:txBody>
                  <a:tcPr marT="45727" marB="45727"/>
                </a:tc>
                <a:tc>
                  <a:txBody>
                    <a:bodyPr/>
                    <a:lstStyle/>
                    <a:p>
                      <a:pPr algn="ctr"/>
                      <a:r>
                        <a:rPr lang="en-US" sz="2000" dirty="0"/>
                        <a:t>5</a:t>
                      </a:r>
                    </a:p>
                  </a:txBody>
                  <a:tcPr marT="45727" marB="45727"/>
                </a:tc>
                <a:tc>
                  <a:txBody>
                    <a:bodyPr/>
                    <a:lstStyle/>
                    <a:p>
                      <a:pPr algn="ctr"/>
                      <a:r>
                        <a:rPr lang="en-US" sz="2000" dirty="0"/>
                        <a:t>27 Jan 2011</a:t>
                      </a:r>
                    </a:p>
                  </a:txBody>
                  <a:tcPr marT="45727" marB="45727">
                    <a:lnR w="12700" cap="flat" cmpd="sng" algn="ctr">
                      <a:solidFill>
                        <a:scrgbClr r="0" g="0" b="0"/>
                      </a:solidFill>
                      <a:prstDash val="solid"/>
                      <a:round/>
                      <a:headEnd type="none" w="med" len="med"/>
                      <a:tailEnd type="none" w="med" len="med"/>
                    </a:lnR>
                  </a:tcPr>
                </a:tc>
                <a:tc>
                  <a:txBody>
                    <a:bodyPr/>
                    <a:lstStyle/>
                    <a:p>
                      <a:r>
                        <a:rPr lang="en-US" sz="2000" dirty="0"/>
                        <a:t>3</a:t>
                      </a:r>
                    </a:p>
                  </a:txBody>
                  <a:tcPr marT="45727" marB="45727">
                    <a:lnL w="12700" cap="flat" cmpd="sng" algn="ctr">
                      <a:solidFill>
                        <a:scrgbClr r="0" g="0" b="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96298">
                <a:tc>
                  <a:txBody>
                    <a:bodyPr/>
                    <a:lstStyle/>
                    <a:p>
                      <a:endParaRPr lang="en-US" sz="2000" dirty="0"/>
                    </a:p>
                  </a:txBody>
                  <a:tcPr marT="45727" marB="45727">
                    <a:lnL w="12700" cmpd="sng">
                      <a:noFill/>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a:t>.</a:t>
                      </a:r>
                    </a:p>
                  </a:txBody>
                  <a:tcPr marT="45727" marB="45727">
                    <a:lnL w="12700" cap="flat" cmpd="sng" algn="ctr">
                      <a:solidFill>
                        <a:scrgbClr r="0" g="0" b="0"/>
                      </a:solidFill>
                      <a:prstDash val="solid"/>
                      <a:round/>
                      <a:headEnd type="none" w="med" len="med"/>
                      <a:tailEnd type="none" w="med" len="med"/>
                    </a:lnL>
                  </a:tcPr>
                </a:tc>
                <a:tc>
                  <a:txBody>
                    <a:bodyPr/>
                    <a:lstStyle/>
                    <a:p>
                      <a:pPr algn="ctr"/>
                      <a:r>
                        <a:rPr lang="en-US" sz="2000" dirty="0"/>
                        <a:t>.</a:t>
                      </a:r>
                    </a:p>
                  </a:txBody>
                  <a:tcPr marT="45727" marB="45727"/>
                </a:tc>
                <a:tc>
                  <a:txBody>
                    <a:bodyPr/>
                    <a:lstStyle/>
                    <a:p>
                      <a:pPr algn="ctr"/>
                      <a:r>
                        <a:rPr lang="en-US" sz="2000" dirty="0"/>
                        <a:t>.</a:t>
                      </a:r>
                    </a:p>
                  </a:txBody>
                  <a:tcPr marT="45727" marB="45727"/>
                </a:tc>
                <a:tc>
                  <a:txBody>
                    <a:bodyPr/>
                    <a:lstStyle/>
                    <a:p>
                      <a:pPr algn="ctr"/>
                      <a:r>
                        <a:rPr lang="en-US" sz="2000" dirty="0"/>
                        <a:t>.</a:t>
                      </a:r>
                    </a:p>
                  </a:txBody>
                  <a:tcPr marT="45727" marB="45727">
                    <a:lnR w="12700" cap="flat" cmpd="sng" algn="ctr">
                      <a:solidFill>
                        <a:scrgbClr r="0" g="0" b="0"/>
                      </a:solidFill>
                      <a:prstDash val="solid"/>
                      <a:round/>
                      <a:headEnd type="none" w="med" len="med"/>
                      <a:tailEnd type="none" w="med" len="med"/>
                    </a:lnR>
                  </a:tcPr>
                </a:tc>
                <a:tc>
                  <a:txBody>
                    <a:bodyPr/>
                    <a:lstStyle/>
                    <a:p>
                      <a:r>
                        <a:rPr lang="en-US" sz="2000" dirty="0"/>
                        <a:t>.</a:t>
                      </a:r>
                    </a:p>
                  </a:txBody>
                  <a:tcPr marT="45727" marB="45727">
                    <a:lnL w="12700" cap="flat" cmpd="sng" algn="ctr">
                      <a:solidFill>
                        <a:scrgbClr r="0" g="0" b="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96298">
                <a:tc>
                  <a:txBody>
                    <a:bodyPr/>
                    <a:lstStyle/>
                    <a:p>
                      <a:endParaRPr lang="en-US" sz="2000" dirty="0"/>
                    </a:p>
                  </a:txBody>
                  <a:tcPr marT="45727" marB="45727">
                    <a:lnL w="12700" cmpd="sng">
                      <a:noFill/>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a:t>.</a:t>
                      </a:r>
                    </a:p>
                  </a:txBody>
                  <a:tcPr marT="45727" marB="45727">
                    <a:lnL w="12700" cap="flat" cmpd="sng" algn="ctr">
                      <a:solidFill>
                        <a:scrgbClr r="0" g="0" b="0"/>
                      </a:solidFill>
                      <a:prstDash val="solid"/>
                      <a:round/>
                      <a:headEnd type="none" w="med" len="med"/>
                      <a:tailEnd type="none" w="med" len="med"/>
                    </a:lnL>
                  </a:tcPr>
                </a:tc>
                <a:tc>
                  <a:txBody>
                    <a:bodyPr/>
                    <a:lstStyle/>
                    <a:p>
                      <a:pPr algn="ctr"/>
                      <a:r>
                        <a:rPr lang="en-US" sz="2000" dirty="0"/>
                        <a:t>.</a:t>
                      </a:r>
                    </a:p>
                  </a:txBody>
                  <a:tcPr marT="45727" marB="45727"/>
                </a:tc>
                <a:tc>
                  <a:txBody>
                    <a:bodyPr/>
                    <a:lstStyle/>
                    <a:p>
                      <a:pPr algn="ctr"/>
                      <a:r>
                        <a:rPr lang="en-US" sz="2000" dirty="0"/>
                        <a:t>.</a:t>
                      </a:r>
                    </a:p>
                  </a:txBody>
                  <a:tcPr marT="45727" marB="45727"/>
                </a:tc>
                <a:tc>
                  <a:txBody>
                    <a:bodyPr/>
                    <a:lstStyle/>
                    <a:p>
                      <a:pPr algn="ctr"/>
                      <a:r>
                        <a:rPr lang="en-US" sz="2000" dirty="0"/>
                        <a:t>.</a:t>
                      </a:r>
                    </a:p>
                  </a:txBody>
                  <a:tcPr marT="45727" marB="45727">
                    <a:lnR w="12700" cap="flat" cmpd="sng" algn="ctr">
                      <a:solidFill>
                        <a:scrgbClr r="0" g="0" b="0"/>
                      </a:solidFill>
                      <a:prstDash val="solid"/>
                      <a:round/>
                      <a:headEnd type="none" w="med" len="med"/>
                      <a:tailEnd type="none" w="med" len="med"/>
                    </a:lnR>
                  </a:tcPr>
                </a:tc>
                <a:tc>
                  <a:txBody>
                    <a:bodyPr/>
                    <a:lstStyle/>
                    <a:p>
                      <a:r>
                        <a:rPr lang="en-US" sz="2000" dirty="0"/>
                        <a:t>.</a:t>
                      </a:r>
                    </a:p>
                  </a:txBody>
                  <a:tcPr marT="45727" marB="45727">
                    <a:lnL w="12700" cap="flat" cmpd="sng" algn="ctr">
                      <a:solidFill>
                        <a:scrgbClr r="0" g="0" b="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96298">
                <a:tc>
                  <a:txBody>
                    <a:bodyPr/>
                    <a:lstStyle/>
                    <a:p>
                      <a:endParaRPr lang="en-US" sz="2000" dirty="0"/>
                    </a:p>
                  </a:txBody>
                  <a:tcPr marT="45727" marB="45727">
                    <a:lnL w="12700" cmpd="sng">
                      <a:noFill/>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a:t>S20</a:t>
                      </a:r>
                    </a:p>
                  </a:txBody>
                  <a:tcPr marT="45727" marB="45727">
                    <a:lnL w="12700" cap="flat" cmpd="sng" algn="ctr">
                      <a:solidFill>
                        <a:scrgbClr r="0" g="0" b="0"/>
                      </a:solidFill>
                      <a:prstDash val="solid"/>
                      <a:round/>
                      <a:headEnd type="none" w="med" len="med"/>
                      <a:tailEnd type="none" w="med" len="med"/>
                    </a:lnL>
                  </a:tcPr>
                </a:tc>
                <a:tc>
                  <a:txBody>
                    <a:bodyPr/>
                    <a:lstStyle/>
                    <a:p>
                      <a:pPr algn="ctr"/>
                      <a:r>
                        <a:rPr lang="en-US" sz="2000" dirty="0"/>
                        <a:t>P1</a:t>
                      </a:r>
                    </a:p>
                  </a:txBody>
                  <a:tcPr marT="45727" marB="45727"/>
                </a:tc>
                <a:tc>
                  <a:txBody>
                    <a:bodyPr/>
                    <a:lstStyle/>
                    <a:p>
                      <a:pPr algn="ctr"/>
                      <a:r>
                        <a:rPr lang="en-US" sz="2000" dirty="0"/>
                        <a:t>50</a:t>
                      </a:r>
                    </a:p>
                  </a:txBody>
                  <a:tcPr marT="45727" marB="45727"/>
                </a:tc>
                <a:tc>
                  <a:txBody>
                    <a:bodyPr/>
                    <a:lstStyle/>
                    <a:p>
                      <a:pPr algn="ctr"/>
                      <a:r>
                        <a:rPr lang="en-US" sz="2000" dirty="0"/>
                        <a:t>9</a:t>
                      </a:r>
                      <a:r>
                        <a:rPr lang="en-US" sz="2000" baseline="0" dirty="0"/>
                        <a:t> Feb 2011</a:t>
                      </a:r>
                      <a:endParaRPr lang="en-US" sz="2000" dirty="0"/>
                    </a:p>
                  </a:txBody>
                  <a:tcPr marT="45727" marB="45727">
                    <a:lnR w="12700" cap="flat" cmpd="sng" algn="ctr">
                      <a:solidFill>
                        <a:scrgbClr r="0" g="0" b="0"/>
                      </a:solidFill>
                      <a:prstDash val="solid"/>
                      <a:round/>
                      <a:headEnd type="none" w="med" len="med"/>
                      <a:tailEnd type="none" w="med" len="med"/>
                    </a:lnR>
                  </a:tcPr>
                </a:tc>
                <a:tc>
                  <a:txBody>
                    <a:bodyPr/>
                    <a:lstStyle/>
                    <a:p>
                      <a:r>
                        <a:rPr lang="en-US" sz="2000" dirty="0"/>
                        <a:t>.</a:t>
                      </a:r>
                    </a:p>
                  </a:txBody>
                  <a:tcPr marT="45727" marB="45727">
                    <a:lnL w="12700" cap="flat" cmpd="sng" algn="ctr">
                      <a:solidFill>
                        <a:scrgbClr r="0" g="0" b="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96298">
                <a:tc>
                  <a:txBody>
                    <a:bodyPr/>
                    <a:lstStyle/>
                    <a:p>
                      <a:endParaRPr lang="en-US" sz="2000" dirty="0"/>
                    </a:p>
                  </a:txBody>
                  <a:tcPr marT="45727" marB="45727">
                    <a:lnL w="12700" cmpd="sng">
                      <a:noFill/>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a:t>.</a:t>
                      </a:r>
                    </a:p>
                  </a:txBody>
                  <a:tcPr marT="45727" marB="45727">
                    <a:lnL w="12700" cap="flat" cmpd="sng" algn="ctr">
                      <a:solidFill>
                        <a:scrgbClr r="0" g="0" b="0"/>
                      </a:solidFill>
                      <a:prstDash val="solid"/>
                      <a:round/>
                      <a:headEnd type="none" w="med" len="med"/>
                      <a:tailEnd type="none" w="med" len="med"/>
                    </a:lnL>
                  </a:tcPr>
                </a:tc>
                <a:tc>
                  <a:txBody>
                    <a:bodyPr/>
                    <a:lstStyle/>
                    <a:p>
                      <a:pPr algn="ctr"/>
                      <a:r>
                        <a:rPr lang="en-US" sz="2000" dirty="0"/>
                        <a:t>.</a:t>
                      </a:r>
                    </a:p>
                  </a:txBody>
                  <a:tcPr marT="45727" marB="45727"/>
                </a:tc>
                <a:tc>
                  <a:txBody>
                    <a:bodyPr/>
                    <a:lstStyle/>
                    <a:p>
                      <a:pPr algn="ctr"/>
                      <a:r>
                        <a:rPr lang="en-US" sz="2000" dirty="0"/>
                        <a:t>.</a:t>
                      </a:r>
                    </a:p>
                  </a:txBody>
                  <a:tcPr marT="45727" marB="45727"/>
                </a:tc>
                <a:tc>
                  <a:txBody>
                    <a:bodyPr/>
                    <a:lstStyle/>
                    <a:p>
                      <a:pPr algn="ctr"/>
                      <a:r>
                        <a:rPr lang="en-US" sz="2000" dirty="0"/>
                        <a:t>.</a:t>
                      </a:r>
                    </a:p>
                  </a:txBody>
                  <a:tcPr marT="45727" marB="45727">
                    <a:lnR w="12700" cap="flat" cmpd="sng" algn="ctr">
                      <a:solidFill>
                        <a:scrgbClr r="0" g="0" b="0"/>
                      </a:solidFill>
                      <a:prstDash val="solid"/>
                      <a:round/>
                      <a:headEnd type="none" w="med" len="med"/>
                      <a:tailEnd type="none" w="med" len="med"/>
                    </a:lnR>
                  </a:tcPr>
                </a:tc>
                <a:tc>
                  <a:txBody>
                    <a:bodyPr/>
                    <a:lstStyle/>
                    <a:p>
                      <a:r>
                        <a:rPr lang="en-US" sz="2000" dirty="0"/>
                        <a:t>.</a:t>
                      </a:r>
                    </a:p>
                  </a:txBody>
                  <a:tcPr marT="45727" marB="45727">
                    <a:lnL w="12700" cap="flat" cmpd="sng" algn="ctr">
                      <a:solidFill>
                        <a:scrgbClr r="0" g="0" b="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96298">
                <a:tc>
                  <a:txBody>
                    <a:bodyPr/>
                    <a:lstStyle/>
                    <a:p>
                      <a:endParaRPr lang="en-US" sz="2000" dirty="0"/>
                    </a:p>
                  </a:txBody>
                  <a:tcPr marT="45727" marB="45727">
                    <a:lnL w="12700" cmpd="sng">
                      <a:noFill/>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a:t>.</a:t>
                      </a:r>
                    </a:p>
                  </a:txBody>
                  <a:tcPr marT="45727" marB="45727">
                    <a:lnL w="12700" cap="flat" cmpd="sng" algn="ctr">
                      <a:solidFill>
                        <a:scrgbClr r="0" g="0" b="0"/>
                      </a:solidFill>
                      <a:prstDash val="solid"/>
                      <a:round/>
                      <a:headEnd type="none" w="med" len="med"/>
                      <a:tailEnd type="none" w="med" len="med"/>
                    </a:lnL>
                  </a:tcPr>
                </a:tc>
                <a:tc>
                  <a:txBody>
                    <a:bodyPr/>
                    <a:lstStyle/>
                    <a:p>
                      <a:pPr algn="ctr"/>
                      <a:r>
                        <a:rPr lang="en-US" sz="2000" dirty="0"/>
                        <a:t>.</a:t>
                      </a:r>
                    </a:p>
                  </a:txBody>
                  <a:tcPr marT="45727" marB="45727"/>
                </a:tc>
                <a:tc>
                  <a:txBody>
                    <a:bodyPr/>
                    <a:lstStyle/>
                    <a:p>
                      <a:pPr algn="ctr"/>
                      <a:r>
                        <a:rPr lang="en-US" sz="2000" dirty="0"/>
                        <a:t>.</a:t>
                      </a:r>
                    </a:p>
                  </a:txBody>
                  <a:tcPr marT="45727" marB="45727"/>
                </a:tc>
                <a:tc>
                  <a:txBody>
                    <a:bodyPr/>
                    <a:lstStyle/>
                    <a:p>
                      <a:pPr algn="ctr"/>
                      <a:r>
                        <a:rPr lang="en-US" sz="2000" dirty="0"/>
                        <a:t>.</a:t>
                      </a:r>
                    </a:p>
                  </a:txBody>
                  <a:tcPr marT="45727" marB="45727">
                    <a:lnR w="12700" cap="flat" cmpd="sng" algn="ctr">
                      <a:solidFill>
                        <a:scrgbClr r="0" g="0" b="0"/>
                      </a:solidFill>
                      <a:prstDash val="solid"/>
                      <a:round/>
                      <a:headEnd type="none" w="med" len="med"/>
                      <a:tailEnd type="none" w="med" len="med"/>
                    </a:lnR>
                  </a:tcPr>
                </a:tc>
                <a:tc>
                  <a:txBody>
                    <a:bodyPr/>
                    <a:lstStyle/>
                    <a:p>
                      <a:r>
                        <a:rPr lang="en-US" sz="2000" dirty="0"/>
                        <a:t>.</a:t>
                      </a:r>
                    </a:p>
                  </a:txBody>
                  <a:tcPr marT="45727" marB="45727">
                    <a:lnL w="12700" cap="flat" cmpd="sng" algn="ctr">
                      <a:solidFill>
                        <a:scrgbClr r="0" g="0" b="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96298">
                <a:tc>
                  <a:txBody>
                    <a:bodyPr/>
                    <a:lstStyle/>
                    <a:p>
                      <a:endParaRPr lang="en-US" sz="2000" dirty="0"/>
                    </a:p>
                  </a:txBody>
                  <a:tcPr marT="45727" marB="45727">
                    <a:lnL w="12700" cmpd="sng">
                      <a:noFill/>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a:t>S7</a:t>
                      </a:r>
                    </a:p>
                  </a:txBody>
                  <a:tcPr marT="45727" marB="45727">
                    <a:lnL w="12700" cap="flat" cmpd="sng" algn="ctr">
                      <a:solidFill>
                        <a:scrgbClr r="0" g="0" b="0"/>
                      </a:solidFill>
                      <a:prstDash val="solid"/>
                      <a:round/>
                      <a:headEnd type="none" w="med" len="med"/>
                      <a:tailEnd type="none" w="med" len="med"/>
                    </a:lnL>
                  </a:tcPr>
                </a:tc>
                <a:tc>
                  <a:txBody>
                    <a:bodyPr/>
                    <a:lstStyle/>
                    <a:p>
                      <a:pPr algn="ctr"/>
                      <a:r>
                        <a:rPr lang="en-US" sz="2000" dirty="0"/>
                        <a:t>P50</a:t>
                      </a:r>
                    </a:p>
                  </a:txBody>
                  <a:tcPr marT="45727" marB="45727"/>
                </a:tc>
                <a:tc>
                  <a:txBody>
                    <a:bodyPr/>
                    <a:lstStyle/>
                    <a:p>
                      <a:pPr algn="ctr"/>
                      <a:r>
                        <a:rPr lang="en-US" sz="2000" dirty="0"/>
                        <a:t>20</a:t>
                      </a:r>
                    </a:p>
                  </a:txBody>
                  <a:tcPr marT="45727" marB="45727"/>
                </a:tc>
                <a:tc>
                  <a:txBody>
                    <a:bodyPr/>
                    <a:lstStyle/>
                    <a:p>
                      <a:pPr algn="ctr"/>
                      <a:r>
                        <a:rPr lang="en-US" sz="2000" dirty="0"/>
                        <a:t>1 Dec 2011</a:t>
                      </a:r>
                    </a:p>
                  </a:txBody>
                  <a:tcPr marT="45727" marB="45727">
                    <a:lnR w="12700" cap="flat" cmpd="sng" algn="ctr">
                      <a:solidFill>
                        <a:scrgbClr r="0" g="0" b="0"/>
                      </a:solidFill>
                      <a:prstDash val="solid"/>
                      <a:round/>
                      <a:headEnd type="none" w="med" len="med"/>
                      <a:tailEnd type="none" w="med" len="med"/>
                    </a:lnR>
                  </a:tcPr>
                </a:tc>
                <a:tc>
                  <a:txBody>
                    <a:bodyPr/>
                    <a:lstStyle/>
                    <a:p>
                      <a:r>
                        <a:rPr lang="en-US" sz="2000" dirty="0"/>
                        <a:t>10</a:t>
                      </a:r>
                      <a:r>
                        <a:rPr lang="en-US" sz="2000" baseline="30000" dirty="0"/>
                        <a:t>6</a:t>
                      </a:r>
                      <a:r>
                        <a:rPr lang="en-US" sz="2000" baseline="0" dirty="0"/>
                        <a:t> rows</a:t>
                      </a:r>
                      <a:endParaRPr lang="en-US" sz="2000" dirty="0"/>
                    </a:p>
                  </a:txBody>
                  <a:tcPr marT="45727" marB="45727">
                    <a:lnL w="12700" cap="flat" cmpd="sng" algn="ctr">
                      <a:solidFill>
                        <a:scrgbClr r="0" g="0" b="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
        <p:nvSpPr>
          <p:cNvPr id="2" name="Date Placeholder 1"/>
          <p:cNvSpPr>
            <a:spLocks noGrp="1"/>
          </p:cNvSpPr>
          <p:nvPr>
            <p:ph type="dt" sz="half" idx="10"/>
          </p:nvPr>
        </p:nvSpPr>
        <p:spPr/>
        <p:txBody>
          <a:bodyPr/>
          <a:lstStyle/>
          <a:p>
            <a:fld id="{0872513A-A7BA-7C4E-B278-9EBF46351C61}" type="datetime9">
              <a:rPr lang="en-SG" smtClean="0"/>
              <a:t>21/2/2019 4:32:15 PM</a:t>
            </a:fld>
            <a:endParaRPr lang="en-SG"/>
          </a:p>
        </p:txBody>
      </p:sp>
      <p:sp>
        <p:nvSpPr>
          <p:cNvPr id="3" name="Footer Placeholder 2"/>
          <p:cNvSpPr>
            <a:spLocks noGrp="1"/>
          </p:cNvSpPr>
          <p:nvPr>
            <p:ph type="ftr" sz="quarter" idx="11"/>
          </p:nvPr>
        </p:nvSpPr>
        <p:spPr/>
        <p:txBody>
          <a:bodyPr/>
          <a:lstStyle/>
          <a:p>
            <a:r>
              <a:rPr lang="en-SG" dirty="0"/>
              <a:t>CSCI317 - 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5</a:t>
            </a:fld>
            <a:endParaRPr lang="en-SG"/>
          </a:p>
        </p:txBody>
      </p:sp>
    </p:spTree>
    <p:extLst>
      <p:ext uri="{BB962C8B-B14F-4D97-AF65-F5344CB8AC3E}">
        <p14:creationId xmlns:p14="http://schemas.microsoft.com/office/powerpoint/2010/main" val="38845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dirty="0">
                <a:solidFill>
                  <a:srgbClr val="800000"/>
                </a:solidFill>
                <a:latin typeface="Times New Roman" charset="0"/>
              </a:rPr>
              <a:t>Understanding of the question</a:t>
            </a:r>
            <a:endParaRPr lang="en-US" dirty="0">
              <a:latin typeface="Times New Roman" charset="0"/>
            </a:endParaRPr>
          </a:p>
        </p:txBody>
      </p:sp>
      <p:graphicFrame>
        <p:nvGraphicFramePr>
          <p:cNvPr id="7" name="Content Placeholder 6"/>
          <p:cNvGraphicFramePr>
            <a:graphicFrameLocks noGrp="1"/>
          </p:cNvGraphicFramePr>
          <p:nvPr>
            <p:ph idx="1"/>
          </p:nvPr>
        </p:nvGraphicFramePr>
        <p:xfrm>
          <a:off x="949325" y="1752600"/>
          <a:ext cx="6213475" cy="4359278"/>
        </p:xfrm>
        <a:graphic>
          <a:graphicData uri="http://schemas.openxmlformats.org/drawingml/2006/table">
            <a:tbl>
              <a:tblPr firstRow="1" bandRow="1">
                <a:tableStyleId>{5940675A-B579-460E-94D1-54222C63F5DA}</a:tableStyleId>
              </a:tblPr>
              <a:tblGrid>
                <a:gridCol w="1545111">
                  <a:extLst>
                    <a:ext uri="{9D8B030D-6E8A-4147-A177-3AD203B41FA5}">
                      <a16:colId xmlns:a16="http://schemas.microsoft.com/office/drawing/2014/main" val="20000"/>
                    </a:ext>
                  </a:extLst>
                </a:gridCol>
                <a:gridCol w="1497400">
                  <a:extLst>
                    <a:ext uri="{9D8B030D-6E8A-4147-A177-3AD203B41FA5}">
                      <a16:colId xmlns:a16="http://schemas.microsoft.com/office/drawing/2014/main" val="20001"/>
                    </a:ext>
                  </a:extLst>
                </a:gridCol>
                <a:gridCol w="1585482">
                  <a:extLst>
                    <a:ext uri="{9D8B030D-6E8A-4147-A177-3AD203B41FA5}">
                      <a16:colId xmlns:a16="http://schemas.microsoft.com/office/drawing/2014/main" val="20002"/>
                    </a:ext>
                  </a:extLst>
                </a:gridCol>
                <a:gridCol w="1585482">
                  <a:extLst>
                    <a:ext uri="{9D8B030D-6E8A-4147-A177-3AD203B41FA5}">
                      <a16:colId xmlns:a16="http://schemas.microsoft.com/office/drawing/2014/main" val="20003"/>
                    </a:ext>
                  </a:extLst>
                </a:gridCol>
              </a:tblGrid>
              <a:tr h="396298">
                <a:tc gridSpan="4">
                  <a:txBody>
                    <a:bodyPr/>
                    <a:lstStyle/>
                    <a:p>
                      <a:pPr algn="l"/>
                      <a:r>
                        <a:rPr lang="en-US" sz="2000" dirty="0"/>
                        <a:t>Primary Key Index</a:t>
                      </a:r>
                    </a:p>
                  </a:txBody>
                  <a:tcPr marT="45727" marB="45727">
                    <a:lnL w="12700" cmpd="sng">
                      <a:noFill/>
                    </a:lnL>
                    <a:lnR w="12700" cmpd="sng">
                      <a:noFill/>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96298">
                <a:tc>
                  <a:txBody>
                    <a:bodyPr/>
                    <a:lstStyle/>
                    <a:p>
                      <a:pPr algn="ctr"/>
                      <a:r>
                        <a:rPr lang="en-US" sz="2000" b="1" u="sng" dirty="0"/>
                        <a:t>Supplier#</a:t>
                      </a:r>
                    </a:p>
                  </a:txBody>
                  <a:tcPr marT="45727" marB="45727">
                    <a:lnT w="12700" cap="flat" cmpd="sng" algn="ctr">
                      <a:solidFill>
                        <a:scrgbClr r="0" g="0" b="0"/>
                      </a:solidFill>
                      <a:prstDash val="solid"/>
                      <a:round/>
                      <a:headEnd type="none" w="med" len="med"/>
                      <a:tailEnd type="none" w="med" len="med"/>
                    </a:lnT>
                    <a:solidFill>
                      <a:schemeClr val="accent2">
                        <a:lumMod val="20000"/>
                        <a:lumOff val="80000"/>
                      </a:schemeClr>
                    </a:solidFill>
                  </a:tcPr>
                </a:tc>
                <a:tc>
                  <a:txBody>
                    <a:bodyPr/>
                    <a:lstStyle/>
                    <a:p>
                      <a:pPr algn="ctr"/>
                      <a:r>
                        <a:rPr lang="en-US" sz="2000" b="1" u="sng" dirty="0"/>
                        <a:t>Part#</a:t>
                      </a:r>
                    </a:p>
                  </a:txBody>
                  <a:tcPr marT="45727" marB="45727">
                    <a:lnT w="12700" cap="flat" cmpd="sng" algn="ctr">
                      <a:solidFill>
                        <a:scrgbClr r="0" g="0" b="0"/>
                      </a:solidFill>
                      <a:prstDash val="solid"/>
                      <a:round/>
                      <a:headEnd type="none" w="med" len="med"/>
                      <a:tailEnd type="none" w="med" len="med"/>
                    </a:lnT>
                    <a:solidFill>
                      <a:schemeClr val="accent2">
                        <a:lumMod val="20000"/>
                        <a:lumOff val="80000"/>
                      </a:schemeClr>
                    </a:solidFill>
                  </a:tcPr>
                </a:tc>
                <a:tc>
                  <a:txBody>
                    <a:bodyPr/>
                    <a:lstStyle/>
                    <a:p>
                      <a:pPr algn="ctr"/>
                      <a:r>
                        <a:rPr lang="en-US" sz="2000" b="1" u="sng" dirty="0" err="1"/>
                        <a:t>Sdate</a:t>
                      </a:r>
                      <a:endParaRPr lang="en-US" sz="2000" b="1" u="sng" dirty="0"/>
                    </a:p>
                  </a:txBody>
                  <a:tcPr marT="45727" marB="45727">
                    <a:lnT w="12700" cap="flat" cmpd="sng" algn="ctr">
                      <a:solidFill>
                        <a:scrgbClr r="0" g="0" b="0"/>
                      </a:solidFill>
                      <a:prstDash val="solid"/>
                      <a:round/>
                      <a:headEnd type="none" w="med" len="med"/>
                      <a:tailEnd type="none" w="med" len="med"/>
                    </a:lnT>
                    <a:solidFill>
                      <a:schemeClr val="accent2">
                        <a:lumMod val="20000"/>
                        <a:lumOff val="80000"/>
                      </a:schemeClr>
                    </a:solidFill>
                  </a:tcPr>
                </a:tc>
                <a:tc>
                  <a:txBody>
                    <a:bodyPr/>
                    <a:lstStyle/>
                    <a:p>
                      <a:pPr algn="ctr"/>
                      <a:r>
                        <a:rPr lang="en-US" sz="2000" dirty="0" err="1"/>
                        <a:t>RowPointer</a:t>
                      </a:r>
                      <a:endParaRPr lang="en-US" sz="2000" dirty="0"/>
                    </a:p>
                  </a:txBody>
                  <a:tcPr marT="45727" marB="45727">
                    <a:lnT w="12700" cap="flat" cmpd="sng" algn="ctr">
                      <a:solidFill>
                        <a:scrgbClr r="0" g="0" b="0"/>
                      </a:solidFill>
                      <a:prstDash val="solid"/>
                      <a:round/>
                      <a:headEnd type="none" w="med" len="med"/>
                      <a:tailEnd type="none" w="med" len="med"/>
                    </a:lnT>
                    <a:solidFill>
                      <a:schemeClr val="accent2">
                        <a:lumMod val="20000"/>
                        <a:lumOff val="80000"/>
                      </a:schemeClr>
                    </a:solidFill>
                  </a:tcPr>
                </a:tc>
                <a:extLst>
                  <a:ext uri="{0D108BD9-81ED-4DB2-BD59-A6C34878D82A}">
                    <a16:rowId xmlns:a16="http://schemas.microsoft.com/office/drawing/2014/main" val="10001"/>
                  </a:ext>
                </a:extLst>
              </a:tr>
              <a:tr h="396298">
                <a:tc>
                  <a:txBody>
                    <a:bodyPr/>
                    <a:lstStyle/>
                    <a:p>
                      <a:pPr algn="ctr"/>
                      <a:r>
                        <a:rPr lang="en-US" sz="2000" dirty="0"/>
                        <a:t>S1</a:t>
                      </a:r>
                    </a:p>
                  </a:txBody>
                  <a:tcPr marT="45727" marB="45727"/>
                </a:tc>
                <a:tc>
                  <a:txBody>
                    <a:bodyPr/>
                    <a:lstStyle/>
                    <a:p>
                      <a:pPr algn="ctr"/>
                      <a:r>
                        <a:rPr lang="en-US" sz="2000" dirty="0"/>
                        <a:t>P1</a:t>
                      </a:r>
                    </a:p>
                  </a:txBody>
                  <a:tcPr marT="45727" marB="45727"/>
                </a:tc>
                <a:tc>
                  <a:txBody>
                    <a:bodyPr/>
                    <a:lstStyle/>
                    <a:p>
                      <a:pPr algn="ctr"/>
                      <a:r>
                        <a:rPr lang="en-US" sz="2000" dirty="0"/>
                        <a:t>10 Jan 2011</a:t>
                      </a:r>
                    </a:p>
                  </a:txBody>
                  <a:tcPr marT="45727" marB="45727"/>
                </a:tc>
                <a:tc>
                  <a:txBody>
                    <a:bodyPr/>
                    <a:lstStyle/>
                    <a:p>
                      <a:pPr algn="ctr"/>
                      <a:r>
                        <a:rPr lang="en-US" sz="2000" dirty="0"/>
                        <a:t>1</a:t>
                      </a:r>
                    </a:p>
                  </a:txBody>
                  <a:tcPr marT="45727" marB="45727"/>
                </a:tc>
                <a:extLst>
                  <a:ext uri="{0D108BD9-81ED-4DB2-BD59-A6C34878D82A}">
                    <a16:rowId xmlns:a16="http://schemas.microsoft.com/office/drawing/2014/main" val="10002"/>
                  </a:ext>
                </a:extLst>
              </a:tr>
              <a:tr h="396298">
                <a:tc>
                  <a:txBody>
                    <a:bodyPr/>
                    <a:lstStyle/>
                    <a:p>
                      <a:pPr algn="ctr"/>
                      <a:r>
                        <a:rPr lang="en-US" sz="2000" dirty="0"/>
                        <a:t>S1</a:t>
                      </a:r>
                    </a:p>
                  </a:txBody>
                  <a:tcPr marT="45727" marB="45727"/>
                </a:tc>
                <a:tc>
                  <a:txBody>
                    <a:bodyPr/>
                    <a:lstStyle/>
                    <a:p>
                      <a:pPr algn="ctr"/>
                      <a:r>
                        <a:rPr lang="en-US" sz="2000" dirty="0"/>
                        <a:t>P1</a:t>
                      </a:r>
                    </a:p>
                  </a:txBody>
                  <a:tcPr marT="45727" marB="45727"/>
                </a:tc>
                <a:tc>
                  <a:txBody>
                    <a:bodyPr/>
                    <a:lstStyle/>
                    <a:p>
                      <a:pPr algn="ctr"/>
                      <a:r>
                        <a:rPr lang="en-US" sz="2000" dirty="0"/>
                        <a:t>27 Jan 2011</a:t>
                      </a:r>
                    </a:p>
                  </a:txBody>
                  <a:tcPr marT="45727" marB="45727"/>
                </a:tc>
                <a:tc>
                  <a:txBody>
                    <a:bodyPr/>
                    <a:lstStyle/>
                    <a:p>
                      <a:pPr algn="ctr"/>
                      <a:r>
                        <a:rPr lang="en-US" sz="2000" dirty="0"/>
                        <a:t>13</a:t>
                      </a:r>
                    </a:p>
                  </a:txBody>
                  <a:tcPr marT="45727" marB="45727"/>
                </a:tc>
                <a:extLst>
                  <a:ext uri="{0D108BD9-81ED-4DB2-BD59-A6C34878D82A}">
                    <a16:rowId xmlns:a16="http://schemas.microsoft.com/office/drawing/2014/main" val="10003"/>
                  </a:ext>
                </a:extLst>
              </a:tr>
              <a:tr h="396298">
                <a:tc>
                  <a:txBody>
                    <a:bodyPr/>
                    <a:lstStyle/>
                    <a:p>
                      <a:pPr algn="ctr"/>
                      <a:r>
                        <a:rPr lang="en-US" sz="2000" dirty="0"/>
                        <a:t>S1</a:t>
                      </a:r>
                    </a:p>
                  </a:txBody>
                  <a:tcPr marT="45727" marB="45727"/>
                </a:tc>
                <a:tc>
                  <a:txBody>
                    <a:bodyPr/>
                    <a:lstStyle/>
                    <a:p>
                      <a:pPr algn="ctr"/>
                      <a:r>
                        <a:rPr lang="en-US" sz="2000" dirty="0"/>
                        <a:t>P3</a:t>
                      </a:r>
                    </a:p>
                  </a:txBody>
                  <a:tcPr marT="45727" marB="45727"/>
                </a:tc>
                <a:tc>
                  <a:txBody>
                    <a:bodyPr/>
                    <a:lstStyle/>
                    <a:p>
                      <a:pPr algn="ctr"/>
                      <a:r>
                        <a:rPr lang="en-US" sz="2000" dirty="0"/>
                        <a:t>20 JN 2011</a:t>
                      </a:r>
                    </a:p>
                  </a:txBody>
                  <a:tcPr marT="45727" marB="45727"/>
                </a:tc>
                <a:tc>
                  <a:txBody>
                    <a:bodyPr/>
                    <a:lstStyle/>
                    <a:p>
                      <a:pPr algn="ctr"/>
                      <a:r>
                        <a:rPr lang="en-US" sz="2000" dirty="0"/>
                        <a:t>8</a:t>
                      </a:r>
                    </a:p>
                  </a:txBody>
                  <a:tcPr marT="45727" marB="45727"/>
                </a:tc>
                <a:extLst>
                  <a:ext uri="{0D108BD9-81ED-4DB2-BD59-A6C34878D82A}">
                    <a16:rowId xmlns:a16="http://schemas.microsoft.com/office/drawing/2014/main" val="10004"/>
                  </a:ext>
                </a:extLst>
              </a:tr>
              <a:tr h="396298">
                <a:tc>
                  <a:txBody>
                    <a:bodyPr/>
                    <a:lstStyle/>
                    <a:p>
                      <a:pPr algn="ctr"/>
                      <a:r>
                        <a:rPr lang="en-US" sz="2000" dirty="0"/>
                        <a:t>.</a:t>
                      </a:r>
                    </a:p>
                  </a:txBody>
                  <a:tcPr marT="45727" marB="45727"/>
                </a:tc>
                <a:tc>
                  <a:txBody>
                    <a:bodyPr/>
                    <a:lstStyle/>
                    <a:p>
                      <a:pPr algn="ctr"/>
                      <a:r>
                        <a:rPr lang="en-US" sz="2000" dirty="0"/>
                        <a:t>.</a:t>
                      </a:r>
                    </a:p>
                  </a:txBody>
                  <a:tcPr marT="45727" marB="45727"/>
                </a:tc>
                <a:tc>
                  <a:txBody>
                    <a:bodyPr/>
                    <a:lstStyle/>
                    <a:p>
                      <a:pPr algn="ctr"/>
                      <a:r>
                        <a:rPr lang="en-US" sz="2000" dirty="0"/>
                        <a:t>.</a:t>
                      </a:r>
                    </a:p>
                  </a:txBody>
                  <a:tcPr marT="45727" marB="45727"/>
                </a:tc>
                <a:tc>
                  <a:txBody>
                    <a:bodyPr/>
                    <a:lstStyle/>
                    <a:p>
                      <a:pPr algn="ctr"/>
                      <a:r>
                        <a:rPr lang="en-US" sz="2000" dirty="0"/>
                        <a:t>.</a:t>
                      </a:r>
                    </a:p>
                  </a:txBody>
                  <a:tcPr marT="45727" marB="45727"/>
                </a:tc>
                <a:extLst>
                  <a:ext uri="{0D108BD9-81ED-4DB2-BD59-A6C34878D82A}">
                    <a16:rowId xmlns:a16="http://schemas.microsoft.com/office/drawing/2014/main" val="10005"/>
                  </a:ext>
                </a:extLst>
              </a:tr>
              <a:tr h="396298">
                <a:tc>
                  <a:txBody>
                    <a:bodyPr/>
                    <a:lstStyle/>
                    <a:p>
                      <a:pPr algn="ctr"/>
                      <a:r>
                        <a:rPr lang="en-US" sz="2000" dirty="0"/>
                        <a:t>.</a:t>
                      </a:r>
                    </a:p>
                  </a:txBody>
                  <a:tcPr marT="45727" marB="45727"/>
                </a:tc>
                <a:tc>
                  <a:txBody>
                    <a:bodyPr/>
                    <a:lstStyle/>
                    <a:p>
                      <a:pPr algn="ctr"/>
                      <a:r>
                        <a:rPr lang="en-US" sz="2000" dirty="0"/>
                        <a:t>.</a:t>
                      </a:r>
                    </a:p>
                  </a:txBody>
                  <a:tcPr marT="45727" marB="45727"/>
                </a:tc>
                <a:tc>
                  <a:txBody>
                    <a:bodyPr/>
                    <a:lstStyle/>
                    <a:p>
                      <a:pPr algn="ctr"/>
                      <a:r>
                        <a:rPr lang="en-US" sz="2000" dirty="0"/>
                        <a:t>.</a:t>
                      </a:r>
                    </a:p>
                  </a:txBody>
                  <a:tcPr marT="45727" marB="45727"/>
                </a:tc>
                <a:tc>
                  <a:txBody>
                    <a:bodyPr/>
                    <a:lstStyle/>
                    <a:p>
                      <a:pPr algn="ctr"/>
                      <a:r>
                        <a:rPr lang="en-US" sz="2000" dirty="0"/>
                        <a:t>.</a:t>
                      </a:r>
                    </a:p>
                  </a:txBody>
                  <a:tcPr marT="45727" marB="45727"/>
                </a:tc>
                <a:extLst>
                  <a:ext uri="{0D108BD9-81ED-4DB2-BD59-A6C34878D82A}">
                    <a16:rowId xmlns:a16="http://schemas.microsoft.com/office/drawing/2014/main" val="10006"/>
                  </a:ext>
                </a:extLst>
              </a:tr>
              <a:tr h="396298">
                <a:tc>
                  <a:txBody>
                    <a:bodyPr/>
                    <a:lstStyle/>
                    <a:p>
                      <a:pPr algn="ctr"/>
                      <a:r>
                        <a:rPr lang="en-US" sz="2000" dirty="0"/>
                        <a:t>S2</a:t>
                      </a:r>
                    </a:p>
                  </a:txBody>
                  <a:tcPr marT="45727" marB="45727"/>
                </a:tc>
                <a:tc>
                  <a:txBody>
                    <a:bodyPr/>
                    <a:lstStyle/>
                    <a:p>
                      <a:pPr algn="ctr"/>
                      <a:r>
                        <a:rPr lang="en-US" sz="2000" dirty="0"/>
                        <a:t>P2</a:t>
                      </a:r>
                    </a:p>
                  </a:txBody>
                  <a:tcPr marT="45727" marB="45727"/>
                </a:tc>
                <a:tc>
                  <a:txBody>
                    <a:bodyPr/>
                    <a:lstStyle/>
                    <a:p>
                      <a:pPr algn="ctr"/>
                      <a:r>
                        <a:rPr lang="en-US" sz="2000" dirty="0"/>
                        <a:t>5 Jan</a:t>
                      </a:r>
                      <a:r>
                        <a:rPr lang="en-US" sz="2000" baseline="0" dirty="0"/>
                        <a:t> 2011</a:t>
                      </a:r>
                      <a:endParaRPr lang="en-US" sz="2000" dirty="0"/>
                    </a:p>
                  </a:txBody>
                  <a:tcPr marT="45727" marB="45727"/>
                </a:tc>
                <a:tc>
                  <a:txBody>
                    <a:bodyPr/>
                    <a:lstStyle/>
                    <a:p>
                      <a:pPr algn="ctr"/>
                      <a:r>
                        <a:rPr lang="en-US" sz="2000" dirty="0"/>
                        <a:t>79</a:t>
                      </a:r>
                    </a:p>
                  </a:txBody>
                  <a:tcPr marT="45727" marB="45727"/>
                </a:tc>
                <a:extLst>
                  <a:ext uri="{0D108BD9-81ED-4DB2-BD59-A6C34878D82A}">
                    <a16:rowId xmlns:a16="http://schemas.microsoft.com/office/drawing/2014/main" val="10007"/>
                  </a:ext>
                </a:extLst>
              </a:tr>
              <a:tr h="396298">
                <a:tc>
                  <a:txBody>
                    <a:bodyPr/>
                    <a:lstStyle/>
                    <a:p>
                      <a:pPr algn="ctr"/>
                      <a:r>
                        <a:rPr lang="en-US" sz="2000" dirty="0"/>
                        <a:t>S2</a:t>
                      </a:r>
                    </a:p>
                  </a:txBody>
                  <a:tcPr marT="45727" marB="45727"/>
                </a:tc>
                <a:tc>
                  <a:txBody>
                    <a:bodyPr/>
                    <a:lstStyle/>
                    <a:p>
                      <a:pPr algn="ctr"/>
                      <a:r>
                        <a:rPr lang="en-US" sz="2000" dirty="0"/>
                        <a:t>P3</a:t>
                      </a:r>
                    </a:p>
                  </a:txBody>
                  <a:tcPr marT="45727" marB="45727"/>
                </a:tc>
                <a:tc>
                  <a:txBody>
                    <a:bodyPr/>
                    <a:lstStyle/>
                    <a:p>
                      <a:pPr algn="ctr"/>
                      <a:r>
                        <a:rPr lang="en-US" sz="2000" dirty="0"/>
                        <a:t>2</a:t>
                      </a:r>
                      <a:r>
                        <a:rPr lang="en-US" sz="2000" baseline="0" dirty="0"/>
                        <a:t> Jan 2011</a:t>
                      </a:r>
                      <a:endParaRPr lang="en-US" sz="2000" dirty="0"/>
                    </a:p>
                  </a:txBody>
                  <a:tcPr marT="45727" marB="45727"/>
                </a:tc>
                <a:tc>
                  <a:txBody>
                    <a:bodyPr/>
                    <a:lstStyle/>
                    <a:p>
                      <a:pPr algn="ctr"/>
                      <a:r>
                        <a:rPr lang="en-US" sz="2000" dirty="0"/>
                        <a:t>7</a:t>
                      </a:r>
                    </a:p>
                  </a:txBody>
                  <a:tcPr marT="45727" marB="45727"/>
                </a:tc>
                <a:extLst>
                  <a:ext uri="{0D108BD9-81ED-4DB2-BD59-A6C34878D82A}">
                    <a16:rowId xmlns:a16="http://schemas.microsoft.com/office/drawing/2014/main" val="10008"/>
                  </a:ext>
                </a:extLst>
              </a:tr>
              <a:tr h="396298">
                <a:tc>
                  <a:txBody>
                    <a:bodyPr/>
                    <a:lstStyle/>
                    <a:p>
                      <a:pPr algn="ctr"/>
                      <a:r>
                        <a:rPr lang="en-US" sz="2000" dirty="0"/>
                        <a:t>.</a:t>
                      </a:r>
                    </a:p>
                  </a:txBody>
                  <a:tcPr marT="45727" marB="45727"/>
                </a:tc>
                <a:tc>
                  <a:txBody>
                    <a:bodyPr/>
                    <a:lstStyle/>
                    <a:p>
                      <a:pPr algn="ctr"/>
                      <a:r>
                        <a:rPr lang="en-US" sz="2000" dirty="0"/>
                        <a:t>.</a:t>
                      </a:r>
                    </a:p>
                  </a:txBody>
                  <a:tcPr marT="45727" marB="45727"/>
                </a:tc>
                <a:tc>
                  <a:txBody>
                    <a:bodyPr/>
                    <a:lstStyle/>
                    <a:p>
                      <a:pPr algn="ctr"/>
                      <a:r>
                        <a:rPr lang="en-US" sz="2000" dirty="0"/>
                        <a:t>.</a:t>
                      </a:r>
                    </a:p>
                  </a:txBody>
                  <a:tcPr marT="45727" marB="45727"/>
                </a:tc>
                <a:tc>
                  <a:txBody>
                    <a:bodyPr/>
                    <a:lstStyle/>
                    <a:p>
                      <a:pPr algn="ctr"/>
                      <a:r>
                        <a:rPr lang="en-US" sz="2000" dirty="0"/>
                        <a:t>.</a:t>
                      </a:r>
                    </a:p>
                  </a:txBody>
                  <a:tcPr marT="45727" marB="45727"/>
                </a:tc>
                <a:extLst>
                  <a:ext uri="{0D108BD9-81ED-4DB2-BD59-A6C34878D82A}">
                    <a16:rowId xmlns:a16="http://schemas.microsoft.com/office/drawing/2014/main" val="10009"/>
                  </a:ext>
                </a:extLst>
              </a:tr>
              <a:tr h="396298">
                <a:tc>
                  <a:txBody>
                    <a:bodyPr/>
                    <a:lstStyle/>
                    <a:p>
                      <a:pPr algn="ctr"/>
                      <a:r>
                        <a:rPr lang="en-US" sz="2000" dirty="0"/>
                        <a:t>.</a:t>
                      </a:r>
                    </a:p>
                  </a:txBody>
                  <a:tcPr marT="45727" marB="45727"/>
                </a:tc>
                <a:tc>
                  <a:txBody>
                    <a:bodyPr/>
                    <a:lstStyle/>
                    <a:p>
                      <a:pPr algn="ctr"/>
                      <a:r>
                        <a:rPr lang="en-US" sz="2000" dirty="0"/>
                        <a:t>.</a:t>
                      </a:r>
                    </a:p>
                  </a:txBody>
                  <a:tcPr marT="45727" marB="45727"/>
                </a:tc>
                <a:tc>
                  <a:txBody>
                    <a:bodyPr/>
                    <a:lstStyle/>
                    <a:p>
                      <a:pPr algn="ctr"/>
                      <a:r>
                        <a:rPr lang="en-US" sz="2000" dirty="0"/>
                        <a:t>.</a:t>
                      </a:r>
                    </a:p>
                  </a:txBody>
                  <a:tcPr marT="45727" marB="45727"/>
                </a:tc>
                <a:tc>
                  <a:txBody>
                    <a:bodyPr/>
                    <a:lstStyle/>
                    <a:p>
                      <a:pPr algn="ctr"/>
                      <a:r>
                        <a:rPr lang="en-US" sz="2000" dirty="0"/>
                        <a:t>.</a:t>
                      </a:r>
                    </a:p>
                  </a:txBody>
                  <a:tcPr marT="45727" marB="45727"/>
                </a:tc>
                <a:extLst>
                  <a:ext uri="{0D108BD9-81ED-4DB2-BD59-A6C34878D82A}">
                    <a16:rowId xmlns:a16="http://schemas.microsoft.com/office/drawing/2014/main" val="10010"/>
                  </a:ext>
                </a:extLst>
              </a:tr>
            </a:tbl>
          </a:graphicData>
        </a:graphic>
      </p:graphicFrame>
      <p:sp>
        <p:nvSpPr>
          <p:cNvPr id="2" name="Date Placeholder 1"/>
          <p:cNvSpPr>
            <a:spLocks noGrp="1"/>
          </p:cNvSpPr>
          <p:nvPr>
            <p:ph type="dt" sz="half" idx="10"/>
          </p:nvPr>
        </p:nvSpPr>
        <p:spPr/>
        <p:txBody>
          <a:bodyPr/>
          <a:lstStyle/>
          <a:p>
            <a:fld id="{F03FAB97-FB39-4748-B93F-9B4AD158A061}" type="datetime9">
              <a:rPr lang="en-SG" smtClean="0"/>
              <a:t>21/2/2019 4:32:15 PM</a:t>
            </a:fld>
            <a:endParaRPr lang="en-SG"/>
          </a:p>
        </p:txBody>
      </p:sp>
      <p:sp>
        <p:nvSpPr>
          <p:cNvPr id="3" name="Footer Placeholder 2"/>
          <p:cNvSpPr>
            <a:spLocks noGrp="1"/>
          </p:cNvSpPr>
          <p:nvPr>
            <p:ph type="ftr" sz="quarter" idx="11"/>
          </p:nvPr>
        </p:nvSpPr>
        <p:spPr/>
        <p:txBody>
          <a:bodyPr/>
          <a:lstStyle/>
          <a:p>
            <a:r>
              <a:rPr lang="en-SG" dirty="0"/>
              <a:t>CSCI317 - 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6</a:t>
            </a:fld>
            <a:endParaRPr lang="en-SG"/>
          </a:p>
        </p:txBody>
      </p:sp>
    </p:spTree>
    <p:extLst>
      <p:ext uri="{BB962C8B-B14F-4D97-AF65-F5344CB8AC3E}">
        <p14:creationId xmlns:p14="http://schemas.microsoft.com/office/powerpoint/2010/main" val="4290665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931863" y="457200"/>
            <a:ext cx="7158037" cy="976313"/>
          </a:xfrm>
        </p:spPr>
        <p:txBody>
          <a:bodyPr/>
          <a:lstStyle/>
          <a:p>
            <a:r>
              <a:rPr lang="en-US" dirty="0">
                <a:solidFill>
                  <a:srgbClr val="800000"/>
                </a:solidFill>
                <a:latin typeface="Times New Roman" charset="0"/>
              </a:rPr>
              <a:t>Understanding of the question</a:t>
            </a:r>
            <a:endParaRPr lang="en-US" dirty="0">
              <a:latin typeface="Times New Roman" charset="0"/>
            </a:endParaRPr>
          </a:p>
        </p:txBody>
      </p:sp>
      <p:sp>
        <p:nvSpPr>
          <p:cNvPr id="22533" name="Rectangle 3"/>
          <p:cNvSpPr>
            <a:spLocks noGrp="1" noChangeArrowheads="1"/>
          </p:cNvSpPr>
          <p:nvPr>
            <p:ph idx="1"/>
          </p:nvPr>
        </p:nvSpPr>
        <p:spPr>
          <a:xfrm>
            <a:off x="873125" y="1752600"/>
            <a:ext cx="7947347" cy="4916760"/>
          </a:xfrm>
        </p:spPr>
        <p:txBody>
          <a:bodyPr>
            <a:noAutofit/>
          </a:bodyPr>
          <a:lstStyle/>
          <a:p>
            <a:pPr eaLnBrk="1" hangingPunct="1">
              <a:lnSpc>
                <a:spcPct val="90000"/>
              </a:lnSpc>
              <a:buFont typeface="Wingdings" charset="0"/>
              <a:buNone/>
            </a:pPr>
            <a:r>
              <a:rPr lang="en-US" sz="2800" dirty="0">
                <a:latin typeface="Times New Roman" charset="0"/>
              </a:rPr>
              <a:t>Assume that all shipments have been done by 20 suppliers, quantities of shipment vary from 1 to 100 with the same probability of each value of quantity, average number of rows per disk block is equal to 10, block size is 2 K.</a:t>
            </a:r>
          </a:p>
          <a:p>
            <a:pPr marL="0" indent="0">
              <a:spcBef>
                <a:spcPts val="0"/>
              </a:spcBef>
              <a:buFont typeface="Wingdings" charset="0"/>
              <a:buNone/>
              <a:defRPr/>
            </a:pPr>
            <a:endParaRPr lang="en-US" sz="1800" dirty="0">
              <a:solidFill>
                <a:srgbClr val="800000"/>
              </a:solidFill>
              <a:latin typeface="Times New Roman" charset="0"/>
            </a:endParaRPr>
          </a:p>
          <a:p>
            <a:pPr>
              <a:spcBef>
                <a:spcPts val="0"/>
              </a:spcBef>
              <a:buClrTx/>
              <a:buFont typeface="Wingdings" charset="2"/>
              <a:buChar char="Ø"/>
              <a:defRPr/>
            </a:pPr>
            <a:r>
              <a:rPr lang="en-US" sz="2800" b="1" dirty="0">
                <a:solidFill>
                  <a:srgbClr val="800000"/>
                </a:solidFill>
                <a:latin typeface="Times New Roman" charset="0"/>
              </a:rPr>
              <a:t>20 suppliers supplying parts, with quantities of shipment vary from 1 to 100, with </a:t>
            </a:r>
            <a:r>
              <a:rPr lang="en-US" sz="2800" b="1" u="sng" dirty="0">
                <a:solidFill>
                  <a:srgbClr val="800000"/>
                </a:solidFill>
                <a:latin typeface="Times New Roman" charset="0"/>
              </a:rPr>
              <a:t>same probability</a:t>
            </a:r>
            <a:r>
              <a:rPr lang="en-US" sz="2800" b="1" dirty="0">
                <a:solidFill>
                  <a:srgbClr val="800000"/>
                </a:solidFill>
                <a:latin typeface="Times New Roman" charset="0"/>
              </a:rPr>
              <a:t>. </a:t>
            </a:r>
          </a:p>
          <a:p>
            <a:pPr>
              <a:spcBef>
                <a:spcPts val="0"/>
              </a:spcBef>
              <a:buClrTx/>
              <a:buFont typeface="Wingdings" charset="2"/>
              <a:buChar char="Ø"/>
              <a:defRPr/>
            </a:pPr>
            <a:endParaRPr lang="en-US" sz="2800" b="1" dirty="0">
              <a:solidFill>
                <a:srgbClr val="800000"/>
              </a:solidFill>
              <a:latin typeface="Times New Roman" charset="0"/>
            </a:endParaRPr>
          </a:p>
          <a:p>
            <a:pPr>
              <a:spcBef>
                <a:spcPts val="0"/>
              </a:spcBef>
              <a:buClrTx/>
              <a:buFont typeface="Wingdings" charset="2"/>
              <a:buChar char="Ø"/>
              <a:defRPr/>
            </a:pPr>
            <a:r>
              <a:rPr lang="en-US" sz="2800" b="1" dirty="0">
                <a:solidFill>
                  <a:srgbClr val="800000"/>
                </a:solidFill>
                <a:latin typeface="Times New Roman" charset="0"/>
              </a:rPr>
              <a:t>Thus on an average, each supplier has 50,000 shipment records (1,000,000/20 = 50,000) </a:t>
            </a:r>
            <a:endParaRPr lang="en-US" sz="2800" b="1" dirty="0">
              <a:solidFill>
                <a:srgbClr val="800000"/>
              </a:solidFill>
            </a:endParaRPr>
          </a:p>
        </p:txBody>
      </p:sp>
      <p:sp>
        <p:nvSpPr>
          <p:cNvPr id="2" name="Date Placeholder 1"/>
          <p:cNvSpPr>
            <a:spLocks noGrp="1"/>
          </p:cNvSpPr>
          <p:nvPr>
            <p:ph type="dt" sz="half" idx="10"/>
          </p:nvPr>
        </p:nvSpPr>
        <p:spPr/>
        <p:txBody>
          <a:bodyPr/>
          <a:lstStyle/>
          <a:p>
            <a:fld id="{CA1177AB-DA26-2048-AF5F-CC84E8B46304}" type="datetime9">
              <a:rPr lang="en-SG" smtClean="0"/>
              <a:t>21/2/2019 4:32:15 PM</a:t>
            </a:fld>
            <a:endParaRPr lang="en-SG"/>
          </a:p>
        </p:txBody>
      </p:sp>
      <p:sp>
        <p:nvSpPr>
          <p:cNvPr id="3" name="Footer Placeholder 2"/>
          <p:cNvSpPr>
            <a:spLocks noGrp="1"/>
          </p:cNvSpPr>
          <p:nvPr>
            <p:ph type="ftr" sz="quarter" idx="11"/>
          </p:nvPr>
        </p:nvSpPr>
        <p:spPr/>
        <p:txBody>
          <a:bodyPr/>
          <a:lstStyle/>
          <a:p>
            <a:r>
              <a:rPr lang="en-SG" dirty="0"/>
              <a:t>CSCI317 - Database Performance Tuning</a:t>
            </a:r>
          </a:p>
        </p:txBody>
      </p:sp>
      <p:sp>
        <p:nvSpPr>
          <p:cNvPr id="4" name="Slide Number Placeholder 3"/>
          <p:cNvSpPr>
            <a:spLocks noGrp="1"/>
          </p:cNvSpPr>
          <p:nvPr>
            <p:ph type="sldNum" sz="quarter" idx="12"/>
          </p:nvPr>
        </p:nvSpPr>
        <p:spPr/>
        <p:txBody>
          <a:bodyPr/>
          <a:lstStyle/>
          <a:p>
            <a:fld id="{8F7C6DAE-D404-4E9E-9F18-980D9FF6E46D}" type="slidenum">
              <a:rPr lang="en-SG" smtClean="0"/>
              <a:pPr/>
              <a:t>7</a:t>
            </a:fld>
            <a:endParaRPr lang="en-SG"/>
          </a:p>
        </p:txBody>
      </p:sp>
    </p:spTree>
    <p:extLst>
      <p:ext uri="{BB962C8B-B14F-4D97-AF65-F5344CB8AC3E}">
        <p14:creationId xmlns:p14="http://schemas.microsoft.com/office/powerpoint/2010/main" val="1608565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2533">
                                            <p:txEl>
                                              <p:pRg st="2" end="2"/>
                                            </p:txEl>
                                          </p:spTgt>
                                        </p:tgtEl>
                                        <p:attrNameLst>
                                          <p:attrName>style.visibility</p:attrName>
                                        </p:attrNameLst>
                                      </p:cBhvr>
                                      <p:to>
                                        <p:strVal val="visible"/>
                                      </p:to>
                                    </p:set>
                                    <p:anim calcmode="lin" valueType="num">
                                      <p:cBhvr>
                                        <p:cTn id="7" dur="500" fill="hold"/>
                                        <p:tgtEl>
                                          <p:spTgt spid="2253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2253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5" presetClass="entr" presetSubtype="0" fill="hold" nodeType="clickEffect">
                                  <p:stCondLst>
                                    <p:cond delay="0"/>
                                  </p:stCondLst>
                                  <p:childTnLst>
                                    <p:set>
                                      <p:cBhvr>
                                        <p:cTn id="12" dur="1" fill="hold">
                                          <p:stCondLst>
                                            <p:cond delay="0"/>
                                          </p:stCondLst>
                                        </p:cTn>
                                        <p:tgtEl>
                                          <p:spTgt spid="22533">
                                            <p:txEl>
                                              <p:pRg st="4" end="4"/>
                                            </p:txEl>
                                          </p:spTgt>
                                        </p:tgtEl>
                                        <p:attrNameLst>
                                          <p:attrName>style.visibility</p:attrName>
                                        </p:attrNameLst>
                                      </p:cBhvr>
                                      <p:to>
                                        <p:strVal val="visible"/>
                                      </p:to>
                                    </p:set>
                                    <p:animEffect transition="in" filter="fade">
                                      <p:cBhvr>
                                        <p:cTn id="13" dur="2000"/>
                                        <p:tgtEl>
                                          <p:spTgt spid="22533">
                                            <p:txEl>
                                              <p:pRg st="4" end="4"/>
                                            </p:txEl>
                                          </p:spTgt>
                                        </p:tgtEl>
                                      </p:cBhvr>
                                    </p:animEffect>
                                    <p:anim calcmode="lin" valueType="num">
                                      <p:cBhvr>
                                        <p:cTn id="14" dur="2000" fill="hold"/>
                                        <p:tgtEl>
                                          <p:spTgt spid="22533">
                                            <p:txEl>
                                              <p:pRg st="4" end="4"/>
                                            </p:txEl>
                                          </p:spTgt>
                                        </p:tgtEl>
                                        <p:attrNameLst>
                                          <p:attrName>style.rotation</p:attrName>
                                        </p:attrNameLst>
                                      </p:cBhvr>
                                      <p:tavLst>
                                        <p:tav tm="0">
                                          <p:val>
                                            <p:fltVal val="720"/>
                                          </p:val>
                                        </p:tav>
                                        <p:tav tm="100000">
                                          <p:val>
                                            <p:fltVal val="0"/>
                                          </p:val>
                                        </p:tav>
                                      </p:tavLst>
                                    </p:anim>
                                    <p:anim calcmode="lin" valueType="num">
                                      <p:cBhvr>
                                        <p:cTn id="15" dur="2000" fill="hold"/>
                                        <p:tgtEl>
                                          <p:spTgt spid="22533">
                                            <p:txEl>
                                              <p:pRg st="4" end="4"/>
                                            </p:txEl>
                                          </p:spTgt>
                                        </p:tgtEl>
                                        <p:attrNameLst>
                                          <p:attrName>ppt_h</p:attrName>
                                        </p:attrNameLst>
                                      </p:cBhvr>
                                      <p:tavLst>
                                        <p:tav tm="0">
                                          <p:val>
                                            <p:fltVal val="0"/>
                                          </p:val>
                                        </p:tav>
                                        <p:tav tm="100000">
                                          <p:val>
                                            <p:strVal val="#ppt_h"/>
                                          </p:val>
                                        </p:tav>
                                      </p:tavLst>
                                    </p:anim>
                                    <p:anim calcmode="lin" valueType="num">
                                      <p:cBhvr>
                                        <p:cTn id="16" dur="2000" fill="hold"/>
                                        <p:tgtEl>
                                          <p:spTgt spid="22533">
                                            <p:txEl>
                                              <p:pRg st="4" end="4"/>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931863" y="457200"/>
            <a:ext cx="7158037" cy="976313"/>
          </a:xfrm>
        </p:spPr>
        <p:txBody>
          <a:bodyPr/>
          <a:lstStyle/>
          <a:p>
            <a:r>
              <a:rPr lang="en-US" dirty="0">
                <a:solidFill>
                  <a:srgbClr val="800000"/>
                </a:solidFill>
                <a:latin typeface="Times New Roman" charset="0"/>
              </a:rPr>
              <a:t>Understanding of the question</a:t>
            </a:r>
            <a:endParaRPr lang="en-US" dirty="0">
              <a:latin typeface="Times New Roman" charset="0"/>
            </a:endParaRPr>
          </a:p>
        </p:txBody>
      </p:sp>
      <p:sp>
        <p:nvSpPr>
          <p:cNvPr id="22533" name="Rectangle 3"/>
          <p:cNvSpPr>
            <a:spLocks noGrp="1" noChangeArrowheads="1"/>
          </p:cNvSpPr>
          <p:nvPr>
            <p:ph idx="1"/>
          </p:nvPr>
        </p:nvSpPr>
        <p:spPr>
          <a:xfrm>
            <a:off x="873125" y="1752600"/>
            <a:ext cx="7661275" cy="4114800"/>
          </a:xfrm>
        </p:spPr>
        <p:txBody>
          <a:bodyPr/>
          <a:lstStyle/>
          <a:p>
            <a:pPr>
              <a:buNone/>
            </a:pPr>
            <a:r>
              <a:rPr lang="en-US" sz="2800" dirty="0">
                <a:latin typeface="Times New Roman" charset="0"/>
              </a:rPr>
              <a:t>Assume that all primary keys are automatically indexed by a database system and that such index is implemented as non-clustered B*-Tree. The height of this index is equal to 3.</a:t>
            </a:r>
          </a:p>
          <a:p>
            <a:pPr>
              <a:buNone/>
            </a:pPr>
            <a:endParaRPr lang="en-US" sz="2800" dirty="0">
              <a:latin typeface="Times New Roman" charset="0"/>
            </a:endParaRPr>
          </a:p>
          <a:p>
            <a:pPr>
              <a:buNone/>
            </a:pPr>
            <a:r>
              <a:rPr lang="en-US" sz="2800" dirty="0">
                <a:latin typeface="Times New Roman" charset="0"/>
              </a:rPr>
              <a:t>Moreover, a database administrator created a non-clustered B*-Tree index on attribute QUANTITY and found that height of this index is equal to 1.</a:t>
            </a:r>
          </a:p>
        </p:txBody>
      </p:sp>
      <p:sp>
        <p:nvSpPr>
          <p:cNvPr id="2" name="Date Placeholder 1"/>
          <p:cNvSpPr>
            <a:spLocks noGrp="1"/>
          </p:cNvSpPr>
          <p:nvPr>
            <p:ph type="dt" sz="half" idx="10"/>
          </p:nvPr>
        </p:nvSpPr>
        <p:spPr/>
        <p:txBody>
          <a:bodyPr/>
          <a:lstStyle/>
          <a:p>
            <a:fld id="{2DC827C8-1B8F-0A48-BCEE-5B807A2D3B7E}" type="datetime9">
              <a:rPr lang="en-SG" smtClean="0"/>
              <a:t>21/2/2019 4:32:15 PM</a:t>
            </a:fld>
            <a:endParaRPr lang="en-SG"/>
          </a:p>
        </p:txBody>
      </p:sp>
      <p:sp>
        <p:nvSpPr>
          <p:cNvPr id="3" name="Footer Placeholder 2"/>
          <p:cNvSpPr>
            <a:spLocks noGrp="1"/>
          </p:cNvSpPr>
          <p:nvPr>
            <p:ph type="ftr" sz="quarter" idx="11"/>
          </p:nvPr>
        </p:nvSpPr>
        <p:spPr/>
        <p:txBody>
          <a:bodyPr/>
          <a:lstStyle/>
          <a:p>
            <a:r>
              <a:rPr lang="en-SG" dirty="0"/>
              <a:t>CSCI317 - Database Performance Tuning</a:t>
            </a:r>
          </a:p>
        </p:txBody>
      </p:sp>
      <p:sp>
        <p:nvSpPr>
          <p:cNvPr id="4" name="Slide Number Placeholder 3"/>
          <p:cNvSpPr>
            <a:spLocks noGrp="1"/>
          </p:cNvSpPr>
          <p:nvPr>
            <p:ph type="sldNum" sz="quarter" idx="12"/>
          </p:nvPr>
        </p:nvSpPr>
        <p:spPr/>
        <p:txBody>
          <a:bodyPr/>
          <a:lstStyle/>
          <a:p>
            <a:fld id="{8F7C6DAE-D404-4E9E-9F18-980D9FF6E46D}" type="slidenum">
              <a:rPr lang="en-SG" smtClean="0"/>
              <a:pPr/>
              <a:t>8</a:t>
            </a:fld>
            <a:endParaRPr lang="en-SG"/>
          </a:p>
        </p:txBody>
      </p:sp>
    </p:spTree>
    <p:extLst>
      <p:ext uri="{BB962C8B-B14F-4D97-AF65-F5344CB8AC3E}">
        <p14:creationId xmlns:p14="http://schemas.microsoft.com/office/powerpoint/2010/main" val="1854152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dirty="0">
                <a:solidFill>
                  <a:srgbClr val="800000"/>
                </a:solidFill>
                <a:latin typeface="Times New Roman" charset="0"/>
              </a:rPr>
              <a:t>Understanding of the question</a:t>
            </a:r>
          </a:p>
        </p:txBody>
      </p:sp>
      <p:pic>
        <p:nvPicPr>
          <p:cNvPr id="25605" name="Content Placeholder 2" descr="NonClusteredIndex-01.png"/>
          <p:cNvPicPr>
            <a:picLocks noGrp="1" noChangeAspect="1"/>
          </p:cNvPicPr>
          <p:nvPr>
            <p:ph idx="1"/>
          </p:nvPr>
        </p:nvPicPr>
        <p:blipFill>
          <a:blip r:embed="rId2">
            <a:extLst>
              <a:ext uri="{28A0092B-C50C-407E-A947-70E740481C1C}">
                <a14:useLocalDpi xmlns:a14="http://schemas.microsoft.com/office/drawing/2010/main" val="0"/>
              </a:ext>
            </a:extLst>
          </a:blip>
          <a:srcRect l="3643" r="3643"/>
          <a:stretch>
            <a:fillRect/>
          </a:stretch>
        </p:blipFill>
        <p:spPr/>
      </p:pic>
      <p:sp>
        <p:nvSpPr>
          <p:cNvPr id="2" name="Date Placeholder 1"/>
          <p:cNvSpPr>
            <a:spLocks noGrp="1"/>
          </p:cNvSpPr>
          <p:nvPr>
            <p:ph type="dt" sz="half" idx="10"/>
          </p:nvPr>
        </p:nvSpPr>
        <p:spPr/>
        <p:txBody>
          <a:bodyPr/>
          <a:lstStyle/>
          <a:p>
            <a:fld id="{BF453DCD-5146-A64D-AAFC-7763A82350A6}" type="datetime9">
              <a:rPr lang="en-SG" smtClean="0"/>
              <a:t>21/2/2019 4:32:15 PM</a:t>
            </a:fld>
            <a:endParaRPr lang="en-SG"/>
          </a:p>
        </p:txBody>
      </p:sp>
      <p:sp>
        <p:nvSpPr>
          <p:cNvPr id="3" name="Footer Placeholder 2"/>
          <p:cNvSpPr>
            <a:spLocks noGrp="1"/>
          </p:cNvSpPr>
          <p:nvPr>
            <p:ph type="ftr" sz="quarter" idx="11"/>
          </p:nvPr>
        </p:nvSpPr>
        <p:spPr/>
        <p:txBody>
          <a:bodyPr/>
          <a:lstStyle/>
          <a:p>
            <a:r>
              <a:rPr lang="en-SG" dirty="0"/>
              <a:t>CSCI317 - 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9</a:t>
            </a:fld>
            <a:endParaRPr lang="en-SG"/>
          </a:p>
        </p:txBody>
      </p:sp>
    </p:spTree>
    <p:extLst>
      <p:ext uri="{BB962C8B-B14F-4D97-AF65-F5344CB8AC3E}">
        <p14:creationId xmlns:p14="http://schemas.microsoft.com/office/powerpoint/2010/main" val="234162840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2688</TotalTime>
  <Words>3835</Words>
  <Application>Microsoft Office PowerPoint</Application>
  <PresentationFormat>On-screen Show (4:3)</PresentationFormat>
  <Paragraphs>618</Paragraphs>
  <Slides>48</Slides>
  <Notes>17</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48</vt:i4>
      </vt:variant>
    </vt:vector>
  </HeadingPairs>
  <TitlesOfParts>
    <vt:vector size="55" baseType="lpstr">
      <vt:lpstr>Arial</vt:lpstr>
      <vt:lpstr>Calibri</vt:lpstr>
      <vt:lpstr>Times New Roman</vt:lpstr>
      <vt:lpstr>Wingdings</vt:lpstr>
      <vt:lpstr>Custom Design</vt:lpstr>
      <vt:lpstr>Clarity</vt:lpstr>
      <vt:lpstr>Equation</vt:lpstr>
      <vt:lpstr>CSCI317 – Database Performance Tuning </vt:lpstr>
      <vt:lpstr>Question</vt:lpstr>
      <vt:lpstr>Question</vt:lpstr>
      <vt:lpstr>Understanding of the question</vt:lpstr>
      <vt:lpstr>Understanding of the question</vt:lpstr>
      <vt:lpstr>Understanding of the question</vt:lpstr>
      <vt:lpstr>Understanding of the question</vt:lpstr>
      <vt:lpstr>Understanding of the question</vt:lpstr>
      <vt:lpstr>Understanding of the question</vt:lpstr>
      <vt:lpstr>Understanding of the question</vt:lpstr>
      <vt:lpstr>Understanding of the question</vt:lpstr>
      <vt:lpstr>(1) - Question</vt:lpstr>
      <vt:lpstr>(1) – Suggested Solution:</vt:lpstr>
      <vt:lpstr>(2) - Question</vt:lpstr>
      <vt:lpstr>(2) - Suggested Solution</vt:lpstr>
      <vt:lpstr>(3) - Question</vt:lpstr>
      <vt:lpstr>(3) – Suggested Solution</vt:lpstr>
      <vt:lpstr>(4) - Question </vt:lpstr>
      <vt:lpstr>(4) – Suggested Solution</vt:lpstr>
      <vt:lpstr>(4) - Question </vt:lpstr>
      <vt:lpstr>(4) – Suggested Solution</vt:lpstr>
      <vt:lpstr>(4) – Suggested Solution</vt:lpstr>
      <vt:lpstr>(4) – Suggested Solution</vt:lpstr>
      <vt:lpstr>(4) – Suggested Solution</vt:lpstr>
      <vt:lpstr>(4) – Suggested Solution</vt:lpstr>
      <vt:lpstr>(4) – Suggested Solution</vt:lpstr>
      <vt:lpstr>(4) – Suggested Solution</vt:lpstr>
      <vt:lpstr>(4) – Suggested Solution</vt:lpstr>
      <vt:lpstr>(5) - Question</vt:lpstr>
      <vt:lpstr>(5) – Suggested Solution</vt:lpstr>
      <vt:lpstr>(5) – Suggested Solution</vt:lpstr>
      <vt:lpstr>(5) – Suggested Solution</vt:lpstr>
      <vt:lpstr>(5) – Suggested Solution</vt:lpstr>
      <vt:lpstr>(5) – Suggested Solution</vt:lpstr>
      <vt:lpstr>(5) – Suggested Solution</vt:lpstr>
      <vt:lpstr>(5) – Suggested Solution</vt:lpstr>
      <vt:lpstr>(5) – Suggested Solution</vt:lpstr>
      <vt:lpstr>(5) – Suggested Solution</vt:lpstr>
      <vt:lpstr>(6) - Question</vt:lpstr>
      <vt:lpstr>(7) - Question</vt:lpstr>
      <vt:lpstr>(8) - Question</vt:lpstr>
      <vt:lpstr>(9) - Question</vt:lpstr>
      <vt:lpstr>(10) - Question</vt:lpstr>
      <vt:lpstr>(10) - Question</vt:lpstr>
      <vt:lpstr>(11) - Question</vt:lpstr>
      <vt:lpstr>(12) - Question</vt:lpstr>
      <vt:lpstr>(13) - Question</vt:lpstr>
      <vt:lpstr>(14) - Question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Sionggo Japit</dc:creator>
  <cp:lastModifiedBy>user</cp:lastModifiedBy>
  <cp:revision>88</cp:revision>
  <dcterms:created xsi:type="dcterms:W3CDTF">2009-04-07T14:01:15Z</dcterms:created>
  <dcterms:modified xsi:type="dcterms:W3CDTF">2019-02-21T08:36:50Z</dcterms:modified>
</cp:coreProperties>
</file>