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00"/>
    <a:srgbClr val="FFFF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89388-4DD2-D343-AA70-5B745C71256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57E67-AE00-AE41-A92E-A8710F75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41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F2D4B-A4E8-4702-AAD9-AEEABDEDCA00}" type="datetimeFigureOut">
              <a:rPr lang="en-US" smtClean="0"/>
              <a:t>1/21/2019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E026-3337-4E2C-A2B0-FA1DE3C962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140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304-1BBE-AC48-924B-3E979AF74DB5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F8BD-8466-DD4B-B168-DD26E2790C91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257-B598-2347-BBA7-9FD60473FAAB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891F-39E0-ED41-88CF-2D2B1DFF4E33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124-F71A-1843-A1A4-8B13ED5E5791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>
                <a:solidFill>
                  <a:srgbClr val="B5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B5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BF6A-5406-6F47-91A4-C158AEA1205D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F29-6182-0E4F-B4F0-FDB3551690DC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E79-7B58-4443-BFCA-A60913638D4A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3F96-DEC6-D245-8D71-BC9F6399DFDE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616-73DC-FC44-A0A3-03CA66080A4E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87F4-DD32-5F43-A554-992CE9BA0D8C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FF36-A545-D546-81FE-EC725F3A0D67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F9F5-969E-DB4F-9AA0-AB9B80C6B1B0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2FEE-3570-AD42-AEAA-E6F8396A65DA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2F07-9187-8A4A-81CC-88866D92ACD9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0011-95C2-2042-8ABD-D1F55B4E8BAC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4C2-0243-0847-8308-19DADFC38EF5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F8D8-0CB8-FE45-9E9A-35D4A9D7F2FF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9B-6B65-8043-9556-160B610D236E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1BE-0064-654D-93C1-032AA6DAA81D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AFF-4170-0241-B8D6-349B1C433288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C167-4DF9-B844-94AF-46ACF590C04F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295-E7D3-B841-AD60-0648E9D27E16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11585-60B9-B34A-BC7E-07AD9BE77C61}" type="datetime9">
              <a:rPr lang="en-SG" smtClean="0"/>
              <a:t>21/1/2019 11:54:59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Topic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8F82-1E71-F744-AE38-937C807A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B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9C79F7-4136-2445-89CD-FC9D39DE72A4}" type="datetime9">
              <a:rPr lang="en-SG" smtClean="0"/>
              <a:t>21/1/2019 11:54:59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SG"/>
              <a:t>Topic Title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7C6DAE-D404-4E9E-9F18-980D9FF6E46D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japit@uow.edu.au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9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CSCI317 – Database Performance Tuning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876128"/>
          </a:xfrm>
        </p:spPr>
        <p:txBody>
          <a:bodyPr>
            <a:normAutofit/>
          </a:bodyPr>
          <a:lstStyle/>
          <a:p>
            <a:r>
              <a:rPr lang="en-US" dirty="0"/>
              <a:t>Tutorial – Indexing</a:t>
            </a:r>
          </a:p>
          <a:p>
            <a:endParaRPr lang="en-US" dirty="0"/>
          </a:p>
          <a:p>
            <a:r>
              <a:rPr lang="en-US" dirty="0"/>
              <a:t>Sionggo Japit</a:t>
            </a:r>
          </a:p>
          <a:p>
            <a:r>
              <a:rPr lang="en-US" dirty="0">
                <a:hlinkClick r:id="rId2"/>
              </a:rPr>
              <a:t>sjapit@uow.edu.au</a:t>
            </a:r>
            <a:endParaRPr lang="en-US" dirty="0"/>
          </a:p>
          <a:p>
            <a:endParaRPr lang="en-US" dirty="0"/>
          </a:p>
          <a:p>
            <a:fld id="{D8E6914C-D593-1041-8DF1-A0758FB75E7C}" type="datetime3">
              <a:rPr lang="en-SG" smtClean="0"/>
              <a:t>21 January 2019</a:t>
            </a:fld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The following SQL statement has been used to create an index on a relational table CUSTOMER owned by a user CSCI317: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500" dirty="0"/>
              <a:t>CREATE INDEX IDX_CUSTOMER ON CUSTOMER(C_LNAME, C_EMAIL);</a:t>
            </a:r>
          </a:p>
          <a:p>
            <a:pPr>
              <a:spcBef>
                <a:spcPts val="0"/>
              </a:spcBef>
            </a:pPr>
            <a:endParaRPr lang="en-US" sz="2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Give 3 </a:t>
            </a:r>
            <a:r>
              <a:rPr lang="en-US" sz="2500" b="1" dirty="0"/>
              <a:t>different </a:t>
            </a:r>
            <a:r>
              <a:rPr lang="en-US" sz="2500" dirty="0"/>
              <a:t>SELECT statements such that each statement is processed only by accessing the index and </a:t>
            </a:r>
            <a:r>
              <a:rPr lang="en-US" sz="2500" b="1" dirty="0">
                <a:solidFill>
                  <a:srgbClr val="800000"/>
                </a:solidFill>
              </a:rPr>
              <a:t>NOT</a:t>
            </a:r>
            <a:r>
              <a:rPr lang="en-US" sz="2500" dirty="0"/>
              <a:t> by accessing a relational table CUSTOMER. This way of query processing is commonly called "index processing only", because a database systems does not plan to access a relational table to compute a query.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3484-5AD8-2547-B4B7-C1E55DDF8DDA}" type="datetime9">
              <a:rPr lang="en-SG" smtClean="0"/>
              <a:t>21/1/2019 11:55:02 PM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Topic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Make sure the queries really are </a:t>
            </a:r>
            <a:r>
              <a:rPr lang="en-US" sz="2500" b="1" dirty="0"/>
              <a:t>different</a:t>
            </a:r>
            <a:r>
              <a:rPr lang="en-US" sz="2500" dirty="0"/>
              <a:t>, e.g. one query could be a join query another query could be a nested query with correlation variables and yet another query could be an aggregation query with GROUP BY and HAVING clauses. Each query must retrieve different information.</a:t>
            </a:r>
            <a:endParaRPr lang="en-SG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A495-DFEA-F445-9A3E-A2D1D2FAEEF1}" type="datetime9">
              <a:rPr lang="en-SG" smtClean="0"/>
              <a:t>21/1/2019 11:55:02 PM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Topic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10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(1)</a:t>
            </a:r>
          </a:p>
          <a:p>
            <a:pPr marL="0" indent="0">
              <a:buNone/>
            </a:pPr>
            <a:endParaRPr lang="en-US" sz="2800" dirty="0"/>
          </a:p>
          <a:p>
            <a:pPr marL="800100" lvl="2" indent="0">
              <a:buNone/>
            </a:pPr>
            <a:r>
              <a:rPr lang="en-US" sz="2800" dirty="0">
                <a:solidFill>
                  <a:srgbClr val="800000"/>
                </a:solidFill>
              </a:rPr>
              <a:t>SELECT C_LNAME, C_EMAIL FROM CUSTOMER;</a:t>
            </a:r>
          </a:p>
          <a:p>
            <a:pPr marL="800100" lvl="2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dirty="0"/>
              <a:t>The system will horizontally scan a leaf level of B*-Tree that implements the index IDX_CUSTOMER.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773-41D5-2949-A79A-1D63B93FEB81}" type="datetime9">
              <a:rPr lang="en-SG" smtClean="0"/>
              <a:t>21/1/2019 11:55:02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011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(2)</a:t>
            </a:r>
          </a:p>
          <a:p>
            <a:pPr marL="0" indent="0">
              <a:buNone/>
            </a:pPr>
            <a:endParaRPr lang="en-US" sz="1000" dirty="0"/>
          </a:p>
          <a:p>
            <a:pPr marL="800100" lvl="2" indent="0">
              <a:buNone/>
            </a:pPr>
            <a:r>
              <a:rPr lang="en-US" sz="2800" dirty="0">
                <a:solidFill>
                  <a:srgbClr val="800000"/>
                </a:solidFill>
              </a:rPr>
              <a:t>SELECT COUNT( DISTINCT C_LNAME) FROM CUSTOMER;</a:t>
            </a: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dirty="0"/>
              <a:t>The system will horizontally scan a leaf level of B*-Tree that implements the index IDX_CUSTOMER and it will count the total number of distinct values of attribute C_LNAME.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FD2-E37A-8E47-9E07-43802877A502}" type="datetime9">
              <a:rPr lang="en-SG" smtClean="0"/>
              <a:t>21/1/2019 11:55:02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47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/>
              <a:t>(3)</a:t>
            </a:r>
          </a:p>
          <a:p>
            <a:pPr marL="0" indent="0">
              <a:buNone/>
            </a:pPr>
            <a:endParaRPr lang="en-US" sz="1000" dirty="0"/>
          </a:p>
          <a:p>
            <a:pPr marL="800100" lvl="2" indent="0">
              <a:buNone/>
            </a:pPr>
            <a:r>
              <a:rPr lang="en-US" sz="2700" dirty="0">
                <a:solidFill>
                  <a:srgbClr val="800000"/>
                </a:solidFill>
              </a:rPr>
              <a:t>SELECT C_LNAME, COUNT(*) FROM CUSTOMER GROUP BY C_LNAME;</a:t>
            </a:r>
          </a:p>
          <a:p>
            <a:pPr marL="0" indent="0">
              <a:buNone/>
            </a:pPr>
            <a:endParaRPr lang="en-US" sz="2700" dirty="0"/>
          </a:p>
          <a:p>
            <a:pPr marL="400050" lvl="1" indent="0">
              <a:buNone/>
            </a:pPr>
            <a:r>
              <a:rPr lang="en-US" sz="2700" dirty="0"/>
              <a:t>The system will horizontally scan a leaf level of B*-Tree that implements the index IDX_CUSTOMER. While scanning it will group the values of an attribute C_LNAME and it will count the total number of row identifiers associated with each distinct value of C_LNAME.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4659-4C8E-DF47-9C8B-A55AC502C94E}" type="datetime9">
              <a:rPr lang="en-SG" smtClean="0"/>
              <a:t>21/1/2019 11:55:02 PM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Topic Title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6DAE-D404-4E9E-9F18-980D9FF6E46D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2664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341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Custom Design</vt:lpstr>
      <vt:lpstr>Clarity</vt:lpstr>
      <vt:lpstr>CSCI317 – Database Performance Tuning </vt:lpstr>
      <vt:lpstr>Question</vt:lpstr>
      <vt:lpstr>PowerPoint Presentation</vt:lpstr>
      <vt:lpstr>Solution</vt:lpstr>
      <vt:lpstr>Solution</vt:lpstr>
      <vt:lpstr>Solution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Sionggo Japit</dc:creator>
  <cp:lastModifiedBy>user</cp:lastModifiedBy>
  <cp:revision>21</cp:revision>
  <dcterms:created xsi:type="dcterms:W3CDTF">2009-04-07T14:01:15Z</dcterms:created>
  <dcterms:modified xsi:type="dcterms:W3CDTF">2019-01-21T15:56:15Z</dcterms:modified>
</cp:coreProperties>
</file>