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 id="2147483674" r:id="rId2"/>
  </p:sldMasterIdLst>
  <p:notesMasterIdLst>
    <p:notesMasterId r:id="rId18"/>
  </p:notesMasterIdLst>
  <p:handoutMasterIdLst>
    <p:handoutMasterId r:id="rId19"/>
  </p:handoutMasterIdLst>
  <p:sldIdLst>
    <p:sldId id="256" r:id="rId3"/>
    <p:sldId id="257" r:id="rId4"/>
    <p:sldId id="271" r:id="rId5"/>
    <p:sldId id="272" r:id="rId6"/>
    <p:sldId id="284" r:id="rId7"/>
    <p:sldId id="273" r:id="rId8"/>
    <p:sldId id="285" r:id="rId9"/>
    <p:sldId id="286" r:id="rId10"/>
    <p:sldId id="287" r:id="rId11"/>
    <p:sldId id="288" r:id="rId12"/>
    <p:sldId id="289" r:id="rId13"/>
    <p:sldId id="293" r:id="rId14"/>
    <p:sldId id="290" r:id="rId15"/>
    <p:sldId id="291" r:id="rId16"/>
    <p:sldId id="29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0000"/>
    <a:srgbClr val="FFFFCC"/>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43D38A-B2A1-604E-B950-701FB7835D0B}" type="datetimeFigureOut">
              <a:rPr lang="en-US" smtClean="0"/>
              <a:t>1/21/2019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5885EFA-CBF6-D14E-BE0D-05F5B4557CA7}" type="slidenum">
              <a:rPr lang="en-US" smtClean="0"/>
              <a:t>‹#›</a:t>
            </a:fld>
            <a:endParaRPr lang="en-US"/>
          </a:p>
        </p:txBody>
      </p:sp>
    </p:spTree>
    <p:extLst>
      <p:ext uri="{BB962C8B-B14F-4D97-AF65-F5344CB8AC3E}">
        <p14:creationId xmlns:p14="http://schemas.microsoft.com/office/powerpoint/2010/main" val="15733120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1F2D4B-A4E8-4702-AAD9-AEEABDEDCA00}" type="datetimeFigureOut">
              <a:rPr lang="en-US" smtClean="0"/>
              <a:t>1/21/2019</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8BE026-3337-4E2C-A2B0-FA1DE3C96266}" type="slidenum">
              <a:rPr lang="en-SG" smtClean="0"/>
              <a:t>‹#›</a:t>
            </a:fld>
            <a:endParaRPr lang="en-SG"/>
          </a:p>
        </p:txBody>
      </p:sp>
    </p:spTree>
    <p:extLst>
      <p:ext uri="{BB962C8B-B14F-4D97-AF65-F5344CB8AC3E}">
        <p14:creationId xmlns:p14="http://schemas.microsoft.com/office/powerpoint/2010/main" val="267714070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DF33734-7DD2-DB41-94B0-C5BEA7C04AC0}" type="datetime9">
              <a:rPr lang="en-SG" smtClean="0"/>
              <a:t>21/1/2019 11:56:29 PM</a:t>
            </a:fld>
            <a:endParaRPr lang="en-US"/>
          </a:p>
        </p:txBody>
      </p:sp>
      <p:sp>
        <p:nvSpPr>
          <p:cNvPr id="5" name="Footer Placeholder 4"/>
          <p:cNvSpPr>
            <a:spLocks noGrp="1"/>
          </p:cNvSpPr>
          <p:nvPr>
            <p:ph type="ftr" sz="quarter" idx="11"/>
          </p:nvPr>
        </p:nvSpPr>
        <p:spPr/>
        <p:txBody>
          <a:bodyPr/>
          <a:lstStyle/>
          <a:p>
            <a:r>
              <a:rPr lang="en-US" dirty="0"/>
              <a:t>Database Performance Tuning</a:t>
            </a:r>
          </a:p>
        </p:txBody>
      </p:sp>
      <p:sp>
        <p:nvSpPr>
          <p:cNvPr id="6" name="Slide Number Placeholder 5"/>
          <p:cNvSpPr>
            <a:spLocks noGrp="1"/>
          </p:cNvSpPr>
          <p:nvPr>
            <p:ph type="sldNum" sz="quarter" idx="12"/>
          </p:nvPr>
        </p:nvSpPr>
        <p:spPr/>
        <p:txBody>
          <a:bodyPr/>
          <a:lstStyle/>
          <a:p>
            <a:fld id="{7A2C8F82-1E71-F744-AE38-937C807A3DB7}" type="slidenum">
              <a:rPr lang="en-US" smtClean="0"/>
              <a:t>‹#›</a:t>
            </a:fld>
            <a:endParaRPr lang="en-US"/>
          </a:p>
        </p:txBody>
      </p:sp>
    </p:spTree>
    <p:extLst>
      <p:ext uri="{BB962C8B-B14F-4D97-AF65-F5344CB8AC3E}">
        <p14:creationId xmlns:p14="http://schemas.microsoft.com/office/powerpoint/2010/main" val="3912735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53C2AA-A3F5-CF4E-88AD-582434A290C7}" type="datetime9">
              <a:rPr lang="en-SG" smtClean="0"/>
              <a:t>21/1/2019 11:56:29 PM</a:t>
            </a:fld>
            <a:endParaRPr lang="en-US"/>
          </a:p>
        </p:txBody>
      </p:sp>
      <p:sp>
        <p:nvSpPr>
          <p:cNvPr id="5" name="Footer Placeholder 4"/>
          <p:cNvSpPr>
            <a:spLocks noGrp="1"/>
          </p:cNvSpPr>
          <p:nvPr>
            <p:ph type="ftr" sz="quarter" idx="11"/>
          </p:nvPr>
        </p:nvSpPr>
        <p:spPr/>
        <p:txBody>
          <a:bodyPr/>
          <a:lstStyle/>
          <a:p>
            <a:r>
              <a:rPr lang="en-US" dirty="0"/>
              <a:t>Database Performance Tuning</a:t>
            </a:r>
          </a:p>
        </p:txBody>
      </p:sp>
      <p:sp>
        <p:nvSpPr>
          <p:cNvPr id="6" name="Slide Number Placeholder 5"/>
          <p:cNvSpPr>
            <a:spLocks noGrp="1"/>
          </p:cNvSpPr>
          <p:nvPr>
            <p:ph type="sldNum" sz="quarter" idx="12"/>
          </p:nvPr>
        </p:nvSpPr>
        <p:spPr/>
        <p:txBody>
          <a:bodyPr/>
          <a:lstStyle/>
          <a:p>
            <a:fld id="{7A2C8F82-1E71-F744-AE38-937C807A3DB7}" type="slidenum">
              <a:rPr lang="en-US" smtClean="0"/>
              <a:t>‹#›</a:t>
            </a:fld>
            <a:endParaRPr lang="en-US"/>
          </a:p>
        </p:txBody>
      </p:sp>
    </p:spTree>
    <p:extLst>
      <p:ext uri="{BB962C8B-B14F-4D97-AF65-F5344CB8AC3E}">
        <p14:creationId xmlns:p14="http://schemas.microsoft.com/office/powerpoint/2010/main" val="391892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E2255D-69EB-2243-9057-8E70A5F400A0}" type="datetime9">
              <a:rPr lang="en-SG" smtClean="0"/>
              <a:t>21/1/2019 11:56:29 PM</a:t>
            </a:fld>
            <a:endParaRPr lang="en-US"/>
          </a:p>
        </p:txBody>
      </p:sp>
      <p:sp>
        <p:nvSpPr>
          <p:cNvPr id="5" name="Footer Placeholder 4"/>
          <p:cNvSpPr>
            <a:spLocks noGrp="1"/>
          </p:cNvSpPr>
          <p:nvPr>
            <p:ph type="ftr" sz="quarter" idx="11"/>
          </p:nvPr>
        </p:nvSpPr>
        <p:spPr/>
        <p:txBody>
          <a:bodyPr/>
          <a:lstStyle/>
          <a:p>
            <a:r>
              <a:rPr lang="en-US" dirty="0"/>
              <a:t>Database Performance Tuning</a:t>
            </a:r>
          </a:p>
        </p:txBody>
      </p:sp>
      <p:sp>
        <p:nvSpPr>
          <p:cNvPr id="6" name="Slide Number Placeholder 5"/>
          <p:cNvSpPr>
            <a:spLocks noGrp="1"/>
          </p:cNvSpPr>
          <p:nvPr>
            <p:ph type="sldNum" sz="quarter" idx="12"/>
          </p:nvPr>
        </p:nvSpPr>
        <p:spPr/>
        <p:txBody>
          <a:bodyPr/>
          <a:lstStyle/>
          <a:p>
            <a:fld id="{7A2C8F82-1E71-F744-AE38-937C807A3DB7}" type="slidenum">
              <a:rPr lang="en-US" smtClean="0"/>
              <a:t>‹#›</a:t>
            </a:fld>
            <a:endParaRPr lang="en-US"/>
          </a:p>
        </p:txBody>
      </p:sp>
    </p:spTree>
    <p:extLst>
      <p:ext uri="{BB962C8B-B14F-4D97-AF65-F5344CB8AC3E}">
        <p14:creationId xmlns:p14="http://schemas.microsoft.com/office/powerpoint/2010/main" val="3634251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371600"/>
            <a:ext cx="7848600" cy="1927225"/>
          </a:xfrm>
        </p:spPr>
        <p:txBody>
          <a:bodyPr anchor="b">
            <a:noAutofit/>
          </a:bodyPr>
          <a:lstStyle>
            <a:lvl1pPr>
              <a:defRPr sz="5400" cap="none" baseline="0"/>
            </a:lvl1pPr>
          </a:lstStyle>
          <a:p>
            <a:r>
              <a:rPr lang="en-US" dirty="0"/>
              <a:t>Click To Edit Master Title Style</a:t>
            </a:r>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A5BE36-4F7A-1948-9F77-B756FF3145E1}" type="datetime9">
              <a:rPr lang="en-SG" smtClean="0"/>
              <a:t>21/1/2019 11:56:29 PM</a:t>
            </a:fld>
            <a:endParaRPr lang="en-SG"/>
          </a:p>
        </p:txBody>
      </p:sp>
      <p:sp>
        <p:nvSpPr>
          <p:cNvPr id="5" name="Footer Placeholder 4"/>
          <p:cNvSpPr>
            <a:spLocks noGrp="1"/>
          </p:cNvSpPr>
          <p:nvPr>
            <p:ph type="ftr" sz="quarter" idx="11"/>
          </p:nvPr>
        </p:nvSpPr>
        <p:spPr/>
        <p:txBody>
          <a:bodyPr/>
          <a:lstStyle/>
          <a:p>
            <a:r>
              <a:rPr lang="en-SG" dirty="0"/>
              <a:t>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a:t>
            </a:fld>
            <a:endParaRPr lang="en-SG"/>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C83E8-611E-A24A-BA02-3877FBA4C4CB}" type="datetime9">
              <a:rPr lang="en-SG" smtClean="0"/>
              <a:t>21/1/2019 11:56:29 PM</a:t>
            </a:fld>
            <a:endParaRPr lang="en-SG"/>
          </a:p>
        </p:txBody>
      </p:sp>
      <p:sp>
        <p:nvSpPr>
          <p:cNvPr id="5" name="Footer Placeholder 4"/>
          <p:cNvSpPr>
            <a:spLocks noGrp="1"/>
          </p:cNvSpPr>
          <p:nvPr>
            <p:ph type="ftr" sz="quarter" idx="11"/>
          </p:nvPr>
        </p:nvSpPr>
        <p:spPr/>
        <p:txBody>
          <a:bodyPr/>
          <a:lstStyle/>
          <a:p>
            <a:r>
              <a:rPr lang="en-SG" dirty="0"/>
              <a:t>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a:t>
            </a:fld>
            <a:endParaRPr lang="en-SG"/>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2362200"/>
            <a:ext cx="7772400" cy="2200275"/>
          </a:xfrm>
        </p:spPr>
        <p:txBody>
          <a:bodyPr anchor="b">
            <a:normAutofit/>
          </a:bodyPr>
          <a:lstStyle>
            <a:lvl1pPr algn="l">
              <a:defRPr sz="4800" b="0" cap="none">
                <a:solidFill>
                  <a:srgbClr val="B50000"/>
                </a:solidFill>
              </a:defRPr>
            </a:lvl1pPr>
          </a:lstStyle>
          <a:p>
            <a:r>
              <a:rPr lang="en-US" dirty="0"/>
              <a:t>Click To Edit Master Title Style</a:t>
            </a:r>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rgbClr val="B500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642116-190F-6A42-92C9-0DDC1CF0359B}" type="datetime9">
              <a:rPr lang="en-SG" smtClean="0"/>
              <a:t>21/1/2019 11:56:29 PM</a:t>
            </a:fld>
            <a:endParaRPr lang="en-SG"/>
          </a:p>
        </p:txBody>
      </p:sp>
      <p:sp>
        <p:nvSpPr>
          <p:cNvPr id="5" name="Footer Placeholder 4"/>
          <p:cNvSpPr>
            <a:spLocks noGrp="1"/>
          </p:cNvSpPr>
          <p:nvPr>
            <p:ph type="ftr" sz="quarter" idx="11"/>
          </p:nvPr>
        </p:nvSpPr>
        <p:spPr/>
        <p:txBody>
          <a:bodyPr/>
          <a:lstStyle/>
          <a:p>
            <a:r>
              <a:rPr lang="en-SG" dirty="0"/>
              <a:t>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a:t>
            </a:fld>
            <a:endParaRPr lang="en-SG"/>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F27984-3D79-154B-842B-764F9F9EF68C}" type="datetime9">
              <a:rPr lang="en-SG" smtClean="0"/>
              <a:t>21/1/2019 11:56:29 PM</a:t>
            </a:fld>
            <a:endParaRPr lang="en-SG"/>
          </a:p>
        </p:txBody>
      </p:sp>
      <p:sp>
        <p:nvSpPr>
          <p:cNvPr id="6" name="Footer Placeholder 5"/>
          <p:cNvSpPr>
            <a:spLocks noGrp="1"/>
          </p:cNvSpPr>
          <p:nvPr>
            <p:ph type="ftr" sz="quarter" idx="11"/>
          </p:nvPr>
        </p:nvSpPr>
        <p:spPr/>
        <p:txBody>
          <a:bodyPr/>
          <a:lstStyle/>
          <a:p>
            <a:r>
              <a:rPr lang="en-SG" dirty="0"/>
              <a:t>Database Performance Tuning</a:t>
            </a:r>
          </a:p>
        </p:txBody>
      </p:sp>
      <p:sp>
        <p:nvSpPr>
          <p:cNvPr id="7" name="Slide Number Placeholder 6"/>
          <p:cNvSpPr>
            <a:spLocks noGrp="1"/>
          </p:cNvSpPr>
          <p:nvPr>
            <p:ph type="sldNum" sz="quarter" idx="12"/>
          </p:nvPr>
        </p:nvSpPr>
        <p:spPr/>
        <p:txBody>
          <a:bodyPr/>
          <a:lstStyle/>
          <a:p>
            <a:fld id="{8F7C6DAE-D404-4E9E-9F18-980D9FF6E46D}" type="slidenum">
              <a:rPr lang="en-SG" smtClean="0"/>
              <a:pPr/>
              <a:t>‹#›</a:t>
            </a:fld>
            <a:endParaRPr lang="en-SG"/>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69F2DB-A427-A841-988E-D3BFBF000EDF}" type="datetime9">
              <a:rPr lang="en-SG" smtClean="0"/>
              <a:t>21/1/2019 11:56:29 PM</a:t>
            </a:fld>
            <a:endParaRPr lang="en-SG"/>
          </a:p>
        </p:txBody>
      </p:sp>
      <p:sp>
        <p:nvSpPr>
          <p:cNvPr id="8" name="Footer Placeholder 7"/>
          <p:cNvSpPr>
            <a:spLocks noGrp="1"/>
          </p:cNvSpPr>
          <p:nvPr>
            <p:ph type="ftr" sz="quarter" idx="11"/>
          </p:nvPr>
        </p:nvSpPr>
        <p:spPr/>
        <p:txBody>
          <a:bodyPr/>
          <a:lstStyle/>
          <a:p>
            <a:r>
              <a:rPr lang="en-SG" dirty="0"/>
              <a:t>Database Performance Tuning</a:t>
            </a:r>
          </a:p>
        </p:txBody>
      </p:sp>
      <p:sp>
        <p:nvSpPr>
          <p:cNvPr id="9" name="Slide Number Placeholder 8"/>
          <p:cNvSpPr>
            <a:spLocks noGrp="1"/>
          </p:cNvSpPr>
          <p:nvPr>
            <p:ph type="sldNum" sz="quarter" idx="12"/>
          </p:nvPr>
        </p:nvSpPr>
        <p:spPr/>
        <p:txBody>
          <a:bodyPr/>
          <a:lstStyle/>
          <a:p>
            <a:fld id="{8F7C6DAE-D404-4E9E-9F18-980D9FF6E46D}" type="slidenum">
              <a:rPr lang="en-SG" smtClean="0"/>
              <a:pPr/>
              <a:t>‹#›</a:t>
            </a:fld>
            <a:endParaRPr lang="en-SG"/>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CC151C-9E4C-A247-AC04-F1F70E52388B}" type="datetime9">
              <a:rPr lang="en-SG" smtClean="0"/>
              <a:t>21/1/2019 11:56:29 PM</a:t>
            </a:fld>
            <a:endParaRPr lang="en-SG"/>
          </a:p>
        </p:txBody>
      </p:sp>
      <p:sp>
        <p:nvSpPr>
          <p:cNvPr id="4" name="Footer Placeholder 3"/>
          <p:cNvSpPr>
            <a:spLocks noGrp="1"/>
          </p:cNvSpPr>
          <p:nvPr>
            <p:ph type="ftr" sz="quarter" idx="11"/>
          </p:nvPr>
        </p:nvSpPr>
        <p:spPr/>
        <p:txBody>
          <a:bodyPr/>
          <a:lstStyle/>
          <a:p>
            <a:r>
              <a:rPr lang="en-SG" dirty="0"/>
              <a:t>Database Performance Tuning</a:t>
            </a:r>
          </a:p>
        </p:txBody>
      </p:sp>
      <p:sp>
        <p:nvSpPr>
          <p:cNvPr id="5" name="Slide Number Placeholder 4"/>
          <p:cNvSpPr>
            <a:spLocks noGrp="1"/>
          </p:cNvSpPr>
          <p:nvPr>
            <p:ph type="sldNum" sz="quarter" idx="12"/>
          </p:nvPr>
        </p:nvSpPr>
        <p:spPr/>
        <p:txBody>
          <a:bodyPr/>
          <a:lstStyle/>
          <a:p>
            <a:fld id="{8F7C6DAE-D404-4E9E-9F18-980D9FF6E46D}" type="slidenum">
              <a:rPr lang="en-SG" smtClean="0"/>
              <a:pPr/>
              <a:t>‹#›</a:t>
            </a:fld>
            <a:endParaRPr lang="en-SG"/>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6FC862-760A-E14B-BEE5-0FB24162EFC0}" type="datetime9">
              <a:rPr lang="en-SG" smtClean="0"/>
              <a:t>21/1/2019 11:56:29 PM</a:t>
            </a:fld>
            <a:endParaRPr lang="en-SG"/>
          </a:p>
        </p:txBody>
      </p:sp>
      <p:sp>
        <p:nvSpPr>
          <p:cNvPr id="3" name="Footer Placeholder 2"/>
          <p:cNvSpPr>
            <a:spLocks noGrp="1"/>
          </p:cNvSpPr>
          <p:nvPr>
            <p:ph type="ftr" sz="quarter" idx="11"/>
          </p:nvPr>
        </p:nvSpPr>
        <p:spPr/>
        <p:txBody>
          <a:bodyPr/>
          <a:lstStyle/>
          <a:p>
            <a:r>
              <a:rPr lang="en-SG" dirty="0"/>
              <a:t>Database Performance Tuning</a:t>
            </a:r>
          </a:p>
        </p:txBody>
      </p:sp>
      <p:sp>
        <p:nvSpPr>
          <p:cNvPr id="4" name="Slide Number Placeholder 3"/>
          <p:cNvSpPr>
            <a:spLocks noGrp="1"/>
          </p:cNvSpPr>
          <p:nvPr>
            <p:ph type="sldNum" sz="quarter" idx="12"/>
          </p:nvPr>
        </p:nvSpPr>
        <p:spPr/>
        <p:txBody>
          <a:bodyPr/>
          <a:lstStyle/>
          <a:p>
            <a:fld id="{8F7C6DAE-D404-4E9E-9F18-980D9FF6E46D}" type="slidenum">
              <a:rPr lang="en-SG" smtClean="0"/>
              <a:pPr/>
              <a:t>‹#›</a:t>
            </a:fld>
            <a:endParaRPr lang="en-SG"/>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3E5E46-AA36-9544-A95C-6F88A354E671}" type="datetime9">
              <a:rPr lang="en-SG" smtClean="0"/>
              <a:t>21/1/2019 11:56:29 PM</a:t>
            </a:fld>
            <a:endParaRPr lang="en-SG"/>
          </a:p>
        </p:txBody>
      </p:sp>
      <p:sp>
        <p:nvSpPr>
          <p:cNvPr id="6" name="Footer Placeholder 5"/>
          <p:cNvSpPr>
            <a:spLocks noGrp="1"/>
          </p:cNvSpPr>
          <p:nvPr>
            <p:ph type="ftr" sz="quarter" idx="11"/>
          </p:nvPr>
        </p:nvSpPr>
        <p:spPr/>
        <p:txBody>
          <a:bodyPr/>
          <a:lstStyle/>
          <a:p>
            <a:r>
              <a:rPr lang="en-SG" dirty="0"/>
              <a:t>Database Performance Tuning</a:t>
            </a:r>
          </a:p>
        </p:txBody>
      </p:sp>
      <p:sp>
        <p:nvSpPr>
          <p:cNvPr id="7" name="Slide Number Placeholder 6"/>
          <p:cNvSpPr>
            <a:spLocks noGrp="1"/>
          </p:cNvSpPr>
          <p:nvPr>
            <p:ph type="sldNum" sz="quarter" idx="12"/>
          </p:nvPr>
        </p:nvSpPr>
        <p:spPr/>
        <p:txBody>
          <a:bodyPr/>
          <a:lstStyle/>
          <a:p>
            <a:fld id="{8F7C6DAE-D404-4E9E-9F18-980D9FF6E46D}" type="slidenum">
              <a:rPr lang="en-SG" smtClean="0"/>
              <a:pPr/>
              <a:t>‹#›</a:t>
            </a:fld>
            <a:endParaRPr lang="en-SG"/>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C59CA3-6561-CF4E-8D8D-023B83BA0F3E}" type="datetime9">
              <a:rPr lang="en-SG" smtClean="0"/>
              <a:t>21/1/2019 11:56:29 PM</a:t>
            </a:fld>
            <a:endParaRPr lang="en-US"/>
          </a:p>
        </p:txBody>
      </p:sp>
      <p:sp>
        <p:nvSpPr>
          <p:cNvPr id="5" name="Footer Placeholder 4"/>
          <p:cNvSpPr>
            <a:spLocks noGrp="1"/>
          </p:cNvSpPr>
          <p:nvPr>
            <p:ph type="ftr" sz="quarter" idx="11"/>
          </p:nvPr>
        </p:nvSpPr>
        <p:spPr/>
        <p:txBody>
          <a:bodyPr/>
          <a:lstStyle/>
          <a:p>
            <a:r>
              <a:rPr lang="en-US" dirty="0"/>
              <a:t>Database Performance Tuning</a:t>
            </a:r>
          </a:p>
        </p:txBody>
      </p:sp>
      <p:sp>
        <p:nvSpPr>
          <p:cNvPr id="6" name="Slide Number Placeholder 5"/>
          <p:cNvSpPr>
            <a:spLocks noGrp="1"/>
          </p:cNvSpPr>
          <p:nvPr>
            <p:ph type="sldNum" sz="quarter" idx="12"/>
          </p:nvPr>
        </p:nvSpPr>
        <p:spPr/>
        <p:txBody>
          <a:bodyPr/>
          <a:lstStyle/>
          <a:p>
            <a:fld id="{7A2C8F82-1E71-F744-AE38-937C807A3DB7}" type="slidenum">
              <a:rPr lang="en-US" smtClean="0"/>
              <a:t>‹#›</a:t>
            </a:fld>
            <a:endParaRPr lang="en-US"/>
          </a:p>
        </p:txBody>
      </p:sp>
    </p:spTree>
    <p:extLst>
      <p:ext uri="{BB962C8B-B14F-4D97-AF65-F5344CB8AC3E}">
        <p14:creationId xmlns:p14="http://schemas.microsoft.com/office/powerpoint/2010/main" val="27665170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7491C4-0329-684E-A043-233A5E4C9E1B}" type="datetime9">
              <a:rPr lang="en-SG" smtClean="0"/>
              <a:t>21/1/2019 11:56:29 PM</a:t>
            </a:fld>
            <a:endParaRPr lang="en-SG"/>
          </a:p>
        </p:txBody>
      </p:sp>
      <p:sp>
        <p:nvSpPr>
          <p:cNvPr id="6" name="Footer Placeholder 5"/>
          <p:cNvSpPr>
            <a:spLocks noGrp="1"/>
          </p:cNvSpPr>
          <p:nvPr>
            <p:ph type="ftr" sz="quarter" idx="11"/>
          </p:nvPr>
        </p:nvSpPr>
        <p:spPr/>
        <p:txBody>
          <a:bodyPr/>
          <a:lstStyle/>
          <a:p>
            <a:r>
              <a:rPr lang="en-SG" dirty="0"/>
              <a:t>Database Performance Tuning</a:t>
            </a:r>
          </a:p>
        </p:txBody>
      </p:sp>
      <p:sp>
        <p:nvSpPr>
          <p:cNvPr id="7" name="Slide Number Placeholder 6"/>
          <p:cNvSpPr>
            <a:spLocks noGrp="1"/>
          </p:cNvSpPr>
          <p:nvPr>
            <p:ph type="sldNum" sz="quarter" idx="12"/>
          </p:nvPr>
        </p:nvSpPr>
        <p:spPr/>
        <p:txBody>
          <a:bodyPr/>
          <a:lstStyle/>
          <a:p>
            <a:fld id="{8F7C6DAE-D404-4E9E-9F18-980D9FF6E46D}" type="slidenum">
              <a:rPr lang="en-SG" smtClean="0"/>
              <a:pPr/>
              <a:t>‹#›</a:t>
            </a:fld>
            <a:endParaRPr lang="en-SG"/>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555517-148D-5F4E-A4DD-1F25AC978BE3}" type="datetime9">
              <a:rPr lang="en-SG" smtClean="0"/>
              <a:t>21/1/2019 11:56:29 PM</a:t>
            </a:fld>
            <a:endParaRPr lang="en-SG"/>
          </a:p>
        </p:txBody>
      </p:sp>
      <p:sp>
        <p:nvSpPr>
          <p:cNvPr id="5" name="Footer Placeholder 4"/>
          <p:cNvSpPr>
            <a:spLocks noGrp="1"/>
          </p:cNvSpPr>
          <p:nvPr>
            <p:ph type="ftr" sz="quarter" idx="11"/>
          </p:nvPr>
        </p:nvSpPr>
        <p:spPr/>
        <p:txBody>
          <a:bodyPr/>
          <a:lstStyle/>
          <a:p>
            <a:r>
              <a:rPr lang="en-SG" dirty="0"/>
              <a:t>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a:t>
            </a:fld>
            <a:endParaRPr lang="en-SG"/>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913F25-A10A-1E47-93B9-F219EBFAB437}" type="datetime9">
              <a:rPr lang="en-SG" smtClean="0"/>
              <a:t>21/1/2019 11:56:29 PM</a:t>
            </a:fld>
            <a:endParaRPr lang="en-SG"/>
          </a:p>
        </p:txBody>
      </p:sp>
      <p:sp>
        <p:nvSpPr>
          <p:cNvPr id="5" name="Footer Placeholder 4"/>
          <p:cNvSpPr>
            <a:spLocks noGrp="1"/>
          </p:cNvSpPr>
          <p:nvPr>
            <p:ph type="ftr" sz="quarter" idx="11"/>
          </p:nvPr>
        </p:nvSpPr>
        <p:spPr/>
        <p:txBody>
          <a:bodyPr/>
          <a:lstStyle/>
          <a:p>
            <a:r>
              <a:rPr lang="en-SG" dirty="0"/>
              <a:t>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a:t>
            </a:fld>
            <a:endParaRPr lang="en-SG"/>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05B9117C-23D4-A040-9B1B-9126E2EADCEE}" type="datetime9">
              <a:rPr lang="en-SG" smtClean="0"/>
              <a:t>21/1/2019 11:56:29 PM</a:t>
            </a:fld>
            <a:endParaRPr lang="en-SG"/>
          </a:p>
        </p:txBody>
      </p:sp>
      <p:sp>
        <p:nvSpPr>
          <p:cNvPr id="5" name="Footer Placeholder 4"/>
          <p:cNvSpPr>
            <a:spLocks noGrp="1"/>
          </p:cNvSpPr>
          <p:nvPr>
            <p:ph type="ftr" sz="quarter" idx="11"/>
          </p:nvPr>
        </p:nvSpPr>
        <p:spPr/>
        <p:txBody>
          <a:bodyPr/>
          <a:lstStyle/>
          <a:p>
            <a:r>
              <a:rPr lang="en-SG" dirty="0"/>
              <a:t>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a:t>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7F5F94-10D4-BA47-9C4D-A72700978693}" type="datetime9">
              <a:rPr lang="en-SG" smtClean="0"/>
              <a:t>21/1/2019 11:56:29 PM</a:t>
            </a:fld>
            <a:endParaRPr lang="en-US"/>
          </a:p>
        </p:txBody>
      </p:sp>
      <p:sp>
        <p:nvSpPr>
          <p:cNvPr id="5" name="Footer Placeholder 4"/>
          <p:cNvSpPr>
            <a:spLocks noGrp="1"/>
          </p:cNvSpPr>
          <p:nvPr>
            <p:ph type="ftr" sz="quarter" idx="11"/>
          </p:nvPr>
        </p:nvSpPr>
        <p:spPr/>
        <p:txBody>
          <a:bodyPr/>
          <a:lstStyle/>
          <a:p>
            <a:r>
              <a:rPr lang="en-US" dirty="0"/>
              <a:t>Database Performance Tuning</a:t>
            </a:r>
          </a:p>
        </p:txBody>
      </p:sp>
      <p:sp>
        <p:nvSpPr>
          <p:cNvPr id="6" name="Slide Number Placeholder 5"/>
          <p:cNvSpPr>
            <a:spLocks noGrp="1"/>
          </p:cNvSpPr>
          <p:nvPr>
            <p:ph type="sldNum" sz="quarter" idx="12"/>
          </p:nvPr>
        </p:nvSpPr>
        <p:spPr/>
        <p:txBody>
          <a:bodyPr/>
          <a:lstStyle/>
          <a:p>
            <a:fld id="{7A2C8F82-1E71-F744-AE38-937C807A3DB7}" type="slidenum">
              <a:rPr lang="en-US" smtClean="0"/>
              <a:t>‹#›</a:t>
            </a:fld>
            <a:endParaRPr lang="en-US"/>
          </a:p>
        </p:txBody>
      </p:sp>
    </p:spTree>
    <p:extLst>
      <p:ext uri="{BB962C8B-B14F-4D97-AF65-F5344CB8AC3E}">
        <p14:creationId xmlns:p14="http://schemas.microsoft.com/office/powerpoint/2010/main" val="2261126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4674D3-952D-2F40-97BB-96C10B950B33}" type="datetime9">
              <a:rPr lang="en-SG" smtClean="0"/>
              <a:t>21/1/2019 11:56:29 PM</a:t>
            </a:fld>
            <a:endParaRPr lang="en-US"/>
          </a:p>
        </p:txBody>
      </p:sp>
      <p:sp>
        <p:nvSpPr>
          <p:cNvPr id="6" name="Footer Placeholder 5"/>
          <p:cNvSpPr>
            <a:spLocks noGrp="1"/>
          </p:cNvSpPr>
          <p:nvPr>
            <p:ph type="ftr" sz="quarter" idx="11"/>
          </p:nvPr>
        </p:nvSpPr>
        <p:spPr/>
        <p:txBody>
          <a:bodyPr/>
          <a:lstStyle/>
          <a:p>
            <a:r>
              <a:rPr lang="en-US" dirty="0"/>
              <a:t>Database Performance Tuning</a:t>
            </a:r>
          </a:p>
        </p:txBody>
      </p:sp>
      <p:sp>
        <p:nvSpPr>
          <p:cNvPr id="7" name="Slide Number Placeholder 6"/>
          <p:cNvSpPr>
            <a:spLocks noGrp="1"/>
          </p:cNvSpPr>
          <p:nvPr>
            <p:ph type="sldNum" sz="quarter" idx="12"/>
          </p:nvPr>
        </p:nvSpPr>
        <p:spPr/>
        <p:txBody>
          <a:bodyPr/>
          <a:lstStyle/>
          <a:p>
            <a:fld id="{7A2C8F82-1E71-F744-AE38-937C807A3DB7}" type="slidenum">
              <a:rPr lang="en-US" smtClean="0"/>
              <a:t>‹#›</a:t>
            </a:fld>
            <a:endParaRPr lang="en-US"/>
          </a:p>
        </p:txBody>
      </p:sp>
    </p:spTree>
    <p:extLst>
      <p:ext uri="{BB962C8B-B14F-4D97-AF65-F5344CB8AC3E}">
        <p14:creationId xmlns:p14="http://schemas.microsoft.com/office/powerpoint/2010/main" val="26021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D2FAC5-60C5-E74E-934A-DD29E0C720D5}" type="datetime9">
              <a:rPr lang="en-SG" smtClean="0"/>
              <a:t>21/1/2019 11:56:29 PM</a:t>
            </a:fld>
            <a:endParaRPr lang="en-US"/>
          </a:p>
        </p:txBody>
      </p:sp>
      <p:sp>
        <p:nvSpPr>
          <p:cNvPr id="8" name="Footer Placeholder 7"/>
          <p:cNvSpPr>
            <a:spLocks noGrp="1"/>
          </p:cNvSpPr>
          <p:nvPr>
            <p:ph type="ftr" sz="quarter" idx="11"/>
          </p:nvPr>
        </p:nvSpPr>
        <p:spPr/>
        <p:txBody>
          <a:bodyPr/>
          <a:lstStyle/>
          <a:p>
            <a:r>
              <a:rPr lang="en-US" dirty="0"/>
              <a:t>Database Performance Tuning</a:t>
            </a:r>
          </a:p>
        </p:txBody>
      </p:sp>
      <p:sp>
        <p:nvSpPr>
          <p:cNvPr id="9" name="Slide Number Placeholder 8"/>
          <p:cNvSpPr>
            <a:spLocks noGrp="1"/>
          </p:cNvSpPr>
          <p:nvPr>
            <p:ph type="sldNum" sz="quarter" idx="12"/>
          </p:nvPr>
        </p:nvSpPr>
        <p:spPr/>
        <p:txBody>
          <a:bodyPr/>
          <a:lstStyle/>
          <a:p>
            <a:fld id="{7A2C8F82-1E71-F744-AE38-937C807A3DB7}" type="slidenum">
              <a:rPr lang="en-US" smtClean="0"/>
              <a:t>‹#›</a:t>
            </a:fld>
            <a:endParaRPr lang="en-US"/>
          </a:p>
        </p:txBody>
      </p:sp>
    </p:spTree>
    <p:extLst>
      <p:ext uri="{BB962C8B-B14F-4D97-AF65-F5344CB8AC3E}">
        <p14:creationId xmlns:p14="http://schemas.microsoft.com/office/powerpoint/2010/main" val="3688660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DA8597-6C6D-0941-A203-A932A1E48B27}" type="datetime9">
              <a:rPr lang="en-SG" smtClean="0"/>
              <a:t>21/1/2019 11:56:29 PM</a:t>
            </a:fld>
            <a:endParaRPr lang="en-US"/>
          </a:p>
        </p:txBody>
      </p:sp>
      <p:sp>
        <p:nvSpPr>
          <p:cNvPr id="4" name="Footer Placeholder 3"/>
          <p:cNvSpPr>
            <a:spLocks noGrp="1"/>
          </p:cNvSpPr>
          <p:nvPr>
            <p:ph type="ftr" sz="quarter" idx="11"/>
          </p:nvPr>
        </p:nvSpPr>
        <p:spPr/>
        <p:txBody>
          <a:bodyPr/>
          <a:lstStyle/>
          <a:p>
            <a:r>
              <a:rPr lang="en-US" dirty="0"/>
              <a:t>Database Performance Tuning</a:t>
            </a:r>
          </a:p>
        </p:txBody>
      </p:sp>
      <p:sp>
        <p:nvSpPr>
          <p:cNvPr id="5" name="Slide Number Placeholder 4"/>
          <p:cNvSpPr>
            <a:spLocks noGrp="1"/>
          </p:cNvSpPr>
          <p:nvPr>
            <p:ph type="sldNum" sz="quarter" idx="12"/>
          </p:nvPr>
        </p:nvSpPr>
        <p:spPr/>
        <p:txBody>
          <a:bodyPr/>
          <a:lstStyle/>
          <a:p>
            <a:fld id="{7A2C8F82-1E71-F744-AE38-937C807A3DB7}" type="slidenum">
              <a:rPr lang="en-US" smtClean="0"/>
              <a:t>‹#›</a:t>
            </a:fld>
            <a:endParaRPr lang="en-US"/>
          </a:p>
        </p:txBody>
      </p:sp>
    </p:spTree>
    <p:extLst>
      <p:ext uri="{BB962C8B-B14F-4D97-AF65-F5344CB8AC3E}">
        <p14:creationId xmlns:p14="http://schemas.microsoft.com/office/powerpoint/2010/main" val="4048732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3D3213-2FE0-1D49-B5DE-3F440D043BF7}" type="datetime9">
              <a:rPr lang="en-SG" smtClean="0"/>
              <a:t>21/1/2019 11:56:29 PM</a:t>
            </a:fld>
            <a:endParaRPr lang="en-US"/>
          </a:p>
        </p:txBody>
      </p:sp>
      <p:sp>
        <p:nvSpPr>
          <p:cNvPr id="3" name="Footer Placeholder 2"/>
          <p:cNvSpPr>
            <a:spLocks noGrp="1"/>
          </p:cNvSpPr>
          <p:nvPr>
            <p:ph type="ftr" sz="quarter" idx="11"/>
          </p:nvPr>
        </p:nvSpPr>
        <p:spPr/>
        <p:txBody>
          <a:bodyPr/>
          <a:lstStyle/>
          <a:p>
            <a:r>
              <a:rPr lang="en-US" dirty="0"/>
              <a:t>Database Performance Tuning</a:t>
            </a:r>
          </a:p>
        </p:txBody>
      </p:sp>
      <p:sp>
        <p:nvSpPr>
          <p:cNvPr id="4" name="Slide Number Placeholder 3"/>
          <p:cNvSpPr>
            <a:spLocks noGrp="1"/>
          </p:cNvSpPr>
          <p:nvPr>
            <p:ph type="sldNum" sz="quarter" idx="12"/>
          </p:nvPr>
        </p:nvSpPr>
        <p:spPr/>
        <p:txBody>
          <a:bodyPr/>
          <a:lstStyle/>
          <a:p>
            <a:fld id="{7A2C8F82-1E71-F744-AE38-937C807A3DB7}" type="slidenum">
              <a:rPr lang="en-US" smtClean="0"/>
              <a:t>‹#›</a:t>
            </a:fld>
            <a:endParaRPr lang="en-US"/>
          </a:p>
        </p:txBody>
      </p:sp>
    </p:spTree>
    <p:extLst>
      <p:ext uri="{BB962C8B-B14F-4D97-AF65-F5344CB8AC3E}">
        <p14:creationId xmlns:p14="http://schemas.microsoft.com/office/powerpoint/2010/main" val="2758381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0404D8-31B3-984F-8F79-C1A3966243C8}" type="datetime9">
              <a:rPr lang="en-SG" smtClean="0"/>
              <a:t>21/1/2019 11:56:29 PM</a:t>
            </a:fld>
            <a:endParaRPr lang="en-US"/>
          </a:p>
        </p:txBody>
      </p:sp>
      <p:sp>
        <p:nvSpPr>
          <p:cNvPr id="6" name="Footer Placeholder 5"/>
          <p:cNvSpPr>
            <a:spLocks noGrp="1"/>
          </p:cNvSpPr>
          <p:nvPr>
            <p:ph type="ftr" sz="quarter" idx="11"/>
          </p:nvPr>
        </p:nvSpPr>
        <p:spPr/>
        <p:txBody>
          <a:bodyPr/>
          <a:lstStyle/>
          <a:p>
            <a:r>
              <a:rPr lang="en-US" dirty="0"/>
              <a:t>Database Performance Tuning</a:t>
            </a:r>
          </a:p>
        </p:txBody>
      </p:sp>
      <p:sp>
        <p:nvSpPr>
          <p:cNvPr id="7" name="Slide Number Placeholder 6"/>
          <p:cNvSpPr>
            <a:spLocks noGrp="1"/>
          </p:cNvSpPr>
          <p:nvPr>
            <p:ph type="sldNum" sz="quarter" idx="12"/>
          </p:nvPr>
        </p:nvSpPr>
        <p:spPr/>
        <p:txBody>
          <a:bodyPr/>
          <a:lstStyle/>
          <a:p>
            <a:fld id="{7A2C8F82-1E71-F744-AE38-937C807A3DB7}" type="slidenum">
              <a:rPr lang="en-US" smtClean="0"/>
              <a:t>‹#›</a:t>
            </a:fld>
            <a:endParaRPr lang="en-US"/>
          </a:p>
        </p:txBody>
      </p:sp>
    </p:spTree>
    <p:extLst>
      <p:ext uri="{BB962C8B-B14F-4D97-AF65-F5344CB8AC3E}">
        <p14:creationId xmlns:p14="http://schemas.microsoft.com/office/powerpoint/2010/main" val="1200337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D4A23A-5697-A143-8130-6129EB1DA8F4}" type="datetime9">
              <a:rPr lang="en-SG" smtClean="0"/>
              <a:t>21/1/2019 11:56:29 PM</a:t>
            </a:fld>
            <a:endParaRPr lang="en-US"/>
          </a:p>
        </p:txBody>
      </p:sp>
      <p:sp>
        <p:nvSpPr>
          <p:cNvPr id="6" name="Footer Placeholder 5"/>
          <p:cNvSpPr>
            <a:spLocks noGrp="1"/>
          </p:cNvSpPr>
          <p:nvPr>
            <p:ph type="ftr" sz="quarter" idx="11"/>
          </p:nvPr>
        </p:nvSpPr>
        <p:spPr/>
        <p:txBody>
          <a:bodyPr/>
          <a:lstStyle/>
          <a:p>
            <a:r>
              <a:rPr lang="en-US" dirty="0"/>
              <a:t>Database Performance Tuning</a:t>
            </a:r>
          </a:p>
        </p:txBody>
      </p:sp>
      <p:sp>
        <p:nvSpPr>
          <p:cNvPr id="7" name="Slide Number Placeholder 6"/>
          <p:cNvSpPr>
            <a:spLocks noGrp="1"/>
          </p:cNvSpPr>
          <p:nvPr>
            <p:ph type="sldNum" sz="quarter" idx="12"/>
          </p:nvPr>
        </p:nvSpPr>
        <p:spPr/>
        <p:txBody>
          <a:bodyPr/>
          <a:lstStyle/>
          <a:p>
            <a:fld id="{7A2C8F82-1E71-F744-AE38-937C807A3DB7}" type="slidenum">
              <a:rPr lang="en-US" smtClean="0"/>
              <a:t>‹#›</a:t>
            </a:fld>
            <a:endParaRPr lang="en-US"/>
          </a:p>
        </p:txBody>
      </p:sp>
    </p:spTree>
    <p:extLst>
      <p:ext uri="{BB962C8B-B14F-4D97-AF65-F5344CB8AC3E}">
        <p14:creationId xmlns:p14="http://schemas.microsoft.com/office/powerpoint/2010/main" val="321213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D2206D-1F8C-4743-838B-8F1AA836086C}" type="datetime9">
              <a:rPr lang="en-SG" smtClean="0"/>
              <a:t>21/1/2019 11:56:29 PM</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Database Performance Tuning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2C8F82-1E71-F744-AE38-937C807A3DB7}" type="slidenum">
              <a:rPr lang="en-US" smtClean="0"/>
              <a:t>‹#›</a:t>
            </a:fld>
            <a:endParaRPr lang="en-US"/>
          </a:p>
        </p:txBody>
      </p:sp>
    </p:spTree>
    <p:extLst>
      <p:ext uri="{BB962C8B-B14F-4D97-AF65-F5344CB8AC3E}">
        <p14:creationId xmlns:p14="http://schemas.microsoft.com/office/powerpoint/2010/main" val="58249329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rgbClr val="C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F7F21596-6C23-7444-B021-B3679AE26A3E}" type="datetime9">
              <a:rPr lang="en-SG" smtClean="0"/>
              <a:t>21/1/2019 11:56:29 PM</a:t>
            </a:fld>
            <a:endParaRPr lang="en-SG"/>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SG" dirty="0"/>
              <a:t>Database Performance Tuning</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8F7C6DAE-D404-4E9E-9F18-980D9FF6E46D}" type="slidenum">
              <a:rPr lang="en-SG" smtClean="0"/>
              <a:pPr/>
              <a:t>‹#›</a:t>
            </a:fld>
            <a:endParaRPr lang="en-SG" dirty="0"/>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50" r:id="rId12"/>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japit@uow.edu.au"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14959"/>
            <a:ext cx="7772400" cy="1470025"/>
          </a:xfrm>
        </p:spPr>
        <p:txBody>
          <a:bodyPr>
            <a:normAutofit fontScale="90000"/>
          </a:bodyPr>
          <a:lstStyle/>
          <a:p>
            <a:r>
              <a:rPr lang="en-US" dirty="0"/>
              <a:t>CSCI317 – Database Performance Tuning </a:t>
            </a:r>
            <a:endParaRPr lang="en-SG" dirty="0"/>
          </a:p>
        </p:txBody>
      </p:sp>
      <p:sp>
        <p:nvSpPr>
          <p:cNvPr id="3" name="Subtitle 2"/>
          <p:cNvSpPr>
            <a:spLocks noGrp="1"/>
          </p:cNvSpPr>
          <p:nvPr>
            <p:ph type="subTitle" idx="1"/>
          </p:nvPr>
        </p:nvSpPr>
        <p:spPr>
          <a:xfrm>
            <a:off x="685800" y="3505200"/>
            <a:ext cx="7774632" cy="3020144"/>
          </a:xfrm>
        </p:spPr>
        <p:txBody>
          <a:bodyPr>
            <a:noAutofit/>
          </a:bodyPr>
          <a:lstStyle/>
          <a:p>
            <a:r>
              <a:rPr lang="en-US" dirty="0"/>
              <a:t>Tutorial - To Index or Not to Index?</a:t>
            </a:r>
          </a:p>
          <a:p>
            <a:endParaRPr lang="en-US" dirty="0"/>
          </a:p>
          <a:p>
            <a:r>
              <a:rPr lang="en-US" dirty="0"/>
              <a:t>Sionggo Japit</a:t>
            </a:r>
          </a:p>
          <a:p>
            <a:r>
              <a:rPr lang="en-US" dirty="0">
                <a:hlinkClick r:id="rId2"/>
              </a:rPr>
              <a:t>sjapit@uow.edu.au</a:t>
            </a:r>
            <a:endParaRPr lang="en-US" dirty="0"/>
          </a:p>
          <a:p>
            <a:endParaRPr lang="en-US" dirty="0"/>
          </a:p>
          <a:p>
            <a:fld id="{1A408C94-02FC-0A48-8903-1D707438177B}" type="datetime3">
              <a:rPr lang="en-SG" smtClean="0"/>
              <a:t>21 January 2019</a:t>
            </a:fld>
            <a:endParaRPr lang="en-S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800000"/>
                </a:solidFill>
              </a:rPr>
              <a:t>Solution</a:t>
            </a:r>
          </a:p>
        </p:txBody>
      </p:sp>
      <p:sp>
        <p:nvSpPr>
          <p:cNvPr id="3" name="Content Placeholder 2"/>
          <p:cNvSpPr>
            <a:spLocks noGrp="1"/>
          </p:cNvSpPr>
          <p:nvPr>
            <p:ph idx="1"/>
          </p:nvPr>
        </p:nvSpPr>
        <p:spPr>
          <a:xfrm>
            <a:off x="457200" y="4365104"/>
            <a:ext cx="8229600" cy="2232248"/>
          </a:xfrm>
        </p:spPr>
        <p:txBody>
          <a:bodyPr>
            <a:noAutofit/>
          </a:bodyPr>
          <a:lstStyle/>
          <a:p>
            <a:pPr>
              <a:buNone/>
            </a:pPr>
            <a:r>
              <a:rPr lang="en-US" sz="2400" dirty="0">
                <a:latin typeface="Arial" charset="0"/>
              </a:rPr>
              <a:t>SELECT 	FNAME, LNAME, PRICE</a:t>
            </a:r>
          </a:p>
          <a:p>
            <a:pPr lvl="1">
              <a:buNone/>
            </a:pPr>
            <a:r>
              <a:rPr lang="en-US" sz="2400" dirty="0">
                <a:latin typeface="Arial" charset="0"/>
              </a:rPr>
              <a:t>FROM 	AGENT JOIN TRANSACTION</a:t>
            </a:r>
          </a:p>
          <a:p>
            <a:pPr lvl="1">
              <a:buNone/>
            </a:pPr>
            <a:r>
              <a:rPr lang="en-US" sz="2400" dirty="0">
                <a:latin typeface="Arial" charset="0"/>
              </a:rPr>
              <a:t>			ON AGENT.EMP# = TRANSACTION.EMP#</a:t>
            </a:r>
          </a:p>
          <a:p>
            <a:pPr lvl="1">
              <a:buNone/>
            </a:pPr>
            <a:r>
              <a:rPr lang="en-US" sz="2400" dirty="0">
                <a:latin typeface="Arial" charset="0"/>
              </a:rPr>
              <a:t>WHERE 	PHONE# = 7654321 </a:t>
            </a:r>
          </a:p>
          <a:p>
            <a:pPr lvl="1">
              <a:buNone/>
            </a:pPr>
            <a:r>
              <a:rPr lang="en-US" sz="2400" dirty="0">
                <a:latin typeface="Arial" charset="0"/>
              </a:rPr>
              <a:t>AND	PRICE &gt; 1000000;</a:t>
            </a:r>
          </a:p>
        </p:txBody>
      </p:sp>
      <p:sp>
        <p:nvSpPr>
          <p:cNvPr id="4" name="Date Placeholder 3"/>
          <p:cNvSpPr>
            <a:spLocks noGrp="1"/>
          </p:cNvSpPr>
          <p:nvPr>
            <p:ph type="dt" sz="half" idx="10"/>
          </p:nvPr>
        </p:nvSpPr>
        <p:spPr/>
        <p:txBody>
          <a:bodyPr/>
          <a:lstStyle/>
          <a:p>
            <a:fld id="{87B20591-3619-AF4C-BEA4-3C8C92CD4CA0}" type="datetime9">
              <a:rPr lang="en-SG" smtClean="0"/>
              <a:t>21/1/2019 11:56:32 PM</a:t>
            </a:fld>
            <a:endParaRPr lang="en-SG"/>
          </a:p>
        </p:txBody>
      </p:sp>
      <p:sp>
        <p:nvSpPr>
          <p:cNvPr id="5" name="Footer Placeholder 4"/>
          <p:cNvSpPr>
            <a:spLocks noGrp="1"/>
          </p:cNvSpPr>
          <p:nvPr>
            <p:ph type="ftr" sz="quarter" idx="11"/>
          </p:nvPr>
        </p:nvSpPr>
        <p:spPr/>
        <p:txBody>
          <a:bodyPr/>
          <a:lstStyle/>
          <a:p>
            <a:r>
              <a:rPr lang="en-SG" dirty="0"/>
              <a:t>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10</a:t>
            </a:fld>
            <a:endParaRPr lang="en-SG"/>
          </a:p>
        </p:txBody>
      </p:sp>
      <p:sp>
        <p:nvSpPr>
          <p:cNvPr id="7" name="Rectangle 6"/>
          <p:cNvSpPr/>
          <p:nvPr/>
        </p:nvSpPr>
        <p:spPr>
          <a:xfrm>
            <a:off x="467544" y="404664"/>
            <a:ext cx="6390456" cy="3625608"/>
          </a:xfrm>
          <a:prstGeom prst="rect">
            <a:avLst/>
          </a:prstGeom>
          <a:solidFill>
            <a:schemeClr val="tx2">
              <a:lumMod val="20000"/>
              <a:lumOff val="80000"/>
            </a:schemeClr>
          </a:solidFill>
        </p:spPr>
        <p:txBody>
          <a:bodyPr wrap="square">
            <a:spAutoFit/>
          </a:bodyPr>
          <a:lstStyle/>
          <a:p>
            <a:pPr>
              <a:lnSpc>
                <a:spcPct val="80000"/>
              </a:lnSpc>
              <a:buNone/>
            </a:pPr>
            <a:r>
              <a:rPr lang="en-US" sz="1400" dirty="0">
                <a:latin typeface="Arial" charset="0"/>
              </a:rPr>
              <a:t>AGENT(</a:t>
            </a:r>
            <a:r>
              <a:rPr lang="en-US" sz="1400" dirty="0" err="1">
                <a:latin typeface="Arial" charset="0"/>
              </a:rPr>
              <a:t>emp</a:t>
            </a:r>
            <a:r>
              <a:rPr lang="en-US" sz="1400" dirty="0">
                <a:latin typeface="Arial" charset="0"/>
              </a:rPr>
              <a:t>#, </a:t>
            </a:r>
            <a:r>
              <a:rPr lang="en-US" sz="1400" dirty="0" err="1">
                <a:latin typeface="Arial" charset="0"/>
              </a:rPr>
              <a:t>fname</a:t>
            </a:r>
            <a:r>
              <a:rPr lang="en-US" sz="1400" dirty="0">
                <a:latin typeface="Arial" charset="0"/>
              </a:rPr>
              <a:t>, </a:t>
            </a:r>
            <a:r>
              <a:rPr lang="en-US" sz="1400" dirty="0" err="1">
                <a:latin typeface="Arial" charset="0"/>
              </a:rPr>
              <a:t>lname</a:t>
            </a:r>
            <a:r>
              <a:rPr lang="en-US" sz="1400" dirty="0">
                <a:latin typeface="Arial" charset="0"/>
              </a:rPr>
              <a:t>, phone#)</a:t>
            </a:r>
          </a:p>
          <a:p>
            <a:pPr>
              <a:lnSpc>
                <a:spcPct val="80000"/>
              </a:lnSpc>
              <a:buNone/>
            </a:pPr>
            <a:r>
              <a:rPr lang="en-US" sz="1400" dirty="0">
                <a:latin typeface="Arial" charset="0"/>
              </a:rPr>
              <a:t>primary key = (</a:t>
            </a:r>
            <a:r>
              <a:rPr lang="en-US" sz="1400" dirty="0" err="1">
                <a:latin typeface="Arial" charset="0"/>
              </a:rPr>
              <a:t>emp</a:t>
            </a:r>
            <a:r>
              <a:rPr lang="en-US" sz="1400" dirty="0">
                <a:latin typeface="Arial" charset="0"/>
              </a:rPr>
              <a:t>#)</a:t>
            </a:r>
          </a:p>
          <a:p>
            <a:pPr>
              <a:lnSpc>
                <a:spcPct val="80000"/>
              </a:lnSpc>
              <a:buNone/>
            </a:pPr>
            <a:r>
              <a:rPr lang="en-US" sz="1400" dirty="0">
                <a:latin typeface="Arial" charset="0"/>
              </a:rPr>
              <a:t>candidate key = (phone#)</a:t>
            </a:r>
          </a:p>
          <a:p>
            <a:pPr>
              <a:lnSpc>
                <a:spcPct val="80000"/>
              </a:lnSpc>
              <a:buNone/>
            </a:pPr>
            <a:endParaRPr lang="en-US" sz="1400" dirty="0">
              <a:latin typeface="Arial" charset="0"/>
            </a:endParaRPr>
          </a:p>
          <a:p>
            <a:pPr>
              <a:lnSpc>
                <a:spcPct val="80000"/>
              </a:lnSpc>
              <a:buNone/>
            </a:pPr>
            <a:r>
              <a:rPr lang="en-US" sz="1400" dirty="0">
                <a:latin typeface="Arial" charset="0"/>
              </a:rPr>
              <a:t>BUYER(phone#, </a:t>
            </a:r>
            <a:r>
              <a:rPr lang="en-US" sz="1400" dirty="0" err="1">
                <a:latin typeface="Arial" charset="0"/>
              </a:rPr>
              <a:t>fname</a:t>
            </a:r>
            <a:r>
              <a:rPr lang="en-US" sz="1400" dirty="0">
                <a:latin typeface="Arial" charset="0"/>
              </a:rPr>
              <a:t>, </a:t>
            </a:r>
            <a:r>
              <a:rPr lang="en-US" sz="1400" dirty="0" err="1">
                <a:latin typeface="Arial" charset="0"/>
              </a:rPr>
              <a:t>lname</a:t>
            </a:r>
            <a:r>
              <a:rPr lang="en-US" sz="1400" dirty="0">
                <a:latin typeface="Arial" charset="0"/>
              </a:rPr>
              <a:t>)</a:t>
            </a:r>
          </a:p>
          <a:p>
            <a:pPr>
              <a:lnSpc>
                <a:spcPct val="80000"/>
              </a:lnSpc>
              <a:spcBef>
                <a:spcPts val="0"/>
              </a:spcBef>
              <a:buNone/>
            </a:pPr>
            <a:r>
              <a:rPr lang="en-US" sz="1400" dirty="0">
                <a:latin typeface="Arial" charset="0"/>
              </a:rPr>
              <a:t>primary key = (phone#)</a:t>
            </a:r>
          </a:p>
          <a:p>
            <a:pPr>
              <a:lnSpc>
                <a:spcPct val="80000"/>
              </a:lnSpc>
              <a:buNone/>
            </a:pPr>
            <a:endParaRPr lang="en-US" sz="1400" dirty="0">
              <a:latin typeface="Arial" charset="0"/>
            </a:endParaRPr>
          </a:p>
          <a:p>
            <a:pPr>
              <a:lnSpc>
                <a:spcPct val="80000"/>
              </a:lnSpc>
              <a:buNone/>
            </a:pPr>
            <a:r>
              <a:rPr lang="en-US" sz="1400" dirty="0">
                <a:latin typeface="Arial" charset="0"/>
              </a:rPr>
              <a:t>SELLER(phone#, </a:t>
            </a:r>
            <a:r>
              <a:rPr lang="en-US" sz="1400" dirty="0" err="1">
                <a:latin typeface="Arial" charset="0"/>
              </a:rPr>
              <a:t>fname</a:t>
            </a:r>
            <a:r>
              <a:rPr lang="en-US" sz="1400" dirty="0">
                <a:latin typeface="Arial" charset="0"/>
              </a:rPr>
              <a:t>, </a:t>
            </a:r>
            <a:r>
              <a:rPr lang="en-US" sz="1400" dirty="0" err="1">
                <a:latin typeface="Arial" charset="0"/>
              </a:rPr>
              <a:t>lname</a:t>
            </a:r>
            <a:r>
              <a:rPr lang="en-US" sz="1400" dirty="0">
                <a:latin typeface="Arial" charset="0"/>
              </a:rPr>
              <a:t>)</a:t>
            </a:r>
          </a:p>
          <a:p>
            <a:pPr>
              <a:lnSpc>
                <a:spcPct val="80000"/>
              </a:lnSpc>
              <a:buNone/>
            </a:pPr>
            <a:r>
              <a:rPr lang="en-US" sz="1400" dirty="0">
                <a:latin typeface="Arial" charset="0"/>
              </a:rPr>
              <a:t>primary key = (phone#)</a:t>
            </a:r>
          </a:p>
          <a:p>
            <a:pPr>
              <a:lnSpc>
                <a:spcPct val="80000"/>
              </a:lnSpc>
              <a:buNone/>
            </a:pPr>
            <a:endParaRPr lang="en-US" sz="1400" dirty="0">
              <a:latin typeface="Arial" charset="0"/>
            </a:endParaRPr>
          </a:p>
          <a:p>
            <a:pPr>
              <a:lnSpc>
                <a:spcPct val="80000"/>
              </a:lnSpc>
              <a:buNone/>
            </a:pPr>
            <a:r>
              <a:rPr lang="en-US" sz="1400" dirty="0">
                <a:latin typeface="Arial" charset="0"/>
              </a:rPr>
              <a:t>HOUSE(</a:t>
            </a:r>
            <a:r>
              <a:rPr lang="en-US" sz="1400" dirty="0" err="1">
                <a:latin typeface="Arial" charset="0"/>
              </a:rPr>
              <a:t>city,street,house#,category</a:t>
            </a:r>
            <a:r>
              <a:rPr lang="en-US" sz="1400" dirty="0">
                <a:latin typeface="Arial" charset="0"/>
              </a:rPr>
              <a:t>)</a:t>
            </a:r>
          </a:p>
          <a:p>
            <a:pPr>
              <a:lnSpc>
                <a:spcPct val="80000"/>
              </a:lnSpc>
              <a:buNone/>
            </a:pPr>
            <a:r>
              <a:rPr lang="en-US" sz="1400" dirty="0">
                <a:latin typeface="Arial" charset="0"/>
              </a:rPr>
              <a:t>primary key = (</a:t>
            </a:r>
            <a:r>
              <a:rPr lang="en-US" sz="1400" dirty="0" err="1">
                <a:latin typeface="Arial" charset="0"/>
              </a:rPr>
              <a:t>city,street,house</a:t>
            </a:r>
            <a:r>
              <a:rPr lang="en-US" sz="1400" dirty="0">
                <a:latin typeface="Arial" charset="0"/>
              </a:rPr>
              <a:t>#)</a:t>
            </a:r>
          </a:p>
          <a:p>
            <a:pPr>
              <a:lnSpc>
                <a:spcPct val="80000"/>
              </a:lnSpc>
              <a:buNone/>
            </a:pPr>
            <a:endParaRPr lang="en-US" sz="1400" dirty="0">
              <a:latin typeface="Arial" charset="0"/>
            </a:endParaRPr>
          </a:p>
          <a:p>
            <a:pPr>
              <a:buNone/>
            </a:pPr>
            <a:r>
              <a:rPr lang="en-US" sz="1400" dirty="0">
                <a:latin typeface="Arial" charset="0"/>
              </a:rPr>
              <a:t>TRANSACTION(city, street, house#, </a:t>
            </a:r>
            <a:r>
              <a:rPr lang="en-US" sz="1400" dirty="0" err="1">
                <a:latin typeface="Arial" charset="0"/>
              </a:rPr>
              <a:t>sphone</a:t>
            </a:r>
            <a:r>
              <a:rPr lang="en-US" sz="1400" dirty="0">
                <a:latin typeface="Arial" charset="0"/>
              </a:rPr>
              <a:t>#, </a:t>
            </a:r>
            <a:r>
              <a:rPr lang="en-US" sz="1400" dirty="0" err="1">
                <a:latin typeface="Arial" charset="0"/>
              </a:rPr>
              <a:t>bphone</a:t>
            </a:r>
            <a:r>
              <a:rPr lang="en-US" sz="1400" dirty="0">
                <a:latin typeface="Arial" charset="0"/>
              </a:rPr>
              <a:t>#, </a:t>
            </a:r>
            <a:r>
              <a:rPr lang="en-US" sz="1400" dirty="0" err="1">
                <a:latin typeface="Arial" charset="0"/>
              </a:rPr>
              <a:t>emp</a:t>
            </a:r>
            <a:r>
              <a:rPr lang="en-US" sz="1400" dirty="0">
                <a:latin typeface="Arial" charset="0"/>
              </a:rPr>
              <a:t>#, price)</a:t>
            </a:r>
          </a:p>
          <a:p>
            <a:pPr>
              <a:buNone/>
            </a:pPr>
            <a:r>
              <a:rPr lang="en-US" sz="1400" dirty="0">
                <a:latin typeface="Arial" charset="0"/>
              </a:rPr>
              <a:t>primary key = (city, street, house#, </a:t>
            </a:r>
            <a:r>
              <a:rPr lang="en-US" sz="1400" dirty="0" err="1">
                <a:latin typeface="Arial" charset="0"/>
              </a:rPr>
              <a:t>sphone</a:t>
            </a:r>
            <a:r>
              <a:rPr lang="en-US" sz="1400" dirty="0">
                <a:latin typeface="Arial" charset="0"/>
              </a:rPr>
              <a:t>#)</a:t>
            </a:r>
          </a:p>
          <a:p>
            <a:pPr>
              <a:buNone/>
            </a:pPr>
            <a:r>
              <a:rPr lang="en-US" sz="1400" dirty="0">
                <a:latin typeface="Arial" charset="0"/>
              </a:rPr>
              <a:t>foreign key = (</a:t>
            </a:r>
            <a:r>
              <a:rPr lang="en-US" sz="1400" dirty="0" err="1">
                <a:latin typeface="Arial" charset="0"/>
              </a:rPr>
              <a:t>sphone</a:t>
            </a:r>
            <a:r>
              <a:rPr lang="en-US" sz="1400" dirty="0">
                <a:latin typeface="Arial" charset="0"/>
              </a:rPr>
              <a:t>#) references SELLER(phone#)</a:t>
            </a:r>
          </a:p>
          <a:p>
            <a:pPr>
              <a:buNone/>
            </a:pPr>
            <a:r>
              <a:rPr lang="en-US" sz="1400" dirty="0">
                <a:latin typeface="Arial" charset="0"/>
              </a:rPr>
              <a:t>foreign key = (</a:t>
            </a:r>
            <a:r>
              <a:rPr lang="en-US" sz="1400" dirty="0" err="1">
                <a:latin typeface="Arial" charset="0"/>
              </a:rPr>
              <a:t>bphone</a:t>
            </a:r>
            <a:r>
              <a:rPr lang="en-US" sz="1400" dirty="0">
                <a:latin typeface="Arial" charset="0"/>
              </a:rPr>
              <a:t>#) references BUYER(phone#)</a:t>
            </a:r>
          </a:p>
          <a:p>
            <a:pPr>
              <a:buNone/>
            </a:pPr>
            <a:r>
              <a:rPr lang="en-US" sz="1400" dirty="0">
                <a:latin typeface="Arial" charset="0"/>
              </a:rPr>
              <a:t>foreign key = (</a:t>
            </a:r>
            <a:r>
              <a:rPr lang="en-US" sz="1400" dirty="0" err="1">
                <a:latin typeface="Arial" charset="0"/>
              </a:rPr>
              <a:t>emp</a:t>
            </a:r>
            <a:r>
              <a:rPr lang="en-US" sz="1400" dirty="0">
                <a:latin typeface="Arial" charset="0"/>
              </a:rPr>
              <a:t>#) references AGENT(</a:t>
            </a:r>
            <a:r>
              <a:rPr lang="en-US" sz="1400" dirty="0" err="1">
                <a:latin typeface="Arial" charset="0"/>
              </a:rPr>
              <a:t>emp</a:t>
            </a:r>
            <a:r>
              <a:rPr lang="en-US" sz="1400" dirty="0">
                <a:latin typeface="Arial" charset="0"/>
              </a:rPr>
              <a:t>#)</a:t>
            </a:r>
          </a:p>
          <a:p>
            <a:pPr>
              <a:buNone/>
            </a:pPr>
            <a:r>
              <a:rPr lang="en-US" sz="1400" dirty="0">
                <a:latin typeface="Arial" charset="0"/>
              </a:rPr>
              <a:t>foreign key = (city, street, house#) references HOUSE(city, street, house#)</a:t>
            </a:r>
          </a:p>
        </p:txBody>
      </p:sp>
    </p:spTree>
    <p:extLst>
      <p:ext uri="{BB962C8B-B14F-4D97-AF65-F5344CB8AC3E}">
        <p14:creationId xmlns:p14="http://schemas.microsoft.com/office/powerpoint/2010/main" val="788505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800000"/>
                </a:solidFill>
              </a:rPr>
              <a:t>Solution</a:t>
            </a:r>
          </a:p>
        </p:txBody>
      </p:sp>
      <p:sp>
        <p:nvSpPr>
          <p:cNvPr id="3" name="Content Placeholder 2"/>
          <p:cNvSpPr>
            <a:spLocks noGrp="1"/>
          </p:cNvSpPr>
          <p:nvPr>
            <p:ph idx="1"/>
          </p:nvPr>
        </p:nvSpPr>
        <p:spPr/>
        <p:txBody>
          <a:bodyPr>
            <a:noAutofit/>
          </a:bodyPr>
          <a:lstStyle/>
          <a:p>
            <a:pPr>
              <a:lnSpc>
                <a:spcPct val="80000"/>
              </a:lnSpc>
              <a:buNone/>
            </a:pPr>
            <a:r>
              <a:rPr lang="en-US" sz="2400" b="1" dirty="0">
                <a:solidFill>
                  <a:srgbClr val="800000"/>
                </a:solidFill>
                <a:latin typeface="Arial" charset="0"/>
              </a:rPr>
              <a:t>CREATE INDEX T41 ON AGENT(PHONE#);</a:t>
            </a:r>
          </a:p>
          <a:p>
            <a:pPr>
              <a:lnSpc>
                <a:spcPct val="80000"/>
              </a:lnSpc>
              <a:buNone/>
            </a:pPr>
            <a:r>
              <a:rPr lang="en-US" sz="2400" b="1" dirty="0">
                <a:solidFill>
                  <a:srgbClr val="800000"/>
                </a:solidFill>
                <a:latin typeface="Arial" charset="0"/>
              </a:rPr>
              <a:t>CREATE INDEX T42 ON TRANSACTION(E#)</a:t>
            </a:r>
          </a:p>
          <a:p>
            <a:pPr>
              <a:lnSpc>
                <a:spcPct val="80000"/>
              </a:lnSpc>
              <a:buNone/>
            </a:pPr>
            <a:endParaRPr lang="en-US" sz="1100" dirty="0">
              <a:solidFill>
                <a:srgbClr val="800000"/>
              </a:solidFill>
              <a:latin typeface="Arial" charset="0"/>
            </a:endParaRPr>
          </a:p>
          <a:p>
            <a:pPr>
              <a:lnSpc>
                <a:spcPct val="80000"/>
              </a:lnSpc>
              <a:buNone/>
            </a:pPr>
            <a:r>
              <a:rPr lang="en-US" sz="2400" dirty="0">
                <a:solidFill>
                  <a:srgbClr val="800000"/>
                </a:solidFill>
                <a:latin typeface="Arial" charset="0"/>
              </a:rPr>
              <a:t>An index T41 will be vertically traversed to find a value of index key equal to 7654321. Next a row identifier associated with an index key will be used to access a relational table AGENT and a value of attribute EMP# will be extracted from a row. Next, the value of EMP# will be used to vertically traverse an index T42 to find all transactions handled by a given employee. When an index key with a value of EMP# found in the previous step is located at leaf level of an index T42 the row identifiers associated with the index key will be used to access a relational table TRANSACTION and to compute a condition PRICE&gt;1000000.</a:t>
            </a:r>
          </a:p>
          <a:p>
            <a:pPr>
              <a:lnSpc>
                <a:spcPct val="80000"/>
              </a:lnSpc>
              <a:buNone/>
            </a:pPr>
            <a:endParaRPr lang="en-US" sz="1100" dirty="0">
              <a:solidFill>
                <a:srgbClr val="800000"/>
              </a:solidFill>
              <a:latin typeface="Arial" charset="0"/>
            </a:endParaRPr>
          </a:p>
        </p:txBody>
      </p:sp>
      <p:sp>
        <p:nvSpPr>
          <p:cNvPr id="4" name="Date Placeholder 3"/>
          <p:cNvSpPr>
            <a:spLocks noGrp="1"/>
          </p:cNvSpPr>
          <p:nvPr>
            <p:ph type="dt" sz="half" idx="10"/>
          </p:nvPr>
        </p:nvSpPr>
        <p:spPr/>
        <p:txBody>
          <a:bodyPr/>
          <a:lstStyle/>
          <a:p>
            <a:fld id="{09FD27B5-E811-D643-96E7-2A3D25AF5064}" type="datetime9">
              <a:rPr lang="en-SG" smtClean="0"/>
              <a:t>21/1/2019 11:56:32 PM</a:t>
            </a:fld>
            <a:endParaRPr lang="en-SG"/>
          </a:p>
        </p:txBody>
      </p:sp>
      <p:sp>
        <p:nvSpPr>
          <p:cNvPr id="5" name="Footer Placeholder 4"/>
          <p:cNvSpPr>
            <a:spLocks noGrp="1"/>
          </p:cNvSpPr>
          <p:nvPr>
            <p:ph type="ftr" sz="quarter" idx="11"/>
          </p:nvPr>
        </p:nvSpPr>
        <p:spPr/>
        <p:txBody>
          <a:bodyPr/>
          <a:lstStyle/>
          <a:p>
            <a:r>
              <a:rPr lang="en-SG" dirty="0"/>
              <a:t>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11</a:t>
            </a:fld>
            <a:endParaRPr lang="en-SG"/>
          </a:p>
        </p:txBody>
      </p:sp>
    </p:spTree>
    <p:extLst>
      <p:ext uri="{BB962C8B-B14F-4D97-AF65-F5344CB8AC3E}">
        <p14:creationId xmlns:p14="http://schemas.microsoft.com/office/powerpoint/2010/main" val="3601241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800000"/>
                </a:solidFill>
              </a:rPr>
              <a:t>Solution</a:t>
            </a:r>
          </a:p>
        </p:txBody>
      </p:sp>
      <p:sp>
        <p:nvSpPr>
          <p:cNvPr id="3" name="Content Placeholder 2"/>
          <p:cNvSpPr>
            <a:spLocks noGrp="1"/>
          </p:cNvSpPr>
          <p:nvPr>
            <p:ph idx="1"/>
          </p:nvPr>
        </p:nvSpPr>
        <p:spPr/>
        <p:txBody>
          <a:bodyPr>
            <a:noAutofit/>
          </a:bodyPr>
          <a:lstStyle/>
          <a:p>
            <a:pPr>
              <a:lnSpc>
                <a:spcPct val="80000"/>
              </a:lnSpc>
              <a:buNone/>
            </a:pPr>
            <a:r>
              <a:rPr lang="en-US" sz="2400" dirty="0">
                <a:solidFill>
                  <a:srgbClr val="800000"/>
                </a:solidFill>
                <a:latin typeface="Arial" charset="0"/>
              </a:rPr>
              <a:t>An index on PRICE i.e.</a:t>
            </a:r>
          </a:p>
          <a:p>
            <a:pPr>
              <a:lnSpc>
                <a:spcPct val="80000"/>
              </a:lnSpc>
              <a:buNone/>
            </a:pPr>
            <a:endParaRPr lang="en-US" sz="1000" dirty="0">
              <a:solidFill>
                <a:srgbClr val="800000"/>
              </a:solidFill>
              <a:latin typeface="Arial" charset="0"/>
            </a:endParaRPr>
          </a:p>
          <a:p>
            <a:pPr>
              <a:lnSpc>
                <a:spcPct val="80000"/>
              </a:lnSpc>
              <a:buNone/>
            </a:pPr>
            <a:r>
              <a:rPr lang="en-US" sz="2400" b="1" dirty="0">
                <a:solidFill>
                  <a:srgbClr val="800000"/>
                </a:solidFill>
                <a:latin typeface="Arial" charset="0"/>
              </a:rPr>
              <a:t>CREATE INDEX T43 ON TRANSACTION(PRICE);</a:t>
            </a:r>
          </a:p>
          <a:p>
            <a:pPr>
              <a:lnSpc>
                <a:spcPct val="80000"/>
              </a:lnSpc>
              <a:buNone/>
            </a:pPr>
            <a:endParaRPr lang="en-US" sz="1100" dirty="0">
              <a:solidFill>
                <a:srgbClr val="800000"/>
              </a:solidFill>
              <a:latin typeface="Arial" charset="0"/>
            </a:endParaRPr>
          </a:p>
          <a:p>
            <a:pPr>
              <a:lnSpc>
                <a:spcPct val="80000"/>
              </a:lnSpc>
              <a:buNone/>
            </a:pPr>
            <a:r>
              <a:rPr lang="en-US" sz="2400" dirty="0">
                <a:solidFill>
                  <a:srgbClr val="800000"/>
                </a:solidFill>
                <a:latin typeface="Arial" charset="0"/>
              </a:rPr>
              <a:t>can also be used to reduce the total number of rows accessed in a relational table TRANSACTION. In such a case an index T43 has to be vertically traversed with a key 1000000 and later on its leaf level should be horizontally traversed to find all identifiers of all rows that satisfy a condition PRICE&gt;1000000. Next, a set of row identifiers found should be intersected with a set of row identifiers found from vertical traversal of index T42.</a:t>
            </a:r>
          </a:p>
        </p:txBody>
      </p:sp>
      <p:sp>
        <p:nvSpPr>
          <p:cNvPr id="4" name="Date Placeholder 3"/>
          <p:cNvSpPr>
            <a:spLocks noGrp="1"/>
          </p:cNvSpPr>
          <p:nvPr>
            <p:ph type="dt" sz="half" idx="10"/>
          </p:nvPr>
        </p:nvSpPr>
        <p:spPr/>
        <p:txBody>
          <a:bodyPr/>
          <a:lstStyle/>
          <a:p>
            <a:fld id="{7A18C3F1-8B18-624F-B7A8-B66F199589E8}" type="datetime9">
              <a:rPr lang="en-SG" smtClean="0"/>
              <a:t>21/1/2019 11:56:32 PM</a:t>
            </a:fld>
            <a:endParaRPr lang="en-SG"/>
          </a:p>
        </p:txBody>
      </p:sp>
      <p:sp>
        <p:nvSpPr>
          <p:cNvPr id="5" name="Footer Placeholder 4"/>
          <p:cNvSpPr>
            <a:spLocks noGrp="1"/>
          </p:cNvSpPr>
          <p:nvPr>
            <p:ph type="ftr" sz="quarter" idx="11"/>
          </p:nvPr>
        </p:nvSpPr>
        <p:spPr/>
        <p:txBody>
          <a:bodyPr/>
          <a:lstStyle/>
          <a:p>
            <a:r>
              <a:rPr lang="en-SG" dirty="0"/>
              <a:t>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12</a:t>
            </a:fld>
            <a:endParaRPr lang="en-SG"/>
          </a:p>
        </p:txBody>
      </p:sp>
    </p:spTree>
    <p:extLst>
      <p:ext uri="{BB962C8B-B14F-4D97-AF65-F5344CB8AC3E}">
        <p14:creationId xmlns:p14="http://schemas.microsoft.com/office/powerpoint/2010/main" val="870278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800000"/>
                </a:solidFill>
              </a:rPr>
              <a:t>Solution</a:t>
            </a:r>
          </a:p>
        </p:txBody>
      </p:sp>
      <p:sp>
        <p:nvSpPr>
          <p:cNvPr id="3" name="Content Placeholder 2"/>
          <p:cNvSpPr>
            <a:spLocks noGrp="1"/>
          </p:cNvSpPr>
          <p:nvPr>
            <p:ph idx="1"/>
          </p:nvPr>
        </p:nvSpPr>
        <p:spPr>
          <a:xfrm>
            <a:off x="457200" y="4293096"/>
            <a:ext cx="8229600" cy="1319808"/>
          </a:xfrm>
        </p:spPr>
        <p:txBody>
          <a:bodyPr>
            <a:noAutofit/>
          </a:bodyPr>
          <a:lstStyle/>
          <a:p>
            <a:pPr>
              <a:buNone/>
            </a:pPr>
            <a:r>
              <a:rPr lang="en-US" dirty="0">
                <a:latin typeface="Arial" charset="0"/>
              </a:rPr>
              <a:t>SELECT 	COUNT(DISTINCT PRICE)</a:t>
            </a:r>
          </a:p>
          <a:p>
            <a:pPr lvl="1">
              <a:buNone/>
            </a:pPr>
            <a:r>
              <a:rPr lang="en-US" sz="2400" dirty="0">
                <a:latin typeface="Arial" charset="0"/>
              </a:rPr>
              <a:t>FROM 	TRANSACTION</a:t>
            </a:r>
          </a:p>
          <a:p>
            <a:pPr lvl="1">
              <a:buNone/>
            </a:pPr>
            <a:r>
              <a:rPr lang="en-US" sz="2400" dirty="0">
                <a:latin typeface="Arial" charset="0"/>
              </a:rPr>
              <a:t>WHERE 	PRICE &gt; 50000;</a:t>
            </a:r>
          </a:p>
        </p:txBody>
      </p:sp>
      <p:sp>
        <p:nvSpPr>
          <p:cNvPr id="4" name="Date Placeholder 3"/>
          <p:cNvSpPr>
            <a:spLocks noGrp="1"/>
          </p:cNvSpPr>
          <p:nvPr>
            <p:ph type="dt" sz="half" idx="10"/>
          </p:nvPr>
        </p:nvSpPr>
        <p:spPr/>
        <p:txBody>
          <a:bodyPr/>
          <a:lstStyle/>
          <a:p>
            <a:fld id="{E3693643-00B0-8E4A-A7DE-BB16FF199E53}" type="datetime9">
              <a:rPr lang="en-SG" smtClean="0"/>
              <a:t>21/1/2019 11:56:32 PM</a:t>
            </a:fld>
            <a:endParaRPr lang="en-SG"/>
          </a:p>
        </p:txBody>
      </p:sp>
      <p:sp>
        <p:nvSpPr>
          <p:cNvPr id="5" name="Footer Placeholder 4"/>
          <p:cNvSpPr>
            <a:spLocks noGrp="1"/>
          </p:cNvSpPr>
          <p:nvPr>
            <p:ph type="ftr" sz="quarter" idx="11"/>
          </p:nvPr>
        </p:nvSpPr>
        <p:spPr/>
        <p:txBody>
          <a:bodyPr/>
          <a:lstStyle/>
          <a:p>
            <a:r>
              <a:rPr lang="en-SG" dirty="0"/>
              <a:t>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13</a:t>
            </a:fld>
            <a:endParaRPr lang="en-SG"/>
          </a:p>
        </p:txBody>
      </p:sp>
      <p:sp>
        <p:nvSpPr>
          <p:cNvPr id="7" name="Rectangle 6"/>
          <p:cNvSpPr/>
          <p:nvPr/>
        </p:nvSpPr>
        <p:spPr>
          <a:xfrm>
            <a:off x="467544" y="404664"/>
            <a:ext cx="6390456" cy="3625608"/>
          </a:xfrm>
          <a:prstGeom prst="rect">
            <a:avLst/>
          </a:prstGeom>
          <a:solidFill>
            <a:schemeClr val="tx2">
              <a:lumMod val="20000"/>
              <a:lumOff val="80000"/>
            </a:schemeClr>
          </a:solidFill>
        </p:spPr>
        <p:txBody>
          <a:bodyPr wrap="square">
            <a:spAutoFit/>
          </a:bodyPr>
          <a:lstStyle/>
          <a:p>
            <a:pPr>
              <a:lnSpc>
                <a:spcPct val="80000"/>
              </a:lnSpc>
              <a:buNone/>
            </a:pPr>
            <a:r>
              <a:rPr lang="en-US" sz="1400" dirty="0">
                <a:latin typeface="Arial" charset="0"/>
              </a:rPr>
              <a:t>AGENT(</a:t>
            </a:r>
            <a:r>
              <a:rPr lang="en-US" sz="1400" dirty="0" err="1">
                <a:latin typeface="Arial" charset="0"/>
              </a:rPr>
              <a:t>emp</a:t>
            </a:r>
            <a:r>
              <a:rPr lang="en-US" sz="1400" dirty="0">
                <a:latin typeface="Arial" charset="0"/>
              </a:rPr>
              <a:t>#, </a:t>
            </a:r>
            <a:r>
              <a:rPr lang="en-US" sz="1400" dirty="0" err="1">
                <a:latin typeface="Arial" charset="0"/>
              </a:rPr>
              <a:t>fname</a:t>
            </a:r>
            <a:r>
              <a:rPr lang="en-US" sz="1400" dirty="0">
                <a:latin typeface="Arial" charset="0"/>
              </a:rPr>
              <a:t>, </a:t>
            </a:r>
            <a:r>
              <a:rPr lang="en-US" sz="1400" dirty="0" err="1">
                <a:latin typeface="Arial" charset="0"/>
              </a:rPr>
              <a:t>lname</a:t>
            </a:r>
            <a:r>
              <a:rPr lang="en-US" sz="1400" dirty="0">
                <a:latin typeface="Arial" charset="0"/>
              </a:rPr>
              <a:t>, phone#)</a:t>
            </a:r>
          </a:p>
          <a:p>
            <a:pPr>
              <a:lnSpc>
                <a:spcPct val="80000"/>
              </a:lnSpc>
              <a:buNone/>
            </a:pPr>
            <a:r>
              <a:rPr lang="en-US" sz="1400" dirty="0">
                <a:latin typeface="Arial" charset="0"/>
              </a:rPr>
              <a:t>primary key = (</a:t>
            </a:r>
            <a:r>
              <a:rPr lang="en-US" sz="1400" dirty="0" err="1">
                <a:latin typeface="Arial" charset="0"/>
              </a:rPr>
              <a:t>emp</a:t>
            </a:r>
            <a:r>
              <a:rPr lang="en-US" sz="1400" dirty="0">
                <a:latin typeface="Arial" charset="0"/>
              </a:rPr>
              <a:t>#)</a:t>
            </a:r>
          </a:p>
          <a:p>
            <a:pPr>
              <a:lnSpc>
                <a:spcPct val="80000"/>
              </a:lnSpc>
              <a:buNone/>
            </a:pPr>
            <a:r>
              <a:rPr lang="en-US" sz="1400" dirty="0">
                <a:latin typeface="Arial" charset="0"/>
              </a:rPr>
              <a:t>candidate key = (phone#)</a:t>
            </a:r>
          </a:p>
          <a:p>
            <a:pPr>
              <a:lnSpc>
                <a:spcPct val="80000"/>
              </a:lnSpc>
              <a:buNone/>
            </a:pPr>
            <a:endParaRPr lang="en-US" sz="1400" dirty="0">
              <a:latin typeface="Arial" charset="0"/>
            </a:endParaRPr>
          </a:p>
          <a:p>
            <a:pPr>
              <a:lnSpc>
                <a:spcPct val="80000"/>
              </a:lnSpc>
              <a:buNone/>
            </a:pPr>
            <a:r>
              <a:rPr lang="en-US" sz="1400" dirty="0">
                <a:latin typeface="Arial" charset="0"/>
              </a:rPr>
              <a:t>BUYER(phone#, </a:t>
            </a:r>
            <a:r>
              <a:rPr lang="en-US" sz="1400" dirty="0" err="1">
                <a:latin typeface="Arial" charset="0"/>
              </a:rPr>
              <a:t>fname</a:t>
            </a:r>
            <a:r>
              <a:rPr lang="en-US" sz="1400" dirty="0">
                <a:latin typeface="Arial" charset="0"/>
              </a:rPr>
              <a:t>, </a:t>
            </a:r>
            <a:r>
              <a:rPr lang="en-US" sz="1400" dirty="0" err="1">
                <a:latin typeface="Arial" charset="0"/>
              </a:rPr>
              <a:t>lname</a:t>
            </a:r>
            <a:r>
              <a:rPr lang="en-US" sz="1400" dirty="0">
                <a:latin typeface="Arial" charset="0"/>
              </a:rPr>
              <a:t>)</a:t>
            </a:r>
          </a:p>
          <a:p>
            <a:pPr>
              <a:lnSpc>
                <a:spcPct val="80000"/>
              </a:lnSpc>
              <a:spcBef>
                <a:spcPts val="0"/>
              </a:spcBef>
              <a:buNone/>
            </a:pPr>
            <a:r>
              <a:rPr lang="en-US" sz="1400" dirty="0">
                <a:latin typeface="Arial" charset="0"/>
              </a:rPr>
              <a:t>primary key = (phone#)</a:t>
            </a:r>
          </a:p>
          <a:p>
            <a:pPr>
              <a:lnSpc>
                <a:spcPct val="80000"/>
              </a:lnSpc>
              <a:buNone/>
            </a:pPr>
            <a:endParaRPr lang="en-US" sz="1400" dirty="0">
              <a:latin typeface="Arial" charset="0"/>
            </a:endParaRPr>
          </a:p>
          <a:p>
            <a:pPr>
              <a:lnSpc>
                <a:spcPct val="80000"/>
              </a:lnSpc>
              <a:buNone/>
            </a:pPr>
            <a:r>
              <a:rPr lang="en-US" sz="1400" dirty="0">
                <a:latin typeface="Arial" charset="0"/>
              </a:rPr>
              <a:t>SELLER(phone#, </a:t>
            </a:r>
            <a:r>
              <a:rPr lang="en-US" sz="1400" dirty="0" err="1">
                <a:latin typeface="Arial" charset="0"/>
              </a:rPr>
              <a:t>fname</a:t>
            </a:r>
            <a:r>
              <a:rPr lang="en-US" sz="1400" dirty="0">
                <a:latin typeface="Arial" charset="0"/>
              </a:rPr>
              <a:t>, </a:t>
            </a:r>
            <a:r>
              <a:rPr lang="en-US" sz="1400" dirty="0" err="1">
                <a:latin typeface="Arial" charset="0"/>
              </a:rPr>
              <a:t>lname</a:t>
            </a:r>
            <a:r>
              <a:rPr lang="en-US" sz="1400" dirty="0">
                <a:latin typeface="Arial" charset="0"/>
              </a:rPr>
              <a:t>)</a:t>
            </a:r>
          </a:p>
          <a:p>
            <a:pPr>
              <a:lnSpc>
                <a:spcPct val="80000"/>
              </a:lnSpc>
              <a:buNone/>
            </a:pPr>
            <a:r>
              <a:rPr lang="en-US" sz="1400" dirty="0">
                <a:latin typeface="Arial" charset="0"/>
              </a:rPr>
              <a:t>primary key = (phone#)</a:t>
            </a:r>
          </a:p>
          <a:p>
            <a:pPr>
              <a:lnSpc>
                <a:spcPct val="80000"/>
              </a:lnSpc>
              <a:buNone/>
            </a:pPr>
            <a:endParaRPr lang="en-US" sz="1400" dirty="0">
              <a:latin typeface="Arial" charset="0"/>
            </a:endParaRPr>
          </a:p>
          <a:p>
            <a:pPr>
              <a:lnSpc>
                <a:spcPct val="80000"/>
              </a:lnSpc>
              <a:buNone/>
            </a:pPr>
            <a:r>
              <a:rPr lang="en-US" sz="1400" dirty="0">
                <a:latin typeface="Arial" charset="0"/>
              </a:rPr>
              <a:t>HOUSE(</a:t>
            </a:r>
            <a:r>
              <a:rPr lang="en-US" sz="1400" dirty="0" err="1">
                <a:latin typeface="Arial" charset="0"/>
              </a:rPr>
              <a:t>city,street,house#,category</a:t>
            </a:r>
            <a:r>
              <a:rPr lang="en-US" sz="1400" dirty="0">
                <a:latin typeface="Arial" charset="0"/>
              </a:rPr>
              <a:t>)</a:t>
            </a:r>
          </a:p>
          <a:p>
            <a:pPr>
              <a:lnSpc>
                <a:spcPct val="80000"/>
              </a:lnSpc>
              <a:buNone/>
            </a:pPr>
            <a:r>
              <a:rPr lang="en-US" sz="1400" dirty="0">
                <a:latin typeface="Arial" charset="0"/>
              </a:rPr>
              <a:t>primary key = (</a:t>
            </a:r>
            <a:r>
              <a:rPr lang="en-US" sz="1400" dirty="0" err="1">
                <a:latin typeface="Arial" charset="0"/>
              </a:rPr>
              <a:t>city,street,house</a:t>
            </a:r>
            <a:r>
              <a:rPr lang="en-US" sz="1400" dirty="0">
                <a:latin typeface="Arial" charset="0"/>
              </a:rPr>
              <a:t>#)</a:t>
            </a:r>
          </a:p>
          <a:p>
            <a:pPr>
              <a:lnSpc>
                <a:spcPct val="80000"/>
              </a:lnSpc>
              <a:buNone/>
            </a:pPr>
            <a:endParaRPr lang="en-US" sz="1400" dirty="0">
              <a:latin typeface="Arial" charset="0"/>
            </a:endParaRPr>
          </a:p>
          <a:p>
            <a:pPr>
              <a:buNone/>
            </a:pPr>
            <a:r>
              <a:rPr lang="en-US" sz="1400" dirty="0">
                <a:latin typeface="Arial" charset="0"/>
              </a:rPr>
              <a:t>TRANSACTION(city, street, house#, </a:t>
            </a:r>
            <a:r>
              <a:rPr lang="en-US" sz="1400" dirty="0" err="1">
                <a:latin typeface="Arial" charset="0"/>
              </a:rPr>
              <a:t>sphone</a:t>
            </a:r>
            <a:r>
              <a:rPr lang="en-US" sz="1400" dirty="0">
                <a:latin typeface="Arial" charset="0"/>
              </a:rPr>
              <a:t>#, </a:t>
            </a:r>
            <a:r>
              <a:rPr lang="en-US" sz="1400" dirty="0" err="1">
                <a:latin typeface="Arial" charset="0"/>
              </a:rPr>
              <a:t>bphone</a:t>
            </a:r>
            <a:r>
              <a:rPr lang="en-US" sz="1400" dirty="0">
                <a:latin typeface="Arial" charset="0"/>
              </a:rPr>
              <a:t>#, </a:t>
            </a:r>
            <a:r>
              <a:rPr lang="en-US" sz="1400" dirty="0" err="1">
                <a:latin typeface="Arial" charset="0"/>
              </a:rPr>
              <a:t>emp</a:t>
            </a:r>
            <a:r>
              <a:rPr lang="en-US" sz="1400" dirty="0">
                <a:latin typeface="Arial" charset="0"/>
              </a:rPr>
              <a:t>#, price)</a:t>
            </a:r>
          </a:p>
          <a:p>
            <a:pPr>
              <a:buNone/>
            </a:pPr>
            <a:r>
              <a:rPr lang="en-US" sz="1400" dirty="0">
                <a:latin typeface="Arial" charset="0"/>
              </a:rPr>
              <a:t>primary key = (city, street, house#, </a:t>
            </a:r>
            <a:r>
              <a:rPr lang="en-US" sz="1400" dirty="0" err="1">
                <a:latin typeface="Arial" charset="0"/>
              </a:rPr>
              <a:t>sphone</a:t>
            </a:r>
            <a:r>
              <a:rPr lang="en-US" sz="1400" dirty="0">
                <a:latin typeface="Arial" charset="0"/>
              </a:rPr>
              <a:t>#)</a:t>
            </a:r>
          </a:p>
          <a:p>
            <a:pPr>
              <a:buNone/>
            </a:pPr>
            <a:r>
              <a:rPr lang="en-US" sz="1400" dirty="0">
                <a:latin typeface="Arial" charset="0"/>
              </a:rPr>
              <a:t>foreign key = (</a:t>
            </a:r>
            <a:r>
              <a:rPr lang="en-US" sz="1400" dirty="0" err="1">
                <a:latin typeface="Arial" charset="0"/>
              </a:rPr>
              <a:t>sphone</a:t>
            </a:r>
            <a:r>
              <a:rPr lang="en-US" sz="1400" dirty="0">
                <a:latin typeface="Arial" charset="0"/>
              </a:rPr>
              <a:t>#) references SELLER(phone#)</a:t>
            </a:r>
          </a:p>
          <a:p>
            <a:pPr>
              <a:buNone/>
            </a:pPr>
            <a:r>
              <a:rPr lang="en-US" sz="1400" dirty="0">
                <a:latin typeface="Arial" charset="0"/>
              </a:rPr>
              <a:t>foreign key = (</a:t>
            </a:r>
            <a:r>
              <a:rPr lang="en-US" sz="1400" dirty="0" err="1">
                <a:latin typeface="Arial" charset="0"/>
              </a:rPr>
              <a:t>bphone</a:t>
            </a:r>
            <a:r>
              <a:rPr lang="en-US" sz="1400" dirty="0">
                <a:latin typeface="Arial" charset="0"/>
              </a:rPr>
              <a:t>#) references BUYER(phone#)</a:t>
            </a:r>
          </a:p>
          <a:p>
            <a:pPr>
              <a:buNone/>
            </a:pPr>
            <a:r>
              <a:rPr lang="en-US" sz="1400" dirty="0">
                <a:latin typeface="Arial" charset="0"/>
              </a:rPr>
              <a:t>foreign key = (</a:t>
            </a:r>
            <a:r>
              <a:rPr lang="en-US" sz="1400" dirty="0" err="1">
                <a:latin typeface="Arial" charset="0"/>
              </a:rPr>
              <a:t>emp</a:t>
            </a:r>
            <a:r>
              <a:rPr lang="en-US" sz="1400" dirty="0">
                <a:latin typeface="Arial" charset="0"/>
              </a:rPr>
              <a:t>#) references AGENT(</a:t>
            </a:r>
            <a:r>
              <a:rPr lang="en-US" sz="1400" dirty="0" err="1">
                <a:latin typeface="Arial" charset="0"/>
              </a:rPr>
              <a:t>emp</a:t>
            </a:r>
            <a:r>
              <a:rPr lang="en-US" sz="1400" dirty="0">
                <a:latin typeface="Arial" charset="0"/>
              </a:rPr>
              <a:t>#)</a:t>
            </a:r>
          </a:p>
          <a:p>
            <a:pPr>
              <a:buNone/>
            </a:pPr>
            <a:r>
              <a:rPr lang="en-US" sz="1400" dirty="0">
                <a:latin typeface="Arial" charset="0"/>
              </a:rPr>
              <a:t>foreign key = (city, street, house#) references HOUSE(city, street, house#)</a:t>
            </a:r>
          </a:p>
        </p:txBody>
      </p:sp>
    </p:spTree>
    <p:extLst>
      <p:ext uri="{BB962C8B-B14F-4D97-AF65-F5344CB8AC3E}">
        <p14:creationId xmlns:p14="http://schemas.microsoft.com/office/powerpoint/2010/main" val="610532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800000"/>
                </a:solidFill>
              </a:rPr>
              <a:t>Solution</a:t>
            </a:r>
          </a:p>
        </p:txBody>
      </p:sp>
      <p:sp>
        <p:nvSpPr>
          <p:cNvPr id="3" name="Content Placeholder 2"/>
          <p:cNvSpPr>
            <a:spLocks noGrp="1"/>
          </p:cNvSpPr>
          <p:nvPr>
            <p:ph idx="1"/>
          </p:nvPr>
        </p:nvSpPr>
        <p:spPr/>
        <p:txBody>
          <a:bodyPr>
            <a:noAutofit/>
          </a:bodyPr>
          <a:lstStyle/>
          <a:p>
            <a:r>
              <a:rPr lang="en-US" sz="2800" b="1" dirty="0">
                <a:solidFill>
                  <a:srgbClr val="800000"/>
                </a:solidFill>
              </a:rPr>
              <a:t>CREATE INDEX T5 ON TRANSACTION(PRICE);</a:t>
            </a:r>
          </a:p>
          <a:p>
            <a:r>
              <a:rPr lang="en-US" sz="2800" dirty="0">
                <a:solidFill>
                  <a:srgbClr val="800000"/>
                </a:solidFill>
              </a:rPr>
              <a:t>An index T5 will be vertically traversed to find a key 50000 and later on leaf level of the index will be horizontally traversed to count all prices whose value is greater than 50000. No access to relational table transaction is needed.</a:t>
            </a:r>
            <a:endParaRPr lang="en-US" sz="2800" dirty="0"/>
          </a:p>
          <a:p>
            <a:pPr marL="0" indent="0">
              <a:buNone/>
            </a:pPr>
            <a:endParaRPr lang="en-US" sz="2800" dirty="0">
              <a:solidFill>
                <a:srgbClr val="800000"/>
              </a:solidFill>
            </a:endParaRPr>
          </a:p>
          <a:p>
            <a:pPr marL="0" indent="0">
              <a:buNone/>
            </a:pPr>
            <a:r>
              <a:rPr lang="en-US" sz="2800" dirty="0">
                <a:solidFill>
                  <a:srgbClr val="800000"/>
                </a:solidFill>
              </a:rPr>
              <a:t>(Note if the index T43 was created in the previous question, there is no need to create index T5.)</a:t>
            </a:r>
          </a:p>
        </p:txBody>
      </p:sp>
      <p:sp>
        <p:nvSpPr>
          <p:cNvPr id="4" name="Date Placeholder 3"/>
          <p:cNvSpPr>
            <a:spLocks noGrp="1"/>
          </p:cNvSpPr>
          <p:nvPr>
            <p:ph type="dt" sz="half" idx="10"/>
          </p:nvPr>
        </p:nvSpPr>
        <p:spPr/>
        <p:txBody>
          <a:bodyPr/>
          <a:lstStyle/>
          <a:p>
            <a:fld id="{C57509BC-EA89-BD45-AAFD-C65F7C8A182D}" type="datetime9">
              <a:rPr lang="en-SG" smtClean="0"/>
              <a:t>21/1/2019 11:56:32 PM</a:t>
            </a:fld>
            <a:endParaRPr lang="en-SG"/>
          </a:p>
        </p:txBody>
      </p:sp>
      <p:sp>
        <p:nvSpPr>
          <p:cNvPr id="5" name="Footer Placeholder 4"/>
          <p:cNvSpPr>
            <a:spLocks noGrp="1"/>
          </p:cNvSpPr>
          <p:nvPr>
            <p:ph type="ftr" sz="quarter" idx="11"/>
          </p:nvPr>
        </p:nvSpPr>
        <p:spPr/>
        <p:txBody>
          <a:bodyPr/>
          <a:lstStyle/>
          <a:p>
            <a:r>
              <a:rPr lang="en-SG" dirty="0"/>
              <a:t>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14</a:t>
            </a:fld>
            <a:endParaRPr lang="en-SG"/>
          </a:p>
        </p:txBody>
      </p:sp>
    </p:spTree>
    <p:extLst>
      <p:ext uri="{BB962C8B-B14F-4D97-AF65-F5344CB8AC3E}">
        <p14:creationId xmlns:p14="http://schemas.microsoft.com/office/powerpoint/2010/main" val="3168628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800000"/>
                </a:solidFill>
              </a:rPr>
              <a:t>Solution</a:t>
            </a:r>
          </a:p>
        </p:txBody>
      </p:sp>
      <p:sp>
        <p:nvSpPr>
          <p:cNvPr id="3" name="Content Placeholder 2"/>
          <p:cNvSpPr>
            <a:spLocks noGrp="1"/>
          </p:cNvSpPr>
          <p:nvPr>
            <p:ph idx="1"/>
          </p:nvPr>
        </p:nvSpPr>
        <p:spPr/>
        <p:txBody>
          <a:bodyPr>
            <a:noAutofit/>
          </a:bodyPr>
          <a:lstStyle/>
          <a:p>
            <a:pPr>
              <a:buNone/>
            </a:pPr>
            <a:r>
              <a:rPr lang="en-US" sz="2800" dirty="0">
                <a:solidFill>
                  <a:srgbClr val="800000"/>
                </a:solidFill>
                <a:latin typeface="Arial" charset="0"/>
              </a:rPr>
              <a:t>Finally, the smallest number of indexes that improve the performance of all queries listed above is as follows:</a:t>
            </a:r>
          </a:p>
          <a:p>
            <a:endParaRPr lang="en-US" sz="2800" dirty="0">
              <a:solidFill>
                <a:srgbClr val="800000"/>
              </a:solidFill>
              <a:latin typeface="Arial" charset="0"/>
            </a:endParaRPr>
          </a:p>
          <a:p>
            <a:r>
              <a:rPr lang="en-US" sz="2400" b="1" dirty="0">
                <a:solidFill>
                  <a:srgbClr val="800000"/>
                </a:solidFill>
                <a:latin typeface="Arial" charset="0"/>
              </a:rPr>
              <a:t>CREATE INDEX T3 ON AGENT(PHONE#);</a:t>
            </a:r>
          </a:p>
          <a:p>
            <a:r>
              <a:rPr lang="en-US" sz="2400" b="1" dirty="0">
                <a:solidFill>
                  <a:srgbClr val="800000"/>
                </a:solidFill>
                <a:latin typeface="Arial" charset="0"/>
              </a:rPr>
              <a:t>CREATE INDEX T41 ON AGENT(PHONE#);</a:t>
            </a:r>
          </a:p>
          <a:p>
            <a:r>
              <a:rPr lang="en-US" sz="2400" b="1" dirty="0">
                <a:solidFill>
                  <a:srgbClr val="800000"/>
                </a:solidFill>
                <a:latin typeface="Arial" charset="0"/>
              </a:rPr>
              <a:t>CREATE INDEX T42 ON TRANSACTION(E#);</a:t>
            </a:r>
          </a:p>
          <a:p>
            <a:r>
              <a:rPr lang="en-US" sz="2400" b="1" dirty="0">
                <a:solidFill>
                  <a:srgbClr val="800000"/>
                </a:solidFill>
                <a:latin typeface="Arial" charset="0"/>
              </a:rPr>
              <a:t>CREATE INDEX T43 ON TRANSACTION(PRICE);</a:t>
            </a:r>
          </a:p>
          <a:p>
            <a:r>
              <a:rPr lang="en-US" sz="2400" b="1" dirty="0">
                <a:solidFill>
                  <a:srgbClr val="800000"/>
                </a:solidFill>
                <a:latin typeface="Arial" charset="0"/>
              </a:rPr>
              <a:t>CREATE INDEX T5 ON TRANSACTION(PRICE); (This is the same of index T43. If Index T43 is created, then index T5 is not required.)</a:t>
            </a:r>
            <a:endParaRPr lang="en-US" sz="2800" b="1" dirty="0">
              <a:solidFill>
                <a:srgbClr val="800000"/>
              </a:solidFill>
              <a:latin typeface="Arial" charset="0"/>
            </a:endParaRPr>
          </a:p>
        </p:txBody>
      </p:sp>
      <p:sp>
        <p:nvSpPr>
          <p:cNvPr id="4" name="Date Placeholder 3"/>
          <p:cNvSpPr>
            <a:spLocks noGrp="1"/>
          </p:cNvSpPr>
          <p:nvPr>
            <p:ph type="dt" sz="half" idx="10"/>
          </p:nvPr>
        </p:nvSpPr>
        <p:spPr/>
        <p:txBody>
          <a:bodyPr/>
          <a:lstStyle/>
          <a:p>
            <a:fld id="{79BAC308-415D-B448-A467-D36F2ABC76DB}" type="datetime9">
              <a:rPr lang="en-SG" smtClean="0"/>
              <a:t>21/1/2019 11:56:32 PM</a:t>
            </a:fld>
            <a:endParaRPr lang="en-SG"/>
          </a:p>
        </p:txBody>
      </p:sp>
      <p:sp>
        <p:nvSpPr>
          <p:cNvPr id="5" name="Footer Placeholder 4"/>
          <p:cNvSpPr>
            <a:spLocks noGrp="1"/>
          </p:cNvSpPr>
          <p:nvPr>
            <p:ph type="ftr" sz="quarter" idx="11"/>
          </p:nvPr>
        </p:nvSpPr>
        <p:spPr/>
        <p:txBody>
          <a:bodyPr/>
          <a:lstStyle/>
          <a:p>
            <a:r>
              <a:rPr lang="en-SG" dirty="0"/>
              <a:t>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15</a:t>
            </a:fld>
            <a:endParaRPr lang="en-SG"/>
          </a:p>
        </p:txBody>
      </p:sp>
    </p:spTree>
    <p:extLst>
      <p:ext uri="{BB962C8B-B14F-4D97-AF65-F5344CB8AC3E}">
        <p14:creationId xmlns:p14="http://schemas.microsoft.com/office/powerpoint/2010/main" val="3412551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Question</a:t>
            </a:r>
          </a:p>
        </p:txBody>
      </p:sp>
      <p:sp>
        <p:nvSpPr>
          <p:cNvPr id="3" name="Content Placeholder 2"/>
          <p:cNvSpPr>
            <a:spLocks noGrp="1"/>
          </p:cNvSpPr>
          <p:nvPr>
            <p:ph idx="1"/>
          </p:nvPr>
        </p:nvSpPr>
        <p:spPr/>
        <p:txBody>
          <a:bodyPr>
            <a:noAutofit/>
          </a:bodyPr>
          <a:lstStyle/>
          <a:p>
            <a:pPr>
              <a:lnSpc>
                <a:spcPct val="80000"/>
              </a:lnSpc>
              <a:buNone/>
            </a:pPr>
            <a:r>
              <a:rPr lang="en-US" sz="2000" b="1" dirty="0">
                <a:latin typeface="Arial" charset="0"/>
              </a:rPr>
              <a:t>To index or not to index, that is the question !</a:t>
            </a:r>
          </a:p>
          <a:p>
            <a:pPr>
              <a:lnSpc>
                <a:spcPct val="80000"/>
              </a:lnSpc>
              <a:buNone/>
            </a:pPr>
            <a:endParaRPr lang="en-US" sz="2000" b="1" dirty="0">
              <a:latin typeface="Arial" charset="0"/>
            </a:endParaRPr>
          </a:p>
          <a:p>
            <a:pPr>
              <a:lnSpc>
                <a:spcPct val="80000"/>
              </a:lnSpc>
              <a:buNone/>
            </a:pPr>
            <a:r>
              <a:rPr lang="en-US" sz="2000" dirty="0">
                <a:latin typeface="Arial" charset="0"/>
              </a:rPr>
              <a:t>Consider the following relational schemas:</a:t>
            </a:r>
          </a:p>
          <a:p>
            <a:pPr>
              <a:lnSpc>
                <a:spcPct val="80000"/>
              </a:lnSpc>
              <a:buNone/>
            </a:pPr>
            <a:endParaRPr lang="en-US" sz="2000" dirty="0">
              <a:latin typeface="Arial" charset="0"/>
            </a:endParaRPr>
          </a:p>
          <a:p>
            <a:pPr>
              <a:lnSpc>
                <a:spcPct val="80000"/>
              </a:lnSpc>
              <a:buNone/>
            </a:pPr>
            <a:r>
              <a:rPr lang="en-US" sz="2000" dirty="0">
                <a:latin typeface="Arial" charset="0"/>
              </a:rPr>
              <a:t>AGENT(</a:t>
            </a:r>
            <a:r>
              <a:rPr lang="en-US" sz="2000" dirty="0" err="1">
                <a:latin typeface="Arial" charset="0"/>
              </a:rPr>
              <a:t>emp</a:t>
            </a:r>
            <a:r>
              <a:rPr lang="en-US" sz="2000" dirty="0">
                <a:latin typeface="Arial" charset="0"/>
              </a:rPr>
              <a:t>#, </a:t>
            </a:r>
            <a:r>
              <a:rPr lang="en-US" sz="2000" dirty="0" err="1">
                <a:latin typeface="Arial" charset="0"/>
              </a:rPr>
              <a:t>fname</a:t>
            </a:r>
            <a:r>
              <a:rPr lang="en-US" sz="2000" dirty="0">
                <a:latin typeface="Arial" charset="0"/>
              </a:rPr>
              <a:t>, </a:t>
            </a:r>
            <a:r>
              <a:rPr lang="en-US" sz="2000" dirty="0" err="1">
                <a:latin typeface="Arial" charset="0"/>
              </a:rPr>
              <a:t>lname</a:t>
            </a:r>
            <a:r>
              <a:rPr lang="en-US" sz="2000" dirty="0">
                <a:latin typeface="Arial" charset="0"/>
              </a:rPr>
              <a:t>, phone#)</a:t>
            </a:r>
          </a:p>
          <a:p>
            <a:pPr>
              <a:lnSpc>
                <a:spcPct val="80000"/>
              </a:lnSpc>
              <a:buNone/>
            </a:pPr>
            <a:r>
              <a:rPr lang="en-US" sz="2000" dirty="0">
                <a:latin typeface="Arial" charset="0"/>
              </a:rPr>
              <a:t>primary key = (</a:t>
            </a:r>
            <a:r>
              <a:rPr lang="en-US" sz="2000" dirty="0" err="1">
                <a:latin typeface="Arial" charset="0"/>
              </a:rPr>
              <a:t>emp</a:t>
            </a:r>
            <a:r>
              <a:rPr lang="en-US" sz="2000" dirty="0">
                <a:latin typeface="Arial" charset="0"/>
              </a:rPr>
              <a:t>#)</a:t>
            </a:r>
          </a:p>
          <a:p>
            <a:pPr>
              <a:lnSpc>
                <a:spcPct val="80000"/>
              </a:lnSpc>
              <a:buNone/>
            </a:pPr>
            <a:r>
              <a:rPr lang="en-US" sz="2000" dirty="0">
                <a:latin typeface="Arial" charset="0"/>
              </a:rPr>
              <a:t>candidate key = (phone#)</a:t>
            </a:r>
          </a:p>
          <a:p>
            <a:pPr>
              <a:lnSpc>
                <a:spcPct val="80000"/>
              </a:lnSpc>
              <a:buNone/>
            </a:pPr>
            <a:endParaRPr lang="en-US" sz="2000" dirty="0">
              <a:latin typeface="Arial" charset="0"/>
            </a:endParaRPr>
          </a:p>
          <a:p>
            <a:pPr>
              <a:lnSpc>
                <a:spcPct val="80000"/>
              </a:lnSpc>
              <a:buNone/>
            </a:pPr>
            <a:r>
              <a:rPr lang="en-US" sz="2000" dirty="0">
                <a:latin typeface="Arial" charset="0"/>
              </a:rPr>
              <a:t>BUYER(phone#, </a:t>
            </a:r>
            <a:r>
              <a:rPr lang="en-US" sz="2000" dirty="0" err="1">
                <a:latin typeface="Arial" charset="0"/>
              </a:rPr>
              <a:t>fname</a:t>
            </a:r>
            <a:r>
              <a:rPr lang="en-US" sz="2000" dirty="0">
                <a:latin typeface="Arial" charset="0"/>
              </a:rPr>
              <a:t>, </a:t>
            </a:r>
            <a:r>
              <a:rPr lang="en-US" sz="2000" dirty="0" err="1">
                <a:latin typeface="Arial" charset="0"/>
              </a:rPr>
              <a:t>lname</a:t>
            </a:r>
            <a:r>
              <a:rPr lang="en-US" sz="2000" dirty="0">
                <a:latin typeface="Arial" charset="0"/>
              </a:rPr>
              <a:t>)</a:t>
            </a:r>
          </a:p>
          <a:p>
            <a:pPr>
              <a:lnSpc>
                <a:spcPct val="80000"/>
              </a:lnSpc>
              <a:spcBef>
                <a:spcPts val="0"/>
              </a:spcBef>
              <a:buNone/>
            </a:pPr>
            <a:r>
              <a:rPr lang="en-US" sz="2000" dirty="0">
                <a:latin typeface="Arial" charset="0"/>
              </a:rPr>
              <a:t>primary key = (phone#)</a:t>
            </a:r>
          </a:p>
          <a:p>
            <a:pPr>
              <a:lnSpc>
                <a:spcPct val="80000"/>
              </a:lnSpc>
              <a:buNone/>
            </a:pPr>
            <a:endParaRPr lang="en-US" sz="2000" dirty="0">
              <a:latin typeface="Arial" charset="0"/>
            </a:endParaRPr>
          </a:p>
          <a:p>
            <a:pPr>
              <a:lnSpc>
                <a:spcPct val="80000"/>
              </a:lnSpc>
              <a:buNone/>
            </a:pPr>
            <a:r>
              <a:rPr lang="en-US" sz="2000" dirty="0">
                <a:latin typeface="Arial" charset="0"/>
              </a:rPr>
              <a:t>SELLER(phone#, </a:t>
            </a:r>
            <a:r>
              <a:rPr lang="en-US" sz="2000" dirty="0" err="1">
                <a:latin typeface="Arial" charset="0"/>
              </a:rPr>
              <a:t>fname</a:t>
            </a:r>
            <a:r>
              <a:rPr lang="en-US" sz="2000" dirty="0">
                <a:latin typeface="Arial" charset="0"/>
              </a:rPr>
              <a:t>, </a:t>
            </a:r>
            <a:r>
              <a:rPr lang="en-US" sz="2000" dirty="0" err="1">
                <a:latin typeface="Arial" charset="0"/>
              </a:rPr>
              <a:t>lname</a:t>
            </a:r>
            <a:r>
              <a:rPr lang="en-US" sz="2000" dirty="0">
                <a:latin typeface="Arial" charset="0"/>
              </a:rPr>
              <a:t>)</a:t>
            </a:r>
          </a:p>
          <a:p>
            <a:pPr>
              <a:lnSpc>
                <a:spcPct val="80000"/>
              </a:lnSpc>
              <a:buNone/>
            </a:pPr>
            <a:r>
              <a:rPr lang="en-US" sz="2000" dirty="0">
                <a:latin typeface="Arial" charset="0"/>
              </a:rPr>
              <a:t>primary key = (phone#)</a:t>
            </a:r>
          </a:p>
          <a:p>
            <a:pPr>
              <a:lnSpc>
                <a:spcPct val="80000"/>
              </a:lnSpc>
              <a:buNone/>
            </a:pPr>
            <a:endParaRPr lang="en-US" sz="2000" dirty="0">
              <a:latin typeface="Arial" charset="0"/>
            </a:endParaRPr>
          </a:p>
          <a:p>
            <a:pPr>
              <a:lnSpc>
                <a:spcPct val="80000"/>
              </a:lnSpc>
              <a:buNone/>
            </a:pPr>
            <a:r>
              <a:rPr lang="en-US" sz="2000" dirty="0">
                <a:latin typeface="Arial" charset="0"/>
              </a:rPr>
              <a:t>HOUSE(</a:t>
            </a:r>
            <a:r>
              <a:rPr lang="en-US" sz="2000" dirty="0" err="1">
                <a:latin typeface="Arial" charset="0"/>
              </a:rPr>
              <a:t>city,street,house#,category</a:t>
            </a:r>
            <a:r>
              <a:rPr lang="en-US" sz="2000" dirty="0">
                <a:latin typeface="Arial" charset="0"/>
              </a:rPr>
              <a:t>)</a:t>
            </a:r>
          </a:p>
          <a:p>
            <a:pPr>
              <a:lnSpc>
                <a:spcPct val="80000"/>
              </a:lnSpc>
              <a:buNone/>
            </a:pPr>
            <a:r>
              <a:rPr lang="en-US" sz="2000" dirty="0">
                <a:latin typeface="Arial" charset="0"/>
              </a:rPr>
              <a:t>primary key = (</a:t>
            </a:r>
            <a:r>
              <a:rPr lang="en-US" sz="2000" dirty="0" err="1">
                <a:latin typeface="Arial" charset="0"/>
              </a:rPr>
              <a:t>city,street,house</a:t>
            </a:r>
            <a:r>
              <a:rPr lang="en-US" sz="2000" dirty="0">
                <a:latin typeface="Arial" charset="0"/>
              </a:rPr>
              <a:t>#)</a:t>
            </a:r>
            <a:endParaRPr lang="en-US" sz="2000" dirty="0"/>
          </a:p>
        </p:txBody>
      </p:sp>
      <p:sp>
        <p:nvSpPr>
          <p:cNvPr id="4" name="Date Placeholder 3"/>
          <p:cNvSpPr>
            <a:spLocks noGrp="1"/>
          </p:cNvSpPr>
          <p:nvPr>
            <p:ph type="dt" sz="half" idx="10"/>
          </p:nvPr>
        </p:nvSpPr>
        <p:spPr/>
        <p:txBody>
          <a:bodyPr/>
          <a:lstStyle/>
          <a:p>
            <a:fld id="{4EABD53E-1019-AB46-9FA6-1A0421D537D6}" type="datetime9">
              <a:rPr lang="en-SG" smtClean="0"/>
              <a:t>21/1/2019 11:56:32 PM</a:t>
            </a:fld>
            <a:endParaRPr lang="en-SG"/>
          </a:p>
        </p:txBody>
      </p:sp>
      <p:sp>
        <p:nvSpPr>
          <p:cNvPr id="6" name="Footer Placeholder 5"/>
          <p:cNvSpPr>
            <a:spLocks noGrp="1"/>
          </p:cNvSpPr>
          <p:nvPr>
            <p:ph type="ftr" sz="quarter" idx="11"/>
          </p:nvPr>
        </p:nvSpPr>
        <p:spPr/>
        <p:txBody>
          <a:bodyPr/>
          <a:lstStyle/>
          <a:p>
            <a:r>
              <a:rPr lang="en-SG" dirty="0"/>
              <a:t>Database Performance Tuning</a:t>
            </a:r>
          </a:p>
        </p:txBody>
      </p:sp>
      <p:sp>
        <p:nvSpPr>
          <p:cNvPr id="5" name="Slide Number Placeholder 4"/>
          <p:cNvSpPr>
            <a:spLocks noGrp="1"/>
          </p:cNvSpPr>
          <p:nvPr>
            <p:ph type="sldNum" sz="quarter" idx="12"/>
          </p:nvPr>
        </p:nvSpPr>
        <p:spPr/>
        <p:txBody>
          <a:bodyPr/>
          <a:lstStyle/>
          <a:p>
            <a:fld id="{8F7C6DAE-D404-4E9E-9F18-980D9FF6E46D}" type="slidenum">
              <a:rPr lang="en-SG" smtClean="0"/>
              <a:pPr/>
              <a:t>2</a:t>
            </a:fld>
            <a:endParaRPr lang="en-SG"/>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dirty="0"/>
          </a:p>
        </p:txBody>
      </p:sp>
      <p:sp>
        <p:nvSpPr>
          <p:cNvPr id="3" name="Content Placeholder 2"/>
          <p:cNvSpPr>
            <a:spLocks noGrp="1"/>
          </p:cNvSpPr>
          <p:nvPr>
            <p:ph idx="1"/>
          </p:nvPr>
        </p:nvSpPr>
        <p:spPr/>
        <p:txBody>
          <a:bodyPr>
            <a:noAutofit/>
          </a:bodyPr>
          <a:lstStyle/>
          <a:p>
            <a:pPr>
              <a:buNone/>
            </a:pPr>
            <a:r>
              <a:rPr lang="en-US" sz="2400" dirty="0">
                <a:latin typeface="Arial" charset="0"/>
              </a:rPr>
              <a:t>TRANSACTION(city, street, house#, </a:t>
            </a:r>
            <a:r>
              <a:rPr lang="en-US" sz="2400" dirty="0" err="1">
                <a:latin typeface="Arial" charset="0"/>
              </a:rPr>
              <a:t>sphone</a:t>
            </a:r>
            <a:r>
              <a:rPr lang="en-US" sz="2400" dirty="0">
                <a:latin typeface="Arial" charset="0"/>
              </a:rPr>
              <a:t>#, </a:t>
            </a:r>
            <a:r>
              <a:rPr lang="en-US" sz="2400" dirty="0" err="1">
                <a:latin typeface="Arial" charset="0"/>
              </a:rPr>
              <a:t>bphone</a:t>
            </a:r>
            <a:r>
              <a:rPr lang="en-US" sz="2400" dirty="0">
                <a:latin typeface="Arial" charset="0"/>
              </a:rPr>
              <a:t>#, </a:t>
            </a:r>
            <a:r>
              <a:rPr lang="en-US" sz="2400" dirty="0" err="1">
                <a:latin typeface="Arial" charset="0"/>
              </a:rPr>
              <a:t>emp</a:t>
            </a:r>
            <a:r>
              <a:rPr lang="en-US" sz="2400" dirty="0">
                <a:latin typeface="Arial" charset="0"/>
              </a:rPr>
              <a:t>#, price)</a:t>
            </a:r>
          </a:p>
          <a:p>
            <a:pPr>
              <a:buNone/>
            </a:pPr>
            <a:r>
              <a:rPr lang="en-US" sz="2400" dirty="0">
                <a:latin typeface="Arial" charset="0"/>
              </a:rPr>
              <a:t>primary key = (city, street, house#, </a:t>
            </a:r>
            <a:r>
              <a:rPr lang="en-US" sz="2400" dirty="0" err="1">
                <a:latin typeface="Arial" charset="0"/>
              </a:rPr>
              <a:t>sphone</a:t>
            </a:r>
            <a:r>
              <a:rPr lang="en-US" sz="2400" dirty="0">
                <a:latin typeface="Arial" charset="0"/>
              </a:rPr>
              <a:t>#)</a:t>
            </a:r>
          </a:p>
          <a:p>
            <a:pPr>
              <a:buNone/>
            </a:pPr>
            <a:r>
              <a:rPr lang="en-US" sz="2400" dirty="0">
                <a:latin typeface="Arial" charset="0"/>
              </a:rPr>
              <a:t>foreign key = (</a:t>
            </a:r>
            <a:r>
              <a:rPr lang="en-US" sz="2400" dirty="0" err="1">
                <a:latin typeface="Arial" charset="0"/>
              </a:rPr>
              <a:t>sphone</a:t>
            </a:r>
            <a:r>
              <a:rPr lang="en-US" sz="2400" dirty="0">
                <a:latin typeface="Arial" charset="0"/>
              </a:rPr>
              <a:t>#) references SELLER(phone#)</a:t>
            </a:r>
          </a:p>
          <a:p>
            <a:pPr>
              <a:buNone/>
            </a:pPr>
            <a:r>
              <a:rPr lang="en-US" sz="2400" dirty="0">
                <a:latin typeface="Arial" charset="0"/>
              </a:rPr>
              <a:t>foreign key = (</a:t>
            </a:r>
            <a:r>
              <a:rPr lang="en-US" sz="2400" dirty="0" err="1">
                <a:latin typeface="Arial" charset="0"/>
              </a:rPr>
              <a:t>bphone</a:t>
            </a:r>
            <a:r>
              <a:rPr lang="en-US" sz="2400" dirty="0">
                <a:latin typeface="Arial" charset="0"/>
              </a:rPr>
              <a:t>#) references BUYER(phone#)</a:t>
            </a:r>
          </a:p>
          <a:p>
            <a:pPr>
              <a:buNone/>
            </a:pPr>
            <a:r>
              <a:rPr lang="en-US" sz="2400" dirty="0">
                <a:latin typeface="Arial" charset="0"/>
              </a:rPr>
              <a:t>foreign key = (</a:t>
            </a:r>
            <a:r>
              <a:rPr lang="en-US" sz="2400" dirty="0" err="1">
                <a:latin typeface="Arial" charset="0"/>
              </a:rPr>
              <a:t>emp</a:t>
            </a:r>
            <a:r>
              <a:rPr lang="en-US" sz="2400" dirty="0">
                <a:latin typeface="Arial" charset="0"/>
              </a:rPr>
              <a:t>#) references AGENT(</a:t>
            </a:r>
            <a:r>
              <a:rPr lang="en-US" sz="2400" dirty="0" err="1">
                <a:latin typeface="Arial" charset="0"/>
              </a:rPr>
              <a:t>emp</a:t>
            </a:r>
            <a:r>
              <a:rPr lang="en-US" sz="2400" dirty="0">
                <a:latin typeface="Arial" charset="0"/>
              </a:rPr>
              <a:t>#)</a:t>
            </a:r>
          </a:p>
          <a:p>
            <a:pPr>
              <a:buNone/>
            </a:pPr>
            <a:r>
              <a:rPr lang="en-US" sz="2400" dirty="0">
                <a:latin typeface="Arial" charset="0"/>
              </a:rPr>
              <a:t>foreign key = (city, street, house#) references HOUSE(city, street, house#)</a:t>
            </a:r>
          </a:p>
        </p:txBody>
      </p:sp>
      <p:sp>
        <p:nvSpPr>
          <p:cNvPr id="4" name="Date Placeholder 3"/>
          <p:cNvSpPr>
            <a:spLocks noGrp="1"/>
          </p:cNvSpPr>
          <p:nvPr>
            <p:ph type="dt" sz="half" idx="10"/>
          </p:nvPr>
        </p:nvSpPr>
        <p:spPr/>
        <p:txBody>
          <a:bodyPr/>
          <a:lstStyle/>
          <a:p>
            <a:fld id="{E4EC10FA-59E7-7144-906E-76066D58DB4A}" type="datetime9">
              <a:rPr lang="en-SG" smtClean="0"/>
              <a:t>21/1/2019 11:56:32 PM</a:t>
            </a:fld>
            <a:endParaRPr lang="en-SG"/>
          </a:p>
        </p:txBody>
      </p:sp>
      <p:sp>
        <p:nvSpPr>
          <p:cNvPr id="6" name="Footer Placeholder 5"/>
          <p:cNvSpPr>
            <a:spLocks noGrp="1"/>
          </p:cNvSpPr>
          <p:nvPr>
            <p:ph type="ftr" sz="quarter" idx="11"/>
          </p:nvPr>
        </p:nvSpPr>
        <p:spPr/>
        <p:txBody>
          <a:bodyPr/>
          <a:lstStyle/>
          <a:p>
            <a:r>
              <a:rPr lang="en-SG" dirty="0"/>
              <a:t>Database Performance Tuning</a:t>
            </a:r>
          </a:p>
        </p:txBody>
      </p:sp>
      <p:sp>
        <p:nvSpPr>
          <p:cNvPr id="5" name="Slide Number Placeholder 4"/>
          <p:cNvSpPr>
            <a:spLocks noGrp="1"/>
          </p:cNvSpPr>
          <p:nvPr>
            <p:ph type="sldNum" sz="quarter" idx="12"/>
          </p:nvPr>
        </p:nvSpPr>
        <p:spPr/>
        <p:txBody>
          <a:bodyPr/>
          <a:lstStyle/>
          <a:p>
            <a:fld id="{8F7C6DAE-D404-4E9E-9F18-980D9FF6E46D}" type="slidenum">
              <a:rPr lang="en-SG" smtClean="0"/>
              <a:pPr/>
              <a:t>3</a:t>
            </a:fld>
            <a:endParaRPr lang="en-SG"/>
          </a:p>
        </p:txBody>
      </p:sp>
    </p:spTree>
    <p:extLst>
      <p:ext uri="{BB962C8B-B14F-4D97-AF65-F5344CB8AC3E}">
        <p14:creationId xmlns:p14="http://schemas.microsoft.com/office/powerpoint/2010/main" val="1161103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800000"/>
                </a:solidFill>
              </a:rPr>
              <a:t>Solution</a:t>
            </a:r>
          </a:p>
        </p:txBody>
      </p:sp>
      <p:sp>
        <p:nvSpPr>
          <p:cNvPr id="3" name="Content Placeholder 2"/>
          <p:cNvSpPr>
            <a:spLocks noGrp="1"/>
          </p:cNvSpPr>
          <p:nvPr>
            <p:ph idx="1"/>
          </p:nvPr>
        </p:nvSpPr>
        <p:spPr>
          <a:xfrm>
            <a:off x="457200" y="4077072"/>
            <a:ext cx="8229600" cy="2399928"/>
          </a:xfrm>
        </p:spPr>
        <p:txBody>
          <a:bodyPr>
            <a:noAutofit/>
          </a:bodyPr>
          <a:lstStyle/>
          <a:p>
            <a:pPr>
              <a:buNone/>
            </a:pPr>
            <a:r>
              <a:rPr lang="en-US" dirty="0">
                <a:latin typeface="Arial" charset="0"/>
              </a:rPr>
              <a:t>Consider the following SELECT statements:</a:t>
            </a:r>
          </a:p>
          <a:p>
            <a:pPr lvl="2">
              <a:buNone/>
            </a:pPr>
            <a:r>
              <a:rPr lang="en-US" sz="2400" dirty="0">
                <a:latin typeface="Arial" charset="0"/>
              </a:rPr>
              <a:t>SELECT 	*</a:t>
            </a:r>
          </a:p>
          <a:p>
            <a:pPr lvl="2">
              <a:buNone/>
            </a:pPr>
            <a:r>
              <a:rPr lang="en-US" sz="2400" dirty="0">
                <a:latin typeface="Arial" charset="0"/>
              </a:rPr>
              <a:t>FROM 	HOUSE</a:t>
            </a:r>
          </a:p>
          <a:p>
            <a:pPr lvl="2">
              <a:buNone/>
            </a:pPr>
            <a:r>
              <a:rPr lang="en-US" sz="2400" dirty="0">
                <a:latin typeface="Arial" charset="0"/>
              </a:rPr>
              <a:t>WHERE 	CITY = 'SF' </a:t>
            </a:r>
          </a:p>
          <a:p>
            <a:pPr lvl="2">
              <a:buNone/>
            </a:pPr>
            <a:r>
              <a:rPr lang="en-US" sz="2400" dirty="0">
                <a:latin typeface="Arial" charset="0"/>
              </a:rPr>
              <a:t>AND 	STREET = 'Sunshine Blvd.';</a:t>
            </a:r>
            <a:endParaRPr lang="en-US" sz="2400" dirty="0"/>
          </a:p>
        </p:txBody>
      </p:sp>
      <p:sp>
        <p:nvSpPr>
          <p:cNvPr id="4" name="Date Placeholder 3"/>
          <p:cNvSpPr>
            <a:spLocks noGrp="1"/>
          </p:cNvSpPr>
          <p:nvPr>
            <p:ph type="dt" sz="half" idx="10"/>
          </p:nvPr>
        </p:nvSpPr>
        <p:spPr/>
        <p:txBody>
          <a:bodyPr/>
          <a:lstStyle/>
          <a:p>
            <a:fld id="{C0E5F026-6CF2-D146-ABB8-937CE6383F5D}" type="datetime9">
              <a:rPr lang="en-SG" smtClean="0"/>
              <a:t>21/1/2019 11:56:32 PM</a:t>
            </a:fld>
            <a:endParaRPr lang="en-SG"/>
          </a:p>
        </p:txBody>
      </p:sp>
      <p:sp>
        <p:nvSpPr>
          <p:cNvPr id="5" name="Footer Placeholder 4"/>
          <p:cNvSpPr>
            <a:spLocks noGrp="1"/>
          </p:cNvSpPr>
          <p:nvPr>
            <p:ph type="ftr" sz="quarter" idx="11"/>
          </p:nvPr>
        </p:nvSpPr>
        <p:spPr/>
        <p:txBody>
          <a:bodyPr/>
          <a:lstStyle/>
          <a:p>
            <a:r>
              <a:rPr lang="en-SG" dirty="0"/>
              <a:t>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4</a:t>
            </a:fld>
            <a:endParaRPr lang="en-SG"/>
          </a:p>
        </p:txBody>
      </p:sp>
      <p:sp>
        <p:nvSpPr>
          <p:cNvPr id="7" name="Rectangle 6"/>
          <p:cNvSpPr/>
          <p:nvPr/>
        </p:nvSpPr>
        <p:spPr>
          <a:xfrm>
            <a:off x="467544" y="404664"/>
            <a:ext cx="6390456" cy="3625608"/>
          </a:xfrm>
          <a:prstGeom prst="rect">
            <a:avLst/>
          </a:prstGeom>
          <a:solidFill>
            <a:schemeClr val="tx2">
              <a:lumMod val="20000"/>
              <a:lumOff val="80000"/>
            </a:schemeClr>
          </a:solidFill>
        </p:spPr>
        <p:txBody>
          <a:bodyPr wrap="square">
            <a:spAutoFit/>
          </a:bodyPr>
          <a:lstStyle/>
          <a:p>
            <a:pPr>
              <a:lnSpc>
                <a:spcPct val="80000"/>
              </a:lnSpc>
              <a:buNone/>
            </a:pPr>
            <a:r>
              <a:rPr lang="en-US" sz="1400" dirty="0">
                <a:latin typeface="Arial" charset="0"/>
              </a:rPr>
              <a:t>AGENT(</a:t>
            </a:r>
            <a:r>
              <a:rPr lang="en-US" sz="1400" dirty="0" err="1">
                <a:latin typeface="Arial" charset="0"/>
              </a:rPr>
              <a:t>emp</a:t>
            </a:r>
            <a:r>
              <a:rPr lang="en-US" sz="1400" dirty="0">
                <a:latin typeface="Arial" charset="0"/>
              </a:rPr>
              <a:t>#, </a:t>
            </a:r>
            <a:r>
              <a:rPr lang="en-US" sz="1400" dirty="0" err="1">
                <a:latin typeface="Arial" charset="0"/>
              </a:rPr>
              <a:t>fname</a:t>
            </a:r>
            <a:r>
              <a:rPr lang="en-US" sz="1400" dirty="0">
                <a:latin typeface="Arial" charset="0"/>
              </a:rPr>
              <a:t>, </a:t>
            </a:r>
            <a:r>
              <a:rPr lang="en-US" sz="1400" dirty="0" err="1">
                <a:latin typeface="Arial" charset="0"/>
              </a:rPr>
              <a:t>lname</a:t>
            </a:r>
            <a:r>
              <a:rPr lang="en-US" sz="1400" dirty="0">
                <a:latin typeface="Arial" charset="0"/>
              </a:rPr>
              <a:t>, phone#)</a:t>
            </a:r>
          </a:p>
          <a:p>
            <a:pPr>
              <a:lnSpc>
                <a:spcPct val="80000"/>
              </a:lnSpc>
              <a:buNone/>
            </a:pPr>
            <a:r>
              <a:rPr lang="en-US" sz="1400" dirty="0">
                <a:latin typeface="Arial" charset="0"/>
              </a:rPr>
              <a:t>primary key = (</a:t>
            </a:r>
            <a:r>
              <a:rPr lang="en-US" sz="1400" dirty="0" err="1">
                <a:latin typeface="Arial" charset="0"/>
              </a:rPr>
              <a:t>emp</a:t>
            </a:r>
            <a:r>
              <a:rPr lang="en-US" sz="1400" dirty="0">
                <a:latin typeface="Arial" charset="0"/>
              </a:rPr>
              <a:t>#)</a:t>
            </a:r>
          </a:p>
          <a:p>
            <a:pPr>
              <a:lnSpc>
                <a:spcPct val="80000"/>
              </a:lnSpc>
              <a:buNone/>
            </a:pPr>
            <a:r>
              <a:rPr lang="en-US" sz="1400" dirty="0">
                <a:latin typeface="Arial" charset="0"/>
              </a:rPr>
              <a:t>candidate key = (phone#)</a:t>
            </a:r>
          </a:p>
          <a:p>
            <a:pPr>
              <a:lnSpc>
                <a:spcPct val="80000"/>
              </a:lnSpc>
              <a:buNone/>
            </a:pPr>
            <a:endParaRPr lang="en-US" sz="1400" dirty="0">
              <a:latin typeface="Arial" charset="0"/>
            </a:endParaRPr>
          </a:p>
          <a:p>
            <a:pPr>
              <a:lnSpc>
                <a:spcPct val="80000"/>
              </a:lnSpc>
              <a:buNone/>
            </a:pPr>
            <a:r>
              <a:rPr lang="en-US" sz="1400" dirty="0">
                <a:latin typeface="Arial" charset="0"/>
              </a:rPr>
              <a:t>BUYER(phone#, </a:t>
            </a:r>
            <a:r>
              <a:rPr lang="en-US" sz="1400" dirty="0" err="1">
                <a:latin typeface="Arial" charset="0"/>
              </a:rPr>
              <a:t>fname</a:t>
            </a:r>
            <a:r>
              <a:rPr lang="en-US" sz="1400" dirty="0">
                <a:latin typeface="Arial" charset="0"/>
              </a:rPr>
              <a:t>, </a:t>
            </a:r>
            <a:r>
              <a:rPr lang="en-US" sz="1400" dirty="0" err="1">
                <a:latin typeface="Arial" charset="0"/>
              </a:rPr>
              <a:t>lname</a:t>
            </a:r>
            <a:r>
              <a:rPr lang="en-US" sz="1400" dirty="0">
                <a:latin typeface="Arial" charset="0"/>
              </a:rPr>
              <a:t>)</a:t>
            </a:r>
          </a:p>
          <a:p>
            <a:pPr>
              <a:lnSpc>
                <a:spcPct val="80000"/>
              </a:lnSpc>
              <a:spcBef>
                <a:spcPts val="0"/>
              </a:spcBef>
              <a:buNone/>
            </a:pPr>
            <a:r>
              <a:rPr lang="en-US" sz="1400" dirty="0">
                <a:latin typeface="Arial" charset="0"/>
              </a:rPr>
              <a:t>primary key = (phone#)</a:t>
            </a:r>
          </a:p>
          <a:p>
            <a:pPr>
              <a:lnSpc>
                <a:spcPct val="80000"/>
              </a:lnSpc>
              <a:buNone/>
            </a:pPr>
            <a:endParaRPr lang="en-US" sz="1400" dirty="0">
              <a:latin typeface="Arial" charset="0"/>
            </a:endParaRPr>
          </a:p>
          <a:p>
            <a:pPr>
              <a:lnSpc>
                <a:spcPct val="80000"/>
              </a:lnSpc>
              <a:buNone/>
            </a:pPr>
            <a:r>
              <a:rPr lang="en-US" sz="1400" dirty="0">
                <a:latin typeface="Arial" charset="0"/>
              </a:rPr>
              <a:t>SELLER(phone#, </a:t>
            </a:r>
            <a:r>
              <a:rPr lang="en-US" sz="1400" dirty="0" err="1">
                <a:latin typeface="Arial" charset="0"/>
              </a:rPr>
              <a:t>fname</a:t>
            </a:r>
            <a:r>
              <a:rPr lang="en-US" sz="1400" dirty="0">
                <a:latin typeface="Arial" charset="0"/>
              </a:rPr>
              <a:t>, </a:t>
            </a:r>
            <a:r>
              <a:rPr lang="en-US" sz="1400" dirty="0" err="1">
                <a:latin typeface="Arial" charset="0"/>
              </a:rPr>
              <a:t>lname</a:t>
            </a:r>
            <a:r>
              <a:rPr lang="en-US" sz="1400" dirty="0">
                <a:latin typeface="Arial" charset="0"/>
              </a:rPr>
              <a:t>)</a:t>
            </a:r>
          </a:p>
          <a:p>
            <a:pPr>
              <a:lnSpc>
                <a:spcPct val="80000"/>
              </a:lnSpc>
              <a:buNone/>
            </a:pPr>
            <a:r>
              <a:rPr lang="en-US" sz="1400" dirty="0">
                <a:latin typeface="Arial" charset="0"/>
              </a:rPr>
              <a:t>primary key = (phone#)</a:t>
            </a:r>
          </a:p>
          <a:p>
            <a:pPr>
              <a:lnSpc>
                <a:spcPct val="80000"/>
              </a:lnSpc>
              <a:buNone/>
            </a:pPr>
            <a:endParaRPr lang="en-US" sz="1400" dirty="0">
              <a:latin typeface="Arial" charset="0"/>
            </a:endParaRPr>
          </a:p>
          <a:p>
            <a:pPr>
              <a:lnSpc>
                <a:spcPct val="80000"/>
              </a:lnSpc>
              <a:buNone/>
            </a:pPr>
            <a:r>
              <a:rPr lang="en-US" sz="1400" dirty="0">
                <a:latin typeface="Arial" charset="0"/>
              </a:rPr>
              <a:t>HOUSE(</a:t>
            </a:r>
            <a:r>
              <a:rPr lang="en-US" sz="1400" dirty="0" err="1">
                <a:latin typeface="Arial" charset="0"/>
              </a:rPr>
              <a:t>city,street,house#,category</a:t>
            </a:r>
            <a:r>
              <a:rPr lang="en-US" sz="1400" dirty="0">
                <a:latin typeface="Arial" charset="0"/>
              </a:rPr>
              <a:t>)</a:t>
            </a:r>
          </a:p>
          <a:p>
            <a:pPr>
              <a:lnSpc>
                <a:spcPct val="80000"/>
              </a:lnSpc>
              <a:buNone/>
            </a:pPr>
            <a:r>
              <a:rPr lang="en-US" sz="1400" dirty="0">
                <a:latin typeface="Arial" charset="0"/>
              </a:rPr>
              <a:t>primary key = (</a:t>
            </a:r>
            <a:r>
              <a:rPr lang="en-US" sz="1400" dirty="0" err="1">
                <a:latin typeface="Arial" charset="0"/>
              </a:rPr>
              <a:t>city,street,house</a:t>
            </a:r>
            <a:r>
              <a:rPr lang="en-US" sz="1400" dirty="0">
                <a:latin typeface="Arial" charset="0"/>
              </a:rPr>
              <a:t>#)</a:t>
            </a:r>
          </a:p>
          <a:p>
            <a:pPr>
              <a:lnSpc>
                <a:spcPct val="80000"/>
              </a:lnSpc>
              <a:buNone/>
            </a:pPr>
            <a:endParaRPr lang="en-US" sz="1400" dirty="0">
              <a:latin typeface="Arial" charset="0"/>
            </a:endParaRPr>
          </a:p>
          <a:p>
            <a:pPr>
              <a:buNone/>
            </a:pPr>
            <a:r>
              <a:rPr lang="en-US" sz="1400" dirty="0">
                <a:latin typeface="Arial" charset="0"/>
              </a:rPr>
              <a:t>TRANSACTION(city, street, house#, </a:t>
            </a:r>
            <a:r>
              <a:rPr lang="en-US" sz="1400" dirty="0" err="1">
                <a:latin typeface="Arial" charset="0"/>
              </a:rPr>
              <a:t>sphone</a:t>
            </a:r>
            <a:r>
              <a:rPr lang="en-US" sz="1400" dirty="0">
                <a:latin typeface="Arial" charset="0"/>
              </a:rPr>
              <a:t>#, </a:t>
            </a:r>
            <a:r>
              <a:rPr lang="en-US" sz="1400" dirty="0" err="1">
                <a:latin typeface="Arial" charset="0"/>
              </a:rPr>
              <a:t>bphone</a:t>
            </a:r>
            <a:r>
              <a:rPr lang="en-US" sz="1400" dirty="0">
                <a:latin typeface="Arial" charset="0"/>
              </a:rPr>
              <a:t>#, </a:t>
            </a:r>
            <a:r>
              <a:rPr lang="en-US" sz="1400" dirty="0" err="1">
                <a:latin typeface="Arial" charset="0"/>
              </a:rPr>
              <a:t>emp</a:t>
            </a:r>
            <a:r>
              <a:rPr lang="en-US" sz="1400" dirty="0">
                <a:latin typeface="Arial" charset="0"/>
              </a:rPr>
              <a:t>#, price)</a:t>
            </a:r>
          </a:p>
          <a:p>
            <a:pPr>
              <a:buNone/>
            </a:pPr>
            <a:r>
              <a:rPr lang="en-US" sz="1400" dirty="0">
                <a:latin typeface="Arial" charset="0"/>
              </a:rPr>
              <a:t>primary key = (city, street, house#, </a:t>
            </a:r>
            <a:r>
              <a:rPr lang="en-US" sz="1400" dirty="0" err="1">
                <a:latin typeface="Arial" charset="0"/>
              </a:rPr>
              <a:t>sphone</a:t>
            </a:r>
            <a:r>
              <a:rPr lang="en-US" sz="1400" dirty="0">
                <a:latin typeface="Arial" charset="0"/>
              </a:rPr>
              <a:t>#)</a:t>
            </a:r>
          </a:p>
          <a:p>
            <a:pPr>
              <a:buNone/>
            </a:pPr>
            <a:r>
              <a:rPr lang="en-US" sz="1400" dirty="0">
                <a:latin typeface="Arial" charset="0"/>
              </a:rPr>
              <a:t>foreign key = (</a:t>
            </a:r>
            <a:r>
              <a:rPr lang="en-US" sz="1400" dirty="0" err="1">
                <a:latin typeface="Arial" charset="0"/>
              </a:rPr>
              <a:t>sphone</a:t>
            </a:r>
            <a:r>
              <a:rPr lang="en-US" sz="1400" dirty="0">
                <a:latin typeface="Arial" charset="0"/>
              </a:rPr>
              <a:t>#) references SELLER(phone#)</a:t>
            </a:r>
          </a:p>
          <a:p>
            <a:pPr>
              <a:buNone/>
            </a:pPr>
            <a:r>
              <a:rPr lang="en-US" sz="1400" dirty="0">
                <a:latin typeface="Arial" charset="0"/>
              </a:rPr>
              <a:t>foreign key = (</a:t>
            </a:r>
            <a:r>
              <a:rPr lang="en-US" sz="1400" dirty="0" err="1">
                <a:latin typeface="Arial" charset="0"/>
              </a:rPr>
              <a:t>bphone</a:t>
            </a:r>
            <a:r>
              <a:rPr lang="en-US" sz="1400" dirty="0">
                <a:latin typeface="Arial" charset="0"/>
              </a:rPr>
              <a:t>#) references BUYER(phone#)</a:t>
            </a:r>
          </a:p>
          <a:p>
            <a:pPr>
              <a:buNone/>
            </a:pPr>
            <a:r>
              <a:rPr lang="en-US" sz="1400" dirty="0">
                <a:latin typeface="Arial" charset="0"/>
              </a:rPr>
              <a:t>foreign key = (</a:t>
            </a:r>
            <a:r>
              <a:rPr lang="en-US" sz="1400" dirty="0" err="1">
                <a:latin typeface="Arial" charset="0"/>
              </a:rPr>
              <a:t>emp</a:t>
            </a:r>
            <a:r>
              <a:rPr lang="en-US" sz="1400" dirty="0">
                <a:latin typeface="Arial" charset="0"/>
              </a:rPr>
              <a:t>#) references AGENT(</a:t>
            </a:r>
            <a:r>
              <a:rPr lang="en-US" sz="1400" dirty="0" err="1">
                <a:latin typeface="Arial" charset="0"/>
              </a:rPr>
              <a:t>emp</a:t>
            </a:r>
            <a:r>
              <a:rPr lang="en-US" sz="1400" dirty="0">
                <a:latin typeface="Arial" charset="0"/>
              </a:rPr>
              <a:t>#)</a:t>
            </a:r>
          </a:p>
          <a:p>
            <a:pPr>
              <a:buNone/>
            </a:pPr>
            <a:r>
              <a:rPr lang="en-US" sz="1400" dirty="0">
                <a:latin typeface="Arial" charset="0"/>
              </a:rPr>
              <a:t>foreign key = (city, street, house#) references HOUSE(city, street, house#)</a:t>
            </a:r>
          </a:p>
        </p:txBody>
      </p:sp>
    </p:spTree>
    <p:extLst>
      <p:ext uri="{BB962C8B-B14F-4D97-AF65-F5344CB8AC3E}">
        <p14:creationId xmlns:p14="http://schemas.microsoft.com/office/powerpoint/2010/main" val="2290119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800000"/>
                </a:solidFill>
              </a:rPr>
              <a:t>Solution</a:t>
            </a:r>
          </a:p>
        </p:txBody>
      </p:sp>
      <p:sp>
        <p:nvSpPr>
          <p:cNvPr id="3" name="Content Placeholder 2"/>
          <p:cNvSpPr>
            <a:spLocks noGrp="1"/>
          </p:cNvSpPr>
          <p:nvPr>
            <p:ph idx="1"/>
          </p:nvPr>
        </p:nvSpPr>
        <p:spPr>
          <a:xfrm>
            <a:off x="457200" y="1600200"/>
            <a:ext cx="8435280" cy="4525963"/>
          </a:xfrm>
        </p:spPr>
        <p:txBody>
          <a:bodyPr>
            <a:noAutofit/>
          </a:bodyPr>
          <a:lstStyle/>
          <a:p>
            <a:pPr>
              <a:buNone/>
            </a:pPr>
            <a:r>
              <a:rPr lang="en-US" dirty="0">
                <a:solidFill>
                  <a:srgbClr val="800000"/>
                </a:solidFill>
              </a:rPr>
              <a:t>There is </a:t>
            </a:r>
            <a:r>
              <a:rPr lang="en-US" b="1" dirty="0">
                <a:solidFill>
                  <a:srgbClr val="800000"/>
                </a:solidFill>
              </a:rPr>
              <a:t>NO</a:t>
            </a:r>
            <a:r>
              <a:rPr lang="en-US" dirty="0">
                <a:solidFill>
                  <a:srgbClr val="800000"/>
                </a:solidFill>
              </a:rPr>
              <a:t> need to create and index as the index on primary key of a relational table HOUSE can be used to compute a query. The string constants 'SF' and 'Sunshine Blvd.' will be concatenated into '</a:t>
            </a:r>
            <a:r>
              <a:rPr lang="en-US" dirty="0" err="1">
                <a:solidFill>
                  <a:srgbClr val="800000"/>
                </a:solidFill>
              </a:rPr>
              <a:t>SFSunshine</a:t>
            </a:r>
            <a:r>
              <a:rPr lang="en-US" dirty="0">
                <a:solidFill>
                  <a:srgbClr val="800000"/>
                </a:solidFill>
              </a:rPr>
              <a:t> Blvd.' and index on primary-key will be used to find key '</a:t>
            </a:r>
            <a:r>
              <a:rPr lang="en-US" dirty="0" err="1">
                <a:solidFill>
                  <a:srgbClr val="800000"/>
                </a:solidFill>
              </a:rPr>
              <a:t>SFSunshine</a:t>
            </a:r>
            <a:r>
              <a:rPr lang="en-US" dirty="0">
                <a:solidFill>
                  <a:srgbClr val="800000"/>
                </a:solidFill>
              </a:rPr>
              <a:t> Blvd.&lt;smallest house#)&gt;' at leaf level of the index. When found, the leaf level of the index will be traversed for all prefixes of index key equal to '</a:t>
            </a:r>
            <a:r>
              <a:rPr lang="en-US" dirty="0" err="1">
                <a:solidFill>
                  <a:srgbClr val="800000"/>
                </a:solidFill>
              </a:rPr>
              <a:t>SFSunshine</a:t>
            </a:r>
            <a:r>
              <a:rPr lang="en-US" dirty="0">
                <a:solidFill>
                  <a:srgbClr val="800000"/>
                </a:solidFill>
              </a:rPr>
              <a:t> Blvd.'. The row identifiers associated with the keys found will be used to access the rows in a relational table HOUSE.</a:t>
            </a:r>
            <a:endParaRPr lang="en-US" dirty="0"/>
          </a:p>
        </p:txBody>
      </p:sp>
      <p:sp>
        <p:nvSpPr>
          <p:cNvPr id="4" name="Date Placeholder 3"/>
          <p:cNvSpPr>
            <a:spLocks noGrp="1"/>
          </p:cNvSpPr>
          <p:nvPr>
            <p:ph type="dt" sz="half" idx="10"/>
          </p:nvPr>
        </p:nvSpPr>
        <p:spPr/>
        <p:txBody>
          <a:bodyPr/>
          <a:lstStyle/>
          <a:p>
            <a:fld id="{872DAE57-0FA9-0849-8B79-C10E39B6C9BB}" type="datetime9">
              <a:rPr lang="en-SG" smtClean="0"/>
              <a:t>21/1/2019 11:56:32 PM</a:t>
            </a:fld>
            <a:endParaRPr lang="en-SG"/>
          </a:p>
        </p:txBody>
      </p:sp>
      <p:sp>
        <p:nvSpPr>
          <p:cNvPr id="5" name="Footer Placeholder 4"/>
          <p:cNvSpPr>
            <a:spLocks noGrp="1"/>
          </p:cNvSpPr>
          <p:nvPr>
            <p:ph type="ftr" sz="quarter" idx="11"/>
          </p:nvPr>
        </p:nvSpPr>
        <p:spPr/>
        <p:txBody>
          <a:bodyPr/>
          <a:lstStyle/>
          <a:p>
            <a:r>
              <a:rPr lang="en-SG" dirty="0"/>
              <a:t>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5</a:t>
            </a:fld>
            <a:endParaRPr lang="en-SG"/>
          </a:p>
        </p:txBody>
      </p:sp>
    </p:spTree>
    <p:extLst>
      <p:ext uri="{BB962C8B-B14F-4D97-AF65-F5344CB8AC3E}">
        <p14:creationId xmlns:p14="http://schemas.microsoft.com/office/powerpoint/2010/main" val="300115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800000"/>
                </a:solidFill>
              </a:rPr>
              <a:t>Solution</a:t>
            </a:r>
          </a:p>
        </p:txBody>
      </p:sp>
      <p:sp>
        <p:nvSpPr>
          <p:cNvPr id="3" name="Content Placeholder 2"/>
          <p:cNvSpPr>
            <a:spLocks noGrp="1"/>
          </p:cNvSpPr>
          <p:nvPr>
            <p:ph idx="1"/>
          </p:nvPr>
        </p:nvSpPr>
        <p:spPr>
          <a:xfrm>
            <a:off x="457200" y="4221088"/>
            <a:ext cx="8507288" cy="2448272"/>
          </a:xfrm>
        </p:spPr>
        <p:txBody>
          <a:bodyPr>
            <a:noAutofit/>
          </a:bodyPr>
          <a:lstStyle/>
          <a:p>
            <a:pPr lvl="1">
              <a:lnSpc>
                <a:spcPct val="90000"/>
              </a:lnSpc>
              <a:buNone/>
            </a:pPr>
            <a:r>
              <a:rPr lang="en-US" sz="2400" dirty="0">
                <a:latin typeface="Arial" charset="0"/>
              </a:rPr>
              <a:t>SELECT 	BPHONE#, PRICE</a:t>
            </a:r>
          </a:p>
          <a:p>
            <a:pPr lvl="1">
              <a:lnSpc>
                <a:spcPct val="90000"/>
              </a:lnSpc>
              <a:buNone/>
            </a:pPr>
            <a:r>
              <a:rPr lang="en-US" sz="2400" dirty="0">
                <a:latin typeface="Arial" charset="0"/>
              </a:rPr>
              <a:t>FROM 	TRANSACTION JOIN HOUSE</a:t>
            </a:r>
          </a:p>
          <a:p>
            <a:pPr lvl="1">
              <a:lnSpc>
                <a:spcPct val="90000"/>
              </a:lnSpc>
              <a:buNone/>
            </a:pPr>
            <a:r>
              <a:rPr lang="en-US" sz="2400" dirty="0">
                <a:latin typeface="Arial" charset="0"/>
              </a:rPr>
              <a:t>			ON TRANSACTION.CITY = HOUSE.CITY</a:t>
            </a:r>
          </a:p>
          <a:p>
            <a:pPr lvl="1">
              <a:lnSpc>
                <a:spcPct val="90000"/>
              </a:lnSpc>
              <a:buNone/>
            </a:pPr>
            <a:r>
              <a:rPr lang="en-US" sz="2400" dirty="0">
                <a:latin typeface="Arial" charset="0"/>
              </a:rPr>
              <a:t>AND	TRANSACTION.STREET = HOUSE.STREET</a:t>
            </a:r>
          </a:p>
          <a:p>
            <a:pPr lvl="1">
              <a:lnSpc>
                <a:spcPct val="90000"/>
              </a:lnSpc>
              <a:buNone/>
            </a:pPr>
            <a:r>
              <a:rPr lang="en-US" sz="2400" dirty="0">
                <a:latin typeface="Arial" charset="0"/>
              </a:rPr>
              <a:t>AND	TRANSACTION.HOUSE# = HOUSE.HOUSE#;</a:t>
            </a:r>
          </a:p>
        </p:txBody>
      </p:sp>
      <p:sp>
        <p:nvSpPr>
          <p:cNvPr id="4" name="Date Placeholder 3"/>
          <p:cNvSpPr>
            <a:spLocks noGrp="1"/>
          </p:cNvSpPr>
          <p:nvPr>
            <p:ph type="dt" sz="half" idx="10"/>
          </p:nvPr>
        </p:nvSpPr>
        <p:spPr/>
        <p:txBody>
          <a:bodyPr/>
          <a:lstStyle/>
          <a:p>
            <a:fld id="{8E43A40B-61C1-284B-AF41-5E36E0D08E63}" type="datetime9">
              <a:rPr lang="en-SG" smtClean="0"/>
              <a:t>21/1/2019 11:56:32 PM</a:t>
            </a:fld>
            <a:endParaRPr lang="en-SG"/>
          </a:p>
        </p:txBody>
      </p:sp>
      <p:sp>
        <p:nvSpPr>
          <p:cNvPr id="5" name="Footer Placeholder 4"/>
          <p:cNvSpPr>
            <a:spLocks noGrp="1"/>
          </p:cNvSpPr>
          <p:nvPr>
            <p:ph type="ftr" sz="quarter" idx="11"/>
          </p:nvPr>
        </p:nvSpPr>
        <p:spPr/>
        <p:txBody>
          <a:bodyPr/>
          <a:lstStyle/>
          <a:p>
            <a:r>
              <a:rPr lang="en-SG" dirty="0"/>
              <a:t>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6</a:t>
            </a:fld>
            <a:endParaRPr lang="en-SG"/>
          </a:p>
        </p:txBody>
      </p:sp>
      <p:sp>
        <p:nvSpPr>
          <p:cNvPr id="7" name="Rectangle 6"/>
          <p:cNvSpPr/>
          <p:nvPr/>
        </p:nvSpPr>
        <p:spPr>
          <a:xfrm>
            <a:off x="467544" y="404664"/>
            <a:ext cx="6390456" cy="3625608"/>
          </a:xfrm>
          <a:prstGeom prst="rect">
            <a:avLst/>
          </a:prstGeom>
          <a:solidFill>
            <a:schemeClr val="tx2">
              <a:lumMod val="20000"/>
              <a:lumOff val="80000"/>
            </a:schemeClr>
          </a:solidFill>
        </p:spPr>
        <p:txBody>
          <a:bodyPr wrap="square">
            <a:spAutoFit/>
          </a:bodyPr>
          <a:lstStyle/>
          <a:p>
            <a:pPr>
              <a:lnSpc>
                <a:spcPct val="80000"/>
              </a:lnSpc>
              <a:buNone/>
            </a:pPr>
            <a:r>
              <a:rPr lang="en-US" sz="1400" dirty="0">
                <a:latin typeface="Arial" charset="0"/>
              </a:rPr>
              <a:t>AGENT(</a:t>
            </a:r>
            <a:r>
              <a:rPr lang="en-US" sz="1400" dirty="0" err="1">
                <a:latin typeface="Arial" charset="0"/>
              </a:rPr>
              <a:t>emp</a:t>
            </a:r>
            <a:r>
              <a:rPr lang="en-US" sz="1400" dirty="0">
                <a:latin typeface="Arial" charset="0"/>
              </a:rPr>
              <a:t>#, </a:t>
            </a:r>
            <a:r>
              <a:rPr lang="en-US" sz="1400" dirty="0" err="1">
                <a:latin typeface="Arial" charset="0"/>
              </a:rPr>
              <a:t>fname</a:t>
            </a:r>
            <a:r>
              <a:rPr lang="en-US" sz="1400" dirty="0">
                <a:latin typeface="Arial" charset="0"/>
              </a:rPr>
              <a:t>, </a:t>
            </a:r>
            <a:r>
              <a:rPr lang="en-US" sz="1400" dirty="0" err="1">
                <a:latin typeface="Arial" charset="0"/>
              </a:rPr>
              <a:t>lname</a:t>
            </a:r>
            <a:r>
              <a:rPr lang="en-US" sz="1400" dirty="0">
                <a:latin typeface="Arial" charset="0"/>
              </a:rPr>
              <a:t>, phone#)</a:t>
            </a:r>
          </a:p>
          <a:p>
            <a:pPr>
              <a:lnSpc>
                <a:spcPct val="80000"/>
              </a:lnSpc>
              <a:buNone/>
            </a:pPr>
            <a:r>
              <a:rPr lang="en-US" sz="1400" dirty="0">
                <a:latin typeface="Arial" charset="0"/>
              </a:rPr>
              <a:t>primary key = (</a:t>
            </a:r>
            <a:r>
              <a:rPr lang="en-US" sz="1400" dirty="0" err="1">
                <a:latin typeface="Arial" charset="0"/>
              </a:rPr>
              <a:t>emp</a:t>
            </a:r>
            <a:r>
              <a:rPr lang="en-US" sz="1400" dirty="0">
                <a:latin typeface="Arial" charset="0"/>
              </a:rPr>
              <a:t>#)</a:t>
            </a:r>
          </a:p>
          <a:p>
            <a:pPr>
              <a:lnSpc>
                <a:spcPct val="80000"/>
              </a:lnSpc>
              <a:buNone/>
            </a:pPr>
            <a:r>
              <a:rPr lang="en-US" sz="1400" dirty="0">
                <a:latin typeface="Arial" charset="0"/>
              </a:rPr>
              <a:t>candidate key = (phone#)</a:t>
            </a:r>
          </a:p>
          <a:p>
            <a:pPr>
              <a:lnSpc>
                <a:spcPct val="80000"/>
              </a:lnSpc>
              <a:buNone/>
            </a:pPr>
            <a:endParaRPr lang="en-US" sz="1400" dirty="0">
              <a:latin typeface="Arial" charset="0"/>
            </a:endParaRPr>
          </a:p>
          <a:p>
            <a:pPr>
              <a:lnSpc>
                <a:spcPct val="80000"/>
              </a:lnSpc>
              <a:buNone/>
            </a:pPr>
            <a:r>
              <a:rPr lang="en-US" sz="1400" dirty="0">
                <a:latin typeface="Arial" charset="0"/>
              </a:rPr>
              <a:t>BUYER(phone#, </a:t>
            </a:r>
            <a:r>
              <a:rPr lang="en-US" sz="1400" dirty="0" err="1">
                <a:latin typeface="Arial" charset="0"/>
              </a:rPr>
              <a:t>fname</a:t>
            </a:r>
            <a:r>
              <a:rPr lang="en-US" sz="1400" dirty="0">
                <a:latin typeface="Arial" charset="0"/>
              </a:rPr>
              <a:t>, </a:t>
            </a:r>
            <a:r>
              <a:rPr lang="en-US" sz="1400" dirty="0" err="1">
                <a:latin typeface="Arial" charset="0"/>
              </a:rPr>
              <a:t>lname</a:t>
            </a:r>
            <a:r>
              <a:rPr lang="en-US" sz="1400" dirty="0">
                <a:latin typeface="Arial" charset="0"/>
              </a:rPr>
              <a:t>)</a:t>
            </a:r>
          </a:p>
          <a:p>
            <a:pPr>
              <a:lnSpc>
                <a:spcPct val="80000"/>
              </a:lnSpc>
              <a:spcBef>
                <a:spcPts val="0"/>
              </a:spcBef>
              <a:buNone/>
            </a:pPr>
            <a:r>
              <a:rPr lang="en-US" sz="1400" dirty="0">
                <a:latin typeface="Arial" charset="0"/>
              </a:rPr>
              <a:t>primary key = (phone#)</a:t>
            </a:r>
          </a:p>
          <a:p>
            <a:pPr>
              <a:lnSpc>
                <a:spcPct val="80000"/>
              </a:lnSpc>
              <a:buNone/>
            </a:pPr>
            <a:endParaRPr lang="en-US" sz="1400" dirty="0">
              <a:latin typeface="Arial" charset="0"/>
            </a:endParaRPr>
          </a:p>
          <a:p>
            <a:pPr>
              <a:lnSpc>
                <a:spcPct val="80000"/>
              </a:lnSpc>
              <a:buNone/>
            </a:pPr>
            <a:r>
              <a:rPr lang="en-US" sz="1400" dirty="0">
                <a:latin typeface="Arial" charset="0"/>
              </a:rPr>
              <a:t>SELLER(phone#, </a:t>
            </a:r>
            <a:r>
              <a:rPr lang="en-US" sz="1400" dirty="0" err="1">
                <a:latin typeface="Arial" charset="0"/>
              </a:rPr>
              <a:t>fname</a:t>
            </a:r>
            <a:r>
              <a:rPr lang="en-US" sz="1400" dirty="0">
                <a:latin typeface="Arial" charset="0"/>
              </a:rPr>
              <a:t>, </a:t>
            </a:r>
            <a:r>
              <a:rPr lang="en-US" sz="1400" dirty="0" err="1">
                <a:latin typeface="Arial" charset="0"/>
              </a:rPr>
              <a:t>lname</a:t>
            </a:r>
            <a:r>
              <a:rPr lang="en-US" sz="1400" dirty="0">
                <a:latin typeface="Arial" charset="0"/>
              </a:rPr>
              <a:t>)</a:t>
            </a:r>
          </a:p>
          <a:p>
            <a:pPr>
              <a:lnSpc>
                <a:spcPct val="80000"/>
              </a:lnSpc>
              <a:buNone/>
            </a:pPr>
            <a:r>
              <a:rPr lang="en-US" sz="1400" dirty="0">
                <a:latin typeface="Arial" charset="0"/>
              </a:rPr>
              <a:t>primary key = (phone#)</a:t>
            </a:r>
          </a:p>
          <a:p>
            <a:pPr>
              <a:lnSpc>
                <a:spcPct val="80000"/>
              </a:lnSpc>
              <a:buNone/>
            </a:pPr>
            <a:endParaRPr lang="en-US" sz="1400" dirty="0">
              <a:latin typeface="Arial" charset="0"/>
            </a:endParaRPr>
          </a:p>
          <a:p>
            <a:pPr>
              <a:lnSpc>
                <a:spcPct val="80000"/>
              </a:lnSpc>
              <a:buNone/>
            </a:pPr>
            <a:r>
              <a:rPr lang="en-US" sz="1400" dirty="0">
                <a:latin typeface="Arial" charset="0"/>
              </a:rPr>
              <a:t>HOUSE(</a:t>
            </a:r>
            <a:r>
              <a:rPr lang="en-US" sz="1400" dirty="0" err="1">
                <a:latin typeface="Arial" charset="0"/>
              </a:rPr>
              <a:t>city,street,house#,category</a:t>
            </a:r>
            <a:r>
              <a:rPr lang="en-US" sz="1400" dirty="0">
                <a:latin typeface="Arial" charset="0"/>
              </a:rPr>
              <a:t>)</a:t>
            </a:r>
          </a:p>
          <a:p>
            <a:pPr>
              <a:lnSpc>
                <a:spcPct val="80000"/>
              </a:lnSpc>
              <a:buNone/>
            </a:pPr>
            <a:r>
              <a:rPr lang="en-US" sz="1400" dirty="0">
                <a:latin typeface="Arial" charset="0"/>
              </a:rPr>
              <a:t>primary key = (</a:t>
            </a:r>
            <a:r>
              <a:rPr lang="en-US" sz="1400" dirty="0" err="1">
                <a:latin typeface="Arial" charset="0"/>
              </a:rPr>
              <a:t>city,street,house</a:t>
            </a:r>
            <a:r>
              <a:rPr lang="en-US" sz="1400" dirty="0">
                <a:latin typeface="Arial" charset="0"/>
              </a:rPr>
              <a:t>#)</a:t>
            </a:r>
          </a:p>
          <a:p>
            <a:pPr>
              <a:lnSpc>
                <a:spcPct val="80000"/>
              </a:lnSpc>
              <a:buNone/>
            </a:pPr>
            <a:endParaRPr lang="en-US" sz="1400" dirty="0">
              <a:latin typeface="Arial" charset="0"/>
            </a:endParaRPr>
          </a:p>
          <a:p>
            <a:pPr>
              <a:buNone/>
            </a:pPr>
            <a:r>
              <a:rPr lang="en-US" sz="1400" dirty="0">
                <a:latin typeface="Arial" charset="0"/>
              </a:rPr>
              <a:t>TRANSACTION(city, street, house#, </a:t>
            </a:r>
            <a:r>
              <a:rPr lang="en-US" sz="1400" dirty="0" err="1">
                <a:latin typeface="Arial" charset="0"/>
              </a:rPr>
              <a:t>sphone</a:t>
            </a:r>
            <a:r>
              <a:rPr lang="en-US" sz="1400" dirty="0">
                <a:latin typeface="Arial" charset="0"/>
              </a:rPr>
              <a:t>#, </a:t>
            </a:r>
            <a:r>
              <a:rPr lang="en-US" sz="1400" dirty="0" err="1">
                <a:latin typeface="Arial" charset="0"/>
              </a:rPr>
              <a:t>bphone</a:t>
            </a:r>
            <a:r>
              <a:rPr lang="en-US" sz="1400" dirty="0">
                <a:latin typeface="Arial" charset="0"/>
              </a:rPr>
              <a:t>#, </a:t>
            </a:r>
            <a:r>
              <a:rPr lang="en-US" sz="1400" dirty="0" err="1">
                <a:latin typeface="Arial" charset="0"/>
              </a:rPr>
              <a:t>emp</a:t>
            </a:r>
            <a:r>
              <a:rPr lang="en-US" sz="1400" dirty="0">
                <a:latin typeface="Arial" charset="0"/>
              </a:rPr>
              <a:t>#, price)</a:t>
            </a:r>
          </a:p>
          <a:p>
            <a:pPr>
              <a:buNone/>
            </a:pPr>
            <a:r>
              <a:rPr lang="en-US" sz="1400" dirty="0">
                <a:latin typeface="Arial" charset="0"/>
              </a:rPr>
              <a:t>primary key = (city, street, house#, </a:t>
            </a:r>
            <a:r>
              <a:rPr lang="en-US" sz="1400" dirty="0" err="1">
                <a:latin typeface="Arial" charset="0"/>
              </a:rPr>
              <a:t>sphone</a:t>
            </a:r>
            <a:r>
              <a:rPr lang="en-US" sz="1400" dirty="0">
                <a:latin typeface="Arial" charset="0"/>
              </a:rPr>
              <a:t>#)</a:t>
            </a:r>
          </a:p>
          <a:p>
            <a:pPr>
              <a:buNone/>
            </a:pPr>
            <a:r>
              <a:rPr lang="en-US" sz="1400" dirty="0">
                <a:latin typeface="Arial" charset="0"/>
              </a:rPr>
              <a:t>foreign key = (</a:t>
            </a:r>
            <a:r>
              <a:rPr lang="en-US" sz="1400" dirty="0" err="1">
                <a:latin typeface="Arial" charset="0"/>
              </a:rPr>
              <a:t>sphone</a:t>
            </a:r>
            <a:r>
              <a:rPr lang="en-US" sz="1400" dirty="0">
                <a:latin typeface="Arial" charset="0"/>
              </a:rPr>
              <a:t>#) references SELLER(phone#)</a:t>
            </a:r>
          </a:p>
          <a:p>
            <a:pPr>
              <a:buNone/>
            </a:pPr>
            <a:r>
              <a:rPr lang="en-US" sz="1400" dirty="0">
                <a:latin typeface="Arial" charset="0"/>
              </a:rPr>
              <a:t>foreign key = (</a:t>
            </a:r>
            <a:r>
              <a:rPr lang="en-US" sz="1400" dirty="0" err="1">
                <a:latin typeface="Arial" charset="0"/>
              </a:rPr>
              <a:t>bphone</a:t>
            </a:r>
            <a:r>
              <a:rPr lang="en-US" sz="1400" dirty="0">
                <a:latin typeface="Arial" charset="0"/>
              </a:rPr>
              <a:t>#) references BUYER(phone#)</a:t>
            </a:r>
          </a:p>
          <a:p>
            <a:pPr>
              <a:buNone/>
            </a:pPr>
            <a:r>
              <a:rPr lang="en-US" sz="1400" dirty="0">
                <a:latin typeface="Arial" charset="0"/>
              </a:rPr>
              <a:t>foreign key = (</a:t>
            </a:r>
            <a:r>
              <a:rPr lang="en-US" sz="1400" dirty="0" err="1">
                <a:latin typeface="Arial" charset="0"/>
              </a:rPr>
              <a:t>emp</a:t>
            </a:r>
            <a:r>
              <a:rPr lang="en-US" sz="1400" dirty="0">
                <a:latin typeface="Arial" charset="0"/>
              </a:rPr>
              <a:t>#) references AGENT(</a:t>
            </a:r>
            <a:r>
              <a:rPr lang="en-US" sz="1400" dirty="0" err="1">
                <a:latin typeface="Arial" charset="0"/>
              </a:rPr>
              <a:t>emp</a:t>
            </a:r>
            <a:r>
              <a:rPr lang="en-US" sz="1400" dirty="0">
                <a:latin typeface="Arial" charset="0"/>
              </a:rPr>
              <a:t>#)</a:t>
            </a:r>
          </a:p>
          <a:p>
            <a:pPr>
              <a:buNone/>
            </a:pPr>
            <a:r>
              <a:rPr lang="en-US" sz="1400" dirty="0">
                <a:latin typeface="Arial" charset="0"/>
              </a:rPr>
              <a:t>foreign key = (city, street, house#) references HOUSE(city, street, house#)</a:t>
            </a:r>
          </a:p>
        </p:txBody>
      </p:sp>
    </p:spTree>
    <p:extLst>
      <p:ext uri="{BB962C8B-B14F-4D97-AF65-F5344CB8AC3E}">
        <p14:creationId xmlns:p14="http://schemas.microsoft.com/office/powerpoint/2010/main" val="3341470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800000"/>
                </a:solidFill>
              </a:rPr>
              <a:t>Solution</a:t>
            </a:r>
          </a:p>
        </p:txBody>
      </p:sp>
      <p:sp>
        <p:nvSpPr>
          <p:cNvPr id="3" name="Content Placeholder 2"/>
          <p:cNvSpPr>
            <a:spLocks noGrp="1"/>
          </p:cNvSpPr>
          <p:nvPr>
            <p:ph idx="1"/>
          </p:nvPr>
        </p:nvSpPr>
        <p:spPr/>
        <p:txBody>
          <a:bodyPr>
            <a:noAutofit/>
          </a:bodyPr>
          <a:lstStyle/>
          <a:p>
            <a:pPr marL="0" indent="0">
              <a:buNone/>
            </a:pPr>
            <a:r>
              <a:rPr lang="en-US" dirty="0">
                <a:solidFill>
                  <a:srgbClr val="800000"/>
                </a:solidFill>
              </a:rPr>
              <a:t>There is </a:t>
            </a:r>
            <a:r>
              <a:rPr lang="en-US" b="1" dirty="0">
                <a:solidFill>
                  <a:srgbClr val="800000"/>
                </a:solidFill>
              </a:rPr>
              <a:t>NO</a:t>
            </a:r>
            <a:r>
              <a:rPr lang="en-US" dirty="0">
                <a:solidFill>
                  <a:srgbClr val="800000"/>
                </a:solidFill>
              </a:rPr>
              <a:t> need to create a new index as the index on primary key of relational table TRANSACTION will be used to compute a join operation on TRANSACTION and HOUSE. A relational table HOUSE will be traversed in a row-by-row mode and with each row taken from HOUSE an index on primary key of TRANSACTION will be used to find all rows in a relational table TRANSACTION that can be joined with the rows from HOUSE. The index on primary key of relational table TRANSACTION can be used because the attributes used in join condition form a prefix of an index key.</a:t>
            </a:r>
          </a:p>
          <a:p>
            <a:pPr marL="0" indent="0">
              <a:buNone/>
            </a:pPr>
            <a:endParaRPr lang="en-US" dirty="0"/>
          </a:p>
        </p:txBody>
      </p:sp>
      <p:sp>
        <p:nvSpPr>
          <p:cNvPr id="4" name="Date Placeholder 3"/>
          <p:cNvSpPr>
            <a:spLocks noGrp="1"/>
          </p:cNvSpPr>
          <p:nvPr>
            <p:ph type="dt" sz="half" idx="10"/>
          </p:nvPr>
        </p:nvSpPr>
        <p:spPr/>
        <p:txBody>
          <a:bodyPr/>
          <a:lstStyle/>
          <a:p>
            <a:fld id="{94E82702-79AE-7844-BDEE-8197D3826021}" type="datetime9">
              <a:rPr lang="en-SG" smtClean="0"/>
              <a:t>21/1/2019 11:56:32 PM</a:t>
            </a:fld>
            <a:endParaRPr lang="en-SG"/>
          </a:p>
        </p:txBody>
      </p:sp>
      <p:sp>
        <p:nvSpPr>
          <p:cNvPr id="5" name="Footer Placeholder 4"/>
          <p:cNvSpPr>
            <a:spLocks noGrp="1"/>
          </p:cNvSpPr>
          <p:nvPr>
            <p:ph type="ftr" sz="quarter" idx="11"/>
          </p:nvPr>
        </p:nvSpPr>
        <p:spPr/>
        <p:txBody>
          <a:bodyPr/>
          <a:lstStyle/>
          <a:p>
            <a:r>
              <a:rPr lang="en-SG" dirty="0"/>
              <a:t>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7</a:t>
            </a:fld>
            <a:endParaRPr lang="en-SG"/>
          </a:p>
        </p:txBody>
      </p:sp>
    </p:spTree>
    <p:extLst>
      <p:ext uri="{BB962C8B-B14F-4D97-AF65-F5344CB8AC3E}">
        <p14:creationId xmlns:p14="http://schemas.microsoft.com/office/powerpoint/2010/main" val="3011878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800000"/>
                </a:solidFill>
              </a:rPr>
              <a:t>Solution</a:t>
            </a:r>
          </a:p>
        </p:txBody>
      </p:sp>
      <p:sp>
        <p:nvSpPr>
          <p:cNvPr id="3" name="Content Placeholder 2"/>
          <p:cNvSpPr>
            <a:spLocks noGrp="1"/>
          </p:cNvSpPr>
          <p:nvPr>
            <p:ph idx="1"/>
          </p:nvPr>
        </p:nvSpPr>
        <p:spPr>
          <a:xfrm>
            <a:off x="467544" y="4437112"/>
            <a:ext cx="8229600" cy="1463824"/>
          </a:xfrm>
        </p:spPr>
        <p:txBody>
          <a:bodyPr>
            <a:noAutofit/>
          </a:bodyPr>
          <a:lstStyle/>
          <a:p>
            <a:pPr>
              <a:buNone/>
            </a:pPr>
            <a:r>
              <a:rPr lang="en-US" dirty="0">
                <a:latin typeface="Arial" charset="0"/>
              </a:rPr>
              <a:t>SELECT 	FNAME, LNAME</a:t>
            </a:r>
          </a:p>
          <a:p>
            <a:pPr lvl="1">
              <a:buNone/>
            </a:pPr>
            <a:r>
              <a:rPr lang="en-US" sz="2400" dirty="0">
                <a:latin typeface="Arial" charset="0"/>
              </a:rPr>
              <a:t>FROM 	AGENT</a:t>
            </a:r>
          </a:p>
          <a:p>
            <a:pPr lvl="1">
              <a:buNone/>
            </a:pPr>
            <a:r>
              <a:rPr lang="en-US" sz="2400" dirty="0">
                <a:latin typeface="Arial" charset="0"/>
              </a:rPr>
              <a:t>WHERE 	PHONE# = 1234567;</a:t>
            </a:r>
          </a:p>
        </p:txBody>
      </p:sp>
      <p:sp>
        <p:nvSpPr>
          <p:cNvPr id="4" name="Date Placeholder 3"/>
          <p:cNvSpPr>
            <a:spLocks noGrp="1"/>
          </p:cNvSpPr>
          <p:nvPr>
            <p:ph type="dt" sz="half" idx="10"/>
          </p:nvPr>
        </p:nvSpPr>
        <p:spPr/>
        <p:txBody>
          <a:bodyPr/>
          <a:lstStyle/>
          <a:p>
            <a:fld id="{05D2BC65-5FE0-8245-A1D3-B65C4A0524D0}" type="datetime9">
              <a:rPr lang="en-SG" smtClean="0"/>
              <a:t>21/1/2019 11:56:32 PM</a:t>
            </a:fld>
            <a:endParaRPr lang="en-SG"/>
          </a:p>
        </p:txBody>
      </p:sp>
      <p:sp>
        <p:nvSpPr>
          <p:cNvPr id="5" name="Footer Placeholder 4"/>
          <p:cNvSpPr>
            <a:spLocks noGrp="1"/>
          </p:cNvSpPr>
          <p:nvPr>
            <p:ph type="ftr" sz="quarter" idx="11"/>
          </p:nvPr>
        </p:nvSpPr>
        <p:spPr/>
        <p:txBody>
          <a:bodyPr/>
          <a:lstStyle/>
          <a:p>
            <a:r>
              <a:rPr lang="en-SG" dirty="0"/>
              <a:t>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8</a:t>
            </a:fld>
            <a:endParaRPr lang="en-SG"/>
          </a:p>
        </p:txBody>
      </p:sp>
      <p:sp>
        <p:nvSpPr>
          <p:cNvPr id="7" name="Rectangle 6"/>
          <p:cNvSpPr/>
          <p:nvPr/>
        </p:nvSpPr>
        <p:spPr>
          <a:xfrm>
            <a:off x="467544" y="404664"/>
            <a:ext cx="6390456" cy="3625608"/>
          </a:xfrm>
          <a:prstGeom prst="rect">
            <a:avLst/>
          </a:prstGeom>
          <a:solidFill>
            <a:schemeClr val="tx2">
              <a:lumMod val="20000"/>
              <a:lumOff val="80000"/>
            </a:schemeClr>
          </a:solidFill>
        </p:spPr>
        <p:txBody>
          <a:bodyPr wrap="square">
            <a:spAutoFit/>
          </a:bodyPr>
          <a:lstStyle/>
          <a:p>
            <a:pPr>
              <a:lnSpc>
                <a:spcPct val="80000"/>
              </a:lnSpc>
              <a:buNone/>
            </a:pPr>
            <a:r>
              <a:rPr lang="en-US" sz="1400" dirty="0">
                <a:latin typeface="Arial" charset="0"/>
              </a:rPr>
              <a:t>AGENT(</a:t>
            </a:r>
            <a:r>
              <a:rPr lang="en-US" sz="1400" dirty="0" err="1">
                <a:latin typeface="Arial" charset="0"/>
              </a:rPr>
              <a:t>emp</a:t>
            </a:r>
            <a:r>
              <a:rPr lang="en-US" sz="1400" dirty="0">
                <a:latin typeface="Arial" charset="0"/>
              </a:rPr>
              <a:t>#, </a:t>
            </a:r>
            <a:r>
              <a:rPr lang="en-US" sz="1400" dirty="0" err="1">
                <a:latin typeface="Arial" charset="0"/>
              </a:rPr>
              <a:t>fname</a:t>
            </a:r>
            <a:r>
              <a:rPr lang="en-US" sz="1400" dirty="0">
                <a:latin typeface="Arial" charset="0"/>
              </a:rPr>
              <a:t>, </a:t>
            </a:r>
            <a:r>
              <a:rPr lang="en-US" sz="1400" dirty="0" err="1">
                <a:latin typeface="Arial" charset="0"/>
              </a:rPr>
              <a:t>lname</a:t>
            </a:r>
            <a:r>
              <a:rPr lang="en-US" sz="1400" dirty="0">
                <a:latin typeface="Arial" charset="0"/>
              </a:rPr>
              <a:t>, phone#)</a:t>
            </a:r>
          </a:p>
          <a:p>
            <a:pPr>
              <a:lnSpc>
                <a:spcPct val="80000"/>
              </a:lnSpc>
              <a:buNone/>
            </a:pPr>
            <a:r>
              <a:rPr lang="en-US" sz="1400" dirty="0">
                <a:latin typeface="Arial" charset="0"/>
              </a:rPr>
              <a:t>primary key = (</a:t>
            </a:r>
            <a:r>
              <a:rPr lang="en-US" sz="1400" dirty="0" err="1">
                <a:latin typeface="Arial" charset="0"/>
              </a:rPr>
              <a:t>emp</a:t>
            </a:r>
            <a:r>
              <a:rPr lang="en-US" sz="1400" dirty="0">
                <a:latin typeface="Arial" charset="0"/>
              </a:rPr>
              <a:t>#)</a:t>
            </a:r>
          </a:p>
          <a:p>
            <a:pPr>
              <a:lnSpc>
                <a:spcPct val="80000"/>
              </a:lnSpc>
              <a:buNone/>
            </a:pPr>
            <a:r>
              <a:rPr lang="en-US" sz="1400" dirty="0">
                <a:latin typeface="Arial" charset="0"/>
              </a:rPr>
              <a:t>candidate key = (phone#)</a:t>
            </a:r>
          </a:p>
          <a:p>
            <a:pPr>
              <a:lnSpc>
                <a:spcPct val="80000"/>
              </a:lnSpc>
              <a:buNone/>
            </a:pPr>
            <a:endParaRPr lang="en-US" sz="1400" dirty="0">
              <a:latin typeface="Arial" charset="0"/>
            </a:endParaRPr>
          </a:p>
          <a:p>
            <a:pPr>
              <a:lnSpc>
                <a:spcPct val="80000"/>
              </a:lnSpc>
              <a:buNone/>
            </a:pPr>
            <a:r>
              <a:rPr lang="en-US" sz="1400" dirty="0">
                <a:latin typeface="Arial" charset="0"/>
              </a:rPr>
              <a:t>BUYER(phone#, </a:t>
            </a:r>
            <a:r>
              <a:rPr lang="en-US" sz="1400" dirty="0" err="1">
                <a:latin typeface="Arial" charset="0"/>
              </a:rPr>
              <a:t>fname</a:t>
            </a:r>
            <a:r>
              <a:rPr lang="en-US" sz="1400" dirty="0">
                <a:latin typeface="Arial" charset="0"/>
              </a:rPr>
              <a:t>, </a:t>
            </a:r>
            <a:r>
              <a:rPr lang="en-US" sz="1400" dirty="0" err="1">
                <a:latin typeface="Arial" charset="0"/>
              </a:rPr>
              <a:t>lname</a:t>
            </a:r>
            <a:r>
              <a:rPr lang="en-US" sz="1400" dirty="0">
                <a:latin typeface="Arial" charset="0"/>
              </a:rPr>
              <a:t>)</a:t>
            </a:r>
          </a:p>
          <a:p>
            <a:pPr>
              <a:lnSpc>
                <a:spcPct val="80000"/>
              </a:lnSpc>
              <a:spcBef>
                <a:spcPts val="0"/>
              </a:spcBef>
              <a:buNone/>
            </a:pPr>
            <a:r>
              <a:rPr lang="en-US" sz="1400" dirty="0">
                <a:latin typeface="Arial" charset="0"/>
              </a:rPr>
              <a:t>primary key = (phone#)</a:t>
            </a:r>
          </a:p>
          <a:p>
            <a:pPr>
              <a:lnSpc>
                <a:spcPct val="80000"/>
              </a:lnSpc>
              <a:buNone/>
            </a:pPr>
            <a:endParaRPr lang="en-US" sz="1400" dirty="0">
              <a:latin typeface="Arial" charset="0"/>
            </a:endParaRPr>
          </a:p>
          <a:p>
            <a:pPr>
              <a:lnSpc>
                <a:spcPct val="80000"/>
              </a:lnSpc>
              <a:buNone/>
            </a:pPr>
            <a:r>
              <a:rPr lang="en-US" sz="1400" dirty="0">
                <a:latin typeface="Arial" charset="0"/>
              </a:rPr>
              <a:t>SELLER(phone#, </a:t>
            </a:r>
            <a:r>
              <a:rPr lang="en-US" sz="1400" dirty="0" err="1">
                <a:latin typeface="Arial" charset="0"/>
              </a:rPr>
              <a:t>fname</a:t>
            </a:r>
            <a:r>
              <a:rPr lang="en-US" sz="1400" dirty="0">
                <a:latin typeface="Arial" charset="0"/>
              </a:rPr>
              <a:t>, </a:t>
            </a:r>
            <a:r>
              <a:rPr lang="en-US" sz="1400" dirty="0" err="1">
                <a:latin typeface="Arial" charset="0"/>
              </a:rPr>
              <a:t>lname</a:t>
            </a:r>
            <a:r>
              <a:rPr lang="en-US" sz="1400" dirty="0">
                <a:latin typeface="Arial" charset="0"/>
              </a:rPr>
              <a:t>)</a:t>
            </a:r>
          </a:p>
          <a:p>
            <a:pPr>
              <a:lnSpc>
                <a:spcPct val="80000"/>
              </a:lnSpc>
              <a:buNone/>
            </a:pPr>
            <a:r>
              <a:rPr lang="en-US" sz="1400" dirty="0">
                <a:latin typeface="Arial" charset="0"/>
              </a:rPr>
              <a:t>primary key = (phone#)</a:t>
            </a:r>
          </a:p>
          <a:p>
            <a:pPr>
              <a:lnSpc>
                <a:spcPct val="80000"/>
              </a:lnSpc>
              <a:buNone/>
            </a:pPr>
            <a:endParaRPr lang="en-US" sz="1400" dirty="0">
              <a:latin typeface="Arial" charset="0"/>
            </a:endParaRPr>
          </a:p>
          <a:p>
            <a:pPr>
              <a:lnSpc>
                <a:spcPct val="80000"/>
              </a:lnSpc>
              <a:buNone/>
            </a:pPr>
            <a:r>
              <a:rPr lang="en-US" sz="1400" dirty="0">
                <a:latin typeface="Arial" charset="0"/>
              </a:rPr>
              <a:t>HOUSE(</a:t>
            </a:r>
            <a:r>
              <a:rPr lang="en-US" sz="1400" dirty="0" err="1">
                <a:latin typeface="Arial" charset="0"/>
              </a:rPr>
              <a:t>city,street,house#,category</a:t>
            </a:r>
            <a:r>
              <a:rPr lang="en-US" sz="1400" dirty="0">
                <a:latin typeface="Arial" charset="0"/>
              </a:rPr>
              <a:t>)</a:t>
            </a:r>
          </a:p>
          <a:p>
            <a:pPr>
              <a:lnSpc>
                <a:spcPct val="80000"/>
              </a:lnSpc>
              <a:buNone/>
            </a:pPr>
            <a:r>
              <a:rPr lang="en-US" sz="1400" dirty="0">
                <a:latin typeface="Arial" charset="0"/>
              </a:rPr>
              <a:t>primary key = (</a:t>
            </a:r>
            <a:r>
              <a:rPr lang="en-US" sz="1400" dirty="0" err="1">
                <a:latin typeface="Arial" charset="0"/>
              </a:rPr>
              <a:t>city,street,house</a:t>
            </a:r>
            <a:r>
              <a:rPr lang="en-US" sz="1400" dirty="0">
                <a:latin typeface="Arial" charset="0"/>
              </a:rPr>
              <a:t>#)</a:t>
            </a:r>
          </a:p>
          <a:p>
            <a:pPr>
              <a:lnSpc>
                <a:spcPct val="80000"/>
              </a:lnSpc>
              <a:buNone/>
            </a:pPr>
            <a:endParaRPr lang="en-US" sz="1400" dirty="0">
              <a:latin typeface="Arial" charset="0"/>
            </a:endParaRPr>
          </a:p>
          <a:p>
            <a:pPr>
              <a:buNone/>
            </a:pPr>
            <a:r>
              <a:rPr lang="en-US" sz="1400" dirty="0">
                <a:latin typeface="Arial" charset="0"/>
              </a:rPr>
              <a:t>TRANSACTION(city, street, house#, </a:t>
            </a:r>
            <a:r>
              <a:rPr lang="en-US" sz="1400" dirty="0" err="1">
                <a:latin typeface="Arial" charset="0"/>
              </a:rPr>
              <a:t>sphone</a:t>
            </a:r>
            <a:r>
              <a:rPr lang="en-US" sz="1400" dirty="0">
                <a:latin typeface="Arial" charset="0"/>
              </a:rPr>
              <a:t>#, </a:t>
            </a:r>
            <a:r>
              <a:rPr lang="en-US" sz="1400" dirty="0" err="1">
                <a:latin typeface="Arial" charset="0"/>
              </a:rPr>
              <a:t>bphone</a:t>
            </a:r>
            <a:r>
              <a:rPr lang="en-US" sz="1400" dirty="0">
                <a:latin typeface="Arial" charset="0"/>
              </a:rPr>
              <a:t>#, </a:t>
            </a:r>
            <a:r>
              <a:rPr lang="en-US" sz="1400" dirty="0" err="1">
                <a:latin typeface="Arial" charset="0"/>
              </a:rPr>
              <a:t>emp</a:t>
            </a:r>
            <a:r>
              <a:rPr lang="en-US" sz="1400" dirty="0">
                <a:latin typeface="Arial" charset="0"/>
              </a:rPr>
              <a:t>#, price)</a:t>
            </a:r>
          </a:p>
          <a:p>
            <a:pPr>
              <a:buNone/>
            </a:pPr>
            <a:r>
              <a:rPr lang="en-US" sz="1400" dirty="0">
                <a:latin typeface="Arial" charset="0"/>
              </a:rPr>
              <a:t>primary key = (city, street, house#, </a:t>
            </a:r>
            <a:r>
              <a:rPr lang="en-US" sz="1400" dirty="0" err="1">
                <a:latin typeface="Arial" charset="0"/>
              </a:rPr>
              <a:t>sphone</a:t>
            </a:r>
            <a:r>
              <a:rPr lang="en-US" sz="1400" dirty="0">
                <a:latin typeface="Arial" charset="0"/>
              </a:rPr>
              <a:t>#)</a:t>
            </a:r>
          </a:p>
          <a:p>
            <a:pPr>
              <a:buNone/>
            </a:pPr>
            <a:r>
              <a:rPr lang="en-US" sz="1400" dirty="0">
                <a:latin typeface="Arial" charset="0"/>
              </a:rPr>
              <a:t>foreign key = (</a:t>
            </a:r>
            <a:r>
              <a:rPr lang="en-US" sz="1400" dirty="0" err="1">
                <a:latin typeface="Arial" charset="0"/>
              </a:rPr>
              <a:t>sphone</a:t>
            </a:r>
            <a:r>
              <a:rPr lang="en-US" sz="1400" dirty="0">
                <a:latin typeface="Arial" charset="0"/>
              </a:rPr>
              <a:t>#) references SELLER(phone#)</a:t>
            </a:r>
          </a:p>
          <a:p>
            <a:pPr>
              <a:buNone/>
            </a:pPr>
            <a:r>
              <a:rPr lang="en-US" sz="1400" dirty="0">
                <a:latin typeface="Arial" charset="0"/>
              </a:rPr>
              <a:t>foreign key = (</a:t>
            </a:r>
            <a:r>
              <a:rPr lang="en-US" sz="1400" dirty="0" err="1">
                <a:latin typeface="Arial" charset="0"/>
              </a:rPr>
              <a:t>bphone</a:t>
            </a:r>
            <a:r>
              <a:rPr lang="en-US" sz="1400" dirty="0">
                <a:latin typeface="Arial" charset="0"/>
              </a:rPr>
              <a:t>#) references BUYER(phone#)</a:t>
            </a:r>
          </a:p>
          <a:p>
            <a:pPr>
              <a:buNone/>
            </a:pPr>
            <a:r>
              <a:rPr lang="en-US" sz="1400" dirty="0">
                <a:latin typeface="Arial" charset="0"/>
              </a:rPr>
              <a:t>foreign key = (</a:t>
            </a:r>
            <a:r>
              <a:rPr lang="en-US" sz="1400" dirty="0" err="1">
                <a:latin typeface="Arial" charset="0"/>
              </a:rPr>
              <a:t>emp</a:t>
            </a:r>
            <a:r>
              <a:rPr lang="en-US" sz="1400" dirty="0">
                <a:latin typeface="Arial" charset="0"/>
              </a:rPr>
              <a:t>#) references AGENT(</a:t>
            </a:r>
            <a:r>
              <a:rPr lang="en-US" sz="1400" dirty="0" err="1">
                <a:latin typeface="Arial" charset="0"/>
              </a:rPr>
              <a:t>emp</a:t>
            </a:r>
            <a:r>
              <a:rPr lang="en-US" sz="1400" dirty="0">
                <a:latin typeface="Arial" charset="0"/>
              </a:rPr>
              <a:t>#)</a:t>
            </a:r>
          </a:p>
          <a:p>
            <a:pPr>
              <a:buNone/>
            </a:pPr>
            <a:r>
              <a:rPr lang="en-US" sz="1400" dirty="0">
                <a:latin typeface="Arial" charset="0"/>
              </a:rPr>
              <a:t>foreign key = (city, street, house#) references HOUSE(city, street, house#)</a:t>
            </a:r>
          </a:p>
        </p:txBody>
      </p:sp>
    </p:spTree>
    <p:extLst>
      <p:ext uri="{BB962C8B-B14F-4D97-AF65-F5344CB8AC3E}">
        <p14:creationId xmlns:p14="http://schemas.microsoft.com/office/powerpoint/2010/main" val="1743584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800000"/>
                </a:solidFill>
              </a:rPr>
              <a:t>Solution</a:t>
            </a:r>
          </a:p>
        </p:txBody>
      </p:sp>
      <p:sp>
        <p:nvSpPr>
          <p:cNvPr id="3" name="Content Placeholder 2"/>
          <p:cNvSpPr>
            <a:spLocks noGrp="1"/>
          </p:cNvSpPr>
          <p:nvPr>
            <p:ph idx="1"/>
          </p:nvPr>
        </p:nvSpPr>
        <p:spPr/>
        <p:txBody>
          <a:bodyPr>
            <a:noAutofit/>
          </a:bodyPr>
          <a:lstStyle/>
          <a:p>
            <a:r>
              <a:rPr lang="en-US" sz="2400" dirty="0">
                <a:solidFill>
                  <a:srgbClr val="800000"/>
                </a:solidFill>
              </a:rPr>
              <a:t>Since PHONE# is a candidate key, an index on the attribute PHONE# may be created to help speed up the access. </a:t>
            </a:r>
          </a:p>
          <a:p>
            <a:pPr marL="0" indent="0">
              <a:buNone/>
            </a:pPr>
            <a:endParaRPr lang="en-US" sz="1000" dirty="0">
              <a:solidFill>
                <a:srgbClr val="800000"/>
              </a:solidFill>
            </a:endParaRPr>
          </a:p>
          <a:p>
            <a:pPr marL="400050" lvl="1" indent="0">
              <a:buNone/>
            </a:pPr>
            <a:r>
              <a:rPr lang="en-US" sz="2400" b="1" dirty="0">
                <a:solidFill>
                  <a:srgbClr val="800000"/>
                </a:solidFill>
              </a:rPr>
              <a:t>CREATE INDEX T3 ON AGENT(PHONE#);</a:t>
            </a:r>
          </a:p>
          <a:p>
            <a:endParaRPr lang="en-US" sz="1000" dirty="0">
              <a:solidFill>
                <a:srgbClr val="800000"/>
              </a:solidFill>
            </a:endParaRPr>
          </a:p>
          <a:p>
            <a:r>
              <a:rPr lang="en-US" sz="2400" dirty="0">
                <a:solidFill>
                  <a:srgbClr val="800000"/>
                </a:solidFill>
              </a:rPr>
              <a:t>An index T3 will be traversed vertically to find a value of index key equal to 1234567. Then, a row identifier associated with a key value found will be used to access a relational table AGENT.</a:t>
            </a:r>
          </a:p>
          <a:p>
            <a:pPr marL="0" indent="0">
              <a:buNone/>
            </a:pPr>
            <a:endParaRPr lang="en-US" sz="2400" dirty="0">
              <a:solidFill>
                <a:srgbClr val="800000"/>
              </a:solidFill>
            </a:endParaRPr>
          </a:p>
          <a:p>
            <a:r>
              <a:rPr lang="en-US" sz="2400" dirty="0">
                <a:solidFill>
                  <a:srgbClr val="800000"/>
                </a:solidFill>
              </a:rPr>
              <a:t>Note: In a database system where candidate keys are automatically indexed there is no need to create and index.</a:t>
            </a:r>
            <a:endParaRPr lang="en-US" sz="2400" dirty="0"/>
          </a:p>
        </p:txBody>
      </p:sp>
      <p:sp>
        <p:nvSpPr>
          <p:cNvPr id="4" name="Date Placeholder 3"/>
          <p:cNvSpPr>
            <a:spLocks noGrp="1"/>
          </p:cNvSpPr>
          <p:nvPr>
            <p:ph type="dt" sz="half" idx="10"/>
          </p:nvPr>
        </p:nvSpPr>
        <p:spPr/>
        <p:txBody>
          <a:bodyPr/>
          <a:lstStyle/>
          <a:p>
            <a:fld id="{D026DE78-E68F-6B4F-81C8-A724E2058481}" type="datetime9">
              <a:rPr lang="en-SG" smtClean="0"/>
              <a:t>21/1/2019 11:56:32 PM</a:t>
            </a:fld>
            <a:endParaRPr lang="en-SG"/>
          </a:p>
        </p:txBody>
      </p:sp>
      <p:sp>
        <p:nvSpPr>
          <p:cNvPr id="5" name="Footer Placeholder 4"/>
          <p:cNvSpPr>
            <a:spLocks noGrp="1"/>
          </p:cNvSpPr>
          <p:nvPr>
            <p:ph type="ftr" sz="quarter" idx="11"/>
          </p:nvPr>
        </p:nvSpPr>
        <p:spPr/>
        <p:txBody>
          <a:bodyPr/>
          <a:lstStyle/>
          <a:p>
            <a:r>
              <a:rPr lang="en-SG" dirty="0"/>
              <a:t>Database Performance Tuning</a:t>
            </a:r>
          </a:p>
        </p:txBody>
      </p:sp>
      <p:sp>
        <p:nvSpPr>
          <p:cNvPr id="6" name="Slide Number Placeholder 5"/>
          <p:cNvSpPr>
            <a:spLocks noGrp="1"/>
          </p:cNvSpPr>
          <p:nvPr>
            <p:ph type="sldNum" sz="quarter" idx="12"/>
          </p:nvPr>
        </p:nvSpPr>
        <p:spPr/>
        <p:txBody>
          <a:bodyPr/>
          <a:lstStyle/>
          <a:p>
            <a:fld id="{8F7C6DAE-D404-4E9E-9F18-980D9FF6E46D}" type="slidenum">
              <a:rPr lang="en-SG" smtClean="0"/>
              <a:pPr/>
              <a:t>9</a:t>
            </a:fld>
            <a:endParaRPr lang="en-SG"/>
          </a:p>
        </p:txBody>
      </p:sp>
    </p:spTree>
    <p:extLst>
      <p:ext uri="{BB962C8B-B14F-4D97-AF65-F5344CB8AC3E}">
        <p14:creationId xmlns:p14="http://schemas.microsoft.com/office/powerpoint/2010/main" val="396454776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304</TotalTime>
  <Words>1743</Words>
  <Application>Microsoft Office PowerPoint</Application>
  <PresentationFormat>On-screen Show (4:3)</PresentationFormat>
  <Paragraphs>229</Paragraphs>
  <Slides>15</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15</vt:i4>
      </vt:variant>
    </vt:vector>
  </HeadingPairs>
  <TitlesOfParts>
    <vt:vector size="19" baseType="lpstr">
      <vt:lpstr>Arial</vt:lpstr>
      <vt:lpstr>Calibri</vt:lpstr>
      <vt:lpstr>Custom Design</vt:lpstr>
      <vt:lpstr>Clarity</vt:lpstr>
      <vt:lpstr>CSCI317 – Database Performance Tuning </vt:lpstr>
      <vt:lpstr>Question</vt:lpstr>
      <vt:lpstr>PowerPoint Presentation</vt:lpstr>
      <vt:lpstr>Solution</vt:lpstr>
      <vt:lpstr>Solution</vt:lpstr>
      <vt:lpstr>Solution</vt:lpstr>
      <vt:lpstr>Solution</vt:lpstr>
      <vt:lpstr>Solution</vt:lpstr>
      <vt:lpstr>Solution</vt:lpstr>
      <vt:lpstr>Solution</vt:lpstr>
      <vt:lpstr>Solution</vt:lpstr>
      <vt:lpstr>Solution</vt:lpstr>
      <vt:lpstr>Solution</vt:lpstr>
      <vt:lpstr>Solution</vt:lpstr>
      <vt:lpstr>Solution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Sionggo Japit</dc:creator>
  <cp:lastModifiedBy>user</cp:lastModifiedBy>
  <cp:revision>28</cp:revision>
  <dcterms:created xsi:type="dcterms:W3CDTF">2009-04-07T14:01:15Z</dcterms:created>
  <dcterms:modified xsi:type="dcterms:W3CDTF">2019-01-21T15:58:05Z</dcterms:modified>
</cp:coreProperties>
</file>