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CC"/>
    <a:srgbClr val="CC00CC"/>
    <a:srgbClr val="BDB6E6"/>
    <a:srgbClr val="D1B9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459227B-9815-CE49-99ED-15576F7550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7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A950B-AA0C-0F44-9302-9DC7286A8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AE29-83D2-A94B-BC76-B47601CFB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09157-ADF6-624F-83FB-A2F5C2C44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B8EA-EBAE-3B45-842D-DFC790C2C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none">
                <a:solidFill>
                  <a:srgbClr val="91010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91010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EFCE-2196-EC48-B099-0E367C1B4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0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9958-4CFE-8F44-87A2-315E3A242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B91DD-59F3-3146-BCB0-A957FD9B1C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956BF-6F61-844B-B024-FC140CE9E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109CE-EE18-BA4C-8690-C21AE6EE32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FA703-58F7-CB46-AF4F-96D35C10D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22D68-FCDC-8C4D-B8A2-75BF9ACC46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0DD5F2A-3A17-4F47-8394-3A18773AFB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66" r:id="rId2"/>
    <p:sldLayoutId id="2147483874" r:id="rId3"/>
    <p:sldLayoutId id="2147483867" r:id="rId4"/>
    <p:sldLayoutId id="2147483875" r:id="rId5"/>
    <p:sldLayoutId id="2147483868" r:id="rId6"/>
    <p:sldLayoutId id="2147483869" r:id="rId7"/>
    <p:sldLayoutId id="2147483876" r:id="rId8"/>
    <p:sldLayoutId id="2147483870" r:id="rId9"/>
    <p:sldLayoutId id="2147483871" r:id="rId10"/>
    <p:sldLayoutId id="21474838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CSCI317 – Database Performance Tuning </a:t>
            </a:r>
            <a:endParaRPr lang="en-US" sz="4000" cap="none" dirty="0">
              <a:ea typeface="+mj-ea"/>
              <a:cs typeface="+mj-cs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2819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</a:rPr>
              <a:t>Tutorial – </a:t>
            </a:r>
            <a:r>
              <a:rPr lang="en-US" sz="2800" dirty="0" smtClean="0">
                <a:solidFill>
                  <a:srgbClr val="910101"/>
                </a:solidFill>
                <a:latin typeface="Arial" charset="0"/>
              </a:rPr>
              <a:t>Partitioning of Conceptual Schema</a:t>
            </a:r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</a:rPr>
              <a:t>Sionggo Japit</a:t>
            </a:r>
          </a:p>
          <a:p>
            <a:pPr eaLnBrk="1" hangingPunct="1"/>
            <a:r>
              <a:rPr lang="en-US" sz="2800" dirty="0">
                <a:solidFill>
                  <a:srgbClr val="910101"/>
                </a:solidFill>
                <a:latin typeface="Arial" charset="0"/>
                <a:hlinkClick r:id="rId2"/>
              </a:rPr>
              <a:t>sjapit@uow.edu.au</a:t>
            </a:r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endParaRPr lang="en-US" sz="2800" dirty="0">
              <a:solidFill>
                <a:srgbClr val="910101"/>
              </a:solidFill>
              <a:latin typeface="Arial" charset="0"/>
            </a:endParaRPr>
          </a:p>
          <a:p>
            <a:pPr eaLnBrk="1" hangingPunct="1"/>
            <a:fld id="{04376571-629A-F846-BF04-F6B724FB8C91}" type="datetime3">
              <a:rPr lang="en-US" sz="2800">
                <a:solidFill>
                  <a:srgbClr val="910101"/>
                </a:solidFill>
                <a:latin typeface="Arial" charset="0"/>
              </a:rPr>
              <a:pPr eaLnBrk="1" hangingPunct="1"/>
              <a:t>14 October 2019</a:t>
            </a:fld>
            <a:endParaRPr lang="en-US" sz="2800" dirty="0">
              <a:solidFill>
                <a:srgbClr val="910101"/>
              </a:solidFill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Tutorial - Denormalization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rgbClr val="FFFFFF"/>
                </a:solidFill>
              </a:rPr>
              <a:t>CSCI317 – Database Performance Tuning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EF60EF-835C-584F-9AB0-E2F0366F30C1}" type="slidenum">
              <a:rPr lang="en-US" sz="1400">
                <a:solidFill>
                  <a:srgbClr val="FFFFFF"/>
                </a:solidFill>
              </a:rPr>
              <a:pPr/>
              <a:t>1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Partitioning of Conceptual Schema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Consider a conceptual schema given below.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8B8EA-EBAE-3B45-842D-DFC790C2C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33600"/>
            <a:ext cx="7391400" cy="1843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4139386"/>
            <a:ext cx="8229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Consider the database applications consistent with the following template.</a:t>
            </a:r>
          </a:p>
          <a:p>
            <a:pPr marL="274637" lvl="1" indent="0">
              <a:buNone/>
            </a:pPr>
            <a:r>
              <a:rPr lang="en-SG" sz="2000" i="1" dirty="0">
                <a:latin typeface="Bradley Hand ITC" panose="03070402050302030203" pitchFamily="66" charset="0"/>
              </a:rPr>
              <a:t>Find the total amounts (attribute </a:t>
            </a:r>
            <a:r>
              <a:rPr lang="en-SG" sz="2000" b="1" i="1" dirty="0">
                <a:latin typeface="Bradley Hand ITC" panose="03070402050302030203" pitchFamily="66" charset="0"/>
              </a:rPr>
              <a:t>amount</a:t>
            </a:r>
            <a:r>
              <a:rPr lang="en-SG" sz="2000" i="1" dirty="0">
                <a:latin typeface="Bradley Hand ITC" panose="03070402050302030203" pitchFamily="66" charset="0"/>
              </a:rPr>
              <a:t> in the class ORDER) of all orders submitted by a frequent customer with a given number (attribute </a:t>
            </a:r>
            <a:r>
              <a:rPr lang="en-SG" sz="2000" b="1" i="1" dirty="0">
                <a:latin typeface="Bradley Hand ITC" panose="03070402050302030203" pitchFamily="66" charset="0"/>
              </a:rPr>
              <a:t>cnumber</a:t>
            </a:r>
            <a:r>
              <a:rPr lang="en-SG" sz="2000" i="1" dirty="0">
                <a:latin typeface="Bradley Hand ITC" panose="03070402050302030203" pitchFamily="66" charset="0"/>
              </a:rPr>
              <a:t> in a class CUSTOMER) and such that each order included a book with a given ISBN (attribute </a:t>
            </a:r>
            <a:r>
              <a:rPr lang="en-SG" sz="2000" b="1" i="1" dirty="0">
                <a:latin typeface="Bradley Hand ITC" panose="03070402050302030203" pitchFamily="66" charset="0"/>
              </a:rPr>
              <a:t>ISBN</a:t>
            </a:r>
            <a:r>
              <a:rPr lang="en-SG" sz="2000" i="1" dirty="0">
                <a:latin typeface="Bradley Hand ITC" panose="03070402050302030203" pitchFamily="66" charset="0"/>
              </a:rPr>
              <a:t> in a class BOOK).</a:t>
            </a:r>
            <a:endParaRPr lang="en-SG" sz="2000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Partitioning of Conceptual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8B8EA-EBAE-3B45-842D-DFC790C2C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A sample application consistent with the template above is as follows.</a:t>
            </a:r>
          </a:p>
          <a:p>
            <a:pPr marL="0" indent="0">
              <a:buNone/>
            </a:pPr>
            <a:r>
              <a:rPr lang="en-US" sz="2800" i="1" dirty="0">
                <a:latin typeface="Bradley Hand ITC" panose="03070402050302030203" pitchFamily="66" charset="0"/>
              </a:rPr>
              <a:t>Find the total amounts (attribute </a:t>
            </a:r>
            <a:r>
              <a:rPr lang="en-US" sz="2800" b="1" i="1" dirty="0">
                <a:latin typeface="Bradley Hand ITC" panose="03070402050302030203" pitchFamily="66" charset="0"/>
              </a:rPr>
              <a:t>amount</a:t>
            </a:r>
            <a:r>
              <a:rPr lang="en-US" sz="2800" i="1" dirty="0">
                <a:latin typeface="Bradley Hand ITC" panose="03070402050302030203" pitchFamily="66" charset="0"/>
              </a:rPr>
              <a:t> in a </a:t>
            </a:r>
            <a:r>
              <a:rPr lang="en-US" sz="2800" i="1" dirty="0" smtClean="0">
                <a:latin typeface="Bradley Hand ITC" panose="03070402050302030203" pitchFamily="66" charset="0"/>
              </a:rPr>
              <a:t>class ORDER</a:t>
            </a:r>
            <a:r>
              <a:rPr lang="en-US" sz="2800" i="1" dirty="0">
                <a:latin typeface="Bradley Hand ITC" panose="03070402050302030203" pitchFamily="66" charset="0"/>
              </a:rPr>
              <a:t>) of all orders submitted </a:t>
            </a:r>
            <a:r>
              <a:rPr lang="en-US" sz="2800" i="1" dirty="0" smtClean="0">
                <a:latin typeface="Bradley Hand ITC" panose="03070402050302030203" pitchFamily="66" charset="0"/>
              </a:rPr>
              <a:t>by a </a:t>
            </a:r>
            <a:r>
              <a:rPr lang="en-US" sz="2800" i="1" dirty="0">
                <a:latin typeface="Bradley Hand ITC" panose="03070402050302030203" pitchFamily="66" charset="0"/>
              </a:rPr>
              <a:t>frequent customer number 007 and such that each order included a book with ISBN</a:t>
            </a:r>
            <a:r>
              <a:rPr lang="en-US" sz="2800" i="1" dirty="0" smtClean="0">
                <a:latin typeface="Bradley Hand ITC" panose="03070402050302030203" pitchFamily="66" charset="0"/>
              </a:rPr>
              <a:t>: </a:t>
            </a:r>
            <a:r>
              <a:rPr lang="en-SG" sz="2800" i="1" dirty="0" smtClean="0">
                <a:latin typeface="Bradley Hand ITC" panose="03070402050302030203" pitchFamily="66" charset="0"/>
              </a:rPr>
              <a:t>978-1-4643-2137-3</a:t>
            </a:r>
            <a:endParaRPr lang="en-SG" sz="2800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Partitioning of Conceptual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8B8EA-EBAE-3B45-842D-DFC790C2C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1538416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500" dirty="0" smtClean="0"/>
              <a:t>We </a:t>
            </a:r>
            <a:r>
              <a:rPr lang="en-US" sz="2500" dirty="0"/>
              <a:t>would like to improve the performance of all applications consistent with </a:t>
            </a:r>
            <a:r>
              <a:rPr lang="en-US" sz="2500" dirty="0" smtClean="0"/>
              <a:t>the template </a:t>
            </a:r>
            <a:r>
              <a:rPr lang="en-US" sz="2500" dirty="0"/>
              <a:t>given above through partitioning of object classes and through </a:t>
            </a:r>
            <a:r>
              <a:rPr lang="en-US" sz="2500" dirty="0" smtClean="0"/>
              <a:t>appropriate transformation </a:t>
            </a:r>
            <a:r>
              <a:rPr lang="en-US" sz="2500" dirty="0"/>
              <a:t>of generalization hierarchies. There is no need to </a:t>
            </a:r>
            <a:r>
              <a:rPr lang="en-US" sz="2500" dirty="0" smtClean="0"/>
              <a:t>perform denormalization</a:t>
            </a:r>
            <a:r>
              <a:rPr lang="en-US" sz="2500" dirty="0"/>
              <a:t>. </a:t>
            </a:r>
            <a:endParaRPr lang="en-US" sz="25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500" dirty="0" smtClean="0"/>
              <a:t>Find </a:t>
            </a:r>
            <a:r>
              <a:rPr lang="en-US" sz="2500" dirty="0"/>
              <a:t>a transformed conceptual schema that improves the </a:t>
            </a:r>
            <a:r>
              <a:rPr lang="en-US" sz="2500" dirty="0" smtClean="0"/>
              <a:t>performance of </a:t>
            </a:r>
            <a:r>
              <a:rPr lang="en-US" sz="2500" dirty="0"/>
              <a:t>a given class of applications and redraw the entire conceptual schema after </a:t>
            </a:r>
            <a:r>
              <a:rPr lang="en-US" sz="2500" dirty="0" smtClean="0"/>
              <a:t>the transformation</a:t>
            </a:r>
            <a:r>
              <a:rPr lang="en-US" sz="2500" dirty="0"/>
              <a:t>. To draw a transformed conceptual schema you can use UMLet and a </a:t>
            </a:r>
            <a:r>
              <a:rPr lang="en-US" sz="2500" dirty="0" smtClean="0"/>
              <a:t>file task2.uxf </a:t>
            </a:r>
            <a:r>
              <a:rPr lang="en-US" sz="2500" dirty="0"/>
              <a:t>that contains the drawing of the original conceptual schema.</a:t>
            </a:r>
            <a:endParaRPr lang="en-SG" sz="2500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Partitioning of Conceptual Schema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3909"/>
            <a:ext cx="8229600" cy="45293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Tutorial - Denormalization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CSCI317 – Database Performance Tuning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8B8EA-EBAE-3B45-842D-DFC790C2C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1389</TotalTime>
  <Words>277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Bradley Hand ITC</vt:lpstr>
      <vt:lpstr>Times New Roman</vt:lpstr>
      <vt:lpstr>Clarity</vt:lpstr>
      <vt:lpstr>CSCI317 – Database Performance Tuning </vt:lpstr>
      <vt:lpstr>Partitioning of Conceptual Schema</vt:lpstr>
      <vt:lpstr>Partitioning of Conceptual Schema</vt:lpstr>
      <vt:lpstr>Partitioning of Conceptual Schema</vt:lpstr>
      <vt:lpstr>Partitioning of Conceptual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 Case Study 1</dc:title>
  <dc:subject>CSCI315 - Database Design &amp; Implementation</dc:subject>
  <dc:creator>SJ</dc:creator>
  <cp:lastModifiedBy>Sionggo Japit</cp:lastModifiedBy>
  <cp:revision>168</cp:revision>
  <dcterms:created xsi:type="dcterms:W3CDTF">2001-06-20T04:29:43Z</dcterms:created>
  <dcterms:modified xsi:type="dcterms:W3CDTF">2019-10-14T15:47:36Z</dcterms:modified>
</cp:coreProperties>
</file>