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2" r:id="rId5"/>
    <p:sldId id="263" r:id="rId6"/>
    <p:sldId id="264" r:id="rId7"/>
    <p:sldId id="265" r:id="rId8"/>
    <p:sldId id="270" r:id="rId9"/>
    <p:sldId id="273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77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i Chong" userId="465e953e-baa5-438d-bbf0-aee7344b99d9" providerId="ADAL" clId="{189C6296-BEAD-44C1-B763-668BAF40AC15}"/>
    <pc:docChg chg="modSld">
      <pc:chgData name="Hui Chong" userId="465e953e-baa5-438d-bbf0-aee7344b99d9" providerId="ADAL" clId="{189C6296-BEAD-44C1-B763-668BAF40AC15}" dt="2021-10-15T12:55:22.811" v="26" actId="20577"/>
      <pc:docMkLst>
        <pc:docMk/>
      </pc:docMkLst>
      <pc:sldChg chg="modSp mod">
        <pc:chgData name="Hui Chong" userId="465e953e-baa5-438d-bbf0-aee7344b99d9" providerId="ADAL" clId="{189C6296-BEAD-44C1-B763-668BAF40AC15}" dt="2021-10-15T12:55:22.811" v="26" actId="20577"/>
        <pc:sldMkLst>
          <pc:docMk/>
          <pc:sldMk cId="1958514462" sldId="262"/>
        </pc:sldMkLst>
        <pc:spChg chg="mod">
          <ac:chgData name="Hui Chong" userId="465e953e-baa5-438d-bbf0-aee7344b99d9" providerId="ADAL" clId="{189C6296-BEAD-44C1-B763-668BAF40AC15}" dt="2021-10-15T12:55:22.811" v="26" actId="20577"/>
          <ac:spMkLst>
            <pc:docMk/>
            <pc:sldMk cId="1958514462" sldId="262"/>
            <ac:spMk id="5" creationId="{108FD277-894E-4E41-8C70-1BB3958982C7}"/>
          </ac:spMkLst>
        </pc:spChg>
      </pc:sldChg>
      <pc:sldChg chg="addSp modSp mod">
        <pc:chgData name="Hui Chong" userId="465e953e-baa5-438d-bbf0-aee7344b99d9" providerId="ADAL" clId="{189C6296-BEAD-44C1-B763-668BAF40AC15}" dt="2021-10-15T12:49:04.154" v="4" actId="1076"/>
        <pc:sldMkLst>
          <pc:docMk/>
          <pc:sldMk cId="2578245029" sldId="268"/>
        </pc:sldMkLst>
        <pc:picChg chg="add mod">
          <ac:chgData name="Hui Chong" userId="465e953e-baa5-438d-bbf0-aee7344b99d9" providerId="ADAL" clId="{189C6296-BEAD-44C1-B763-668BAF40AC15}" dt="2021-10-15T12:49:04.154" v="4" actId="1076"/>
          <ac:picMkLst>
            <pc:docMk/>
            <pc:sldMk cId="2578245029" sldId="268"/>
            <ac:picMk id="6" creationId="{4499A518-C9A3-4D22-9D03-53EB8A7A090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3958-CD38-4BB2-A522-05650EC42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514" y="1435875"/>
            <a:ext cx="5943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708A2-2331-4585-8022-D67FF72E3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514" y="3915550"/>
            <a:ext cx="5943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C41C0-B33C-486A-93E9-FB5BE3B4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A1F6-49FC-4ED1-8995-959B61CBDBBE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AD59D-06D2-43B4-9194-2ECAB114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C4184-5CB5-49CA-83B0-E2107FA0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4E0-7DBC-427D-A19D-8437E3CFC0A5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Picture Placeholder 3" descr="Open book on table, blurred shelves of books in background">
            <a:extLst>
              <a:ext uri="{FF2B5EF4-FFF2-40B4-BE49-F238E27FC236}">
                <a16:creationId xmlns:a16="http://schemas.microsoft.com/office/drawing/2014/main" id="{D7167C40-40DB-4806-9CC8-CB7415FAE4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5" r="8895"/>
          <a:stretch>
            <a:fillRect/>
          </a:stretch>
        </p:blipFill>
        <p:spPr>
          <a:xfrm>
            <a:off x="6981063" y="1310656"/>
            <a:ext cx="5210937" cy="420860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0E7D949-6582-494A-933B-93BCAC9033E9}"/>
              </a:ext>
            </a:extLst>
          </p:cNvPr>
          <p:cNvSpPr/>
          <p:nvPr userDrawn="1"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9F59090-6485-4874-B360-8314FE29C9BA}"/>
              </a:ext>
            </a:extLst>
          </p:cNvPr>
          <p:cNvGrpSpPr/>
          <p:nvPr userDrawn="1"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14A05E1-3289-4270-B81D-36006FF8CFA1}"/>
                </a:ext>
              </a:extLst>
            </p:cNvPr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9EEAC69-7AB7-40E3-9A2A-19853A3A9CCC}"/>
                </a:ext>
              </a:extLst>
            </p:cNvPr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0ADB61F-D546-4195-B39B-E27FD06C5D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24ABCAC-7C11-41D6-949B-0BEA26D4F988}"/>
              </a:ext>
            </a:extLst>
          </p:cNvPr>
          <p:cNvGrpSpPr/>
          <p:nvPr userDrawn="1"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0697E07-6BE9-405A-9420-4FBA92115D4E}"/>
                </a:ext>
              </a:extLst>
            </p:cNvPr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24640EC-08F3-4150-94F9-724BE0C6C899}"/>
                </a:ext>
              </a:extLst>
            </p:cNvPr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E24E169-B8B0-4255-A868-50D566A982B1}"/>
              </a:ext>
            </a:extLst>
          </p:cNvPr>
          <p:cNvSpPr/>
          <p:nvPr userDrawn="1"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03077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6FD4-CE4E-4A4E-84C5-AB545D22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49DD9-FA0E-42EE-B906-0445CA276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F1D54-07FB-42E2-AB2A-466892AD5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A1F6-49FC-4ED1-8995-959B61CBDBBE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1AE70-B091-4440-959E-50F4B157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70685-31BD-4FF7-9B6C-182F9BBC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4E0-7DBC-427D-A19D-8437E3CFC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378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BD56AB-F6EE-4D2D-A5B3-DBA4C1022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133C8-C867-49A6-B1CA-E388D57D3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B04D8-28A7-4E89-98F1-C66A9DFF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A1F6-49FC-4ED1-8995-959B61CBDBBE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79043-5267-4C94-B6C7-4279CD69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E7643-11F3-4402-A5AE-9FAAACDD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4E0-7DBC-427D-A19D-8437E3CFC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90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D8F3-52A4-4CAF-92A3-718D6065A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2947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F95A9-9359-44BB-8E2C-38EFBB584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762"/>
            <a:ext cx="10515600" cy="4659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598E5-022C-4B26-8636-416E4869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A1F6-49FC-4ED1-8995-959B61CBDBBE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94112-4F01-4C78-BB04-0F3B7425A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5B52E-4C8F-4385-84F1-9424B4B8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4E0-7DBC-427D-A19D-8437E3CFC0A5}" type="slidenum">
              <a:rPr lang="en-SG" smtClean="0"/>
              <a:t>‹#›</a:t>
            </a:fld>
            <a:endParaRPr lang="en-SG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A5D1502-358A-4BD6-B8D9-9FBC1DBDD6DB}"/>
              </a:ext>
            </a:extLst>
          </p:cNvPr>
          <p:cNvGrpSpPr/>
          <p:nvPr userDrawn="1"/>
        </p:nvGrpSpPr>
        <p:grpSpPr>
          <a:xfrm>
            <a:off x="0" y="1391197"/>
            <a:ext cx="12192000" cy="63125"/>
            <a:chOff x="507492" y="1501519"/>
            <a:chExt cx="8129016" cy="6312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67579C-E80E-477F-8DA1-F0D133CBCE82}"/>
                </a:ext>
              </a:extLst>
            </p:cNvPr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08F74DE-7F81-433A-A56C-E47B6D5D7417}"/>
                </a:ext>
              </a:extLst>
            </p:cNvPr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790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8339-2A22-4BF2-916E-B74995EF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5BF92-C783-44D2-BEA6-71FBEF7C5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0195F-5851-44CD-8E8E-C6A72CE8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A1F6-49FC-4ED1-8995-959B61CBDBBE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7DAFB-E447-4E0F-A39C-CEDED392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35EFA-ADDD-4A96-B50F-68D96E5C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4E0-7DBC-427D-A19D-8437E3CFC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549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F706-25B5-4BBB-9AF9-2C097C1E7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32409-B44D-4D52-9524-154861031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D4295-0044-4AB1-BB63-C6A0F3996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C9AF0-B6C9-415A-81C3-A1B1D7BC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A1F6-49FC-4ED1-8995-959B61CBDBBE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88918-A611-4E95-BEEA-6725BA87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EC14E-268D-4548-95A0-FED50A33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4E0-7DBC-427D-A19D-8437E3CFC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8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3DEC-3BEC-4739-B32B-7761BA7A6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E17F7-3893-4531-BD68-9C6C9448F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5BF94-035E-4F0A-9AE7-872C8FCAC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FB0170-D3AA-45C6-9477-075CF5E64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3D10A-0D1B-40C2-ADEE-A8D0BF696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0E0E3D-1309-4228-BD1C-255AECAF2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A1F6-49FC-4ED1-8995-959B61CBDBBE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5F6DEE-B201-41C5-B5B0-7564E6B1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784CDE-E195-44A8-BCEC-719B32F5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4E0-7DBC-427D-A19D-8437E3CFC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123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E42C-437F-453A-97B5-EB919826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98C72A-A974-41A8-BA93-4276B078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A1F6-49FC-4ED1-8995-959B61CBDBBE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8E32D-39E9-4725-987B-F10CE296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ACB36-9ED1-4665-B103-3D4A4921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4E0-7DBC-427D-A19D-8437E3CFC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605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19D581-4755-403A-8988-E3300357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A1F6-49FC-4ED1-8995-959B61CBDBBE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3E3AD-0CD8-4073-AE8D-03359590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D8520-7540-4129-9B9F-ACAD8999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4E0-7DBC-427D-A19D-8437E3CFC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164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730A-87FC-4F67-99F7-2A93992F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BCF00-8641-47CB-9BCA-BCE8D7224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76FC1-30BE-438F-A94D-2D7581BA1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6E35A-2787-4456-A698-D3C7BAD8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A1F6-49FC-4ED1-8995-959B61CBDBBE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F2DCB-4BAC-4C43-837B-2A1919ED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21A63-5927-4DC3-B28D-E23C6612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4E0-7DBC-427D-A19D-8437E3CFC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778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C886-9527-469B-B523-430583BA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8236A4-0D7F-4C14-907C-B140A0118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C1215-6FF1-4E38-A2FA-7B51028A0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D4771-811F-4814-9D14-7C1361E62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A1F6-49FC-4ED1-8995-959B61CBDBBE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A71A7-D669-4D2D-870E-A8613A94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67E5F-D802-4386-B197-2A7592DB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4E0-7DBC-427D-A19D-8437E3CFC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275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54D727-3DEC-4071-96E1-9DF219C0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F3B75-7C23-4D24-8792-DE7C81975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EC5EF-8AD0-4708-A111-A386BD84F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5A1F6-49FC-4ED1-8995-959B61CBDBBE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F9DDE-030D-4678-8830-B0E83D772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F8ABD-2FD3-46E3-B92F-DA6470687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94E0-7DBC-427D-A19D-8437E3CFC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658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A6E5-3F41-44FA-874A-0C483CF3B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sz="4800" dirty="0"/>
              <a:t>BLP Lattice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15880-FD4C-4DE3-B94D-CFDD9E0E0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Example</a:t>
            </a:r>
          </a:p>
          <a:p>
            <a:r>
              <a:rPr lang="en-SG" dirty="0"/>
              <a:t>sjapit@uow.edu.au</a:t>
            </a:r>
          </a:p>
          <a:p>
            <a:r>
              <a:rPr lang="en-SG" dirty="0"/>
              <a:t>7 October 2020</a:t>
            </a:r>
          </a:p>
        </p:txBody>
      </p:sp>
    </p:spTree>
    <p:extLst>
      <p:ext uri="{BB962C8B-B14F-4D97-AF65-F5344CB8AC3E}">
        <p14:creationId xmlns:p14="http://schemas.microsoft.com/office/powerpoint/2010/main" val="479513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2799-9B41-4D09-B8A6-097CB378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4800" dirty="0"/>
              <a:t>Given the following access control matrix: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4272E5-BBDA-42B9-9D96-1F7A59BCA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839149"/>
              </p:ext>
            </p:extLst>
          </p:nvPr>
        </p:nvGraphicFramePr>
        <p:xfrm>
          <a:off x="185530" y="1709530"/>
          <a:ext cx="4757532" cy="4783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922">
                  <a:extLst>
                    <a:ext uri="{9D8B030D-6E8A-4147-A177-3AD203B41FA5}">
                      <a16:colId xmlns:a16="http://schemas.microsoft.com/office/drawing/2014/main" val="4147768644"/>
                    </a:ext>
                  </a:extLst>
                </a:gridCol>
                <a:gridCol w="792922">
                  <a:extLst>
                    <a:ext uri="{9D8B030D-6E8A-4147-A177-3AD203B41FA5}">
                      <a16:colId xmlns:a16="http://schemas.microsoft.com/office/drawing/2014/main" val="14486920"/>
                    </a:ext>
                  </a:extLst>
                </a:gridCol>
                <a:gridCol w="792922">
                  <a:extLst>
                    <a:ext uri="{9D8B030D-6E8A-4147-A177-3AD203B41FA5}">
                      <a16:colId xmlns:a16="http://schemas.microsoft.com/office/drawing/2014/main" val="2187626296"/>
                    </a:ext>
                  </a:extLst>
                </a:gridCol>
                <a:gridCol w="792922">
                  <a:extLst>
                    <a:ext uri="{9D8B030D-6E8A-4147-A177-3AD203B41FA5}">
                      <a16:colId xmlns:a16="http://schemas.microsoft.com/office/drawing/2014/main" val="16704239"/>
                    </a:ext>
                  </a:extLst>
                </a:gridCol>
                <a:gridCol w="792922">
                  <a:extLst>
                    <a:ext uri="{9D8B030D-6E8A-4147-A177-3AD203B41FA5}">
                      <a16:colId xmlns:a16="http://schemas.microsoft.com/office/drawing/2014/main" val="173235157"/>
                    </a:ext>
                  </a:extLst>
                </a:gridCol>
                <a:gridCol w="792922">
                  <a:extLst>
                    <a:ext uri="{9D8B030D-6E8A-4147-A177-3AD203B41FA5}">
                      <a16:colId xmlns:a16="http://schemas.microsoft.com/office/drawing/2014/main" val="82625748"/>
                    </a:ext>
                  </a:extLst>
                </a:gridCol>
              </a:tblGrid>
              <a:tr h="797224">
                <a:tc>
                  <a:txBody>
                    <a:bodyPr/>
                    <a:lstStyle/>
                    <a:p>
                      <a:pPr algn="ctr"/>
                      <a:endParaRPr lang="en-SG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O1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O2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O3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O4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O5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063437"/>
                  </a:ext>
                </a:extLst>
              </a:tr>
              <a:tr h="797224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S1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RW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904278"/>
                  </a:ext>
                </a:extLst>
              </a:tr>
              <a:tr h="797224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S2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618389"/>
                  </a:ext>
                </a:extLst>
              </a:tr>
              <a:tr h="797224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S3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994530"/>
                  </a:ext>
                </a:extLst>
              </a:tr>
              <a:tr h="797224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S4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3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91257"/>
                  </a:ext>
                </a:extLst>
              </a:tr>
              <a:tr h="797224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S5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1808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08FD277-894E-4E41-8C70-1BB3958982C7}"/>
              </a:ext>
            </a:extLst>
          </p:cNvPr>
          <p:cNvSpPr txBox="1"/>
          <p:nvPr/>
        </p:nvSpPr>
        <p:spPr>
          <a:xfrm>
            <a:off x="5221357" y="5473148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Final complete lattice.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E64D3F-3DF7-4513-A723-0474C68A293F}"/>
              </a:ext>
            </a:extLst>
          </p:cNvPr>
          <p:cNvSpPr txBox="1"/>
          <p:nvPr/>
        </p:nvSpPr>
        <p:spPr>
          <a:xfrm>
            <a:off x="7726017" y="5002287"/>
            <a:ext cx="1219200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O1, O2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599DB-A0FF-4FD4-8E44-BEF521373028}"/>
              </a:ext>
            </a:extLst>
          </p:cNvPr>
          <p:cNvSpPr txBox="1"/>
          <p:nvPr/>
        </p:nvSpPr>
        <p:spPr>
          <a:xfrm>
            <a:off x="6506817" y="2147980"/>
            <a:ext cx="1219200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</a:t>
            </a:r>
            <a:r>
              <a:rPr lang="en-SG"/>
              <a:t>1, O3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225155-37B6-45B9-813E-29E2288496A9}"/>
              </a:ext>
            </a:extLst>
          </p:cNvPr>
          <p:cNvSpPr txBox="1"/>
          <p:nvPr/>
        </p:nvSpPr>
        <p:spPr>
          <a:xfrm>
            <a:off x="9597359" y="3353885"/>
            <a:ext cx="1219200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9A95E2-E2A1-479E-B295-E95DD5519A44}"/>
              </a:ext>
            </a:extLst>
          </p:cNvPr>
          <p:cNvCxnSpPr>
            <a:stCxn id="6" idx="0"/>
            <a:endCxn id="8" idx="2"/>
          </p:cNvCxnSpPr>
          <p:nvPr/>
        </p:nvCxnSpPr>
        <p:spPr>
          <a:xfrm flipV="1">
            <a:off x="8335617" y="3723217"/>
            <a:ext cx="1871342" cy="127907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7BBCEC-6A80-4FD4-A8DC-9D57B386EFB0}"/>
              </a:ext>
            </a:extLst>
          </p:cNvPr>
          <p:cNvSpPr txBox="1"/>
          <p:nvPr/>
        </p:nvSpPr>
        <p:spPr>
          <a:xfrm>
            <a:off x="5165699" y="3148975"/>
            <a:ext cx="1219200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9403D6-3E08-4EFD-BAEC-1B8E0A97328F}"/>
              </a:ext>
            </a:extLst>
          </p:cNvPr>
          <p:cNvSpPr txBox="1"/>
          <p:nvPr/>
        </p:nvSpPr>
        <p:spPr>
          <a:xfrm>
            <a:off x="6262981" y="4355948"/>
            <a:ext cx="1219200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C4A746-50A6-44BC-A1B8-E76411649FB8}"/>
              </a:ext>
            </a:extLst>
          </p:cNvPr>
          <p:cNvSpPr txBox="1"/>
          <p:nvPr/>
        </p:nvSpPr>
        <p:spPr>
          <a:xfrm>
            <a:off x="7903330" y="3712794"/>
            <a:ext cx="1219200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A96C42-4B88-4445-9A1A-DB78E1E2B84C}"/>
              </a:ext>
            </a:extLst>
          </p:cNvPr>
          <p:cNvCxnSpPr>
            <a:stCxn id="10" idx="0"/>
            <a:endCxn id="7" idx="2"/>
          </p:cNvCxnSpPr>
          <p:nvPr/>
        </p:nvCxnSpPr>
        <p:spPr>
          <a:xfrm flipV="1">
            <a:off x="5775299" y="2517312"/>
            <a:ext cx="1341118" cy="631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AFB0191-320C-42CA-A276-D6D527D97053}"/>
              </a:ext>
            </a:extLst>
          </p:cNvPr>
          <p:cNvSpPr txBox="1"/>
          <p:nvPr/>
        </p:nvSpPr>
        <p:spPr>
          <a:xfrm>
            <a:off x="5186898" y="3811126"/>
            <a:ext cx="1219200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O4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4ED9E7-C030-4C26-927E-54733FAD6820}"/>
              </a:ext>
            </a:extLst>
          </p:cNvPr>
          <p:cNvCxnSpPr>
            <a:stCxn id="16" idx="0"/>
            <a:endCxn id="10" idx="2"/>
          </p:cNvCxnSpPr>
          <p:nvPr/>
        </p:nvCxnSpPr>
        <p:spPr>
          <a:xfrm flipH="1" flipV="1">
            <a:off x="5775299" y="3518307"/>
            <a:ext cx="21199" cy="29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A1C839-A6E5-4212-8CF3-36FB8198C7CB}"/>
              </a:ext>
            </a:extLst>
          </p:cNvPr>
          <p:cNvCxnSpPr>
            <a:stCxn id="11" idx="0"/>
            <a:endCxn id="16" idx="2"/>
          </p:cNvCxnSpPr>
          <p:nvPr/>
        </p:nvCxnSpPr>
        <p:spPr>
          <a:xfrm flipH="1" flipV="1">
            <a:off x="5796498" y="4180458"/>
            <a:ext cx="1076083" cy="175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C08421-0822-49AA-98F3-AFFEFC759E74}"/>
              </a:ext>
            </a:extLst>
          </p:cNvPr>
          <p:cNvCxnSpPr>
            <a:stCxn id="6" idx="0"/>
            <a:endCxn id="11" idx="2"/>
          </p:cNvCxnSpPr>
          <p:nvPr/>
        </p:nvCxnSpPr>
        <p:spPr>
          <a:xfrm flipH="1" flipV="1">
            <a:off x="6872581" y="4725280"/>
            <a:ext cx="1463036" cy="277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A1DD79-3D37-4BCC-81DA-09D9D4D64527}"/>
              </a:ext>
            </a:extLst>
          </p:cNvPr>
          <p:cNvCxnSpPr>
            <a:stCxn id="11" idx="0"/>
            <a:endCxn id="22" idx="2"/>
          </p:cNvCxnSpPr>
          <p:nvPr/>
        </p:nvCxnSpPr>
        <p:spPr>
          <a:xfrm flipV="1">
            <a:off x="6872581" y="3069640"/>
            <a:ext cx="1640349" cy="128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C2A295-D979-4AE2-BD3A-52AEE260D5BE}"/>
              </a:ext>
            </a:extLst>
          </p:cNvPr>
          <p:cNvCxnSpPr>
            <a:stCxn id="6" idx="0"/>
            <a:endCxn id="12" idx="2"/>
          </p:cNvCxnSpPr>
          <p:nvPr/>
        </p:nvCxnSpPr>
        <p:spPr>
          <a:xfrm flipV="1">
            <a:off x="8335617" y="4082126"/>
            <a:ext cx="177313" cy="920161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EC4A746-50A6-44BC-A1B8-E76411649FB8}"/>
              </a:ext>
            </a:extLst>
          </p:cNvPr>
          <p:cNvSpPr txBox="1"/>
          <p:nvPr/>
        </p:nvSpPr>
        <p:spPr>
          <a:xfrm>
            <a:off x="7903330" y="2700308"/>
            <a:ext cx="1219200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O5</a:t>
            </a:r>
          </a:p>
        </p:txBody>
      </p:sp>
      <p:cxnSp>
        <p:nvCxnSpPr>
          <p:cNvPr id="18" name="Straight Arrow Connector 17"/>
          <p:cNvCxnSpPr>
            <a:stCxn id="22" idx="0"/>
            <a:endCxn id="7" idx="2"/>
          </p:cNvCxnSpPr>
          <p:nvPr/>
        </p:nvCxnSpPr>
        <p:spPr>
          <a:xfrm flipH="1" flipV="1">
            <a:off x="7116417" y="2517312"/>
            <a:ext cx="1396513" cy="18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0"/>
            <a:endCxn id="22" idx="2"/>
          </p:cNvCxnSpPr>
          <p:nvPr/>
        </p:nvCxnSpPr>
        <p:spPr>
          <a:xfrm flipV="1">
            <a:off x="8512930" y="3069640"/>
            <a:ext cx="0" cy="643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DE8AEA-17EC-4092-B57B-84C627AD3A8B}"/>
              </a:ext>
            </a:extLst>
          </p:cNvPr>
          <p:cNvSpPr txBox="1"/>
          <p:nvPr/>
        </p:nvSpPr>
        <p:spPr>
          <a:xfrm>
            <a:off x="7984434" y="1546303"/>
            <a:ext cx="1219200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Top</a:t>
            </a:r>
          </a:p>
        </p:txBody>
      </p:sp>
      <p:cxnSp>
        <p:nvCxnSpPr>
          <p:cNvPr id="26" name="Straight Arrow Connector 25"/>
          <p:cNvCxnSpPr>
            <a:stCxn id="7" idx="0"/>
            <a:endCxn id="24" idx="2"/>
          </p:cNvCxnSpPr>
          <p:nvPr/>
        </p:nvCxnSpPr>
        <p:spPr>
          <a:xfrm flipV="1">
            <a:off x="7116417" y="1915635"/>
            <a:ext cx="1477617" cy="23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0"/>
            <a:endCxn id="24" idx="2"/>
          </p:cNvCxnSpPr>
          <p:nvPr/>
        </p:nvCxnSpPr>
        <p:spPr>
          <a:xfrm flipH="1" flipV="1">
            <a:off x="8594034" y="1915635"/>
            <a:ext cx="1612925" cy="1438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62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2799-9B41-4D09-B8A6-097CB378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4800" dirty="0"/>
              <a:t>Given the following access control matrix: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4272E5-BBDA-42B9-9D96-1F7A59BCA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255640"/>
              </p:ext>
            </p:extLst>
          </p:nvPr>
        </p:nvGraphicFramePr>
        <p:xfrm>
          <a:off x="185530" y="1709530"/>
          <a:ext cx="4757532" cy="4783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922">
                  <a:extLst>
                    <a:ext uri="{9D8B030D-6E8A-4147-A177-3AD203B41FA5}">
                      <a16:colId xmlns:a16="http://schemas.microsoft.com/office/drawing/2014/main" val="4147768644"/>
                    </a:ext>
                  </a:extLst>
                </a:gridCol>
                <a:gridCol w="792922">
                  <a:extLst>
                    <a:ext uri="{9D8B030D-6E8A-4147-A177-3AD203B41FA5}">
                      <a16:colId xmlns:a16="http://schemas.microsoft.com/office/drawing/2014/main" val="14486920"/>
                    </a:ext>
                  </a:extLst>
                </a:gridCol>
                <a:gridCol w="792922">
                  <a:extLst>
                    <a:ext uri="{9D8B030D-6E8A-4147-A177-3AD203B41FA5}">
                      <a16:colId xmlns:a16="http://schemas.microsoft.com/office/drawing/2014/main" val="2187626296"/>
                    </a:ext>
                  </a:extLst>
                </a:gridCol>
                <a:gridCol w="792922">
                  <a:extLst>
                    <a:ext uri="{9D8B030D-6E8A-4147-A177-3AD203B41FA5}">
                      <a16:colId xmlns:a16="http://schemas.microsoft.com/office/drawing/2014/main" val="16704239"/>
                    </a:ext>
                  </a:extLst>
                </a:gridCol>
                <a:gridCol w="792922">
                  <a:extLst>
                    <a:ext uri="{9D8B030D-6E8A-4147-A177-3AD203B41FA5}">
                      <a16:colId xmlns:a16="http://schemas.microsoft.com/office/drawing/2014/main" val="173235157"/>
                    </a:ext>
                  </a:extLst>
                </a:gridCol>
                <a:gridCol w="792922">
                  <a:extLst>
                    <a:ext uri="{9D8B030D-6E8A-4147-A177-3AD203B41FA5}">
                      <a16:colId xmlns:a16="http://schemas.microsoft.com/office/drawing/2014/main" val="82625748"/>
                    </a:ext>
                  </a:extLst>
                </a:gridCol>
              </a:tblGrid>
              <a:tr h="797224">
                <a:tc>
                  <a:txBody>
                    <a:bodyPr/>
                    <a:lstStyle/>
                    <a:p>
                      <a:pPr algn="ctr"/>
                      <a:endParaRPr lang="en-SG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O1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O2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O3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O4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O5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063437"/>
                  </a:ext>
                </a:extLst>
              </a:tr>
              <a:tr h="797224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S1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904278"/>
                  </a:ext>
                </a:extLst>
              </a:tr>
              <a:tr h="797224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S2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618389"/>
                  </a:ext>
                </a:extLst>
              </a:tr>
              <a:tr h="797224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S3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994530"/>
                  </a:ext>
                </a:extLst>
              </a:tr>
              <a:tr h="797224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S4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3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91257"/>
                  </a:ext>
                </a:extLst>
              </a:tr>
              <a:tr h="797224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S5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18081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257800" y="170953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Generate a BLP lattice-structured system where the objects and subjects are appropriately levelled</a:t>
            </a:r>
          </a:p>
          <a:p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to give access consistent with the access control matrix shown.</a:t>
            </a:r>
            <a:endParaRPr lang="en-SG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99A518-C9A3-4D22-9D03-53EB8A7A0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705" y="3749502"/>
            <a:ext cx="3236495" cy="310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4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2799-9B41-4D09-B8A6-097CB378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4800" dirty="0"/>
              <a:t>Given the following access control matrix: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4272E5-BBDA-42B9-9D96-1F7A59BCA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24038"/>
              </p:ext>
            </p:extLst>
          </p:nvPr>
        </p:nvGraphicFramePr>
        <p:xfrm>
          <a:off x="185530" y="1709530"/>
          <a:ext cx="4757532" cy="4783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922">
                  <a:extLst>
                    <a:ext uri="{9D8B030D-6E8A-4147-A177-3AD203B41FA5}">
                      <a16:colId xmlns:a16="http://schemas.microsoft.com/office/drawing/2014/main" val="4147768644"/>
                    </a:ext>
                  </a:extLst>
                </a:gridCol>
                <a:gridCol w="792922">
                  <a:extLst>
                    <a:ext uri="{9D8B030D-6E8A-4147-A177-3AD203B41FA5}">
                      <a16:colId xmlns:a16="http://schemas.microsoft.com/office/drawing/2014/main" val="14486920"/>
                    </a:ext>
                  </a:extLst>
                </a:gridCol>
                <a:gridCol w="792922">
                  <a:extLst>
                    <a:ext uri="{9D8B030D-6E8A-4147-A177-3AD203B41FA5}">
                      <a16:colId xmlns:a16="http://schemas.microsoft.com/office/drawing/2014/main" val="2187626296"/>
                    </a:ext>
                  </a:extLst>
                </a:gridCol>
                <a:gridCol w="792922">
                  <a:extLst>
                    <a:ext uri="{9D8B030D-6E8A-4147-A177-3AD203B41FA5}">
                      <a16:colId xmlns:a16="http://schemas.microsoft.com/office/drawing/2014/main" val="16704239"/>
                    </a:ext>
                  </a:extLst>
                </a:gridCol>
                <a:gridCol w="792922">
                  <a:extLst>
                    <a:ext uri="{9D8B030D-6E8A-4147-A177-3AD203B41FA5}">
                      <a16:colId xmlns:a16="http://schemas.microsoft.com/office/drawing/2014/main" val="173235157"/>
                    </a:ext>
                  </a:extLst>
                </a:gridCol>
                <a:gridCol w="792922">
                  <a:extLst>
                    <a:ext uri="{9D8B030D-6E8A-4147-A177-3AD203B41FA5}">
                      <a16:colId xmlns:a16="http://schemas.microsoft.com/office/drawing/2014/main" val="82625748"/>
                    </a:ext>
                  </a:extLst>
                </a:gridCol>
              </a:tblGrid>
              <a:tr h="797224">
                <a:tc>
                  <a:txBody>
                    <a:bodyPr/>
                    <a:lstStyle/>
                    <a:p>
                      <a:pPr algn="ctr"/>
                      <a:endParaRPr lang="en-SG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O1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O2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O3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O4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O5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063437"/>
                  </a:ext>
                </a:extLst>
              </a:tr>
              <a:tr h="797224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S1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904278"/>
                  </a:ext>
                </a:extLst>
              </a:tr>
              <a:tr h="797224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S2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618389"/>
                  </a:ext>
                </a:extLst>
              </a:tr>
              <a:tr h="797224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S3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994530"/>
                  </a:ext>
                </a:extLst>
              </a:tr>
              <a:tr h="797224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S4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3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91257"/>
                  </a:ext>
                </a:extLst>
              </a:tr>
              <a:tr h="797224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S5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1808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08FD277-894E-4E41-8C70-1BB3958982C7}"/>
              </a:ext>
            </a:extLst>
          </p:cNvPr>
          <p:cNvSpPr txBox="1"/>
          <p:nvPr/>
        </p:nvSpPr>
        <p:spPr>
          <a:xfrm>
            <a:off x="5221357" y="5473148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Subjects from every level can read objects O1 and O2 -&gt; O1 and O2 are dominated by all subject. Hence O1 and O2 must be at the lowest point.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E64D3F-3DF7-4513-A723-0474C68A293F}"/>
              </a:ext>
            </a:extLst>
          </p:cNvPr>
          <p:cNvSpPr txBox="1"/>
          <p:nvPr/>
        </p:nvSpPr>
        <p:spPr>
          <a:xfrm>
            <a:off x="7726017" y="4823791"/>
            <a:ext cx="1219200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O1, O2</a:t>
            </a:r>
          </a:p>
        </p:txBody>
      </p:sp>
    </p:spTree>
    <p:extLst>
      <p:ext uri="{BB962C8B-B14F-4D97-AF65-F5344CB8AC3E}">
        <p14:creationId xmlns:p14="http://schemas.microsoft.com/office/powerpoint/2010/main" val="520739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2799-9B41-4D09-B8A6-097CB378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4800" dirty="0"/>
              <a:t>Given the following access control matrix: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4272E5-BBDA-42B9-9D96-1F7A59BCA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969447"/>
              </p:ext>
            </p:extLst>
          </p:nvPr>
        </p:nvGraphicFramePr>
        <p:xfrm>
          <a:off x="185530" y="1709530"/>
          <a:ext cx="4757532" cy="4783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922">
                  <a:extLst>
                    <a:ext uri="{9D8B030D-6E8A-4147-A177-3AD203B41FA5}">
                      <a16:colId xmlns:a16="http://schemas.microsoft.com/office/drawing/2014/main" val="4147768644"/>
                    </a:ext>
                  </a:extLst>
                </a:gridCol>
                <a:gridCol w="792922">
                  <a:extLst>
                    <a:ext uri="{9D8B030D-6E8A-4147-A177-3AD203B41FA5}">
                      <a16:colId xmlns:a16="http://schemas.microsoft.com/office/drawing/2014/main" val="14486920"/>
                    </a:ext>
                  </a:extLst>
                </a:gridCol>
                <a:gridCol w="792922">
                  <a:extLst>
                    <a:ext uri="{9D8B030D-6E8A-4147-A177-3AD203B41FA5}">
                      <a16:colId xmlns:a16="http://schemas.microsoft.com/office/drawing/2014/main" val="2187626296"/>
                    </a:ext>
                  </a:extLst>
                </a:gridCol>
                <a:gridCol w="792922">
                  <a:extLst>
                    <a:ext uri="{9D8B030D-6E8A-4147-A177-3AD203B41FA5}">
                      <a16:colId xmlns:a16="http://schemas.microsoft.com/office/drawing/2014/main" val="16704239"/>
                    </a:ext>
                  </a:extLst>
                </a:gridCol>
                <a:gridCol w="792922">
                  <a:extLst>
                    <a:ext uri="{9D8B030D-6E8A-4147-A177-3AD203B41FA5}">
                      <a16:colId xmlns:a16="http://schemas.microsoft.com/office/drawing/2014/main" val="173235157"/>
                    </a:ext>
                  </a:extLst>
                </a:gridCol>
                <a:gridCol w="792922">
                  <a:extLst>
                    <a:ext uri="{9D8B030D-6E8A-4147-A177-3AD203B41FA5}">
                      <a16:colId xmlns:a16="http://schemas.microsoft.com/office/drawing/2014/main" val="82625748"/>
                    </a:ext>
                  </a:extLst>
                </a:gridCol>
              </a:tblGrid>
              <a:tr h="797224">
                <a:tc>
                  <a:txBody>
                    <a:bodyPr/>
                    <a:lstStyle/>
                    <a:p>
                      <a:pPr algn="ctr"/>
                      <a:endParaRPr lang="en-SG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O1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O2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O3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O4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O5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063437"/>
                  </a:ext>
                </a:extLst>
              </a:tr>
              <a:tr h="797224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S1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RW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904278"/>
                  </a:ext>
                </a:extLst>
              </a:tr>
              <a:tr h="797224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S2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618389"/>
                  </a:ext>
                </a:extLst>
              </a:tr>
              <a:tr h="797224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S3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994530"/>
                  </a:ext>
                </a:extLst>
              </a:tr>
              <a:tr h="797224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S4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3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91257"/>
                  </a:ext>
                </a:extLst>
              </a:tr>
              <a:tr h="797224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S5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1808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08FD277-894E-4E41-8C70-1BB3958982C7}"/>
              </a:ext>
            </a:extLst>
          </p:cNvPr>
          <p:cNvSpPr txBox="1"/>
          <p:nvPr/>
        </p:nvSpPr>
        <p:spPr>
          <a:xfrm>
            <a:off x="5221357" y="5473148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Subject S1 </a:t>
            </a:r>
            <a:r>
              <a:rPr lang="en-SG" sz="2400"/>
              <a:t>can read </a:t>
            </a:r>
            <a:r>
              <a:rPr lang="en-SG" sz="2400" dirty="0"/>
              <a:t>and write object O3, hence S1 and O3 must be at the same level (can put them together.)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E64D3F-3DF7-4513-A723-0474C68A293F}"/>
              </a:ext>
            </a:extLst>
          </p:cNvPr>
          <p:cNvSpPr txBox="1"/>
          <p:nvPr/>
        </p:nvSpPr>
        <p:spPr>
          <a:xfrm>
            <a:off x="7726017" y="4823791"/>
            <a:ext cx="1219200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O1, O2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599DB-A0FF-4FD4-8E44-BEF521373028}"/>
              </a:ext>
            </a:extLst>
          </p:cNvPr>
          <p:cNvSpPr txBox="1"/>
          <p:nvPr/>
        </p:nvSpPr>
        <p:spPr>
          <a:xfrm>
            <a:off x="6795307" y="2706600"/>
            <a:ext cx="1219200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S1, O3</a:t>
            </a:r>
          </a:p>
        </p:txBody>
      </p:sp>
    </p:spTree>
    <p:extLst>
      <p:ext uri="{BB962C8B-B14F-4D97-AF65-F5344CB8AC3E}">
        <p14:creationId xmlns:p14="http://schemas.microsoft.com/office/powerpoint/2010/main" val="195851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2799-9B41-4D09-B8A6-097CB378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4800" dirty="0"/>
              <a:t>Given the following access control matrix: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4272E5-BBDA-42B9-9D96-1F7A59BCA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560996"/>
              </p:ext>
            </p:extLst>
          </p:nvPr>
        </p:nvGraphicFramePr>
        <p:xfrm>
          <a:off x="185530" y="1709530"/>
          <a:ext cx="4757532" cy="4783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922">
                  <a:extLst>
                    <a:ext uri="{9D8B030D-6E8A-4147-A177-3AD203B41FA5}">
                      <a16:colId xmlns:a16="http://schemas.microsoft.com/office/drawing/2014/main" val="4147768644"/>
                    </a:ext>
                  </a:extLst>
                </a:gridCol>
                <a:gridCol w="792922">
                  <a:extLst>
                    <a:ext uri="{9D8B030D-6E8A-4147-A177-3AD203B41FA5}">
                      <a16:colId xmlns:a16="http://schemas.microsoft.com/office/drawing/2014/main" val="14486920"/>
                    </a:ext>
                  </a:extLst>
                </a:gridCol>
                <a:gridCol w="792922">
                  <a:extLst>
                    <a:ext uri="{9D8B030D-6E8A-4147-A177-3AD203B41FA5}">
                      <a16:colId xmlns:a16="http://schemas.microsoft.com/office/drawing/2014/main" val="2187626296"/>
                    </a:ext>
                  </a:extLst>
                </a:gridCol>
                <a:gridCol w="792922">
                  <a:extLst>
                    <a:ext uri="{9D8B030D-6E8A-4147-A177-3AD203B41FA5}">
                      <a16:colId xmlns:a16="http://schemas.microsoft.com/office/drawing/2014/main" val="16704239"/>
                    </a:ext>
                  </a:extLst>
                </a:gridCol>
                <a:gridCol w="792922">
                  <a:extLst>
                    <a:ext uri="{9D8B030D-6E8A-4147-A177-3AD203B41FA5}">
                      <a16:colId xmlns:a16="http://schemas.microsoft.com/office/drawing/2014/main" val="173235157"/>
                    </a:ext>
                  </a:extLst>
                </a:gridCol>
                <a:gridCol w="792922">
                  <a:extLst>
                    <a:ext uri="{9D8B030D-6E8A-4147-A177-3AD203B41FA5}">
                      <a16:colId xmlns:a16="http://schemas.microsoft.com/office/drawing/2014/main" val="82625748"/>
                    </a:ext>
                  </a:extLst>
                </a:gridCol>
              </a:tblGrid>
              <a:tr h="797224">
                <a:tc>
                  <a:txBody>
                    <a:bodyPr/>
                    <a:lstStyle/>
                    <a:p>
                      <a:pPr algn="ctr"/>
                      <a:endParaRPr lang="en-SG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O1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O2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O3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O4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O5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063437"/>
                  </a:ext>
                </a:extLst>
              </a:tr>
              <a:tr h="797224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S1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RW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904278"/>
                  </a:ext>
                </a:extLst>
              </a:tr>
              <a:tr h="797224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S2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618389"/>
                  </a:ext>
                </a:extLst>
              </a:tr>
              <a:tr h="797224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S3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994530"/>
                  </a:ext>
                </a:extLst>
              </a:tr>
              <a:tr h="797224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S4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3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91257"/>
                  </a:ext>
                </a:extLst>
              </a:tr>
              <a:tr h="797224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S5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1808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08FD277-894E-4E41-8C70-1BB3958982C7}"/>
              </a:ext>
            </a:extLst>
          </p:cNvPr>
          <p:cNvSpPr txBox="1"/>
          <p:nvPr/>
        </p:nvSpPr>
        <p:spPr>
          <a:xfrm>
            <a:off x="5221357" y="5473148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Subject S3 can read only objects O1 and O2, hence subject S3 can only dominate object O1 and O2.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E64D3F-3DF7-4513-A723-0474C68A293F}"/>
              </a:ext>
            </a:extLst>
          </p:cNvPr>
          <p:cNvSpPr txBox="1"/>
          <p:nvPr/>
        </p:nvSpPr>
        <p:spPr>
          <a:xfrm>
            <a:off x="7726017" y="4823791"/>
            <a:ext cx="1219200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O1, O2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599DB-A0FF-4FD4-8E44-BEF521373028}"/>
              </a:ext>
            </a:extLst>
          </p:cNvPr>
          <p:cNvSpPr txBox="1"/>
          <p:nvPr/>
        </p:nvSpPr>
        <p:spPr>
          <a:xfrm>
            <a:off x="6506817" y="2566588"/>
            <a:ext cx="1219200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</a:t>
            </a:r>
            <a:r>
              <a:rPr lang="en-SG"/>
              <a:t>1, O3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225155-37B6-45B9-813E-29E2288496A9}"/>
              </a:ext>
            </a:extLst>
          </p:cNvPr>
          <p:cNvSpPr txBox="1"/>
          <p:nvPr/>
        </p:nvSpPr>
        <p:spPr>
          <a:xfrm>
            <a:off x="9203634" y="3244334"/>
            <a:ext cx="1219200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9A95E2-E2A1-479E-B295-E95DD5519A44}"/>
              </a:ext>
            </a:extLst>
          </p:cNvPr>
          <p:cNvCxnSpPr>
            <a:stCxn id="6" idx="0"/>
            <a:endCxn id="8" idx="2"/>
          </p:cNvCxnSpPr>
          <p:nvPr/>
        </p:nvCxnSpPr>
        <p:spPr>
          <a:xfrm flipV="1">
            <a:off x="8335617" y="3613666"/>
            <a:ext cx="1477617" cy="121012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60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2799-9B41-4D09-B8A6-097CB378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4800" dirty="0"/>
              <a:t>Given the following access control matrix: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4272E5-BBDA-42B9-9D96-1F7A59BCA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114699"/>
              </p:ext>
            </p:extLst>
          </p:nvPr>
        </p:nvGraphicFramePr>
        <p:xfrm>
          <a:off x="185530" y="1709530"/>
          <a:ext cx="4757532" cy="4783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922">
                  <a:extLst>
                    <a:ext uri="{9D8B030D-6E8A-4147-A177-3AD203B41FA5}">
                      <a16:colId xmlns:a16="http://schemas.microsoft.com/office/drawing/2014/main" val="4147768644"/>
                    </a:ext>
                  </a:extLst>
                </a:gridCol>
                <a:gridCol w="792922">
                  <a:extLst>
                    <a:ext uri="{9D8B030D-6E8A-4147-A177-3AD203B41FA5}">
                      <a16:colId xmlns:a16="http://schemas.microsoft.com/office/drawing/2014/main" val="14486920"/>
                    </a:ext>
                  </a:extLst>
                </a:gridCol>
                <a:gridCol w="792922">
                  <a:extLst>
                    <a:ext uri="{9D8B030D-6E8A-4147-A177-3AD203B41FA5}">
                      <a16:colId xmlns:a16="http://schemas.microsoft.com/office/drawing/2014/main" val="2187626296"/>
                    </a:ext>
                  </a:extLst>
                </a:gridCol>
                <a:gridCol w="792922">
                  <a:extLst>
                    <a:ext uri="{9D8B030D-6E8A-4147-A177-3AD203B41FA5}">
                      <a16:colId xmlns:a16="http://schemas.microsoft.com/office/drawing/2014/main" val="16704239"/>
                    </a:ext>
                  </a:extLst>
                </a:gridCol>
                <a:gridCol w="792922">
                  <a:extLst>
                    <a:ext uri="{9D8B030D-6E8A-4147-A177-3AD203B41FA5}">
                      <a16:colId xmlns:a16="http://schemas.microsoft.com/office/drawing/2014/main" val="173235157"/>
                    </a:ext>
                  </a:extLst>
                </a:gridCol>
                <a:gridCol w="792922">
                  <a:extLst>
                    <a:ext uri="{9D8B030D-6E8A-4147-A177-3AD203B41FA5}">
                      <a16:colId xmlns:a16="http://schemas.microsoft.com/office/drawing/2014/main" val="82625748"/>
                    </a:ext>
                  </a:extLst>
                </a:gridCol>
              </a:tblGrid>
              <a:tr h="797224">
                <a:tc>
                  <a:txBody>
                    <a:bodyPr/>
                    <a:lstStyle/>
                    <a:p>
                      <a:pPr algn="ctr"/>
                      <a:endParaRPr lang="en-SG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O1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O2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O3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O4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O5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063437"/>
                  </a:ext>
                </a:extLst>
              </a:tr>
              <a:tr h="797224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S1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RW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904278"/>
                  </a:ext>
                </a:extLst>
              </a:tr>
              <a:tr h="797224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S2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618389"/>
                  </a:ext>
                </a:extLst>
              </a:tr>
              <a:tr h="797224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S3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994530"/>
                  </a:ext>
                </a:extLst>
              </a:tr>
              <a:tr h="797224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S4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3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91257"/>
                  </a:ext>
                </a:extLst>
              </a:tr>
              <a:tr h="797224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S5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1808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08FD277-894E-4E41-8C70-1BB3958982C7}"/>
              </a:ext>
            </a:extLst>
          </p:cNvPr>
          <p:cNvSpPr txBox="1"/>
          <p:nvPr/>
        </p:nvSpPr>
        <p:spPr>
          <a:xfrm>
            <a:off x="5221357" y="5473148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S1 and O3 must dominate subjects S2, S4 and S5 in order to allow writing.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E64D3F-3DF7-4513-A723-0474C68A293F}"/>
              </a:ext>
            </a:extLst>
          </p:cNvPr>
          <p:cNvSpPr txBox="1"/>
          <p:nvPr/>
        </p:nvSpPr>
        <p:spPr>
          <a:xfrm>
            <a:off x="7726017" y="4823791"/>
            <a:ext cx="1219200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O1, O2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599DB-A0FF-4FD4-8E44-BEF521373028}"/>
              </a:ext>
            </a:extLst>
          </p:cNvPr>
          <p:cNvSpPr txBox="1"/>
          <p:nvPr/>
        </p:nvSpPr>
        <p:spPr>
          <a:xfrm>
            <a:off x="6506817" y="2532028"/>
            <a:ext cx="1219200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</a:t>
            </a:r>
            <a:r>
              <a:rPr lang="en-SG"/>
              <a:t>1, O3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225155-37B6-45B9-813E-29E2288496A9}"/>
              </a:ext>
            </a:extLst>
          </p:cNvPr>
          <p:cNvSpPr txBox="1"/>
          <p:nvPr/>
        </p:nvSpPr>
        <p:spPr>
          <a:xfrm>
            <a:off x="9203634" y="3244334"/>
            <a:ext cx="1219200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9A95E2-E2A1-479E-B295-E95DD5519A44}"/>
              </a:ext>
            </a:extLst>
          </p:cNvPr>
          <p:cNvCxnSpPr>
            <a:stCxn id="6" idx="0"/>
            <a:endCxn id="8" idx="2"/>
          </p:cNvCxnSpPr>
          <p:nvPr/>
        </p:nvCxnSpPr>
        <p:spPr>
          <a:xfrm flipV="1">
            <a:off x="8335617" y="3613666"/>
            <a:ext cx="1477617" cy="121012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7BBCEC-6A80-4FD4-A8DC-9D57B386EFB0}"/>
              </a:ext>
            </a:extLst>
          </p:cNvPr>
          <p:cNvSpPr txBox="1"/>
          <p:nvPr/>
        </p:nvSpPr>
        <p:spPr>
          <a:xfrm>
            <a:off x="5186898" y="3613666"/>
            <a:ext cx="1219200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9403D6-3E08-4EFD-BAEC-1B8E0A97328F}"/>
              </a:ext>
            </a:extLst>
          </p:cNvPr>
          <p:cNvSpPr txBox="1"/>
          <p:nvPr/>
        </p:nvSpPr>
        <p:spPr>
          <a:xfrm>
            <a:off x="6459921" y="3613666"/>
            <a:ext cx="1219200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C4A746-50A6-44BC-A1B8-E76411649FB8}"/>
              </a:ext>
            </a:extLst>
          </p:cNvPr>
          <p:cNvSpPr txBox="1"/>
          <p:nvPr/>
        </p:nvSpPr>
        <p:spPr>
          <a:xfrm>
            <a:off x="7740598" y="3613666"/>
            <a:ext cx="1219200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A96C42-4B88-4445-9A1A-DB78E1E2B84C}"/>
              </a:ext>
            </a:extLst>
          </p:cNvPr>
          <p:cNvCxnSpPr>
            <a:stCxn id="10" idx="0"/>
            <a:endCxn id="7" idx="2"/>
          </p:cNvCxnSpPr>
          <p:nvPr/>
        </p:nvCxnSpPr>
        <p:spPr>
          <a:xfrm flipV="1">
            <a:off x="5796498" y="2901360"/>
            <a:ext cx="1319919" cy="71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5B5709-6184-4EEC-B71F-D7535A167E6F}"/>
              </a:ext>
            </a:extLst>
          </p:cNvPr>
          <p:cNvCxnSpPr>
            <a:stCxn id="12" idx="0"/>
            <a:endCxn id="7" idx="2"/>
          </p:cNvCxnSpPr>
          <p:nvPr/>
        </p:nvCxnSpPr>
        <p:spPr>
          <a:xfrm flipH="1" flipV="1">
            <a:off x="7116417" y="2901360"/>
            <a:ext cx="1233781" cy="71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1AF1DD-0AD7-4E4A-BF91-26051D6E2149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flipV="1">
            <a:off x="7069521" y="2901360"/>
            <a:ext cx="46896" cy="71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664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2799-9B41-4D09-B8A6-097CB378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4800" dirty="0"/>
              <a:t>Given the following access control matrix: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4272E5-BBDA-42B9-9D96-1F7A59BCA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309221"/>
              </p:ext>
            </p:extLst>
          </p:nvPr>
        </p:nvGraphicFramePr>
        <p:xfrm>
          <a:off x="185530" y="1709530"/>
          <a:ext cx="4757532" cy="4783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922">
                  <a:extLst>
                    <a:ext uri="{9D8B030D-6E8A-4147-A177-3AD203B41FA5}">
                      <a16:colId xmlns:a16="http://schemas.microsoft.com/office/drawing/2014/main" val="4147768644"/>
                    </a:ext>
                  </a:extLst>
                </a:gridCol>
                <a:gridCol w="792922">
                  <a:extLst>
                    <a:ext uri="{9D8B030D-6E8A-4147-A177-3AD203B41FA5}">
                      <a16:colId xmlns:a16="http://schemas.microsoft.com/office/drawing/2014/main" val="14486920"/>
                    </a:ext>
                  </a:extLst>
                </a:gridCol>
                <a:gridCol w="792922">
                  <a:extLst>
                    <a:ext uri="{9D8B030D-6E8A-4147-A177-3AD203B41FA5}">
                      <a16:colId xmlns:a16="http://schemas.microsoft.com/office/drawing/2014/main" val="2187626296"/>
                    </a:ext>
                  </a:extLst>
                </a:gridCol>
                <a:gridCol w="792922">
                  <a:extLst>
                    <a:ext uri="{9D8B030D-6E8A-4147-A177-3AD203B41FA5}">
                      <a16:colId xmlns:a16="http://schemas.microsoft.com/office/drawing/2014/main" val="16704239"/>
                    </a:ext>
                  </a:extLst>
                </a:gridCol>
                <a:gridCol w="792922">
                  <a:extLst>
                    <a:ext uri="{9D8B030D-6E8A-4147-A177-3AD203B41FA5}">
                      <a16:colId xmlns:a16="http://schemas.microsoft.com/office/drawing/2014/main" val="173235157"/>
                    </a:ext>
                  </a:extLst>
                </a:gridCol>
                <a:gridCol w="792922">
                  <a:extLst>
                    <a:ext uri="{9D8B030D-6E8A-4147-A177-3AD203B41FA5}">
                      <a16:colId xmlns:a16="http://schemas.microsoft.com/office/drawing/2014/main" val="82625748"/>
                    </a:ext>
                  </a:extLst>
                </a:gridCol>
              </a:tblGrid>
              <a:tr h="797224">
                <a:tc>
                  <a:txBody>
                    <a:bodyPr/>
                    <a:lstStyle/>
                    <a:p>
                      <a:pPr algn="ctr"/>
                      <a:endParaRPr lang="en-SG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O1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O2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O3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O4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O5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063437"/>
                  </a:ext>
                </a:extLst>
              </a:tr>
              <a:tr h="797224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S1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RW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904278"/>
                  </a:ext>
                </a:extLst>
              </a:tr>
              <a:tr h="797224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S2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618389"/>
                  </a:ext>
                </a:extLst>
              </a:tr>
              <a:tr h="797224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S3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994530"/>
                  </a:ext>
                </a:extLst>
              </a:tr>
              <a:tr h="797224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S4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3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91257"/>
                  </a:ext>
                </a:extLst>
              </a:tr>
              <a:tr h="797224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S5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1808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08FD277-894E-4E41-8C70-1BB3958982C7}"/>
              </a:ext>
            </a:extLst>
          </p:cNvPr>
          <p:cNvSpPr txBox="1"/>
          <p:nvPr/>
        </p:nvSpPr>
        <p:spPr>
          <a:xfrm>
            <a:off x="5221357" y="5473148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Subjects S2 and S4 are not at the same level due to the different behaviour with respect to O4.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E64D3F-3DF7-4513-A723-0474C68A293F}"/>
              </a:ext>
            </a:extLst>
          </p:cNvPr>
          <p:cNvSpPr txBox="1"/>
          <p:nvPr/>
        </p:nvSpPr>
        <p:spPr>
          <a:xfrm>
            <a:off x="7726017" y="5002287"/>
            <a:ext cx="1219200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O1, O2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599DB-A0FF-4FD4-8E44-BEF521373028}"/>
              </a:ext>
            </a:extLst>
          </p:cNvPr>
          <p:cNvSpPr txBox="1"/>
          <p:nvPr/>
        </p:nvSpPr>
        <p:spPr>
          <a:xfrm>
            <a:off x="6506817" y="2532028"/>
            <a:ext cx="1219200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</a:t>
            </a:r>
            <a:r>
              <a:rPr lang="en-SG"/>
              <a:t>1, O3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225155-37B6-45B9-813E-29E2288496A9}"/>
              </a:ext>
            </a:extLst>
          </p:cNvPr>
          <p:cNvSpPr txBox="1"/>
          <p:nvPr/>
        </p:nvSpPr>
        <p:spPr>
          <a:xfrm>
            <a:off x="9203634" y="3244334"/>
            <a:ext cx="1219200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9A95E2-E2A1-479E-B295-E95DD5519A44}"/>
              </a:ext>
            </a:extLst>
          </p:cNvPr>
          <p:cNvCxnSpPr>
            <a:stCxn id="6" idx="0"/>
            <a:endCxn id="8" idx="2"/>
          </p:cNvCxnSpPr>
          <p:nvPr/>
        </p:nvCxnSpPr>
        <p:spPr>
          <a:xfrm flipV="1">
            <a:off x="8335617" y="3613666"/>
            <a:ext cx="1477617" cy="138862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7BBCEC-6A80-4FD4-A8DC-9D57B386EFB0}"/>
              </a:ext>
            </a:extLst>
          </p:cNvPr>
          <p:cNvSpPr txBox="1"/>
          <p:nvPr/>
        </p:nvSpPr>
        <p:spPr>
          <a:xfrm>
            <a:off x="5165699" y="3148975"/>
            <a:ext cx="1219200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9403D6-3E08-4EFD-BAEC-1B8E0A97328F}"/>
              </a:ext>
            </a:extLst>
          </p:cNvPr>
          <p:cNvSpPr txBox="1"/>
          <p:nvPr/>
        </p:nvSpPr>
        <p:spPr>
          <a:xfrm>
            <a:off x="6262981" y="4355948"/>
            <a:ext cx="1219200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C4A746-50A6-44BC-A1B8-E76411649FB8}"/>
              </a:ext>
            </a:extLst>
          </p:cNvPr>
          <p:cNvSpPr txBox="1"/>
          <p:nvPr/>
        </p:nvSpPr>
        <p:spPr>
          <a:xfrm>
            <a:off x="7740598" y="3613666"/>
            <a:ext cx="1219200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A96C42-4B88-4445-9A1A-DB78E1E2B84C}"/>
              </a:ext>
            </a:extLst>
          </p:cNvPr>
          <p:cNvCxnSpPr>
            <a:stCxn id="10" idx="0"/>
            <a:endCxn id="7" idx="2"/>
          </p:cNvCxnSpPr>
          <p:nvPr/>
        </p:nvCxnSpPr>
        <p:spPr>
          <a:xfrm flipV="1">
            <a:off x="5775299" y="2901360"/>
            <a:ext cx="1341118" cy="247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5B5709-6184-4EEC-B71F-D7535A167E6F}"/>
              </a:ext>
            </a:extLst>
          </p:cNvPr>
          <p:cNvCxnSpPr>
            <a:stCxn id="12" idx="0"/>
            <a:endCxn id="7" idx="2"/>
          </p:cNvCxnSpPr>
          <p:nvPr/>
        </p:nvCxnSpPr>
        <p:spPr>
          <a:xfrm flipH="1" flipV="1">
            <a:off x="7116417" y="2901360"/>
            <a:ext cx="1233781" cy="71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1AF1DD-0AD7-4E4A-BF91-26051D6E2149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6872581" y="2901360"/>
            <a:ext cx="243836" cy="14545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AFB0191-320C-42CA-A276-D6D527D97053}"/>
              </a:ext>
            </a:extLst>
          </p:cNvPr>
          <p:cNvSpPr txBox="1"/>
          <p:nvPr/>
        </p:nvSpPr>
        <p:spPr>
          <a:xfrm>
            <a:off x="5186898" y="3811126"/>
            <a:ext cx="1219200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O4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4ED9E7-C030-4C26-927E-54733FAD6820}"/>
              </a:ext>
            </a:extLst>
          </p:cNvPr>
          <p:cNvCxnSpPr>
            <a:stCxn id="16" idx="0"/>
            <a:endCxn id="10" idx="2"/>
          </p:cNvCxnSpPr>
          <p:nvPr/>
        </p:nvCxnSpPr>
        <p:spPr>
          <a:xfrm flipH="1" flipV="1">
            <a:off x="5775299" y="3518307"/>
            <a:ext cx="21199" cy="29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A1C839-A6E5-4212-8CF3-36FB8198C7CB}"/>
              </a:ext>
            </a:extLst>
          </p:cNvPr>
          <p:cNvCxnSpPr>
            <a:stCxn id="11" idx="0"/>
            <a:endCxn id="16" idx="2"/>
          </p:cNvCxnSpPr>
          <p:nvPr/>
        </p:nvCxnSpPr>
        <p:spPr>
          <a:xfrm flipH="1" flipV="1">
            <a:off x="5796498" y="4180458"/>
            <a:ext cx="1076083" cy="175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5788152" y="2907792"/>
            <a:ext cx="1335024" cy="905386"/>
          </a:xfrm>
          <a:custGeom>
            <a:avLst/>
            <a:gdLst>
              <a:gd name="connsiteX0" fmla="*/ 0 w 1335024"/>
              <a:gd name="connsiteY0" fmla="*/ 896112 h 905386"/>
              <a:gd name="connsiteX1" fmla="*/ 603504 w 1335024"/>
              <a:gd name="connsiteY1" fmla="*/ 777240 h 905386"/>
              <a:gd name="connsiteX2" fmla="*/ 1335024 w 1335024"/>
              <a:gd name="connsiteY2" fmla="*/ 0 h 9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024" h="905386">
                <a:moveTo>
                  <a:pt x="0" y="896112"/>
                </a:moveTo>
                <a:cubicBezTo>
                  <a:pt x="190500" y="911352"/>
                  <a:pt x="381000" y="926592"/>
                  <a:pt x="603504" y="777240"/>
                </a:cubicBezTo>
                <a:cubicBezTo>
                  <a:pt x="826008" y="627888"/>
                  <a:pt x="1080516" y="313944"/>
                  <a:pt x="1335024" y="0"/>
                </a:cubicBezTo>
              </a:path>
            </a:pathLst>
          </a:custGeom>
          <a:noFill/>
          <a:ln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902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2799-9B41-4D09-B8A6-097CB378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4800" dirty="0"/>
              <a:t>Given the following access control matrix: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4272E5-BBDA-42B9-9D96-1F7A59BCA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839149"/>
              </p:ext>
            </p:extLst>
          </p:nvPr>
        </p:nvGraphicFramePr>
        <p:xfrm>
          <a:off x="185530" y="1709530"/>
          <a:ext cx="4757532" cy="4783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922">
                  <a:extLst>
                    <a:ext uri="{9D8B030D-6E8A-4147-A177-3AD203B41FA5}">
                      <a16:colId xmlns:a16="http://schemas.microsoft.com/office/drawing/2014/main" val="4147768644"/>
                    </a:ext>
                  </a:extLst>
                </a:gridCol>
                <a:gridCol w="792922">
                  <a:extLst>
                    <a:ext uri="{9D8B030D-6E8A-4147-A177-3AD203B41FA5}">
                      <a16:colId xmlns:a16="http://schemas.microsoft.com/office/drawing/2014/main" val="14486920"/>
                    </a:ext>
                  </a:extLst>
                </a:gridCol>
                <a:gridCol w="792922">
                  <a:extLst>
                    <a:ext uri="{9D8B030D-6E8A-4147-A177-3AD203B41FA5}">
                      <a16:colId xmlns:a16="http://schemas.microsoft.com/office/drawing/2014/main" val="2187626296"/>
                    </a:ext>
                  </a:extLst>
                </a:gridCol>
                <a:gridCol w="792922">
                  <a:extLst>
                    <a:ext uri="{9D8B030D-6E8A-4147-A177-3AD203B41FA5}">
                      <a16:colId xmlns:a16="http://schemas.microsoft.com/office/drawing/2014/main" val="16704239"/>
                    </a:ext>
                  </a:extLst>
                </a:gridCol>
                <a:gridCol w="792922">
                  <a:extLst>
                    <a:ext uri="{9D8B030D-6E8A-4147-A177-3AD203B41FA5}">
                      <a16:colId xmlns:a16="http://schemas.microsoft.com/office/drawing/2014/main" val="173235157"/>
                    </a:ext>
                  </a:extLst>
                </a:gridCol>
                <a:gridCol w="792922">
                  <a:extLst>
                    <a:ext uri="{9D8B030D-6E8A-4147-A177-3AD203B41FA5}">
                      <a16:colId xmlns:a16="http://schemas.microsoft.com/office/drawing/2014/main" val="82625748"/>
                    </a:ext>
                  </a:extLst>
                </a:gridCol>
              </a:tblGrid>
              <a:tr h="797224">
                <a:tc>
                  <a:txBody>
                    <a:bodyPr/>
                    <a:lstStyle/>
                    <a:p>
                      <a:pPr algn="ctr"/>
                      <a:endParaRPr lang="en-SG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O1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O2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O3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O4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O5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063437"/>
                  </a:ext>
                </a:extLst>
              </a:tr>
              <a:tr h="797224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S1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RW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904278"/>
                  </a:ext>
                </a:extLst>
              </a:tr>
              <a:tr h="797224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S2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618389"/>
                  </a:ext>
                </a:extLst>
              </a:tr>
              <a:tr h="797224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S3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994530"/>
                  </a:ext>
                </a:extLst>
              </a:tr>
              <a:tr h="797224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S4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3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91257"/>
                  </a:ext>
                </a:extLst>
              </a:tr>
              <a:tr h="797224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S5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1808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08FD277-894E-4E41-8C70-1BB3958982C7}"/>
              </a:ext>
            </a:extLst>
          </p:cNvPr>
          <p:cNvSpPr txBox="1"/>
          <p:nvPr/>
        </p:nvSpPr>
        <p:spPr>
          <a:xfrm>
            <a:off x="5221357" y="5473148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Complete the other dominance.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E64D3F-3DF7-4513-A723-0474C68A293F}"/>
              </a:ext>
            </a:extLst>
          </p:cNvPr>
          <p:cNvSpPr txBox="1"/>
          <p:nvPr/>
        </p:nvSpPr>
        <p:spPr>
          <a:xfrm>
            <a:off x="7726017" y="5002287"/>
            <a:ext cx="1219200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O1, O2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599DB-A0FF-4FD4-8E44-BEF521373028}"/>
              </a:ext>
            </a:extLst>
          </p:cNvPr>
          <p:cNvSpPr txBox="1"/>
          <p:nvPr/>
        </p:nvSpPr>
        <p:spPr>
          <a:xfrm>
            <a:off x="6506817" y="2147980"/>
            <a:ext cx="1219200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</a:t>
            </a:r>
            <a:r>
              <a:rPr lang="en-SG"/>
              <a:t>1, O3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225155-37B6-45B9-813E-29E2288496A9}"/>
              </a:ext>
            </a:extLst>
          </p:cNvPr>
          <p:cNvSpPr txBox="1"/>
          <p:nvPr/>
        </p:nvSpPr>
        <p:spPr>
          <a:xfrm>
            <a:off x="9597359" y="3353885"/>
            <a:ext cx="1219200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9A95E2-E2A1-479E-B295-E95DD5519A44}"/>
              </a:ext>
            </a:extLst>
          </p:cNvPr>
          <p:cNvCxnSpPr>
            <a:stCxn id="6" idx="0"/>
            <a:endCxn id="8" idx="2"/>
          </p:cNvCxnSpPr>
          <p:nvPr/>
        </p:nvCxnSpPr>
        <p:spPr>
          <a:xfrm flipV="1">
            <a:off x="8335617" y="3723217"/>
            <a:ext cx="1871342" cy="127907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7BBCEC-6A80-4FD4-A8DC-9D57B386EFB0}"/>
              </a:ext>
            </a:extLst>
          </p:cNvPr>
          <p:cNvSpPr txBox="1"/>
          <p:nvPr/>
        </p:nvSpPr>
        <p:spPr>
          <a:xfrm>
            <a:off x="5165699" y="3148975"/>
            <a:ext cx="1219200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9403D6-3E08-4EFD-BAEC-1B8E0A97328F}"/>
              </a:ext>
            </a:extLst>
          </p:cNvPr>
          <p:cNvSpPr txBox="1"/>
          <p:nvPr/>
        </p:nvSpPr>
        <p:spPr>
          <a:xfrm>
            <a:off x="6262981" y="4355948"/>
            <a:ext cx="1219200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C4A746-50A6-44BC-A1B8-E76411649FB8}"/>
              </a:ext>
            </a:extLst>
          </p:cNvPr>
          <p:cNvSpPr txBox="1"/>
          <p:nvPr/>
        </p:nvSpPr>
        <p:spPr>
          <a:xfrm>
            <a:off x="7903330" y="3712794"/>
            <a:ext cx="1219200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A96C42-4B88-4445-9A1A-DB78E1E2B84C}"/>
              </a:ext>
            </a:extLst>
          </p:cNvPr>
          <p:cNvCxnSpPr>
            <a:stCxn id="10" idx="0"/>
            <a:endCxn id="7" idx="2"/>
          </p:cNvCxnSpPr>
          <p:nvPr/>
        </p:nvCxnSpPr>
        <p:spPr>
          <a:xfrm flipV="1">
            <a:off x="5775299" y="2517312"/>
            <a:ext cx="1341118" cy="631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5B5709-6184-4EEC-B71F-D7535A167E6F}"/>
              </a:ext>
            </a:extLst>
          </p:cNvPr>
          <p:cNvCxnSpPr>
            <a:stCxn id="12" idx="0"/>
            <a:endCxn id="7" idx="2"/>
          </p:cNvCxnSpPr>
          <p:nvPr/>
        </p:nvCxnSpPr>
        <p:spPr>
          <a:xfrm flipH="1" flipV="1">
            <a:off x="7116417" y="2517312"/>
            <a:ext cx="1396513" cy="119548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1AF1DD-0AD7-4E4A-BF91-26051D6E2149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6872581" y="2517312"/>
            <a:ext cx="243836" cy="18386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AFB0191-320C-42CA-A276-D6D527D97053}"/>
              </a:ext>
            </a:extLst>
          </p:cNvPr>
          <p:cNvSpPr txBox="1"/>
          <p:nvPr/>
        </p:nvSpPr>
        <p:spPr>
          <a:xfrm>
            <a:off x="5186898" y="3811126"/>
            <a:ext cx="1219200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O4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4ED9E7-C030-4C26-927E-54733FAD6820}"/>
              </a:ext>
            </a:extLst>
          </p:cNvPr>
          <p:cNvCxnSpPr>
            <a:stCxn id="16" idx="0"/>
            <a:endCxn id="10" idx="2"/>
          </p:cNvCxnSpPr>
          <p:nvPr/>
        </p:nvCxnSpPr>
        <p:spPr>
          <a:xfrm flipH="1" flipV="1">
            <a:off x="5775299" y="3518307"/>
            <a:ext cx="21199" cy="29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A1C839-A6E5-4212-8CF3-36FB8198C7CB}"/>
              </a:ext>
            </a:extLst>
          </p:cNvPr>
          <p:cNvCxnSpPr>
            <a:stCxn id="11" idx="0"/>
            <a:endCxn id="16" idx="2"/>
          </p:cNvCxnSpPr>
          <p:nvPr/>
        </p:nvCxnSpPr>
        <p:spPr>
          <a:xfrm flipH="1" flipV="1">
            <a:off x="5796498" y="4180458"/>
            <a:ext cx="1076083" cy="175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C08421-0822-49AA-98F3-AFFEFC759E74}"/>
              </a:ext>
            </a:extLst>
          </p:cNvPr>
          <p:cNvCxnSpPr>
            <a:stCxn id="6" idx="0"/>
            <a:endCxn id="11" idx="2"/>
          </p:cNvCxnSpPr>
          <p:nvPr/>
        </p:nvCxnSpPr>
        <p:spPr>
          <a:xfrm flipH="1" flipV="1">
            <a:off x="6872581" y="4725280"/>
            <a:ext cx="1463036" cy="277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A1DD79-3D37-4BCC-81DA-09D9D4D64527}"/>
              </a:ext>
            </a:extLst>
          </p:cNvPr>
          <p:cNvCxnSpPr>
            <a:stCxn id="11" idx="0"/>
            <a:endCxn id="22" idx="2"/>
          </p:cNvCxnSpPr>
          <p:nvPr/>
        </p:nvCxnSpPr>
        <p:spPr>
          <a:xfrm flipV="1">
            <a:off x="6872581" y="3069640"/>
            <a:ext cx="1640349" cy="128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C2A295-D979-4AE2-BD3A-52AEE260D5BE}"/>
              </a:ext>
            </a:extLst>
          </p:cNvPr>
          <p:cNvCxnSpPr>
            <a:stCxn id="6" idx="0"/>
            <a:endCxn id="12" idx="2"/>
          </p:cNvCxnSpPr>
          <p:nvPr/>
        </p:nvCxnSpPr>
        <p:spPr>
          <a:xfrm flipV="1">
            <a:off x="8335617" y="4082126"/>
            <a:ext cx="177313" cy="920161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EC4A746-50A6-44BC-A1B8-E76411649FB8}"/>
              </a:ext>
            </a:extLst>
          </p:cNvPr>
          <p:cNvSpPr txBox="1"/>
          <p:nvPr/>
        </p:nvSpPr>
        <p:spPr>
          <a:xfrm>
            <a:off x="7903330" y="2700308"/>
            <a:ext cx="1219200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O5</a:t>
            </a:r>
          </a:p>
        </p:txBody>
      </p:sp>
      <p:cxnSp>
        <p:nvCxnSpPr>
          <p:cNvPr id="18" name="Straight Arrow Connector 17"/>
          <p:cNvCxnSpPr>
            <a:stCxn id="22" idx="0"/>
            <a:endCxn id="7" idx="2"/>
          </p:cNvCxnSpPr>
          <p:nvPr/>
        </p:nvCxnSpPr>
        <p:spPr>
          <a:xfrm flipH="1" flipV="1">
            <a:off x="7116417" y="2517312"/>
            <a:ext cx="1396513" cy="18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0"/>
            <a:endCxn id="22" idx="2"/>
          </p:cNvCxnSpPr>
          <p:nvPr/>
        </p:nvCxnSpPr>
        <p:spPr>
          <a:xfrm flipV="1">
            <a:off x="8512930" y="3069640"/>
            <a:ext cx="0" cy="643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5788152" y="2517312"/>
            <a:ext cx="1328265" cy="1295866"/>
          </a:xfrm>
          <a:custGeom>
            <a:avLst/>
            <a:gdLst>
              <a:gd name="connsiteX0" fmla="*/ 0 w 1335024"/>
              <a:gd name="connsiteY0" fmla="*/ 896112 h 905386"/>
              <a:gd name="connsiteX1" fmla="*/ 603504 w 1335024"/>
              <a:gd name="connsiteY1" fmla="*/ 777240 h 905386"/>
              <a:gd name="connsiteX2" fmla="*/ 1335024 w 1335024"/>
              <a:gd name="connsiteY2" fmla="*/ 0 h 9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024" h="905386">
                <a:moveTo>
                  <a:pt x="0" y="896112"/>
                </a:moveTo>
                <a:cubicBezTo>
                  <a:pt x="190500" y="911352"/>
                  <a:pt x="381000" y="926592"/>
                  <a:pt x="603504" y="777240"/>
                </a:cubicBezTo>
                <a:cubicBezTo>
                  <a:pt x="826008" y="627888"/>
                  <a:pt x="1080516" y="313944"/>
                  <a:pt x="1335024" y="0"/>
                </a:cubicBezTo>
              </a:path>
            </a:pathLst>
          </a:custGeom>
          <a:noFill/>
          <a:ln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4165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2799-9B41-4D09-B8A6-097CB378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4800" dirty="0"/>
              <a:t>Given the following access control matrix: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4272E5-BBDA-42B9-9D96-1F7A59BCA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839149"/>
              </p:ext>
            </p:extLst>
          </p:nvPr>
        </p:nvGraphicFramePr>
        <p:xfrm>
          <a:off x="185530" y="1709530"/>
          <a:ext cx="4757532" cy="4783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922">
                  <a:extLst>
                    <a:ext uri="{9D8B030D-6E8A-4147-A177-3AD203B41FA5}">
                      <a16:colId xmlns:a16="http://schemas.microsoft.com/office/drawing/2014/main" val="4147768644"/>
                    </a:ext>
                  </a:extLst>
                </a:gridCol>
                <a:gridCol w="792922">
                  <a:extLst>
                    <a:ext uri="{9D8B030D-6E8A-4147-A177-3AD203B41FA5}">
                      <a16:colId xmlns:a16="http://schemas.microsoft.com/office/drawing/2014/main" val="14486920"/>
                    </a:ext>
                  </a:extLst>
                </a:gridCol>
                <a:gridCol w="792922">
                  <a:extLst>
                    <a:ext uri="{9D8B030D-6E8A-4147-A177-3AD203B41FA5}">
                      <a16:colId xmlns:a16="http://schemas.microsoft.com/office/drawing/2014/main" val="2187626296"/>
                    </a:ext>
                  </a:extLst>
                </a:gridCol>
                <a:gridCol w="792922">
                  <a:extLst>
                    <a:ext uri="{9D8B030D-6E8A-4147-A177-3AD203B41FA5}">
                      <a16:colId xmlns:a16="http://schemas.microsoft.com/office/drawing/2014/main" val="16704239"/>
                    </a:ext>
                  </a:extLst>
                </a:gridCol>
                <a:gridCol w="792922">
                  <a:extLst>
                    <a:ext uri="{9D8B030D-6E8A-4147-A177-3AD203B41FA5}">
                      <a16:colId xmlns:a16="http://schemas.microsoft.com/office/drawing/2014/main" val="173235157"/>
                    </a:ext>
                  </a:extLst>
                </a:gridCol>
                <a:gridCol w="792922">
                  <a:extLst>
                    <a:ext uri="{9D8B030D-6E8A-4147-A177-3AD203B41FA5}">
                      <a16:colId xmlns:a16="http://schemas.microsoft.com/office/drawing/2014/main" val="82625748"/>
                    </a:ext>
                  </a:extLst>
                </a:gridCol>
              </a:tblGrid>
              <a:tr h="797224">
                <a:tc>
                  <a:txBody>
                    <a:bodyPr/>
                    <a:lstStyle/>
                    <a:p>
                      <a:pPr algn="ctr"/>
                      <a:endParaRPr lang="en-SG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O1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O2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O3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O4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O5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063437"/>
                  </a:ext>
                </a:extLst>
              </a:tr>
              <a:tr h="797224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S1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RW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904278"/>
                  </a:ext>
                </a:extLst>
              </a:tr>
              <a:tr h="797224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S2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618389"/>
                  </a:ext>
                </a:extLst>
              </a:tr>
              <a:tr h="797224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S3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994530"/>
                  </a:ext>
                </a:extLst>
              </a:tr>
              <a:tr h="797224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S4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3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91257"/>
                  </a:ext>
                </a:extLst>
              </a:tr>
              <a:tr h="797224"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S5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1808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08FD277-894E-4E41-8C70-1BB3958982C7}"/>
              </a:ext>
            </a:extLst>
          </p:cNvPr>
          <p:cNvSpPr txBox="1"/>
          <p:nvPr/>
        </p:nvSpPr>
        <p:spPr>
          <a:xfrm>
            <a:off x="5221357" y="5473148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Introduce a top level to complete the lattice.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E64D3F-3DF7-4513-A723-0474C68A293F}"/>
              </a:ext>
            </a:extLst>
          </p:cNvPr>
          <p:cNvSpPr txBox="1"/>
          <p:nvPr/>
        </p:nvSpPr>
        <p:spPr>
          <a:xfrm>
            <a:off x="7726017" y="5002287"/>
            <a:ext cx="1219200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O1, O2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599DB-A0FF-4FD4-8E44-BEF521373028}"/>
              </a:ext>
            </a:extLst>
          </p:cNvPr>
          <p:cNvSpPr txBox="1"/>
          <p:nvPr/>
        </p:nvSpPr>
        <p:spPr>
          <a:xfrm>
            <a:off x="6506817" y="2147980"/>
            <a:ext cx="1219200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</a:t>
            </a:r>
            <a:r>
              <a:rPr lang="en-SG"/>
              <a:t>1, O3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225155-37B6-45B9-813E-29E2288496A9}"/>
              </a:ext>
            </a:extLst>
          </p:cNvPr>
          <p:cNvSpPr txBox="1"/>
          <p:nvPr/>
        </p:nvSpPr>
        <p:spPr>
          <a:xfrm>
            <a:off x="9597359" y="3353885"/>
            <a:ext cx="1219200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9A95E2-E2A1-479E-B295-E95DD5519A44}"/>
              </a:ext>
            </a:extLst>
          </p:cNvPr>
          <p:cNvCxnSpPr>
            <a:stCxn id="6" idx="0"/>
            <a:endCxn id="8" idx="2"/>
          </p:cNvCxnSpPr>
          <p:nvPr/>
        </p:nvCxnSpPr>
        <p:spPr>
          <a:xfrm flipV="1">
            <a:off x="8335617" y="3723217"/>
            <a:ext cx="1871342" cy="127907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7BBCEC-6A80-4FD4-A8DC-9D57B386EFB0}"/>
              </a:ext>
            </a:extLst>
          </p:cNvPr>
          <p:cNvSpPr txBox="1"/>
          <p:nvPr/>
        </p:nvSpPr>
        <p:spPr>
          <a:xfrm>
            <a:off x="5165699" y="3148975"/>
            <a:ext cx="1219200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9403D6-3E08-4EFD-BAEC-1B8E0A97328F}"/>
              </a:ext>
            </a:extLst>
          </p:cNvPr>
          <p:cNvSpPr txBox="1"/>
          <p:nvPr/>
        </p:nvSpPr>
        <p:spPr>
          <a:xfrm>
            <a:off x="6262981" y="4355948"/>
            <a:ext cx="1219200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C4A746-50A6-44BC-A1B8-E76411649FB8}"/>
              </a:ext>
            </a:extLst>
          </p:cNvPr>
          <p:cNvSpPr txBox="1"/>
          <p:nvPr/>
        </p:nvSpPr>
        <p:spPr>
          <a:xfrm>
            <a:off x="7903330" y="3712794"/>
            <a:ext cx="1219200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A96C42-4B88-4445-9A1A-DB78E1E2B84C}"/>
              </a:ext>
            </a:extLst>
          </p:cNvPr>
          <p:cNvCxnSpPr>
            <a:stCxn id="10" idx="0"/>
            <a:endCxn id="7" idx="2"/>
          </p:cNvCxnSpPr>
          <p:nvPr/>
        </p:nvCxnSpPr>
        <p:spPr>
          <a:xfrm flipV="1">
            <a:off x="5775299" y="2517312"/>
            <a:ext cx="1341118" cy="631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5B5709-6184-4EEC-B71F-D7535A167E6F}"/>
              </a:ext>
            </a:extLst>
          </p:cNvPr>
          <p:cNvCxnSpPr>
            <a:stCxn id="12" idx="0"/>
            <a:endCxn id="7" idx="2"/>
          </p:cNvCxnSpPr>
          <p:nvPr/>
        </p:nvCxnSpPr>
        <p:spPr>
          <a:xfrm flipH="1" flipV="1">
            <a:off x="7116417" y="2517312"/>
            <a:ext cx="1396513" cy="119548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1AF1DD-0AD7-4E4A-BF91-26051D6E2149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6872581" y="2517312"/>
            <a:ext cx="243836" cy="18386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AFB0191-320C-42CA-A276-D6D527D97053}"/>
              </a:ext>
            </a:extLst>
          </p:cNvPr>
          <p:cNvSpPr txBox="1"/>
          <p:nvPr/>
        </p:nvSpPr>
        <p:spPr>
          <a:xfrm>
            <a:off x="5186898" y="3811126"/>
            <a:ext cx="1219200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O4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4ED9E7-C030-4C26-927E-54733FAD6820}"/>
              </a:ext>
            </a:extLst>
          </p:cNvPr>
          <p:cNvCxnSpPr>
            <a:stCxn id="16" idx="0"/>
            <a:endCxn id="10" idx="2"/>
          </p:cNvCxnSpPr>
          <p:nvPr/>
        </p:nvCxnSpPr>
        <p:spPr>
          <a:xfrm flipH="1" flipV="1">
            <a:off x="5775299" y="3518307"/>
            <a:ext cx="21199" cy="29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A1C839-A6E5-4212-8CF3-36FB8198C7CB}"/>
              </a:ext>
            </a:extLst>
          </p:cNvPr>
          <p:cNvCxnSpPr>
            <a:stCxn id="11" idx="0"/>
            <a:endCxn id="16" idx="2"/>
          </p:cNvCxnSpPr>
          <p:nvPr/>
        </p:nvCxnSpPr>
        <p:spPr>
          <a:xfrm flipH="1" flipV="1">
            <a:off x="5796498" y="4180458"/>
            <a:ext cx="1076083" cy="175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C08421-0822-49AA-98F3-AFFEFC759E74}"/>
              </a:ext>
            </a:extLst>
          </p:cNvPr>
          <p:cNvCxnSpPr>
            <a:stCxn id="6" idx="0"/>
            <a:endCxn id="11" idx="2"/>
          </p:cNvCxnSpPr>
          <p:nvPr/>
        </p:nvCxnSpPr>
        <p:spPr>
          <a:xfrm flipH="1" flipV="1">
            <a:off x="6872581" y="4725280"/>
            <a:ext cx="1463036" cy="277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A1DD79-3D37-4BCC-81DA-09D9D4D64527}"/>
              </a:ext>
            </a:extLst>
          </p:cNvPr>
          <p:cNvCxnSpPr>
            <a:stCxn id="11" idx="0"/>
            <a:endCxn id="22" idx="2"/>
          </p:cNvCxnSpPr>
          <p:nvPr/>
        </p:nvCxnSpPr>
        <p:spPr>
          <a:xfrm flipV="1">
            <a:off x="6872581" y="3069640"/>
            <a:ext cx="1640349" cy="128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C2A295-D979-4AE2-BD3A-52AEE260D5BE}"/>
              </a:ext>
            </a:extLst>
          </p:cNvPr>
          <p:cNvCxnSpPr>
            <a:stCxn id="6" idx="0"/>
            <a:endCxn id="12" idx="2"/>
          </p:cNvCxnSpPr>
          <p:nvPr/>
        </p:nvCxnSpPr>
        <p:spPr>
          <a:xfrm flipV="1">
            <a:off x="8335617" y="4082126"/>
            <a:ext cx="177313" cy="920161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EC4A746-50A6-44BC-A1B8-E76411649FB8}"/>
              </a:ext>
            </a:extLst>
          </p:cNvPr>
          <p:cNvSpPr txBox="1"/>
          <p:nvPr/>
        </p:nvSpPr>
        <p:spPr>
          <a:xfrm>
            <a:off x="7903330" y="2700308"/>
            <a:ext cx="1219200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O5</a:t>
            </a:r>
          </a:p>
        </p:txBody>
      </p:sp>
      <p:cxnSp>
        <p:nvCxnSpPr>
          <p:cNvPr id="18" name="Straight Arrow Connector 17"/>
          <p:cNvCxnSpPr>
            <a:stCxn id="22" idx="0"/>
            <a:endCxn id="7" idx="2"/>
          </p:cNvCxnSpPr>
          <p:nvPr/>
        </p:nvCxnSpPr>
        <p:spPr>
          <a:xfrm flipH="1" flipV="1">
            <a:off x="7116417" y="2517312"/>
            <a:ext cx="1396513" cy="18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0"/>
            <a:endCxn id="22" idx="2"/>
          </p:cNvCxnSpPr>
          <p:nvPr/>
        </p:nvCxnSpPr>
        <p:spPr>
          <a:xfrm flipV="1">
            <a:off x="8512930" y="3069640"/>
            <a:ext cx="0" cy="643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DE8AEA-17EC-4092-B57B-84C627AD3A8B}"/>
              </a:ext>
            </a:extLst>
          </p:cNvPr>
          <p:cNvSpPr txBox="1"/>
          <p:nvPr/>
        </p:nvSpPr>
        <p:spPr>
          <a:xfrm>
            <a:off x="7984434" y="1546303"/>
            <a:ext cx="1219200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Top</a:t>
            </a:r>
          </a:p>
        </p:txBody>
      </p:sp>
      <p:cxnSp>
        <p:nvCxnSpPr>
          <p:cNvPr id="26" name="Straight Arrow Connector 25"/>
          <p:cNvCxnSpPr>
            <a:stCxn id="7" idx="0"/>
            <a:endCxn id="24" idx="2"/>
          </p:cNvCxnSpPr>
          <p:nvPr/>
        </p:nvCxnSpPr>
        <p:spPr>
          <a:xfrm flipV="1">
            <a:off x="7116417" y="1915635"/>
            <a:ext cx="1477617" cy="23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0"/>
            <a:endCxn id="24" idx="2"/>
          </p:cNvCxnSpPr>
          <p:nvPr/>
        </p:nvCxnSpPr>
        <p:spPr>
          <a:xfrm flipH="1" flipV="1">
            <a:off x="8594034" y="1915635"/>
            <a:ext cx="1612925" cy="1438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5788152" y="2517312"/>
            <a:ext cx="1328265" cy="1295866"/>
          </a:xfrm>
          <a:custGeom>
            <a:avLst/>
            <a:gdLst>
              <a:gd name="connsiteX0" fmla="*/ 0 w 1335024"/>
              <a:gd name="connsiteY0" fmla="*/ 896112 h 905386"/>
              <a:gd name="connsiteX1" fmla="*/ 603504 w 1335024"/>
              <a:gd name="connsiteY1" fmla="*/ 777240 h 905386"/>
              <a:gd name="connsiteX2" fmla="*/ 1335024 w 1335024"/>
              <a:gd name="connsiteY2" fmla="*/ 0 h 9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024" h="905386">
                <a:moveTo>
                  <a:pt x="0" y="896112"/>
                </a:moveTo>
                <a:cubicBezTo>
                  <a:pt x="190500" y="911352"/>
                  <a:pt x="381000" y="926592"/>
                  <a:pt x="603504" y="777240"/>
                </a:cubicBezTo>
                <a:cubicBezTo>
                  <a:pt x="826008" y="627888"/>
                  <a:pt x="1080516" y="313944"/>
                  <a:pt x="1335024" y="0"/>
                </a:cubicBezTo>
              </a:path>
            </a:pathLst>
          </a:custGeom>
          <a:noFill/>
          <a:ln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6634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578</Words>
  <Application>Microsoft Office PowerPoint</Application>
  <PresentationFormat>Widescreen</PresentationFormat>
  <Paragraphs>338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Verdana</vt:lpstr>
      <vt:lpstr>Office Theme</vt:lpstr>
      <vt:lpstr>BLP Lattice Structure</vt:lpstr>
      <vt:lpstr>Given the following access control matrix:</vt:lpstr>
      <vt:lpstr>Given the following access control matrix:</vt:lpstr>
      <vt:lpstr>Given the following access control matrix:</vt:lpstr>
      <vt:lpstr>Given the following access control matrix:</vt:lpstr>
      <vt:lpstr>Given the following access control matrix:</vt:lpstr>
      <vt:lpstr>Given the following access control matrix:</vt:lpstr>
      <vt:lpstr>Given the following access control matrix:</vt:lpstr>
      <vt:lpstr>Given the following access control matrix:</vt:lpstr>
      <vt:lpstr>Given the following access control matrix: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Hui Chong</cp:lastModifiedBy>
  <cp:revision>9</cp:revision>
  <dcterms:created xsi:type="dcterms:W3CDTF">2018-05-06T15:46:28Z</dcterms:created>
  <dcterms:modified xsi:type="dcterms:W3CDTF">2021-10-15T12:55:23Z</dcterms:modified>
</cp:coreProperties>
</file>