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2" autoAdjust="0"/>
    <p:restoredTop sz="94660"/>
  </p:normalViewPr>
  <p:slideViewPr>
    <p:cSldViewPr snapToGrid="0">
      <p:cViewPr varScale="1">
        <p:scale>
          <a:sx n="84" d="100"/>
          <a:sy n="84" d="100"/>
        </p:scale>
        <p:origin x="3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030D2-4D2A-4659-A2D2-A28EE0667BF5}" type="datetimeFigureOut">
              <a:rPr lang="en-SG" smtClean="0"/>
              <a:t>15/10/2020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2ED6F-B87D-4FF7-A975-E653104CC690}" type="slidenum">
              <a:rPr lang="en-SG" smtClean="0"/>
              <a:t>‹#›</a:t>
            </a:fld>
            <a:endParaRPr lang="en-SG"/>
          </a:p>
        </p:txBody>
      </p:sp>
    </p:spTree>
    <p:extLst>
      <p:ext uri="{BB962C8B-B14F-4D97-AF65-F5344CB8AC3E}">
        <p14:creationId xmlns:p14="http://schemas.microsoft.com/office/powerpoint/2010/main" val="2783356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kern="1200" dirty="0">
                <a:solidFill>
                  <a:schemeClr val="tx1"/>
                </a:solidFill>
                <a:effectLst/>
                <a:latin typeface="+mn-lt"/>
                <a:ea typeface="+mn-ea"/>
                <a:cs typeface="+mn-cs"/>
              </a:rPr>
              <a:t>The partial ordering &lt;= is defined by (x, {A})  &lt;= (y, {A}) if and only if x &lt;= y and {A} &lt;= {A}. </a:t>
            </a:r>
          </a:p>
          <a:p>
            <a:r>
              <a:rPr lang="en-SG" sz="1200" kern="1200" dirty="0" err="1">
                <a:solidFill>
                  <a:schemeClr val="tx1"/>
                </a:solidFill>
                <a:effectLst/>
                <a:latin typeface="+mn-lt"/>
                <a:ea typeface="+mn-ea"/>
                <a:cs typeface="+mn-cs"/>
              </a:rPr>
              <a:t>ss</a:t>
            </a:r>
            <a:r>
              <a:rPr lang="en-SG" sz="1200" kern="1200" dirty="0">
                <a:solidFill>
                  <a:schemeClr val="tx1"/>
                </a:solidFill>
                <a:effectLst/>
                <a:latin typeface="+mn-lt"/>
                <a:ea typeface="+mn-ea"/>
                <a:cs typeface="+mn-cs"/>
              </a:rPr>
              <a:t>-property, *-property and ds-property.</a:t>
            </a:r>
            <a:endParaRPr lang="en-SG" dirty="0"/>
          </a:p>
        </p:txBody>
      </p:sp>
      <p:sp>
        <p:nvSpPr>
          <p:cNvPr id="4" name="Slide Number Placeholder 3"/>
          <p:cNvSpPr>
            <a:spLocks noGrp="1"/>
          </p:cNvSpPr>
          <p:nvPr>
            <p:ph type="sldNum" sz="quarter" idx="10"/>
          </p:nvPr>
        </p:nvSpPr>
        <p:spPr/>
        <p:txBody>
          <a:bodyPr/>
          <a:lstStyle/>
          <a:p>
            <a:fld id="{B9F35A18-071B-470B-8D15-7B303BE9E218}" type="slidenum">
              <a:rPr lang="en-SG" smtClean="0"/>
              <a:t>2</a:t>
            </a:fld>
            <a:endParaRPr lang="en-SG"/>
          </a:p>
        </p:txBody>
      </p:sp>
    </p:spTree>
    <p:extLst>
      <p:ext uri="{BB962C8B-B14F-4D97-AF65-F5344CB8AC3E}">
        <p14:creationId xmlns:p14="http://schemas.microsoft.com/office/powerpoint/2010/main" val="1032953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B9F35A18-071B-470B-8D15-7B303BE9E218}" type="slidenum">
              <a:rPr lang="en-SG" smtClean="0"/>
              <a:t>11</a:t>
            </a:fld>
            <a:endParaRPr lang="en-SG"/>
          </a:p>
        </p:txBody>
      </p:sp>
    </p:spTree>
    <p:extLst>
      <p:ext uri="{BB962C8B-B14F-4D97-AF65-F5344CB8AC3E}">
        <p14:creationId xmlns:p14="http://schemas.microsoft.com/office/powerpoint/2010/main" val="3761387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err="1">
                <a:solidFill>
                  <a:schemeClr val="tx1"/>
                </a:solidFill>
                <a:effectLst/>
                <a:latin typeface="+mn-lt"/>
                <a:ea typeface="+mn-ea"/>
                <a:cs typeface="+mn-cs"/>
              </a:rPr>
              <a:t>ss</a:t>
            </a:r>
            <a:r>
              <a:rPr lang="en-SG" sz="1200" kern="1200" dirty="0">
                <a:solidFill>
                  <a:schemeClr val="tx1"/>
                </a:solidFill>
                <a:effectLst/>
                <a:latin typeface="+mn-lt"/>
                <a:ea typeface="+mn-ea"/>
                <a:cs typeface="+mn-cs"/>
              </a:rPr>
              <a:t>-property only can read below, *-property only can write up, ds-property – permission may be passed from an authorised person to a another, level authorized person</a:t>
            </a:r>
          </a:p>
          <a:p>
            <a:endParaRPr lang="en-SG" dirty="0"/>
          </a:p>
        </p:txBody>
      </p:sp>
      <p:sp>
        <p:nvSpPr>
          <p:cNvPr id="4" name="Slide Number Placeholder 3"/>
          <p:cNvSpPr>
            <a:spLocks noGrp="1"/>
          </p:cNvSpPr>
          <p:nvPr>
            <p:ph type="sldNum" sz="quarter" idx="10"/>
          </p:nvPr>
        </p:nvSpPr>
        <p:spPr/>
        <p:txBody>
          <a:bodyPr/>
          <a:lstStyle/>
          <a:p>
            <a:fld id="{EE54812F-C666-4F2B-94A3-57C47F00A82D}" type="slidenum">
              <a:rPr lang="en-SG" smtClean="0"/>
              <a:t>12</a:t>
            </a:fld>
            <a:endParaRPr lang="en-SG"/>
          </a:p>
        </p:txBody>
      </p:sp>
    </p:spTree>
    <p:extLst>
      <p:ext uri="{BB962C8B-B14F-4D97-AF65-F5344CB8AC3E}">
        <p14:creationId xmlns:p14="http://schemas.microsoft.com/office/powerpoint/2010/main" val="357798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45048E22-0F7A-42F5-A2B3-6B1DB0C345EB}" type="datetimeFigureOut">
              <a:rPr lang="en-SG" smtClean="0"/>
              <a:t>15/10/2020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8630710-A2AD-484B-8DB1-1DE35476B141}" type="slidenum">
              <a:rPr lang="en-SG" smtClean="0"/>
              <a:t>‹#›</a:t>
            </a:fld>
            <a:endParaRPr lang="en-SG"/>
          </a:p>
        </p:txBody>
      </p:sp>
    </p:spTree>
    <p:extLst>
      <p:ext uri="{BB962C8B-B14F-4D97-AF65-F5344CB8AC3E}">
        <p14:creationId xmlns:p14="http://schemas.microsoft.com/office/powerpoint/2010/main" val="142190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5048E22-0F7A-42F5-A2B3-6B1DB0C345EB}" type="datetimeFigureOut">
              <a:rPr lang="en-SG" smtClean="0"/>
              <a:t>15/10/2020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8630710-A2AD-484B-8DB1-1DE35476B141}" type="slidenum">
              <a:rPr lang="en-SG" smtClean="0"/>
              <a:t>‹#›</a:t>
            </a:fld>
            <a:endParaRPr lang="en-SG"/>
          </a:p>
        </p:txBody>
      </p:sp>
    </p:spTree>
    <p:extLst>
      <p:ext uri="{BB962C8B-B14F-4D97-AF65-F5344CB8AC3E}">
        <p14:creationId xmlns:p14="http://schemas.microsoft.com/office/powerpoint/2010/main" val="2456746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5048E22-0F7A-42F5-A2B3-6B1DB0C345EB}" type="datetimeFigureOut">
              <a:rPr lang="en-SG" smtClean="0"/>
              <a:t>15/10/2020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8630710-A2AD-484B-8DB1-1DE35476B141}" type="slidenum">
              <a:rPr lang="en-SG" smtClean="0"/>
              <a:t>‹#›</a:t>
            </a:fld>
            <a:endParaRPr lang="en-SG"/>
          </a:p>
        </p:txBody>
      </p:sp>
    </p:spTree>
    <p:extLst>
      <p:ext uri="{BB962C8B-B14F-4D97-AF65-F5344CB8AC3E}">
        <p14:creationId xmlns:p14="http://schemas.microsoft.com/office/powerpoint/2010/main" val="2784222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5048E22-0F7A-42F5-A2B3-6B1DB0C345EB}" type="datetimeFigureOut">
              <a:rPr lang="en-SG" smtClean="0"/>
              <a:t>15/10/2020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8630710-A2AD-484B-8DB1-1DE35476B141}" type="slidenum">
              <a:rPr lang="en-SG" smtClean="0"/>
              <a:t>‹#›</a:t>
            </a:fld>
            <a:endParaRPr lang="en-SG"/>
          </a:p>
        </p:txBody>
      </p:sp>
    </p:spTree>
    <p:extLst>
      <p:ext uri="{BB962C8B-B14F-4D97-AF65-F5344CB8AC3E}">
        <p14:creationId xmlns:p14="http://schemas.microsoft.com/office/powerpoint/2010/main" val="803212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48E22-0F7A-42F5-A2B3-6B1DB0C345EB}" type="datetimeFigureOut">
              <a:rPr lang="en-SG" smtClean="0"/>
              <a:t>15/10/2020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8630710-A2AD-484B-8DB1-1DE35476B141}" type="slidenum">
              <a:rPr lang="en-SG" smtClean="0"/>
              <a:t>‹#›</a:t>
            </a:fld>
            <a:endParaRPr lang="en-SG"/>
          </a:p>
        </p:txBody>
      </p:sp>
    </p:spTree>
    <p:extLst>
      <p:ext uri="{BB962C8B-B14F-4D97-AF65-F5344CB8AC3E}">
        <p14:creationId xmlns:p14="http://schemas.microsoft.com/office/powerpoint/2010/main" val="958889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45048E22-0F7A-42F5-A2B3-6B1DB0C345EB}" type="datetimeFigureOut">
              <a:rPr lang="en-SG" smtClean="0"/>
              <a:t>15/10/2020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8630710-A2AD-484B-8DB1-1DE35476B141}" type="slidenum">
              <a:rPr lang="en-SG" smtClean="0"/>
              <a:t>‹#›</a:t>
            </a:fld>
            <a:endParaRPr lang="en-SG"/>
          </a:p>
        </p:txBody>
      </p:sp>
    </p:spTree>
    <p:extLst>
      <p:ext uri="{BB962C8B-B14F-4D97-AF65-F5344CB8AC3E}">
        <p14:creationId xmlns:p14="http://schemas.microsoft.com/office/powerpoint/2010/main" val="410850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45048E22-0F7A-42F5-A2B3-6B1DB0C345EB}" type="datetimeFigureOut">
              <a:rPr lang="en-SG" smtClean="0"/>
              <a:t>15/10/2020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18630710-A2AD-484B-8DB1-1DE35476B141}" type="slidenum">
              <a:rPr lang="en-SG" smtClean="0"/>
              <a:t>‹#›</a:t>
            </a:fld>
            <a:endParaRPr lang="en-SG"/>
          </a:p>
        </p:txBody>
      </p:sp>
    </p:spTree>
    <p:extLst>
      <p:ext uri="{BB962C8B-B14F-4D97-AF65-F5344CB8AC3E}">
        <p14:creationId xmlns:p14="http://schemas.microsoft.com/office/powerpoint/2010/main" val="2585099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45048E22-0F7A-42F5-A2B3-6B1DB0C345EB}" type="datetimeFigureOut">
              <a:rPr lang="en-SG" smtClean="0"/>
              <a:t>15/10/2020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18630710-A2AD-484B-8DB1-1DE35476B141}" type="slidenum">
              <a:rPr lang="en-SG" smtClean="0"/>
              <a:t>‹#›</a:t>
            </a:fld>
            <a:endParaRPr lang="en-SG"/>
          </a:p>
        </p:txBody>
      </p:sp>
    </p:spTree>
    <p:extLst>
      <p:ext uri="{BB962C8B-B14F-4D97-AF65-F5344CB8AC3E}">
        <p14:creationId xmlns:p14="http://schemas.microsoft.com/office/powerpoint/2010/main" val="2600622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48E22-0F7A-42F5-A2B3-6B1DB0C345EB}" type="datetimeFigureOut">
              <a:rPr lang="en-SG" smtClean="0"/>
              <a:t>15/10/2020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18630710-A2AD-484B-8DB1-1DE35476B141}" type="slidenum">
              <a:rPr lang="en-SG" smtClean="0"/>
              <a:t>‹#›</a:t>
            </a:fld>
            <a:endParaRPr lang="en-SG"/>
          </a:p>
        </p:txBody>
      </p:sp>
    </p:spTree>
    <p:extLst>
      <p:ext uri="{BB962C8B-B14F-4D97-AF65-F5344CB8AC3E}">
        <p14:creationId xmlns:p14="http://schemas.microsoft.com/office/powerpoint/2010/main" val="231701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048E22-0F7A-42F5-A2B3-6B1DB0C345EB}" type="datetimeFigureOut">
              <a:rPr lang="en-SG" smtClean="0"/>
              <a:t>15/10/2020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8630710-A2AD-484B-8DB1-1DE35476B141}" type="slidenum">
              <a:rPr lang="en-SG" smtClean="0"/>
              <a:t>‹#›</a:t>
            </a:fld>
            <a:endParaRPr lang="en-SG"/>
          </a:p>
        </p:txBody>
      </p:sp>
    </p:spTree>
    <p:extLst>
      <p:ext uri="{BB962C8B-B14F-4D97-AF65-F5344CB8AC3E}">
        <p14:creationId xmlns:p14="http://schemas.microsoft.com/office/powerpoint/2010/main" val="3440765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048E22-0F7A-42F5-A2B3-6B1DB0C345EB}" type="datetimeFigureOut">
              <a:rPr lang="en-SG" smtClean="0"/>
              <a:t>15/10/2020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8630710-A2AD-484B-8DB1-1DE35476B141}" type="slidenum">
              <a:rPr lang="en-SG" smtClean="0"/>
              <a:t>‹#›</a:t>
            </a:fld>
            <a:endParaRPr lang="en-SG"/>
          </a:p>
        </p:txBody>
      </p:sp>
    </p:spTree>
    <p:extLst>
      <p:ext uri="{BB962C8B-B14F-4D97-AF65-F5344CB8AC3E}">
        <p14:creationId xmlns:p14="http://schemas.microsoft.com/office/powerpoint/2010/main" val="3811138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48E22-0F7A-42F5-A2B3-6B1DB0C345EB}" type="datetimeFigureOut">
              <a:rPr lang="en-SG" smtClean="0"/>
              <a:t>15/10/2020</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30710-A2AD-484B-8DB1-1DE35476B141}" type="slidenum">
              <a:rPr lang="en-SG" smtClean="0"/>
              <a:t>‹#›</a:t>
            </a:fld>
            <a:endParaRPr lang="en-SG"/>
          </a:p>
        </p:txBody>
      </p:sp>
    </p:spTree>
    <p:extLst>
      <p:ext uri="{BB962C8B-B14F-4D97-AF65-F5344CB8AC3E}">
        <p14:creationId xmlns:p14="http://schemas.microsoft.com/office/powerpoint/2010/main" val="1154682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japit@uow.edu.a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CSCI262 – Systems Security</a:t>
            </a:r>
            <a:endParaRPr lang="en-SG" dirty="0"/>
          </a:p>
        </p:txBody>
      </p:sp>
      <p:sp>
        <p:nvSpPr>
          <p:cNvPr id="3" name="Subtitle 2"/>
          <p:cNvSpPr>
            <a:spLocks noGrp="1"/>
          </p:cNvSpPr>
          <p:nvPr>
            <p:ph type="subTitle" idx="1"/>
          </p:nvPr>
        </p:nvSpPr>
        <p:spPr>
          <a:xfrm>
            <a:off x="1524000" y="3602038"/>
            <a:ext cx="9144000" cy="2487866"/>
          </a:xfrm>
        </p:spPr>
        <p:txBody>
          <a:bodyPr>
            <a:normAutofit fontScale="85000" lnSpcReduction="10000"/>
          </a:bodyPr>
          <a:lstStyle/>
          <a:p>
            <a:r>
              <a:rPr lang="en-SG" sz="6500" dirty="0" smtClean="0">
                <a:solidFill>
                  <a:schemeClr val="accent4">
                    <a:lumMod val="50000"/>
                  </a:schemeClr>
                </a:solidFill>
              </a:rPr>
              <a:t>More example on BLP Lattice</a:t>
            </a:r>
          </a:p>
          <a:p>
            <a:endParaRPr lang="en-SG" sz="4000" dirty="0" smtClean="0"/>
          </a:p>
          <a:p>
            <a:r>
              <a:rPr lang="en-SG" sz="4000" dirty="0" smtClean="0">
                <a:hlinkClick r:id="rId2"/>
              </a:rPr>
              <a:t>sjapit@uow.edu.au</a:t>
            </a:r>
            <a:endParaRPr lang="en-SG" sz="4000" dirty="0" smtClean="0"/>
          </a:p>
          <a:p>
            <a:fld id="{B77472A2-8ADC-4862-94F5-6D655492D122}" type="datetime4">
              <a:rPr lang="en-SG" sz="4000"/>
              <a:t>15 October 2020</a:t>
            </a:fld>
            <a:endParaRPr lang="en-SG" sz="4000" dirty="0"/>
          </a:p>
        </p:txBody>
      </p:sp>
    </p:spTree>
    <p:extLst>
      <p:ext uri="{BB962C8B-B14F-4D97-AF65-F5344CB8AC3E}">
        <p14:creationId xmlns:p14="http://schemas.microsoft.com/office/powerpoint/2010/main" val="2813014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9530-FBB2-4ABB-A366-5B7959794A58}"/>
              </a:ext>
            </a:extLst>
          </p:cNvPr>
          <p:cNvSpPr>
            <a:spLocks noGrp="1"/>
          </p:cNvSpPr>
          <p:nvPr>
            <p:ph type="title"/>
          </p:nvPr>
        </p:nvSpPr>
        <p:spPr/>
        <p:txBody>
          <a:bodyPr/>
          <a:lstStyle/>
          <a:p>
            <a:r>
              <a:rPr lang="en-SG" dirty="0"/>
              <a:t>Subjects and Object at various level of clearance</a:t>
            </a:r>
          </a:p>
        </p:txBody>
      </p:sp>
      <p:sp>
        <p:nvSpPr>
          <p:cNvPr id="3" name="Content Placeholder 2">
            <a:extLst>
              <a:ext uri="{FF2B5EF4-FFF2-40B4-BE49-F238E27FC236}">
                <a16:creationId xmlns:a16="http://schemas.microsoft.com/office/drawing/2014/main" id="{6C63FDC1-3F49-48CB-800D-3850A9211A0C}"/>
              </a:ext>
            </a:extLst>
          </p:cNvPr>
          <p:cNvSpPr>
            <a:spLocks noGrp="1"/>
          </p:cNvSpPr>
          <p:nvPr>
            <p:ph idx="1"/>
          </p:nvPr>
        </p:nvSpPr>
        <p:spPr/>
        <p:txBody>
          <a:bodyPr/>
          <a:lstStyle/>
          <a:p>
            <a:r>
              <a:rPr lang="en-SG" dirty="0"/>
              <a:t>For example, we have three subjects Alice, Bob and Charlie and four objects O1, O2, O3 and O4 with the following level of clearance defined:</a:t>
            </a:r>
          </a:p>
          <a:p>
            <a:pPr marL="0" indent="0">
              <a:buNone/>
            </a:pPr>
            <a:endParaRPr lang="en-SG" dirty="0"/>
          </a:p>
        </p:txBody>
      </p:sp>
      <p:graphicFrame>
        <p:nvGraphicFramePr>
          <p:cNvPr id="4" name="Table 3">
            <a:extLst>
              <a:ext uri="{FF2B5EF4-FFF2-40B4-BE49-F238E27FC236}">
                <a16:creationId xmlns:a16="http://schemas.microsoft.com/office/drawing/2014/main" id="{6FC61E1D-D297-4324-BEFD-27497A8EF36B}"/>
              </a:ext>
            </a:extLst>
          </p:cNvPr>
          <p:cNvGraphicFramePr>
            <a:graphicFrameLocks noGrp="1"/>
          </p:cNvGraphicFramePr>
          <p:nvPr>
            <p:extLst/>
          </p:nvPr>
        </p:nvGraphicFramePr>
        <p:xfrm>
          <a:off x="1145734" y="3212624"/>
          <a:ext cx="8144040" cy="2590800"/>
        </p:xfrm>
        <a:graphic>
          <a:graphicData uri="http://schemas.openxmlformats.org/drawingml/2006/table">
            <a:tbl>
              <a:tblPr firstRow="1" bandRow="1">
                <a:tableStyleId>{21E4AEA4-8DFA-4A89-87EB-49C32662AFE0}</a:tableStyleId>
              </a:tblPr>
              <a:tblGrid>
                <a:gridCol w="1628808">
                  <a:extLst>
                    <a:ext uri="{9D8B030D-6E8A-4147-A177-3AD203B41FA5}">
                      <a16:colId xmlns:a16="http://schemas.microsoft.com/office/drawing/2014/main" val="250675579"/>
                    </a:ext>
                  </a:extLst>
                </a:gridCol>
                <a:gridCol w="1628808">
                  <a:extLst>
                    <a:ext uri="{9D8B030D-6E8A-4147-A177-3AD203B41FA5}">
                      <a16:colId xmlns:a16="http://schemas.microsoft.com/office/drawing/2014/main" val="1705779339"/>
                    </a:ext>
                  </a:extLst>
                </a:gridCol>
                <a:gridCol w="1628808">
                  <a:extLst>
                    <a:ext uri="{9D8B030D-6E8A-4147-A177-3AD203B41FA5}">
                      <a16:colId xmlns:a16="http://schemas.microsoft.com/office/drawing/2014/main" val="3418357164"/>
                    </a:ext>
                  </a:extLst>
                </a:gridCol>
                <a:gridCol w="1628808">
                  <a:extLst>
                    <a:ext uri="{9D8B030D-6E8A-4147-A177-3AD203B41FA5}">
                      <a16:colId xmlns:a16="http://schemas.microsoft.com/office/drawing/2014/main" val="3006894660"/>
                    </a:ext>
                  </a:extLst>
                </a:gridCol>
                <a:gridCol w="1628808">
                  <a:extLst>
                    <a:ext uri="{9D8B030D-6E8A-4147-A177-3AD203B41FA5}">
                      <a16:colId xmlns:a16="http://schemas.microsoft.com/office/drawing/2014/main" val="2844827925"/>
                    </a:ext>
                  </a:extLst>
                </a:gridCol>
              </a:tblGrid>
              <a:tr h="479316">
                <a:tc>
                  <a:txBody>
                    <a:bodyPr/>
                    <a:lstStyle/>
                    <a:p>
                      <a:pPr algn="ctr"/>
                      <a:r>
                        <a:rPr lang="en-SG" sz="2800" dirty="0"/>
                        <a:t>Subject</a:t>
                      </a:r>
                    </a:p>
                  </a:txBody>
                  <a:tcPr/>
                </a:tc>
                <a:tc>
                  <a:txBody>
                    <a:bodyPr/>
                    <a:lstStyle/>
                    <a:p>
                      <a:pPr algn="ctr"/>
                      <a:r>
                        <a:rPr lang="en-SG" sz="2800" dirty="0"/>
                        <a:t>Level</a:t>
                      </a:r>
                    </a:p>
                  </a:txBody>
                  <a:tcPr/>
                </a:tc>
                <a:tc>
                  <a:txBody>
                    <a:bodyPr/>
                    <a:lstStyle/>
                    <a:p>
                      <a:pPr algn="ctr"/>
                      <a:endParaRPr lang="en-SG" sz="2800" dirty="0"/>
                    </a:p>
                  </a:txBody>
                  <a:tcPr>
                    <a:noFill/>
                  </a:tcPr>
                </a:tc>
                <a:tc>
                  <a:txBody>
                    <a:bodyPr/>
                    <a:lstStyle/>
                    <a:p>
                      <a:pPr algn="ctr"/>
                      <a:r>
                        <a:rPr lang="en-SG" sz="2800" dirty="0"/>
                        <a:t>Object </a:t>
                      </a:r>
                    </a:p>
                  </a:txBody>
                  <a:tcPr/>
                </a:tc>
                <a:tc>
                  <a:txBody>
                    <a:bodyPr/>
                    <a:lstStyle/>
                    <a:p>
                      <a:pPr algn="ctr"/>
                      <a:r>
                        <a:rPr lang="en-SG" sz="2800" dirty="0"/>
                        <a:t>Level</a:t>
                      </a:r>
                    </a:p>
                  </a:txBody>
                  <a:tcPr/>
                </a:tc>
                <a:extLst>
                  <a:ext uri="{0D108BD9-81ED-4DB2-BD59-A6C34878D82A}">
                    <a16:rowId xmlns:a16="http://schemas.microsoft.com/office/drawing/2014/main" val="3566270026"/>
                  </a:ext>
                </a:extLst>
              </a:tr>
              <a:tr h="514400">
                <a:tc>
                  <a:txBody>
                    <a:bodyPr/>
                    <a:lstStyle/>
                    <a:p>
                      <a:pPr algn="ctr"/>
                      <a:r>
                        <a:rPr lang="en-SG" sz="2800" dirty="0"/>
                        <a:t>Alice</a:t>
                      </a:r>
                    </a:p>
                  </a:txBody>
                  <a:tcPr>
                    <a:solidFill>
                      <a:schemeClr val="accent2"/>
                    </a:solidFill>
                  </a:tcPr>
                </a:tc>
                <a:tc>
                  <a:txBody>
                    <a:bodyPr/>
                    <a:lstStyle/>
                    <a:p>
                      <a:pPr algn="ctr"/>
                      <a:r>
                        <a:rPr lang="en-SG" sz="2800" dirty="0"/>
                        <a:t>(X,{A})</a:t>
                      </a:r>
                    </a:p>
                  </a:txBody>
                  <a:tcPr/>
                </a:tc>
                <a:tc>
                  <a:txBody>
                    <a:bodyPr/>
                    <a:lstStyle/>
                    <a:p>
                      <a:pPr algn="ctr"/>
                      <a:endParaRPr lang="en-SG" sz="2800" dirty="0"/>
                    </a:p>
                  </a:txBody>
                  <a:tcPr>
                    <a:noFill/>
                  </a:tcPr>
                </a:tc>
                <a:tc>
                  <a:txBody>
                    <a:bodyPr/>
                    <a:lstStyle/>
                    <a:p>
                      <a:pPr algn="ctr"/>
                      <a:r>
                        <a:rPr lang="en-SG" sz="2800" dirty="0"/>
                        <a:t>O1</a:t>
                      </a:r>
                    </a:p>
                  </a:txBody>
                  <a:tcPr/>
                </a:tc>
                <a:tc>
                  <a:txBody>
                    <a:bodyPr/>
                    <a:lstStyle/>
                    <a:p>
                      <a:pPr algn="ctr"/>
                      <a:r>
                        <a:rPr lang="en-SG" sz="2800" dirty="0"/>
                        <a:t>(X,{A})</a:t>
                      </a:r>
                    </a:p>
                  </a:txBody>
                  <a:tcPr/>
                </a:tc>
                <a:extLst>
                  <a:ext uri="{0D108BD9-81ED-4DB2-BD59-A6C34878D82A}">
                    <a16:rowId xmlns:a16="http://schemas.microsoft.com/office/drawing/2014/main" val="531967845"/>
                  </a:ext>
                </a:extLst>
              </a:tr>
              <a:tr h="514400">
                <a:tc>
                  <a:txBody>
                    <a:bodyPr/>
                    <a:lstStyle/>
                    <a:p>
                      <a:pPr algn="ctr"/>
                      <a:r>
                        <a:rPr lang="en-SG" sz="2800" dirty="0"/>
                        <a:t>Bob</a:t>
                      </a:r>
                    </a:p>
                  </a:txBody>
                  <a:tcPr>
                    <a:solidFill>
                      <a:schemeClr val="accent2"/>
                    </a:solidFill>
                  </a:tcPr>
                </a:tc>
                <a:tc>
                  <a:txBody>
                    <a:bodyPr/>
                    <a:lstStyle/>
                    <a:p>
                      <a:pPr algn="ctr"/>
                      <a:r>
                        <a:rPr lang="en-SG" sz="2800" dirty="0"/>
                        <a:t>(Y,{B})</a:t>
                      </a:r>
                    </a:p>
                  </a:txBody>
                  <a:tcPr/>
                </a:tc>
                <a:tc>
                  <a:txBody>
                    <a:bodyPr/>
                    <a:lstStyle/>
                    <a:p>
                      <a:pPr algn="ctr"/>
                      <a:endParaRPr lang="en-SG" sz="2800" dirty="0"/>
                    </a:p>
                  </a:txBody>
                  <a:tcPr>
                    <a:noFill/>
                  </a:tcPr>
                </a:tc>
                <a:tc>
                  <a:txBody>
                    <a:bodyPr/>
                    <a:lstStyle/>
                    <a:p>
                      <a:pPr algn="ctr"/>
                      <a:r>
                        <a:rPr lang="en-SG" sz="2800" dirty="0"/>
                        <a:t>O2</a:t>
                      </a:r>
                    </a:p>
                  </a:txBody>
                  <a:tcPr/>
                </a:tc>
                <a:tc>
                  <a:txBody>
                    <a:bodyPr/>
                    <a:lstStyle/>
                    <a:p>
                      <a:pPr algn="ctr"/>
                      <a:r>
                        <a:rPr lang="en-SG" sz="2800" dirty="0"/>
                        <a:t>(Y,{</a:t>
                      </a:r>
                      <a:r>
                        <a:rPr lang="en-SG" sz="2800" dirty="0">
                          <a:latin typeface="Arial" panose="020B0604020202020204" pitchFamily="34" charset="0"/>
                          <a:cs typeface="Arial" panose="020B0604020202020204" pitchFamily="34" charset="0"/>
                        </a:rPr>
                        <a:t>ø})</a:t>
                      </a:r>
                      <a:endParaRPr lang="en-SG" sz="2800" dirty="0"/>
                    </a:p>
                  </a:txBody>
                  <a:tcPr/>
                </a:tc>
                <a:extLst>
                  <a:ext uri="{0D108BD9-81ED-4DB2-BD59-A6C34878D82A}">
                    <a16:rowId xmlns:a16="http://schemas.microsoft.com/office/drawing/2014/main" val="3811431823"/>
                  </a:ext>
                </a:extLst>
              </a:tr>
              <a:tr h="514400">
                <a:tc>
                  <a:txBody>
                    <a:bodyPr/>
                    <a:lstStyle/>
                    <a:p>
                      <a:pPr algn="ctr"/>
                      <a:r>
                        <a:rPr lang="en-SG" sz="2800" dirty="0"/>
                        <a:t>Charlie</a:t>
                      </a:r>
                    </a:p>
                  </a:txBody>
                  <a:tcPr>
                    <a:solidFill>
                      <a:schemeClr val="accent2"/>
                    </a:solidFill>
                  </a:tcPr>
                </a:tc>
                <a:tc>
                  <a:txBody>
                    <a:bodyPr/>
                    <a:lstStyle/>
                    <a:p>
                      <a:pPr algn="ctr"/>
                      <a:r>
                        <a:rPr lang="en-SG" sz="2800" dirty="0"/>
                        <a:t>(Y,{A,B})</a:t>
                      </a:r>
                    </a:p>
                  </a:txBody>
                  <a:tcPr/>
                </a:tc>
                <a:tc>
                  <a:txBody>
                    <a:bodyPr/>
                    <a:lstStyle/>
                    <a:p>
                      <a:pPr algn="ctr"/>
                      <a:endParaRPr lang="en-SG" sz="2800" dirty="0"/>
                    </a:p>
                  </a:txBody>
                  <a:tcPr>
                    <a:noFill/>
                  </a:tcPr>
                </a:tc>
                <a:tc>
                  <a:txBody>
                    <a:bodyPr/>
                    <a:lstStyle/>
                    <a:p>
                      <a:pPr algn="ctr"/>
                      <a:r>
                        <a:rPr lang="en-SG" sz="2800" dirty="0"/>
                        <a:t>O3</a:t>
                      </a:r>
                    </a:p>
                  </a:txBody>
                  <a:tcPr/>
                </a:tc>
                <a:tc>
                  <a:txBody>
                    <a:bodyPr/>
                    <a:lstStyle/>
                    <a:p>
                      <a:pPr algn="ctr"/>
                      <a:r>
                        <a:rPr lang="en-SG" sz="2800" dirty="0"/>
                        <a:t>(Y,{B})</a:t>
                      </a:r>
                    </a:p>
                  </a:txBody>
                  <a:tcPr/>
                </a:tc>
                <a:extLst>
                  <a:ext uri="{0D108BD9-81ED-4DB2-BD59-A6C34878D82A}">
                    <a16:rowId xmlns:a16="http://schemas.microsoft.com/office/drawing/2014/main" val="3936025176"/>
                  </a:ext>
                </a:extLst>
              </a:tr>
              <a:tr h="514400">
                <a:tc>
                  <a:txBody>
                    <a:bodyPr/>
                    <a:lstStyle/>
                    <a:p>
                      <a:pPr algn="ctr"/>
                      <a:endParaRPr lang="en-SG" sz="2800" dirty="0"/>
                    </a:p>
                  </a:txBody>
                  <a:tcPr>
                    <a:noFill/>
                  </a:tcPr>
                </a:tc>
                <a:tc>
                  <a:txBody>
                    <a:bodyPr/>
                    <a:lstStyle/>
                    <a:p>
                      <a:pPr algn="ctr"/>
                      <a:endParaRPr lang="en-SG" sz="2800" dirty="0"/>
                    </a:p>
                  </a:txBody>
                  <a:tcPr>
                    <a:noFill/>
                  </a:tcPr>
                </a:tc>
                <a:tc>
                  <a:txBody>
                    <a:bodyPr/>
                    <a:lstStyle/>
                    <a:p>
                      <a:pPr algn="ctr"/>
                      <a:endParaRPr lang="en-SG" sz="2800" dirty="0"/>
                    </a:p>
                  </a:txBody>
                  <a:tcPr>
                    <a:noFill/>
                  </a:tcPr>
                </a:tc>
                <a:tc>
                  <a:txBody>
                    <a:bodyPr/>
                    <a:lstStyle/>
                    <a:p>
                      <a:pPr algn="ctr"/>
                      <a:r>
                        <a:rPr lang="en-SG" sz="2800" dirty="0"/>
                        <a:t>O4</a:t>
                      </a:r>
                    </a:p>
                  </a:txBody>
                  <a:tcPr/>
                </a:tc>
                <a:tc>
                  <a:txBody>
                    <a:bodyPr/>
                    <a:lstStyle/>
                    <a:p>
                      <a:pPr algn="ctr"/>
                      <a:r>
                        <a:rPr lang="en-SG" sz="2800" dirty="0"/>
                        <a:t>(X, {A,B})</a:t>
                      </a:r>
                    </a:p>
                  </a:txBody>
                  <a:tcPr/>
                </a:tc>
                <a:extLst>
                  <a:ext uri="{0D108BD9-81ED-4DB2-BD59-A6C34878D82A}">
                    <a16:rowId xmlns:a16="http://schemas.microsoft.com/office/drawing/2014/main" val="4291167719"/>
                  </a:ext>
                </a:extLst>
              </a:tr>
            </a:tbl>
          </a:graphicData>
        </a:graphic>
      </p:graphicFrame>
    </p:spTree>
    <p:extLst>
      <p:ext uri="{BB962C8B-B14F-4D97-AF65-F5344CB8AC3E}">
        <p14:creationId xmlns:p14="http://schemas.microsoft.com/office/powerpoint/2010/main" val="3446011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9268246-DFAA-4EFF-B2D4-F33A6D9F2338}"/>
              </a:ext>
            </a:extLst>
          </p:cNvPr>
          <p:cNvGrpSpPr/>
          <p:nvPr/>
        </p:nvGrpSpPr>
        <p:grpSpPr>
          <a:xfrm>
            <a:off x="0" y="0"/>
            <a:ext cx="5943259" cy="4355433"/>
            <a:chOff x="6056044" y="365125"/>
            <a:chExt cx="5943259" cy="4355433"/>
          </a:xfrm>
        </p:grpSpPr>
        <p:sp>
          <p:nvSpPr>
            <p:cNvPr id="3" name="Rectangle 2">
              <a:extLst>
                <a:ext uri="{FF2B5EF4-FFF2-40B4-BE49-F238E27FC236}">
                  <a16:creationId xmlns:a16="http://schemas.microsoft.com/office/drawing/2014/main" id="{2AA2CBFB-3FC3-42B2-B7D3-A99ADDE2ADDA}"/>
                </a:ext>
              </a:extLst>
            </p:cNvPr>
            <p:cNvSpPr/>
            <p:nvPr/>
          </p:nvSpPr>
          <p:spPr>
            <a:xfrm>
              <a:off x="6056044" y="365125"/>
              <a:ext cx="5943259" cy="431111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 name="Straight Connector 3">
              <a:extLst>
                <a:ext uri="{FF2B5EF4-FFF2-40B4-BE49-F238E27FC236}">
                  <a16:creationId xmlns:a16="http://schemas.microsoft.com/office/drawing/2014/main" id="{F8091865-C15D-4DA4-963D-890DF693043E}"/>
                </a:ext>
              </a:extLst>
            </p:cNvPr>
            <p:cNvCxnSpPr>
              <a:cxnSpLocks/>
            </p:cNvCxnSpPr>
            <p:nvPr/>
          </p:nvCxnSpPr>
          <p:spPr>
            <a:xfrm flipV="1">
              <a:off x="9604471" y="1844015"/>
              <a:ext cx="1090160" cy="1031994"/>
            </a:xfrm>
            <a:prstGeom prst="line">
              <a:avLst/>
            </a:prstGeom>
            <a:ln w="57150">
              <a:solidFill>
                <a:schemeClr val="tx1"/>
              </a:solidFill>
              <a:prstDash val="dash"/>
              <a:headEnd type="none"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D3539D4C-45B2-4730-81EE-A396C60AC881}"/>
                </a:ext>
              </a:extLst>
            </p:cNvPr>
            <p:cNvGrpSpPr/>
            <p:nvPr/>
          </p:nvGrpSpPr>
          <p:grpSpPr>
            <a:xfrm>
              <a:off x="6056044" y="435397"/>
              <a:ext cx="5943259" cy="4285161"/>
              <a:chOff x="2935109" y="561438"/>
              <a:chExt cx="6189500" cy="6938616"/>
            </a:xfrm>
          </p:grpSpPr>
          <p:grpSp>
            <p:nvGrpSpPr>
              <p:cNvPr id="6" name="Group 5">
                <a:extLst>
                  <a:ext uri="{FF2B5EF4-FFF2-40B4-BE49-F238E27FC236}">
                    <a16:creationId xmlns:a16="http://schemas.microsoft.com/office/drawing/2014/main" id="{D621FF11-37B8-4C95-8A1E-8F40FE1C2341}"/>
                  </a:ext>
                </a:extLst>
              </p:cNvPr>
              <p:cNvGrpSpPr/>
              <p:nvPr/>
            </p:nvGrpSpPr>
            <p:grpSpPr>
              <a:xfrm>
                <a:off x="2935109" y="4498549"/>
                <a:ext cx="6189500" cy="3001505"/>
                <a:chOff x="2935109" y="4498549"/>
                <a:chExt cx="6189500" cy="3001505"/>
              </a:xfrm>
            </p:grpSpPr>
            <p:grpSp>
              <p:nvGrpSpPr>
                <p:cNvPr id="23" name="Group 22">
                  <a:extLst>
                    <a:ext uri="{FF2B5EF4-FFF2-40B4-BE49-F238E27FC236}">
                      <a16:creationId xmlns:a16="http://schemas.microsoft.com/office/drawing/2014/main" id="{C9B68BCB-0C89-41AB-9DE3-3DCE4D43D33F}"/>
                    </a:ext>
                  </a:extLst>
                </p:cNvPr>
                <p:cNvGrpSpPr/>
                <p:nvPr/>
              </p:nvGrpSpPr>
              <p:grpSpPr>
                <a:xfrm>
                  <a:off x="2935109" y="4498549"/>
                  <a:ext cx="6189500" cy="3001505"/>
                  <a:chOff x="3047996" y="4211037"/>
                  <a:chExt cx="6189500" cy="3001505"/>
                </a:xfrm>
              </p:grpSpPr>
              <p:sp>
                <p:nvSpPr>
                  <p:cNvPr id="29" name="TextBox 28">
                    <a:extLst>
                      <a:ext uri="{FF2B5EF4-FFF2-40B4-BE49-F238E27FC236}">
                        <a16:creationId xmlns:a16="http://schemas.microsoft.com/office/drawing/2014/main" id="{CBCD6B5B-81C5-4C9E-8350-0A5E5259016A}"/>
                      </a:ext>
                    </a:extLst>
                  </p:cNvPr>
                  <p:cNvSpPr txBox="1"/>
                  <p:nvPr/>
                </p:nvSpPr>
                <p:spPr>
                  <a:xfrm>
                    <a:off x="7779757" y="4978909"/>
                    <a:ext cx="1457739" cy="523220"/>
                  </a:xfrm>
                  <a:prstGeom prst="rect">
                    <a:avLst/>
                  </a:prstGeom>
                  <a:noFill/>
                </p:spPr>
                <p:txBody>
                  <a:bodyPr wrap="square" rtlCol="0">
                    <a:spAutoFit/>
                  </a:bodyPr>
                  <a:lstStyle/>
                  <a:p>
                    <a:pPr algn="ctr"/>
                    <a:r>
                      <a:rPr lang="en-SG" sz="2800" dirty="0"/>
                      <a:t>(X, {B})</a:t>
                    </a:r>
                  </a:p>
                </p:txBody>
              </p:sp>
              <p:sp>
                <p:nvSpPr>
                  <p:cNvPr id="30" name="TextBox 29">
                    <a:extLst>
                      <a:ext uri="{FF2B5EF4-FFF2-40B4-BE49-F238E27FC236}">
                        <a16:creationId xmlns:a16="http://schemas.microsoft.com/office/drawing/2014/main" id="{F2B5DEEF-36BD-4E2A-8783-9C641D385583}"/>
                      </a:ext>
                    </a:extLst>
                  </p:cNvPr>
                  <p:cNvSpPr txBox="1"/>
                  <p:nvPr/>
                </p:nvSpPr>
                <p:spPr>
                  <a:xfrm>
                    <a:off x="4906614" y="5754761"/>
                    <a:ext cx="1457739" cy="523220"/>
                  </a:xfrm>
                  <a:prstGeom prst="rect">
                    <a:avLst/>
                  </a:prstGeom>
                  <a:noFill/>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ø</a:t>
                    </a:r>
                    <a:r>
                      <a:rPr lang="en-SG" sz="2800" dirty="0"/>
                      <a:t>})</a:t>
                    </a:r>
                  </a:p>
                </p:txBody>
              </p:sp>
              <p:sp>
                <p:nvSpPr>
                  <p:cNvPr id="31" name="TextBox 30">
                    <a:extLst>
                      <a:ext uri="{FF2B5EF4-FFF2-40B4-BE49-F238E27FC236}">
                        <a16:creationId xmlns:a16="http://schemas.microsoft.com/office/drawing/2014/main" id="{A814A2C1-D951-4D80-BF2F-1C4D2F1831D1}"/>
                      </a:ext>
                    </a:extLst>
                  </p:cNvPr>
                  <p:cNvSpPr txBox="1"/>
                  <p:nvPr/>
                </p:nvSpPr>
                <p:spPr>
                  <a:xfrm>
                    <a:off x="3047996" y="4969931"/>
                    <a:ext cx="1457739" cy="2242611"/>
                  </a:xfrm>
                  <a:prstGeom prst="rect">
                    <a:avLst/>
                  </a:prstGeom>
                  <a:noFill/>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A</a:t>
                    </a:r>
                    <a:r>
                      <a:rPr lang="en-SG" sz="2800" dirty="0"/>
                      <a:t>})</a:t>
                    </a:r>
                  </a:p>
                  <a:p>
                    <a:pPr algn="ctr"/>
                    <a:r>
                      <a:rPr lang="en-SG" sz="2800" dirty="0">
                        <a:solidFill>
                          <a:srgbClr val="FF0000"/>
                        </a:solidFill>
                      </a:rPr>
                      <a:t>Alice,</a:t>
                    </a:r>
                  </a:p>
                  <a:p>
                    <a:pPr algn="ctr"/>
                    <a:r>
                      <a:rPr lang="en-SG" sz="2800" dirty="0">
                        <a:solidFill>
                          <a:srgbClr val="00B050"/>
                        </a:solidFill>
                      </a:rPr>
                      <a:t>O1</a:t>
                    </a:r>
                  </a:p>
                </p:txBody>
              </p:sp>
              <p:sp>
                <p:nvSpPr>
                  <p:cNvPr id="32" name="TextBox 31">
                    <a:extLst>
                      <a:ext uri="{FF2B5EF4-FFF2-40B4-BE49-F238E27FC236}">
                        <a16:creationId xmlns:a16="http://schemas.microsoft.com/office/drawing/2014/main" id="{4A460AAF-B762-4A29-88A8-C323D0A6EC6D}"/>
                      </a:ext>
                    </a:extLst>
                  </p:cNvPr>
                  <p:cNvSpPr txBox="1"/>
                  <p:nvPr/>
                </p:nvSpPr>
                <p:spPr>
                  <a:xfrm>
                    <a:off x="5635483" y="4211037"/>
                    <a:ext cx="1835428" cy="1544910"/>
                  </a:xfrm>
                  <a:prstGeom prst="rect">
                    <a:avLst/>
                  </a:prstGeom>
                  <a:noFill/>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A,B</a:t>
                    </a:r>
                    <a:r>
                      <a:rPr lang="en-SG" sz="2800" dirty="0"/>
                      <a:t>})</a:t>
                    </a:r>
                  </a:p>
                  <a:p>
                    <a:pPr algn="ctr"/>
                    <a:r>
                      <a:rPr lang="en-SG" sz="2800" dirty="0">
                        <a:solidFill>
                          <a:srgbClr val="00B050"/>
                        </a:solidFill>
                      </a:rPr>
                      <a:t>O4</a:t>
                    </a:r>
                  </a:p>
                </p:txBody>
              </p:sp>
            </p:grpSp>
            <p:grpSp>
              <p:nvGrpSpPr>
                <p:cNvPr id="24" name="Group 23">
                  <a:extLst>
                    <a:ext uri="{FF2B5EF4-FFF2-40B4-BE49-F238E27FC236}">
                      <a16:creationId xmlns:a16="http://schemas.microsoft.com/office/drawing/2014/main" id="{AFF12D4A-C66F-4D10-9DA1-00631F75CB0B}"/>
                    </a:ext>
                  </a:extLst>
                </p:cNvPr>
                <p:cNvGrpSpPr/>
                <p:nvPr/>
              </p:nvGrpSpPr>
              <p:grpSpPr>
                <a:xfrm>
                  <a:off x="4286605" y="4560512"/>
                  <a:ext cx="3499811" cy="1549227"/>
                  <a:chOff x="414546" y="3549120"/>
                  <a:chExt cx="3499811" cy="1549227"/>
                </a:xfrm>
              </p:grpSpPr>
              <p:cxnSp>
                <p:nvCxnSpPr>
                  <p:cNvPr id="25" name="Straight Arrow Connector 24">
                    <a:extLst>
                      <a:ext uri="{FF2B5EF4-FFF2-40B4-BE49-F238E27FC236}">
                        <a16:creationId xmlns:a16="http://schemas.microsoft.com/office/drawing/2014/main" id="{A923B4D7-5BF6-44D0-817E-55EF49445E25}"/>
                      </a:ext>
                    </a:extLst>
                  </p:cNvPr>
                  <p:cNvCxnSpPr/>
                  <p:nvPr/>
                </p:nvCxnSpPr>
                <p:spPr>
                  <a:xfrm flipV="1">
                    <a:off x="1581150" y="4545897"/>
                    <a:ext cx="2333207" cy="552450"/>
                  </a:xfrm>
                  <a:prstGeom prst="straightConnector1">
                    <a:avLst/>
                  </a:prstGeom>
                  <a:ln>
                    <a:solidFill>
                      <a:srgbClr val="C00000"/>
                    </a:solidFill>
                    <a:headEnd type="none" w="sm" len="sm"/>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76D9EA2-7176-4229-9F45-ED1F1E521365}"/>
                      </a:ext>
                    </a:extLst>
                  </p:cNvPr>
                  <p:cNvCxnSpPr/>
                  <p:nvPr/>
                </p:nvCxnSpPr>
                <p:spPr>
                  <a:xfrm flipH="1" flipV="1">
                    <a:off x="419100" y="4133850"/>
                    <a:ext cx="1162050" cy="964497"/>
                  </a:xfrm>
                  <a:prstGeom prst="straightConnector1">
                    <a:avLst/>
                  </a:prstGeom>
                  <a:ln>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4F3A74C-5CC0-4A95-BF85-DE4AACA0FC80}"/>
                      </a:ext>
                    </a:extLst>
                  </p:cNvPr>
                  <p:cNvCxnSpPr/>
                  <p:nvPr/>
                </p:nvCxnSpPr>
                <p:spPr>
                  <a:xfrm flipV="1">
                    <a:off x="414546" y="3549120"/>
                    <a:ext cx="2333207" cy="552450"/>
                  </a:xfrm>
                  <a:prstGeom prst="straightConnector1">
                    <a:avLst/>
                  </a:prstGeom>
                  <a:ln>
                    <a:solidFill>
                      <a:srgbClr val="C00000"/>
                    </a:solidFill>
                    <a:headEnd type="none" w="sm" len="sm"/>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713D09E-4566-44F2-8869-3FECEA8D788D}"/>
                      </a:ext>
                    </a:extLst>
                  </p:cNvPr>
                  <p:cNvCxnSpPr/>
                  <p:nvPr/>
                </p:nvCxnSpPr>
                <p:spPr>
                  <a:xfrm flipH="1" flipV="1">
                    <a:off x="2747753" y="3549120"/>
                    <a:ext cx="1162050" cy="964497"/>
                  </a:xfrm>
                  <a:prstGeom prst="straightConnector1">
                    <a:avLst/>
                  </a:prstGeom>
                  <a:ln>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7" name="Group 6">
                <a:extLst>
                  <a:ext uri="{FF2B5EF4-FFF2-40B4-BE49-F238E27FC236}">
                    <a16:creationId xmlns:a16="http://schemas.microsoft.com/office/drawing/2014/main" id="{87472850-F4D8-4481-AAC0-BB1A95C9AE1D}"/>
                  </a:ext>
                </a:extLst>
              </p:cNvPr>
              <p:cNvGrpSpPr/>
              <p:nvPr/>
            </p:nvGrpSpPr>
            <p:grpSpPr>
              <a:xfrm>
                <a:off x="2935109" y="561438"/>
                <a:ext cx="6189500" cy="4090095"/>
                <a:chOff x="2935109" y="3418938"/>
                <a:chExt cx="6189500" cy="4090095"/>
              </a:xfrm>
            </p:grpSpPr>
            <p:grpSp>
              <p:nvGrpSpPr>
                <p:cNvPr id="13" name="Group 12">
                  <a:extLst>
                    <a:ext uri="{FF2B5EF4-FFF2-40B4-BE49-F238E27FC236}">
                      <a16:creationId xmlns:a16="http://schemas.microsoft.com/office/drawing/2014/main" id="{B009A39D-DE7D-4C67-B500-43D54006A30A}"/>
                    </a:ext>
                  </a:extLst>
                </p:cNvPr>
                <p:cNvGrpSpPr/>
                <p:nvPr/>
              </p:nvGrpSpPr>
              <p:grpSpPr>
                <a:xfrm>
                  <a:off x="2935109" y="3418938"/>
                  <a:ext cx="6189500" cy="4090095"/>
                  <a:chOff x="3047996" y="3131426"/>
                  <a:chExt cx="6189500" cy="4090095"/>
                </a:xfrm>
              </p:grpSpPr>
              <p:sp>
                <p:nvSpPr>
                  <p:cNvPr id="19" name="TextBox 18">
                    <a:extLst>
                      <a:ext uri="{FF2B5EF4-FFF2-40B4-BE49-F238E27FC236}">
                        <a16:creationId xmlns:a16="http://schemas.microsoft.com/office/drawing/2014/main" id="{41514044-178B-4CC8-8D70-9D51DA7AE2FB}"/>
                      </a:ext>
                    </a:extLst>
                  </p:cNvPr>
                  <p:cNvSpPr txBox="1"/>
                  <p:nvPr/>
                </p:nvSpPr>
                <p:spPr>
                  <a:xfrm>
                    <a:off x="7779757" y="4978909"/>
                    <a:ext cx="1457739" cy="2242612"/>
                  </a:xfrm>
                  <a:prstGeom prst="rect">
                    <a:avLst/>
                  </a:prstGeom>
                  <a:noFill/>
                </p:spPr>
                <p:txBody>
                  <a:bodyPr wrap="square" rtlCol="0">
                    <a:spAutoFit/>
                  </a:bodyPr>
                  <a:lstStyle/>
                  <a:p>
                    <a:pPr algn="ctr"/>
                    <a:r>
                      <a:rPr lang="en-SG" sz="2800" dirty="0"/>
                      <a:t>(Y, {B})</a:t>
                    </a:r>
                  </a:p>
                  <a:p>
                    <a:pPr algn="ctr"/>
                    <a:r>
                      <a:rPr lang="en-SG" sz="2800" dirty="0">
                        <a:solidFill>
                          <a:srgbClr val="FF0000"/>
                        </a:solidFill>
                      </a:rPr>
                      <a:t>Bob</a:t>
                    </a:r>
                  </a:p>
                  <a:p>
                    <a:pPr algn="ctr"/>
                    <a:r>
                      <a:rPr lang="en-SG" sz="2800" dirty="0">
                        <a:solidFill>
                          <a:srgbClr val="00B050"/>
                        </a:solidFill>
                      </a:rPr>
                      <a:t>O3</a:t>
                    </a:r>
                  </a:p>
                </p:txBody>
              </p:sp>
              <p:sp>
                <p:nvSpPr>
                  <p:cNvPr id="20" name="TextBox 19">
                    <a:extLst>
                      <a:ext uri="{FF2B5EF4-FFF2-40B4-BE49-F238E27FC236}">
                        <a16:creationId xmlns:a16="http://schemas.microsoft.com/office/drawing/2014/main" id="{507D8D94-10C9-4C6E-8420-4623A022D39E}"/>
                      </a:ext>
                    </a:extLst>
                  </p:cNvPr>
                  <p:cNvSpPr txBox="1"/>
                  <p:nvPr/>
                </p:nvSpPr>
                <p:spPr>
                  <a:xfrm>
                    <a:off x="5166795" y="4952372"/>
                    <a:ext cx="1457739" cy="1544909"/>
                  </a:xfrm>
                  <a:prstGeom prst="rect">
                    <a:avLst/>
                  </a:prstGeom>
                  <a:noFill/>
                </p:spPr>
                <p:txBody>
                  <a:bodyPr wrap="square" rtlCol="0">
                    <a:spAutoFit/>
                  </a:bodyPr>
                  <a:lstStyle/>
                  <a:p>
                    <a:pPr algn="ctr"/>
                    <a:r>
                      <a:rPr lang="en-SG" sz="2800" dirty="0"/>
                      <a:t>(Y, {</a:t>
                    </a:r>
                    <a:r>
                      <a:rPr lang="en-SG" sz="2800" dirty="0">
                        <a:latin typeface="Arial" panose="020B0604020202020204" pitchFamily="34" charset="0"/>
                        <a:cs typeface="Arial" panose="020B0604020202020204" pitchFamily="34" charset="0"/>
                      </a:rPr>
                      <a:t>ø</a:t>
                    </a:r>
                    <a:r>
                      <a:rPr lang="en-SG" sz="2800" dirty="0"/>
                      <a:t>})</a:t>
                    </a:r>
                  </a:p>
                  <a:p>
                    <a:pPr algn="ctr"/>
                    <a:r>
                      <a:rPr lang="en-SG" sz="2800" dirty="0">
                        <a:solidFill>
                          <a:srgbClr val="00B050"/>
                        </a:solidFill>
                      </a:rPr>
                      <a:t>O2</a:t>
                    </a:r>
                  </a:p>
                </p:txBody>
              </p:sp>
              <p:sp>
                <p:nvSpPr>
                  <p:cNvPr id="21" name="TextBox 20">
                    <a:extLst>
                      <a:ext uri="{FF2B5EF4-FFF2-40B4-BE49-F238E27FC236}">
                        <a16:creationId xmlns:a16="http://schemas.microsoft.com/office/drawing/2014/main" id="{F3895E58-691F-48E1-A486-7293FCEF7D09}"/>
                      </a:ext>
                    </a:extLst>
                  </p:cNvPr>
                  <p:cNvSpPr txBox="1"/>
                  <p:nvPr/>
                </p:nvSpPr>
                <p:spPr>
                  <a:xfrm>
                    <a:off x="3047996" y="4969931"/>
                    <a:ext cx="1457739" cy="523220"/>
                  </a:xfrm>
                  <a:prstGeom prst="rect">
                    <a:avLst/>
                  </a:prstGeom>
                  <a:noFill/>
                </p:spPr>
                <p:txBody>
                  <a:bodyPr wrap="square" rtlCol="0">
                    <a:spAutoFit/>
                  </a:bodyPr>
                  <a:lstStyle/>
                  <a:p>
                    <a:pPr algn="ctr"/>
                    <a:r>
                      <a:rPr lang="en-SG" sz="2800" dirty="0"/>
                      <a:t>(Y, {</a:t>
                    </a:r>
                    <a:r>
                      <a:rPr lang="en-SG" sz="2800" dirty="0">
                        <a:latin typeface="Arial" panose="020B0604020202020204" pitchFamily="34" charset="0"/>
                        <a:cs typeface="Arial" panose="020B0604020202020204" pitchFamily="34" charset="0"/>
                      </a:rPr>
                      <a:t>A</a:t>
                    </a:r>
                    <a:r>
                      <a:rPr lang="en-SG" sz="2800" dirty="0"/>
                      <a:t>})</a:t>
                    </a:r>
                  </a:p>
                </p:txBody>
              </p:sp>
              <p:sp>
                <p:nvSpPr>
                  <p:cNvPr id="22" name="TextBox 21">
                    <a:extLst>
                      <a:ext uri="{FF2B5EF4-FFF2-40B4-BE49-F238E27FC236}">
                        <a16:creationId xmlns:a16="http://schemas.microsoft.com/office/drawing/2014/main" id="{952B4116-D49F-4D7C-BBBD-7D458E4BA108}"/>
                      </a:ext>
                    </a:extLst>
                  </p:cNvPr>
                  <p:cNvSpPr txBox="1"/>
                  <p:nvPr/>
                </p:nvSpPr>
                <p:spPr>
                  <a:xfrm>
                    <a:off x="6012428" y="3131426"/>
                    <a:ext cx="2333194" cy="1544909"/>
                  </a:xfrm>
                  <a:prstGeom prst="rect">
                    <a:avLst/>
                  </a:prstGeom>
                  <a:noFill/>
                </p:spPr>
                <p:txBody>
                  <a:bodyPr wrap="square" rtlCol="0">
                    <a:spAutoFit/>
                  </a:bodyPr>
                  <a:lstStyle/>
                  <a:p>
                    <a:pPr algn="ctr"/>
                    <a:r>
                      <a:rPr lang="en-SG" sz="2800" dirty="0"/>
                      <a:t>(Y, {</a:t>
                    </a:r>
                    <a:r>
                      <a:rPr lang="en-SG" sz="2800" dirty="0">
                        <a:latin typeface="Arial" panose="020B0604020202020204" pitchFamily="34" charset="0"/>
                        <a:cs typeface="Arial" panose="020B0604020202020204" pitchFamily="34" charset="0"/>
                      </a:rPr>
                      <a:t>A,B</a:t>
                    </a:r>
                    <a:r>
                      <a:rPr lang="en-SG" sz="2800" dirty="0"/>
                      <a:t>})</a:t>
                    </a:r>
                  </a:p>
                  <a:p>
                    <a:pPr algn="ctr"/>
                    <a:r>
                      <a:rPr lang="en-SG" sz="2800" dirty="0">
                        <a:solidFill>
                          <a:srgbClr val="FF0000"/>
                        </a:solidFill>
                      </a:rPr>
                      <a:t>       Charlie</a:t>
                    </a:r>
                  </a:p>
                </p:txBody>
              </p:sp>
            </p:grpSp>
            <p:grpSp>
              <p:nvGrpSpPr>
                <p:cNvPr id="14" name="Group 13">
                  <a:extLst>
                    <a:ext uri="{FF2B5EF4-FFF2-40B4-BE49-F238E27FC236}">
                      <a16:creationId xmlns:a16="http://schemas.microsoft.com/office/drawing/2014/main" id="{E5393EDA-01DF-4739-B4B5-2D118B1C7D55}"/>
                    </a:ext>
                  </a:extLst>
                </p:cNvPr>
                <p:cNvGrpSpPr/>
                <p:nvPr/>
              </p:nvGrpSpPr>
              <p:grpSpPr>
                <a:xfrm>
                  <a:off x="4286605" y="4560512"/>
                  <a:ext cx="3499811" cy="1549227"/>
                  <a:chOff x="414546" y="3549120"/>
                  <a:chExt cx="3499811" cy="1549227"/>
                </a:xfrm>
              </p:grpSpPr>
              <p:cxnSp>
                <p:nvCxnSpPr>
                  <p:cNvPr id="15" name="Straight Arrow Connector 14">
                    <a:extLst>
                      <a:ext uri="{FF2B5EF4-FFF2-40B4-BE49-F238E27FC236}">
                        <a16:creationId xmlns:a16="http://schemas.microsoft.com/office/drawing/2014/main" id="{6560EF3D-3A25-4B7D-A049-72AFB916CA74}"/>
                      </a:ext>
                    </a:extLst>
                  </p:cNvPr>
                  <p:cNvCxnSpPr/>
                  <p:nvPr/>
                </p:nvCxnSpPr>
                <p:spPr>
                  <a:xfrm flipV="1">
                    <a:off x="1581150" y="4545897"/>
                    <a:ext cx="2333207" cy="552450"/>
                  </a:xfrm>
                  <a:prstGeom prst="straightConnector1">
                    <a:avLst/>
                  </a:prstGeom>
                  <a:ln>
                    <a:solidFill>
                      <a:srgbClr val="C00000"/>
                    </a:solidFill>
                    <a:headEnd type="none" w="sm" len="sm"/>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964F286-2E08-4716-8B47-9AD2B44DCAFE}"/>
                      </a:ext>
                    </a:extLst>
                  </p:cNvPr>
                  <p:cNvCxnSpPr/>
                  <p:nvPr/>
                </p:nvCxnSpPr>
                <p:spPr>
                  <a:xfrm flipH="1" flipV="1">
                    <a:off x="419100" y="4133850"/>
                    <a:ext cx="1162050" cy="964497"/>
                  </a:xfrm>
                  <a:prstGeom prst="straightConnector1">
                    <a:avLst/>
                  </a:prstGeom>
                  <a:ln>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5D9ED0C-5702-4771-9F85-FBB7207608CB}"/>
                      </a:ext>
                    </a:extLst>
                  </p:cNvPr>
                  <p:cNvCxnSpPr/>
                  <p:nvPr/>
                </p:nvCxnSpPr>
                <p:spPr>
                  <a:xfrm flipV="1">
                    <a:off x="414546" y="3549120"/>
                    <a:ext cx="2333207" cy="552450"/>
                  </a:xfrm>
                  <a:prstGeom prst="straightConnector1">
                    <a:avLst/>
                  </a:prstGeom>
                  <a:ln>
                    <a:solidFill>
                      <a:srgbClr val="C00000"/>
                    </a:solidFill>
                    <a:headEnd type="none" w="sm" len="sm"/>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C4513CE-8C46-4201-BEA2-A4497ADE70A4}"/>
                      </a:ext>
                    </a:extLst>
                  </p:cNvPr>
                  <p:cNvCxnSpPr/>
                  <p:nvPr/>
                </p:nvCxnSpPr>
                <p:spPr>
                  <a:xfrm flipH="1" flipV="1">
                    <a:off x="2747753" y="3549120"/>
                    <a:ext cx="1162050" cy="964497"/>
                  </a:xfrm>
                  <a:prstGeom prst="straightConnector1">
                    <a:avLst/>
                  </a:prstGeom>
                  <a:ln>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8" name="Group 7">
                <a:extLst>
                  <a:ext uri="{FF2B5EF4-FFF2-40B4-BE49-F238E27FC236}">
                    <a16:creationId xmlns:a16="http://schemas.microsoft.com/office/drawing/2014/main" id="{B6F54851-B185-4B55-B958-342A3EC35642}"/>
                  </a:ext>
                </a:extLst>
              </p:cNvPr>
              <p:cNvGrpSpPr/>
              <p:nvPr/>
            </p:nvGrpSpPr>
            <p:grpSpPr>
              <a:xfrm>
                <a:off x="4286605" y="1735292"/>
                <a:ext cx="3495257" cy="4374447"/>
                <a:chOff x="4286605" y="1735292"/>
                <a:chExt cx="3495257" cy="4374447"/>
              </a:xfrm>
            </p:grpSpPr>
            <p:cxnSp>
              <p:nvCxnSpPr>
                <p:cNvPr id="9" name="Straight Arrow Connector 8">
                  <a:extLst>
                    <a:ext uri="{FF2B5EF4-FFF2-40B4-BE49-F238E27FC236}">
                      <a16:creationId xmlns:a16="http://schemas.microsoft.com/office/drawing/2014/main" id="{8974A91F-E95A-4994-9C62-D6B1B198F93E}"/>
                    </a:ext>
                  </a:extLst>
                </p:cNvPr>
                <p:cNvCxnSpPr/>
                <p:nvPr/>
              </p:nvCxnSpPr>
              <p:spPr>
                <a:xfrm flipV="1">
                  <a:off x="4286605" y="2287742"/>
                  <a:ext cx="0" cy="2825220"/>
                </a:xfrm>
                <a:prstGeom prst="straightConnector1">
                  <a:avLst/>
                </a:prstGeom>
                <a:ln w="19050">
                  <a:solidFill>
                    <a:srgbClr val="00B05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02EA0B4-B924-414D-B88F-FABA447973C8}"/>
                    </a:ext>
                  </a:extLst>
                </p:cNvPr>
                <p:cNvCxnSpPr/>
                <p:nvPr/>
              </p:nvCxnSpPr>
              <p:spPr>
                <a:xfrm flipV="1">
                  <a:off x="5453209" y="3284519"/>
                  <a:ext cx="0" cy="2825220"/>
                </a:xfrm>
                <a:prstGeom prst="straightConnector1">
                  <a:avLst/>
                </a:prstGeom>
                <a:ln w="19050">
                  <a:solidFill>
                    <a:srgbClr val="00B05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7355A8D-5460-4696-831B-A9F71EFBE833}"/>
                    </a:ext>
                  </a:extLst>
                </p:cNvPr>
                <p:cNvCxnSpPr/>
                <p:nvPr/>
              </p:nvCxnSpPr>
              <p:spPr>
                <a:xfrm flipV="1">
                  <a:off x="7781862" y="2732069"/>
                  <a:ext cx="0" cy="2825220"/>
                </a:xfrm>
                <a:prstGeom prst="straightConnector1">
                  <a:avLst/>
                </a:prstGeom>
                <a:ln w="57150">
                  <a:solidFill>
                    <a:srgbClr val="00B05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3EF38FA-CFD7-4D49-9E21-1E9CF9800593}"/>
                    </a:ext>
                  </a:extLst>
                </p:cNvPr>
                <p:cNvCxnSpPr/>
                <p:nvPr/>
              </p:nvCxnSpPr>
              <p:spPr>
                <a:xfrm flipV="1">
                  <a:off x="6582067" y="1735292"/>
                  <a:ext cx="0" cy="2825220"/>
                </a:xfrm>
                <a:prstGeom prst="straightConnector1">
                  <a:avLst/>
                </a:prstGeom>
                <a:ln w="19050">
                  <a:solidFill>
                    <a:srgbClr val="00B050"/>
                  </a:solidFill>
                  <a:prstDash val="dash"/>
                  <a:headEnd type="none" w="lg" len="lg"/>
                  <a:tailEnd type="stealth" w="lg" len="lg"/>
                </a:ln>
              </p:spPr>
              <p:style>
                <a:lnRef idx="1">
                  <a:schemeClr val="accent1"/>
                </a:lnRef>
                <a:fillRef idx="0">
                  <a:schemeClr val="accent1"/>
                </a:fillRef>
                <a:effectRef idx="0">
                  <a:schemeClr val="accent1"/>
                </a:effectRef>
                <a:fontRef idx="minor">
                  <a:schemeClr val="tx1"/>
                </a:fontRef>
              </p:style>
            </p:cxnSp>
          </p:grpSp>
        </p:grpSp>
      </p:grpSp>
      <p:graphicFrame>
        <p:nvGraphicFramePr>
          <p:cNvPr id="33" name="Content Placeholder 3">
            <a:extLst>
              <a:ext uri="{FF2B5EF4-FFF2-40B4-BE49-F238E27FC236}">
                <a16:creationId xmlns:a16="http://schemas.microsoft.com/office/drawing/2014/main" id="{1C025CB6-A72B-4211-AC4D-B9AE38A9E451}"/>
              </a:ext>
            </a:extLst>
          </p:cNvPr>
          <p:cNvGraphicFramePr>
            <a:graphicFrameLocks/>
          </p:cNvGraphicFramePr>
          <p:nvPr>
            <p:extLst>
              <p:ext uri="{D42A27DB-BD31-4B8C-83A1-F6EECF244321}">
                <p14:modId xmlns:p14="http://schemas.microsoft.com/office/powerpoint/2010/main" val="3945240778"/>
              </p:ext>
            </p:extLst>
          </p:nvPr>
        </p:nvGraphicFramePr>
        <p:xfrm>
          <a:off x="5000704" y="4715311"/>
          <a:ext cx="6905545" cy="2072640"/>
        </p:xfrm>
        <a:graphic>
          <a:graphicData uri="http://schemas.openxmlformats.org/drawingml/2006/table">
            <a:tbl>
              <a:tblPr firstRow="1" bandRow="1">
                <a:tableStyleId>{5DA37D80-6434-44D0-A028-1B22A696006F}</a:tableStyleId>
              </a:tblPr>
              <a:tblGrid>
                <a:gridCol w="1381109">
                  <a:extLst>
                    <a:ext uri="{9D8B030D-6E8A-4147-A177-3AD203B41FA5}">
                      <a16:colId xmlns:a16="http://schemas.microsoft.com/office/drawing/2014/main" val="60919629"/>
                    </a:ext>
                  </a:extLst>
                </a:gridCol>
                <a:gridCol w="1381109">
                  <a:extLst>
                    <a:ext uri="{9D8B030D-6E8A-4147-A177-3AD203B41FA5}">
                      <a16:colId xmlns:a16="http://schemas.microsoft.com/office/drawing/2014/main" val="717672364"/>
                    </a:ext>
                  </a:extLst>
                </a:gridCol>
                <a:gridCol w="1381109">
                  <a:extLst>
                    <a:ext uri="{9D8B030D-6E8A-4147-A177-3AD203B41FA5}">
                      <a16:colId xmlns:a16="http://schemas.microsoft.com/office/drawing/2014/main" val="110105812"/>
                    </a:ext>
                  </a:extLst>
                </a:gridCol>
                <a:gridCol w="1381109">
                  <a:extLst>
                    <a:ext uri="{9D8B030D-6E8A-4147-A177-3AD203B41FA5}">
                      <a16:colId xmlns:a16="http://schemas.microsoft.com/office/drawing/2014/main" val="3755842867"/>
                    </a:ext>
                  </a:extLst>
                </a:gridCol>
                <a:gridCol w="1381109">
                  <a:extLst>
                    <a:ext uri="{9D8B030D-6E8A-4147-A177-3AD203B41FA5}">
                      <a16:colId xmlns:a16="http://schemas.microsoft.com/office/drawing/2014/main" val="234290274"/>
                    </a:ext>
                  </a:extLst>
                </a:gridCol>
              </a:tblGrid>
              <a:tr h="283935">
                <a:tc>
                  <a:txBody>
                    <a:bodyPr/>
                    <a:lstStyle/>
                    <a:p>
                      <a:pPr algn="ctr"/>
                      <a:endParaRPr lang="en-SG" sz="2800" dirty="0"/>
                    </a:p>
                  </a:txBody>
                  <a:tcPr>
                    <a:solidFill>
                      <a:schemeClr val="accent2">
                        <a:lumMod val="40000"/>
                        <a:lumOff val="60000"/>
                      </a:schemeClr>
                    </a:solidFill>
                  </a:tcPr>
                </a:tc>
                <a:tc>
                  <a:txBody>
                    <a:bodyPr/>
                    <a:lstStyle/>
                    <a:p>
                      <a:pPr algn="ctr"/>
                      <a:r>
                        <a:rPr lang="en-SG" sz="2800" dirty="0"/>
                        <a:t>O1</a:t>
                      </a:r>
                    </a:p>
                  </a:txBody>
                  <a:tcPr>
                    <a:solidFill>
                      <a:schemeClr val="accent2">
                        <a:lumMod val="40000"/>
                        <a:lumOff val="60000"/>
                      </a:schemeClr>
                    </a:solidFill>
                  </a:tcPr>
                </a:tc>
                <a:tc>
                  <a:txBody>
                    <a:bodyPr/>
                    <a:lstStyle/>
                    <a:p>
                      <a:pPr algn="ctr"/>
                      <a:r>
                        <a:rPr lang="en-SG" sz="2800" dirty="0"/>
                        <a:t>O2</a:t>
                      </a:r>
                    </a:p>
                  </a:txBody>
                  <a:tcPr>
                    <a:solidFill>
                      <a:schemeClr val="accent2">
                        <a:lumMod val="40000"/>
                        <a:lumOff val="60000"/>
                      </a:schemeClr>
                    </a:solidFill>
                  </a:tcPr>
                </a:tc>
                <a:tc>
                  <a:txBody>
                    <a:bodyPr/>
                    <a:lstStyle/>
                    <a:p>
                      <a:pPr algn="ctr"/>
                      <a:r>
                        <a:rPr lang="en-SG" sz="2800" dirty="0"/>
                        <a:t>O3</a:t>
                      </a:r>
                    </a:p>
                  </a:txBody>
                  <a:tcPr>
                    <a:solidFill>
                      <a:schemeClr val="accent2">
                        <a:lumMod val="40000"/>
                        <a:lumOff val="60000"/>
                      </a:schemeClr>
                    </a:solidFill>
                  </a:tcPr>
                </a:tc>
                <a:tc>
                  <a:txBody>
                    <a:bodyPr/>
                    <a:lstStyle/>
                    <a:p>
                      <a:pPr algn="ctr"/>
                      <a:r>
                        <a:rPr lang="en-SG" sz="2800" dirty="0"/>
                        <a:t>O4</a:t>
                      </a:r>
                    </a:p>
                  </a:txBody>
                  <a:tcPr>
                    <a:solidFill>
                      <a:schemeClr val="accent2">
                        <a:lumMod val="40000"/>
                        <a:lumOff val="60000"/>
                      </a:schemeClr>
                    </a:solidFill>
                  </a:tcPr>
                </a:tc>
                <a:extLst>
                  <a:ext uri="{0D108BD9-81ED-4DB2-BD59-A6C34878D82A}">
                    <a16:rowId xmlns:a16="http://schemas.microsoft.com/office/drawing/2014/main" val="3968100595"/>
                  </a:ext>
                </a:extLst>
              </a:tr>
              <a:tr h="283935">
                <a:tc>
                  <a:txBody>
                    <a:bodyPr/>
                    <a:lstStyle/>
                    <a:p>
                      <a:pPr algn="ctr"/>
                      <a:r>
                        <a:rPr lang="en-SG" sz="2800" dirty="0"/>
                        <a:t>Alice</a:t>
                      </a:r>
                    </a:p>
                  </a:txBody>
                  <a:tcPr>
                    <a:solidFill>
                      <a:schemeClr val="accent2">
                        <a:lumMod val="40000"/>
                        <a:lumOff val="60000"/>
                      </a:schemeClr>
                    </a:solidFill>
                  </a:tcPr>
                </a:tc>
                <a:tc>
                  <a:txBody>
                    <a:bodyPr/>
                    <a:lstStyle/>
                    <a:p>
                      <a:pPr algn="ctr"/>
                      <a:r>
                        <a:rPr lang="en-SG" sz="2800" dirty="0"/>
                        <a:t>R, W</a:t>
                      </a:r>
                    </a:p>
                  </a:txBody>
                  <a:tcPr/>
                </a:tc>
                <a:tc>
                  <a:txBody>
                    <a:bodyPr/>
                    <a:lstStyle/>
                    <a:p>
                      <a:pPr algn="ctr"/>
                      <a:r>
                        <a:rPr lang="en-SG" sz="2800" dirty="0"/>
                        <a:t>-</a:t>
                      </a:r>
                      <a:endParaRPr lang="en-SG" sz="2800" dirty="0"/>
                    </a:p>
                  </a:txBody>
                  <a:tcPr/>
                </a:tc>
                <a:tc>
                  <a:txBody>
                    <a:bodyPr/>
                    <a:lstStyle/>
                    <a:p>
                      <a:pPr algn="ctr"/>
                      <a:r>
                        <a:rPr lang="en-SG" sz="2800" dirty="0"/>
                        <a:t>-</a:t>
                      </a:r>
                    </a:p>
                  </a:txBody>
                  <a:tcPr/>
                </a:tc>
                <a:tc>
                  <a:txBody>
                    <a:bodyPr/>
                    <a:lstStyle/>
                    <a:p>
                      <a:pPr algn="ctr"/>
                      <a:r>
                        <a:rPr lang="en-SG" sz="2800" dirty="0"/>
                        <a:t>W</a:t>
                      </a:r>
                    </a:p>
                  </a:txBody>
                  <a:tcPr/>
                </a:tc>
                <a:extLst>
                  <a:ext uri="{0D108BD9-81ED-4DB2-BD59-A6C34878D82A}">
                    <a16:rowId xmlns:a16="http://schemas.microsoft.com/office/drawing/2014/main" val="481941147"/>
                  </a:ext>
                </a:extLst>
              </a:tr>
              <a:tr h="283935">
                <a:tc>
                  <a:txBody>
                    <a:bodyPr/>
                    <a:lstStyle/>
                    <a:p>
                      <a:pPr algn="ctr"/>
                      <a:r>
                        <a:rPr lang="en-SG" sz="2800" dirty="0"/>
                        <a:t>Bob</a:t>
                      </a:r>
                    </a:p>
                  </a:txBody>
                  <a:tcPr>
                    <a:solidFill>
                      <a:schemeClr val="accent2">
                        <a:lumMod val="40000"/>
                        <a:lumOff val="60000"/>
                      </a:schemeClr>
                    </a:solidFill>
                  </a:tcPr>
                </a:tc>
                <a:tc>
                  <a:txBody>
                    <a:bodyPr/>
                    <a:lstStyle/>
                    <a:p>
                      <a:pPr algn="ctr"/>
                      <a:r>
                        <a:rPr lang="en-SG" sz="2800" dirty="0"/>
                        <a:t>-</a:t>
                      </a:r>
                    </a:p>
                  </a:txBody>
                  <a:tcPr/>
                </a:tc>
                <a:tc>
                  <a:txBody>
                    <a:bodyPr/>
                    <a:lstStyle/>
                    <a:p>
                      <a:pPr algn="ctr"/>
                      <a:r>
                        <a:rPr lang="en-SG" sz="2800" dirty="0" smtClean="0"/>
                        <a:t>R</a:t>
                      </a:r>
                      <a:endParaRPr lang="en-SG" sz="2800" dirty="0"/>
                    </a:p>
                  </a:txBody>
                  <a:tcPr/>
                </a:tc>
                <a:tc>
                  <a:txBody>
                    <a:bodyPr/>
                    <a:lstStyle/>
                    <a:p>
                      <a:pPr algn="ctr"/>
                      <a:r>
                        <a:rPr lang="en-SG" sz="2800" dirty="0"/>
                        <a:t>R,W</a:t>
                      </a:r>
                    </a:p>
                  </a:txBody>
                  <a:tcPr/>
                </a:tc>
                <a:tc>
                  <a:txBody>
                    <a:bodyPr/>
                    <a:lstStyle/>
                    <a:p>
                      <a:pPr algn="ctr"/>
                      <a:r>
                        <a:rPr lang="en-SG" sz="2800" dirty="0"/>
                        <a:t>-</a:t>
                      </a:r>
                    </a:p>
                  </a:txBody>
                  <a:tcPr/>
                </a:tc>
                <a:extLst>
                  <a:ext uri="{0D108BD9-81ED-4DB2-BD59-A6C34878D82A}">
                    <a16:rowId xmlns:a16="http://schemas.microsoft.com/office/drawing/2014/main" val="368871671"/>
                  </a:ext>
                </a:extLst>
              </a:tr>
              <a:tr h="283935">
                <a:tc>
                  <a:txBody>
                    <a:bodyPr/>
                    <a:lstStyle/>
                    <a:p>
                      <a:pPr algn="ctr"/>
                      <a:r>
                        <a:rPr lang="en-SG" sz="2800" dirty="0"/>
                        <a:t>Charlie</a:t>
                      </a:r>
                    </a:p>
                  </a:txBody>
                  <a:tcPr>
                    <a:solidFill>
                      <a:schemeClr val="accent2">
                        <a:lumMod val="40000"/>
                        <a:lumOff val="60000"/>
                      </a:schemeClr>
                    </a:solidFill>
                  </a:tcPr>
                </a:tc>
                <a:tc>
                  <a:txBody>
                    <a:bodyPr/>
                    <a:lstStyle/>
                    <a:p>
                      <a:pPr algn="ctr"/>
                      <a:r>
                        <a:rPr lang="en-SG" sz="2800" dirty="0"/>
                        <a:t>R</a:t>
                      </a:r>
                    </a:p>
                  </a:txBody>
                  <a:tcPr/>
                </a:tc>
                <a:tc>
                  <a:txBody>
                    <a:bodyPr/>
                    <a:lstStyle/>
                    <a:p>
                      <a:pPr algn="ctr"/>
                      <a:r>
                        <a:rPr lang="en-SG" sz="2800" dirty="0" smtClean="0"/>
                        <a:t>R</a:t>
                      </a:r>
                      <a:endParaRPr lang="en-SG" sz="2800" dirty="0"/>
                    </a:p>
                  </a:txBody>
                  <a:tcPr/>
                </a:tc>
                <a:tc>
                  <a:txBody>
                    <a:bodyPr/>
                    <a:lstStyle/>
                    <a:p>
                      <a:pPr algn="ctr"/>
                      <a:r>
                        <a:rPr lang="en-SG" sz="2800" dirty="0" smtClean="0"/>
                        <a:t>R</a:t>
                      </a:r>
                      <a:endParaRPr lang="en-SG" sz="2800" dirty="0"/>
                    </a:p>
                  </a:txBody>
                  <a:tcPr/>
                </a:tc>
                <a:tc>
                  <a:txBody>
                    <a:bodyPr/>
                    <a:lstStyle/>
                    <a:p>
                      <a:pPr algn="ctr"/>
                      <a:r>
                        <a:rPr lang="en-SG" sz="2800" dirty="0"/>
                        <a:t>R</a:t>
                      </a:r>
                    </a:p>
                  </a:txBody>
                  <a:tcPr/>
                </a:tc>
                <a:extLst>
                  <a:ext uri="{0D108BD9-81ED-4DB2-BD59-A6C34878D82A}">
                    <a16:rowId xmlns:a16="http://schemas.microsoft.com/office/drawing/2014/main" val="2560203274"/>
                  </a:ext>
                </a:extLst>
              </a:tr>
            </a:tbl>
          </a:graphicData>
        </a:graphic>
      </p:graphicFrame>
      <p:graphicFrame>
        <p:nvGraphicFramePr>
          <p:cNvPr id="34" name="Table 33">
            <a:extLst>
              <a:ext uri="{FF2B5EF4-FFF2-40B4-BE49-F238E27FC236}">
                <a16:creationId xmlns:a16="http://schemas.microsoft.com/office/drawing/2014/main" id="{879ADD60-C164-4171-886C-F2E81D3834D7}"/>
              </a:ext>
            </a:extLst>
          </p:cNvPr>
          <p:cNvGraphicFramePr>
            <a:graphicFrameLocks noGrp="1"/>
          </p:cNvGraphicFramePr>
          <p:nvPr>
            <p:extLst/>
          </p:nvPr>
        </p:nvGraphicFramePr>
        <p:xfrm>
          <a:off x="6012976" y="1998294"/>
          <a:ext cx="6136090" cy="1981200"/>
        </p:xfrm>
        <a:graphic>
          <a:graphicData uri="http://schemas.openxmlformats.org/drawingml/2006/table">
            <a:tbl>
              <a:tblPr firstRow="1" bandRow="1">
                <a:tableStyleId>{21E4AEA4-8DFA-4A89-87EB-49C32662AFE0}</a:tableStyleId>
              </a:tblPr>
              <a:tblGrid>
                <a:gridCol w="1227218">
                  <a:extLst>
                    <a:ext uri="{9D8B030D-6E8A-4147-A177-3AD203B41FA5}">
                      <a16:colId xmlns:a16="http://schemas.microsoft.com/office/drawing/2014/main" val="250675579"/>
                    </a:ext>
                  </a:extLst>
                </a:gridCol>
                <a:gridCol w="1227218">
                  <a:extLst>
                    <a:ext uri="{9D8B030D-6E8A-4147-A177-3AD203B41FA5}">
                      <a16:colId xmlns:a16="http://schemas.microsoft.com/office/drawing/2014/main" val="1705779339"/>
                    </a:ext>
                  </a:extLst>
                </a:gridCol>
                <a:gridCol w="1227218">
                  <a:extLst>
                    <a:ext uri="{9D8B030D-6E8A-4147-A177-3AD203B41FA5}">
                      <a16:colId xmlns:a16="http://schemas.microsoft.com/office/drawing/2014/main" val="3418357164"/>
                    </a:ext>
                  </a:extLst>
                </a:gridCol>
                <a:gridCol w="1227218">
                  <a:extLst>
                    <a:ext uri="{9D8B030D-6E8A-4147-A177-3AD203B41FA5}">
                      <a16:colId xmlns:a16="http://schemas.microsoft.com/office/drawing/2014/main" val="3006894660"/>
                    </a:ext>
                  </a:extLst>
                </a:gridCol>
                <a:gridCol w="1227218">
                  <a:extLst>
                    <a:ext uri="{9D8B030D-6E8A-4147-A177-3AD203B41FA5}">
                      <a16:colId xmlns:a16="http://schemas.microsoft.com/office/drawing/2014/main" val="2844827925"/>
                    </a:ext>
                  </a:extLst>
                </a:gridCol>
              </a:tblGrid>
              <a:tr h="348112">
                <a:tc>
                  <a:txBody>
                    <a:bodyPr/>
                    <a:lstStyle/>
                    <a:p>
                      <a:pPr algn="ctr"/>
                      <a:r>
                        <a:rPr lang="en-SG" sz="2000" dirty="0"/>
                        <a:t>Subject</a:t>
                      </a:r>
                    </a:p>
                  </a:txBody>
                  <a:tcPr/>
                </a:tc>
                <a:tc>
                  <a:txBody>
                    <a:bodyPr/>
                    <a:lstStyle/>
                    <a:p>
                      <a:pPr algn="ctr"/>
                      <a:r>
                        <a:rPr lang="en-SG" sz="2000" dirty="0"/>
                        <a:t>Level</a:t>
                      </a:r>
                    </a:p>
                  </a:txBody>
                  <a:tcPr/>
                </a:tc>
                <a:tc>
                  <a:txBody>
                    <a:bodyPr/>
                    <a:lstStyle/>
                    <a:p>
                      <a:pPr algn="ctr"/>
                      <a:endParaRPr lang="en-SG" sz="2000" dirty="0"/>
                    </a:p>
                  </a:txBody>
                  <a:tcPr>
                    <a:noFill/>
                  </a:tcPr>
                </a:tc>
                <a:tc>
                  <a:txBody>
                    <a:bodyPr/>
                    <a:lstStyle/>
                    <a:p>
                      <a:pPr algn="ctr"/>
                      <a:r>
                        <a:rPr lang="en-SG" sz="2000" dirty="0"/>
                        <a:t>Object </a:t>
                      </a:r>
                    </a:p>
                  </a:txBody>
                  <a:tcPr/>
                </a:tc>
                <a:tc>
                  <a:txBody>
                    <a:bodyPr/>
                    <a:lstStyle/>
                    <a:p>
                      <a:pPr algn="ctr"/>
                      <a:r>
                        <a:rPr lang="en-SG" sz="2000" dirty="0"/>
                        <a:t>Level</a:t>
                      </a:r>
                    </a:p>
                  </a:txBody>
                  <a:tcPr/>
                </a:tc>
                <a:extLst>
                  <a:ext uri="{0D108BD9-81ED-4DB2-BD59-A6C34878D82A}">
                    <a16:rowId xmlns:a16="http://schemas.microsoft.com/office/drawing/2014/main" val="3566270026"/>
                  </a:ext>
                </a:extLst>
              </a:tr>
              <a:tr h="348112">
                <a:tc>
                  <a:txBody>
                    <a:bodyPr/>
                    <a:lstStyle/>
                    <a:p>
                      <a:pPr algn="ctr"/>
                      <a:r>
                        <a:rPr lang="en-SG" sz="2000" dirty="0"/>
                        <a:t>Alice</a:t>
                      </a:r>
                    </a:p>
                  </a:txBody>
                  <a:tcPr>
                    <a:solidFill>
                      <a:schemeClr val="accent2"/>
                    </a:solidFill>
                  </a:tcPr>
                </a:tc>
                <a:tc>
                  <a:txBody>
                    <a:bodyPr/>
                    <a:lstStyle/>
                    <a:p>
                      <a:pPr algn="ctr"/>
                      <a:r>
                        <a:rPr lang="en-SG" sz="2000" dirty="0"/>
                        <a:t>(X,{A})</a:t>
                      </a:r>
                    </a:p>
                  </a:txBody>
                  <a:tcPr/>
                </a:tc>
                <a:tc>
                  <a:txBody>
                    <a:bodyPr/>
                    <a:lstStyle/>
                    <a:p>
                      <a:pPr algn="ctr"/>
                      <a:endParaRPr lang="en-SG" sz="2000" dirty="0"/>
                    </a:p>
                  </a:txBody>
                  <a:tcPr>
                    <a:noFill/>
                  </a:tcPr>
                </a:tc>
                <a:tc>
                  <a:txBody>
                    <a:bodyPr/>
                    <a:lstStyle/>
                    <a:p>
                      <a:pPr algn="ctr"/>
                      <a:r>
                        <a:rPr lang="en-SG" sz="2000" dirty="0"/>
                        <a:t>O1</a:t>
                      </a:r>
                    </a:p>
                  </a:txBody>
                  <a:tcPr/>
                </a:tc>
                <a:tc>
                  <a:txBody>
                    <a:bodyPr/>
                    <a:lstStyle/>
                    <a:p>
                      <a:pPr algn="ctr"/>
                      <a:r>
                        <a:rPr lang="en-SG" sz="2000" dirty="0"/>
                        <a:t>(X,{A})</a:t>
                      </a:r>
                    </a:p>
                  </a:txBody>
                  <a:tcPr/>
                </a:tc>
                <a:extLst>
                  <a:ext uri="{0D108BD9-81ED-4DB2-BD59-A6C34878D82A}">
                    <a16:rowId xmlns:a16="http://schemas.microsoft.com/office/drawing/2014/main" val="531967845"/>
                  </a:ext>
                </a:extLst>
              </a:tr>
              <a:tr h="348112">
                <a:tc>
                  <a:txBody>
                    <a:bodyPr/>
                    <a:lstStyle/>
                    <a:p>
                      <a:pPr algn="ctr"/>
                      <a:r>
                        <a:rPr lang="en-SG" sz="2000" dirty="0"/>
                        <a:t>Bob</a:t>
                      </a:r>
                    </a:p>
                  </a:txBody>
                  <a:tcPr>
                    <a:solidFill>
                      <a:schemeClr val="accent2"/>
                    </a:solidFill>
                  </a:tcPr>
                </a:tc>
                <a:tc>
                  <a:txBody>
                    <a:bodyPr/>
                    <a:lstStyle/>
                    <a:p>
                      <a:pPr algn="ctr"/>
                      <a:r>
                        <a:rPr lang="en-SG" sz="2000" dirty="0"/>
                        <a:t>(Y,{B})</a:t>
                      </a:r>
                    </a:p>
                  </a:txBody>
                  <a:tcPr/>
                </a:tc>
                <a:tc>
                  <a:txBody>
                    <a:bodyPr/>
                    <a:lstStyle/>
                    <a:p>
                      <a:pPr algn="ctr"/>
                      <a:endParaRPr lang="en-SG" sz="2000" dirty="0"/>
                    </a:p>
                  </a:txBody>
                  <a:tcPr>
                    <a:noFill/>
                  </a:tcPr>
                </a:tc>
                <a:tc>
                  <a:txBody>
                    <a:bodyPr/>
                    <a:lstStyle/>
                    <a:p>
                      <a:pPr algn="ctr"/>
                      <a:r>
                        <a:rPr lang="en-SG" sz="2000" dirty="0"/>
                        <a:t>O2</a:t>
                      </a:r>
                    </a:p>
                  </a:txBody>
                  <a:tcPr/>
                </a:tc>
                <a:tc>
                  <a:txBody>
                    <a:bodyPr/>
                    <a:lstStyle/>
                    <a:p>
                      <a:pPr algn="ctr"/>
                      <a:r>
                        <a:rPr lang="en-SG" sz="2000" dirty="0"/>
                        <a:t>(Y,{</a:t>
                      </a:r>
                      <a:r>
                        <a:rPr lang="en-SG" sz="2000" dirty="0">
                          <a:latin typeface="Arial" panose="020B0604020202020204" pitchFamily="34" charset="0"/>
                          <a:cs typeface="Arial" panose="020B0604020202020204" pitchFamily="34" charset="0"/>
                        </a:rPr>
                        <a:t>ø})</a:t>
                      </a:r>
                      <a:endParaRPr lang="en-SG" sz="2000" dirty="0"/>
                    </a:p>
                  </a:txBody>
                  <a:tcPr/>
                </a:tc>
                <a:extLst>
                  <a:ext uri="{0D108BD9-81ED-4DB2-BD59-A6C34878D82A}">
                    <a16:rowId xmlns:a16="http://schemas.microsoft.com/office/drawing/2014/main" val="3811431823"/>
                  </a:ext>
                </a:extLst>
              </a:tr>
              <a:tr h="348112">
                <a:tc>
                  <a:txBody>
                    <a:bodyPr/>
                    <a:lstStyle/>
                    <a:p>
                      <a:pPr algn="ctr"/>
                      <a:r>
                        <a:rPr lang="en-SG" sz="2000" dirty="0"/>
                        <a:t>Charlie</a:t>
                      </a:r>
                    </a:p>
                  </a:txBody>
                  <a:tcPr>
                    <a:solidFill>
                      <a:schemeClr val="accent2"/>
                    </a:solidFill>
                  </a:tcPr>
                </a:tc>
                <a:tc>
                  <a:txBody>
                    <a:bodyPr/>
                    <a:lstStyle/>
                    <a:p>
                      <a:pPr algn="ctr"/>
                      <a:r>
                        <a:rPr lang="en-SG" sz="2000" dirty="0"/>
                        <a:t>(Y,{A,B})</a:t>
                      </a:r>
                    </a:p>
                  </a:txBody>
                  <a:tcPr/>
                </a:tc>
                <a:tc>
                  <a:txBody>
                    <a:bodyPr/>
                    <a:lstStyle/>
                    <a:p>
                      <a:pPr algn="ctr"/>
                      <a:endParaRPr lang="en-SG" sz="2000" dirty="0"/>
                    </a:p>
                  </a:txBody>
                  <a:tcPr>
                    <a:noFill/>
                  </a:tcPr>
                </a:tc>
                <a:tc>
                  <a:txBody>
                    <a:bodyPr/>
                    <a:lstStyle/>
                    <a:p>
                      <a:pPr algn="ctr"/>
                      <a:r>
                        <a:rPr lang="en-SG" sz="2000" dirty="0"/>
                        <a:t>O3</a:t>
                      </a:r>
                    </a:p>
                  </a:txBody>
                  <a:tcPr/>
                </a:tc>
                <a:tc>
                  <a:txBody>
                    <a:bodyPr/>
                    <a:lstStyle/>
                    <a:p>
                      <a:pPr algn="ctr"/>
                      <a:r>
                        <a:rPr lang="en-SG" sz="2000" dirty="0"/>
                        <a:t>(Y,{B})</a:t>
                      </a:r>
                    </a:p>
                  </a:txBody>
                  <a:tcPr/>
                </a:tc>
                <a:extLst>
                  <a:ext uri="{0D108BD9-81ED-4DB2-BD59-A6C34878D82A}">
                    <a16:rowId xmlns:a16="http://schemas.microsoft.com/office/drawing/2014/main" val="3936025176"/>
                  </a:ext>
                </a:extLst>
              </a:tr>
              <a:tr h="348112">
                <a:tc>
                  <a:txBody>
                    <a:bodyPr/>
                    <a:lstStyle/>
                    <a:p>
                      <a:pPr algn="ctr"/>
                      <a:endParaRPr lang="en-SG" sz="2000" dirty="0"/>
                    </a:p>
                  </a:txBody>
                  <a:tcPr>
                    <a:noFill/>
                  </a:tcPr>
                </a:tc>
                <a:tc>
                  <a:txBody>
                    <a:bodyPr/>
                    <a:lstStyle/>
                    <a:p>
                      <a:pPr algn="ctr"/>
                      <a:endParaRPr lang="en-SG" sz="2000" dirty="0"/>
                    </a:p>
                  </a:txBody>
                  <a:tcPr>
                    <a:noFill/>
                  </a:tcPr>
                </a:tc>
                <a:tc>
                  <a:txBody>
                    <a:bodyPr/>
                    <a:lstStyle/>
                    <a:p>
                      <a:pPr algn="ctr"/>
                      <a:endParaRPr lang="en-SG" sz="2000" dirty="0"/>
                    </a:p>
                  </a:txBody>
                  <a:tcPr>
                    <a:noFill/>
                  </a:tcPr>
                </a:tc>
                <a:tc>
                  <a:txBody>
                    <a:bodyPr/>
                    <a:lstStyle/>
                    <a:p>
                      <a:pPr algn="ctr"/>
                      <a:r>
                        <a:rPr lang="en-SG" sz="2000" dirty="0"/>
                        <a:t>O4</a:t>
                      </a:r>
                    </a:p>
                  </a:txBody>
                  <a:tcPr/>
                </a:tc>
                <a:tc>
                  <a:txBody>
                    <a:bodyPr/>
                    <a:lstStyle/>
                    <a:p>
                      <a:pPr algn="ctr"/>
                      <a:r>
                        <a:rPr lang="en-SG" sz="2000" dirty="0"/>
                        <a:t>(X, {A,B})</a:t>
                      </a:r>
                    </a:p>
                  </a:txBody>
                  <a:tcPr/>
                </a:tc>
                <a:extLst>
                  <a:ext uri="{0D108BD9-81ED-4DB2-BD59-A6C34878D82A}">
                    <a16:rowId xmlns:a16="http://schemas.microsoft.com/office/drawing/2014/main" val="1360063256"/>
                  </a:ext>
                </a:extLst>
              </a:tr>
            </a:tbl>
          </a:graphicData>
        </a:graphic>
      </p:graphicFrame>
      <p:sp>
        <p:nvSpPr>
          <p:cNvPr id="35" name="TextBox 34">
            <a:extLst>
              <a:ext uri="{FF2B5EF4-FFF2-40B4-BE49-F238E27FC236}">
                <a16:creationId xmlns:a16="http://schemas.microsoft.com/office/drawing/2014/main" id="{8949AD1D-C918-435C-B361-5FC369907187}"/>
              </a:ext>
            </a:extLst>
          </p:cNvPr>
          <p:cNvSpPr txBox="1"/>
          <p:nvPr/>
        </p:nvSpPr>
        <p:spPr>
          <a:xfrm>
            <a:off x="5000704" y="4154196"/>
            <a:ext cx="5926132" cy="523220"/>
          </a:xfrm>
          <a:prstGeom prst="rect">
            <a:avLst/>
          </a:prstGeom>
          <a:noFill/>
        </p:spPr>
        <p:txBody>
          <a:bodyPr wrap="square" rtlCol="0">
            <a:spAutoFit/>
          </a:bodyPr>
          <a:lstStyle/>
          <a:p>
            <a:r>
              <a:rPr lang="en-SG" sz="2800" dirty="0"/>
              <a:t>Access Control Matrix:</a:t>
            </a:r>
          </a:p>
        </p:txBody>
      </p:sp>
      <p:sp>
        <p:nvSpPr>
          <p:cNvPr id="36" name="TextBox 35">
            <a:extLst>
              <a:ext uri="{FF2B5EF4-FFF2-40B4-BE49-F238E27FC236}">
                <a16:creationId xmlns:a16="http://schemas.microsoft.com/office/drawing/2014/main" id="{C7BF30EA-B5ED-4CA8-A4F0-C11C1FEEE996}"/>
              </a:ext>
            </a:extLst>
          </p:cNvPr>
          <p:cNvSpPr txBox="1"/>
          <p:nvPr/>
        </p:nvSpPr>
        <p:spPr>
          <a:xfrm>
            <a:off x="214384" y="4933950"/>
            <a:ext cx="4225378" cy="1384995"/>
          </a:xfrm>
          <a:prstGeom prst="rect">
            <a:avLst/>
          </a:prstGeom>
          <a:noFill/>
        </p:spPr>
        <p:txBody>
          <a:bodyPr wrap="square" rtlCol="0">
            <a:spAutoFit/>
          </a:bodyPr>
          <a:lstStyle/>
          <a:p>
            <a:r>
              <a:rPr lang="en-SG" sz="2800" dirty="0"/>
              <a:t>What if user want to allow Bob to access (read or write or both) O4?</a:t>
            </a:r>
          </a:p>
        </p:txBody>
      </p:sp>
    </p:spTree>
    <p:extLst>
      <p:ext uri="{BB962C8B-B14F-4D97-AF65-F5344CB8AC3E}">
        <p14:creationId xmlns:p14="http://schemas.microsoft.com/office/powerpoint/2010/main" val="321203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6000" dirty="0" smtClean="0"/>
              <a:t>Yet anther BLP lattice example</a:t>
            </a:r>
            <a:endParaRPr lang="en-SG" sz="6000" dirty="0"/>
          </a:p>
        </p:txBody>
      </p:sp>
      <p:sp>
        <p:nvSpPr>
          <p:cNvPr id="3" name="Content Placeholder 2"/>
          <p:cNvSpPr>
            <a:spLocks noGrp="1"/>
          </p:cNvSpPr>
          <p:nvPr>
            <p:ph idx="1"/>
          </p:nvPr>
        </p:nvSpPr>
        <p:spPr/>
        <p:txBody>
          <a:bodyPr/>
          <a:lstStyle/>
          <a:p>
            <a:pPr marL="514350" indent="-514350">
              <a:buFont typeface="+mj-lt"/>
              <a:buAutoNum type="arabicParenR" startAt="5"/>
            </a:pPr>
            <a:r>
              <a:rPr lang="en-SG" dirty="0"/>
              <a:t>A company has two department, A and B and has determined that it is appropriate to have three levels of sensitivity, in increasing order X, Y and Z. Draw a BLP lattice system to represent this scenario. Using examples, explain the three BLP rules, 2 mandatory and 1 discretionary.</a:t>
            </a:r>
          </a:p>
        </p:txBody>
      </p:sp>
    </p:spTree>
    <p:extLst>
      <p:ext uri="{BB962C8B-B14F-4D97-AF65-F5344CB8AC3E}">
        <p14:creationId xmlns:p14="http://schemas.microsoft.com/office/powerpoint/2010/main" val="11634705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5449675-45DA-499C-ACE7-EC8416B9D7FB}"/>
              </a:ext>
            </a:extLst>
          </p:cNvPr>
          <p:cNvSpPr txBox="1"/>
          <p:nvPr/>
        </p:nvSpPr>
        <p:spPr>
          <a:xfrm>
            <a:off x="998879" y="991655"/>
            <a:ext cx="1457739" cy="523220"/>
          </a:xfrm>
          <a:prstGeom prst="rect">
            <a:avLst/>
          </a:prstGeom>
          <a:noFill/>
        </p:spPr>
        <p:txBody>
          <a:bodyPr wrap="square" rtlCol="0">
            <a:spAutoFit/>
          </a:bodyPr>
          <a:lstStyle/>
          <a:p>
            <a:pPr algn="ctr"/>
            <a:r>
              <a:rPr lang="en-SG" sz="2800" dirty="0"/>
              <a:t>{</a:t>
            </a:r>
            <a:r>
              <a:rPr lang="en-SG" sz="2800" dirty="0">
                <a:latin typeface="Arial" panose="020B0604020202020204" pitchFamily="34" charset="0"/>
                <a:cs typeface="Arial" panose="020B0604020202020204" pitchFamily="34" charset="0"/>
              </a:rPr>
              <a:t>A</a:t>
            </a:r>
            <a:r>
              <a:rPr lang="en-SG" sz="2800" dirty="0"/>
              <a:t>}</a:t>
            </a:r>
          </a:p>
        </p:txBody>
      </p:sp>
      <p:sp>
        <p:nvSpPr>
          <p:cNvPr id="15" name="TextBox 14">
            <a:extLst>
              <a:ext uri="{FF2B5EF4-FFF2-40B4-BE49-F238E27FC236}">
                <a16:creationId xmlns:a16="http://schemas.microsoft.com/office/drawing/2014/main" id="{944E8BB8-609C-4654-A6A0-41E21974A251}"/>
              </a:ext>
            </a:extLst>
          </p:cNvPr>
          <p:cNvSpPr txBox="1"/>
          <p:nvPr/>
        </p:nvSpPr>
        <p:spPr>
          <a:xfrm>
            <a:off x="2456618" y="991655"/>
            <a:ext cx="1457739" cy="523220"/>
          </a:xfrm>
          <a:prstGeom prst="rect">
            <a:avLst/>
          </a:prstGeom>
          <a:noFill/>
        </p:spPr>
        <p:txBody>
          <a:bodyPr wrap="square" rtlCol="0">
            <a:spAutoFit/>
          </a:bodyPr>
          <a:lstStyle/>
          <a:p>
            <a:pPr algn="ctr"/>
            <a:r>
              <a:rPr lang="en-SG" sz="2800" dirty="0"/>
              <a:t>{</a:t>
            </a:r>
            <a:r>
              <a:rPr lang="en-SG" sz="2800" dirty="0">
                <a:latin typeface="Arial" panose="020B0604020202020204" pitchFamily="34" charset="0"/>
                <a:cs typeface="Arial" panose="020B0604020202020204" pitchFamily="34" charset="0"/>
              </a:rPr>
              <a:t>B</a:t>
            </a:r>
            <a:r>
              <a:rPr lang="en-SG" sz="2800" dirty="0"/>
              <a:t>}</a:t>
            </a:r>
          </a:p>
        </p:txBody>
      </p:sp>
      <p:grpSp>
        <p:nvGrpSpPr>
          <p:cNvPr id="32" name="Group 31">
            <a:extLst>
              <a:ext uri="{FF2B5EF4-FFF2-40B4-BE49-F238E27FC236}">
                <a16:creationId xmlns:a16="http://schemas.microsoft.com/office/drawing/2014/main" id="{8DE52926-1574-4545-AB59-A01BF75C775A}"/>
              </a:ext>
            </a:extLst>
          </p:cNvPr>
          <p:cNvGrpSpPr/>
          <p:nvPr/>
        </p:nvGrpSpPr>
        <p:grpSpPr>
          <a:xfrm>
            <a:off x="5605424" y="517924"/>
            <a:ext cx="4469439" cy="2512713"/>
            <a:chOff x="5685816" y="554706"/>
            <a:chExt cx="4469439" cy="2512713"/>
          </a:xfrm>
        </p:grpSpPr>
        <p:sp>
          <p:nvSpPr>
            <p:cNvPr id="16" name="TextBox 15">
              <a:extLst>
                <a:ext uri="{FF2B5EF4-FFF2-40B4-BE49-F238E27FC236}">
                  <a16:creationId xmlns:a16="http://schemas.microsoft.com/office/drawing/2014/main" id="{B7D5ED50-31F8-4BB7-A68F-456C8C7A7488}"/>
                </a:ext>
              </a:extLst>
            </p:cNvPr>
            <p:cNvSpPr txBox="1"/>
            <p:nvPr/>
          </p:nvSpPr>
          <p:spPr>
            <a:xfrm>
              <a:off x="5685816" y="1682441"/>
              <a:ext cx="1457739" cy="523220"/>
            </a:xfrm>
            <a:prstGeom prst="rect">
              <a:avLst/>
            </a:prstGeom>
            <a:noFill/>
          </p:spPr>
          <p:txBody>
            <a:bodyPr wrap="square" rtlCol="0">
              <a:spAutoFit/>
            </a:bodyPr>
            <a:lstStyle/>
            <a:p>
              <a:pPr algn="ctr"/>
              <a:r>
                <a:rPr lang="en-SG" sz="2800" dirty="0"/>
                <a:t>{</a:t>
              </a:r>
              <a:r>
                <a:rPr lang="en-SG" sz="2800" dirty="0">
                  <a:latin typeface="Arial" panose="020B0604020202020204" pitchFamily="34" charset="0"/>
                  <a:cs typeface="Arial" panose="020B0604020202020204" pitchFamily="34" charset="0"/>
                </a:rPr>
                <a:t>A</a:t>
              </a:r>
              <a:r>
                <a:rPr lang="en-SG" sz="2800" dirty="0"/>
                <a:t>}</a:t>
              </a:r>
            </a:p>
          </p:txBody>
        </p:sp>
        <p:sp>
          <p:nvSpPr>
            <p:cNvPr id="17" name="TextBox 16">
              <a:extLst>
                <a:ext uri="{FF2B5EF4-FFF2-40B4-BE49-F238E27FC236}">
                  <a16:creationId xmlns:a16="http://schemas.microsoft.com/office/drawing/2014/main" id="{8DBE9778-A10B-4D49-877F-A27A0388F92B}"/>
                </a:ext>
              </a:extLst>
            </p:cNvPr>
            <p:cNvSpPr txBox="1"/>
            <p:nvPr/>
          </p:nvSpPr>
          <p:spPr>
            <a:xfrm>
              <a:off x="8697516" y="1401745"/>
              <a:ext cx="1457739" cy="523220"/>
            </a:xfrm>
            <a:prstGeom prst="rect">
              <a:avLst/>
            </a:prstGeom>
            <a:noFill/>
          </p:spPr>
          <p:txBody>
            <a:bodyPr wrap="square" rtlCol="0">
              <a:spAutoFit/>
            </a:bodyPr>
            <a:lstStyle/>
            <a:p>
              <a:pPr algn="ctr"/>
              <a:r>
                <a:rPr lang="en-SG" sz="2800" dirty="0"/>
                <a:t>{</a:t>
              </a:r>
              <a:r>
                <a:rPr lang="en-SG" sz="2800" dirty="0">
                  <a:latin typeface="Arial" panose="020B0604020202020204" pitchFamily="34" charset="0"/>
                  <a:cs typeface="Arial" panose="020B0604020202020204" pitchFamily="34" charset="0"/>
                </a:rPr>
                <a:t>B</a:t>
              </a:r>
              <a:r>
                <a:rPr lang="en-SG" sz="2800" dirty="0"/>
                <a:t>}</a:t>
              </a:r>
            </a:p>
          </p:txBody>
        </p:sp>
        <p:sp>
          <p:nvSpPr>
            <p:cNvPr id="18" name="TextBox 17">
              <a:extLst>
                <a:ext uri="{FF2B5EF4-FFF2-40B4-BE49-F238E27FC236}">
                  <a16:creationId xmlns:a16="http://schemas.microsoft.com/office/drawing/2014/main" id="{F13DF2ED-9B69-48FF-94CD-EA1C0AFD7440}"/>
                </a:ext>
              </a:extLst>
            </p:cNvPr>
            <p:cNvSpPr txBox="1"/>
            <p:nvPr/>
          </p:nvSpPr>
          <p:spPr>
            <a:xfrm>
              <a:off x="7325330" y="554706"/>
              <a:ext cx="1457739" cy="523220"/>
            </a:xfrm>
            <a:prstGeom prst="rect">
              <a:avLst/>
            </a:prstGeom>
            <a:noFill/>
          </p:spPr>
          <p:txBody>
            <a:bodyPr wrap="square" rtlCol="0">
              <a:spAutoFit/>
            </a:bodyPr>
            <a:lstStyle/>
            <a:p>
              <a:pPr algn="ctr"/>
              <a:r>
                <a:rPr lang="en-SG" sz="2800" dirty="0"/>
                <a:t>{</a:t>
              </a:r>
              <a:r>
                <a:rPr lang="en-SG" sz="2800" dirty="0">
                  <a:latin typeface="Arial" panose="020B0604020202020204" pitchFamily="34" charset="0"/>
                  <a:cs typeface="Arial" panose="020B0604020202020204" pitchFamily="34" charset="0"/>
                </a:rPr>
                <a:t>A,B</a:t>
              </a:r>
              <a:r>
                <a:rPr lang="en-SG" sz="2800" dirty="0"/>
                <a:t>}</a:t>
              </a:r>
            </a:p>
          </p:txBody>
        </p:sp>
        <p:sp>
          <p:nvSpPr>
            <p:cNvPr id="19" name="TextBox 18">
              <a:extLst>
                <a:ext uri="{FF2B5EF4-FFF2-40B4-BE49-F238E27FC236}">
                  <a16:creationId xmlns:a16="http://schemas.microsoft.com/office/drawing/2014/main" id="{AE017E5C-5CBC-4A7B-9915-32B434C68B44}"/>
                </a:ext>
              </a:extLst>
            </p:cNvPr>
            <p:cNvSpPr txBox="1"/>
            <p:nvPr/>
          </p:nvSpPr>
          <p:spPr>
            <a:xfrm>
              <a:off x="7058001" y="2544199"/>
              <a:ext cx="1457739" cy="523220"/>
            </a:xfrm>
            <a:prstGeom prst="rect">
              <a:avLst/>
            </a:prstGeom>
            <a:noFill/>
          </p:spPr>
          <p:txBody>
            <a:bodyPr wrap="square" rtlCol="0">
              <a:spAutoFit/>
            </a:bodyPr>
            <a:lstStyle/>
            <a:p>
              <a:pPr algn="ctr"/>
              <a:r>
                <a:rPr lang="en-SG" sz="2800" dirty="0"/>
                <a:t>{</a:t>
              </a:r>
              <a:r>
                <a:rPr lang="en-SG" sz="2800" dirty="0">
                  <a:latin typeface="Arial" panose="020B0604020202020204" pitchFamily="34" charset="0"/>
                  <a:cs typeface="Arial" panose="020B0604020202020204" pitchFamily="34" charset="0"/>
                </a:rPr>
                <a:t>ø</a:t>
              </a:r>
              <a:r>
                <a:rPr lang="en-SG" sz="2800" dirty="0"/>
                <a:t>}</a:t>
              </a:r>
            </a:p>
          </p:txBody>
        </p:sp>
        <p:cxnSp>
          <p:nvCxnSpPr>
            <p:cNvPr id="21" name="Straight Arrow Connector 20">
              <a:extLst>
                <a:ext uri="{FF2B5EF4-FFF2-40B4-BE49-F238E27FC236}">
                  <a16:creationId xmlns:a16="http://schemas.microsoft.com/office/drawing/2014/main" id="{2A0523A6-0CB0-4642-8D1E-22286771BF2E}"/>
                </a:ext>
              </a:extLst>
            </p:cNvPr>
            <p:cNvCxnSpPr>
              <a:cxnSpLocks/>
            </p:cNvCxnSpPr>
            <p:nvPr/>
          </p:nvCxnSpPr>
          <p:spPr>
            <a:xfrm>
              <a:off x="6836462" y="1952985"/>
              <a:ext cx="916247" cy="499273"/>
            </a:xfrm>
            <a:prstGeom prst="straightConnector1">
              <a:avLst/>
            </a:prstGeom>
            <a:ln>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7B4D69D-5504-428D-ADD5-283D3724E62F}"/>
                </a:ext>
              </a:extLst>
            </p:cNvPr>
            <p:cNvCxnSpPr>
              <a:cxnSpLocks/>
            </p:cNvCxnSpPr>
            <p:nvPr/>
          </p:nvCxnSpPr>
          <p:spPr>
            <a:xfrm>
              <a:off x="8294201" y="1421069"/>
              <a:ext cx="874655" cy="444707"/>
            </a:xfrm>
            <a:prstGeom prst="straightConnector1">
              <a:avLst/>
            </a:prstGeom>
            <a:ln>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DF7B965-74C8-4C24-84C5-AEB9E656C37A}"/>
                </a:ext>
              </a:extLst>
            </p:cNvPr>
            <p:cNvCxnSpPr>
              <a:cxnSpLocks/>
            </p:cNvCxnSpPr>
            <p:nvPr/>
          </p:nvCxnSpPr>
          <p:spPr>
            <a:xfrm flipV="1">
              <a:off x="6836462" y="1414953"/>
              <a:ext cx="1519669" cy="538729"/>
            </a:xfrm>
            <a:prstGeom prst="straightConnector1">
              <a:avLst/>
            </a:prstGeom>
            <a:ln>
              <a:solidFill>
                <a:srgbClr val="C0000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882ACD4-2AF1-40AE-8566-5F1B6DA9CE30}"/>
                </a:ext>
              </a:extLst>
            </p:cNvPr>
            <p:cNvCxnSpPr>
              <a:cxnSpLocks/>
            </p:cNvCxnSpPr>
            <p:nvPr/>
          </p:nvCxnSpPr>
          <p:spPr>
            <a:xfrm flipV="1">
              <a:off x="7752709" y="1882915"/>
              <a:ext cx="1428361" cy="573379"/>
            </a:xfrm>
            <a:prstGeom prst="straightConnector1">
              <a:avLst/>
            </a:prstGeom>
            <a:ln>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2810469" y="4517811"/>
            <a:ext cx="6229982" cy="1975697"/>
            <a:chOff x="3000483" y="4653736"/>
            <a:chExt cx="6229982" cy="1975697"/>
          </a:xfrm>
        </p:grpSpPr>
        <p:grpSp>
          <p:nvGrpSpPr>
            <p:cNvPr id="53" name="Group 52"/>
            <p:cNvGrpSpPr/>
            <p:nvPr/>
          </p:nvGrpSpPr>
          <p:grpSpPr>
            <a:xfrm>
              <a:off x="3000483" y="4653736"/>
              <a:ext cx="6229982" cy="1975697"/>
              <a:chOff x="3022726" y="4620023"/>
              <a:chExt cx="6229982" cy="1975697"/>
            </a:xfrm>
          </p:grpSpPr>
          <p:grpSp>
            <p:nvGrpSpPr>
              <p:cNvPr id="2" name="Group 1">
                <a:extLst>
                  <a:ext uri="{FF2B5EF4-FFF2-40B4-BE49-F238E27FC236}">
                    <a16:creationId xmlns:a16="http://schemas.microsoft.com/office/drawing/2014/main" id="{FFEE3947-B25F-4FA1-9EA5-9304A211C27C}"/>
                  </a:ext>
                </a:extLst>
              </p:cNvPr>
              <p:cNvGrpSpPr/>
              <p:nvPr/>
            </p:nvGrpSpPr>
            <p:grpSpPr>
              <a:xfrm>
                <a:off x="3022726" y="4620023"/>
                <a:ext cx="6229982" cy="1975697"/>
                <a:chOff x="3135613" y="4332511"/>
                <a:chExt cx="6229982" cy="1975697"/>
              </a:xfrm>
            </p:grpSpPr>
            <p:sp>
              <p:nvSpPr>
                <p:cNvPr id="4" name="TextBox 3">
                  <a:extLst>
                    <a:ext uri="{FF2B5EF4-FFF2-40B4-BE49-F238E27FC236}">
                      <a16:creationId xmlns:a16="http://schemas.microsoft.com/office/drawing/2014/main" id="{F46C3300-A1A6-4373-8012-22D0BF885DFC}"/>
                    </a:ext>
                  </a:extLst>
                </p:cNvPr>
                <p:cNvSpPr txBox="1"/>
                <p:nvPr/>
              </p:nvSpPr>
              <p:spPr>
                <a:xfrm>
                  <a:off x="7907856" y="5384391"/>
                  <a:ext cx="1457739" cy="523220"/>
                </a:xfrm>
                <a:prstGeom prst="rect">
                  <a:avLst/>
                </a:prstGeom>
                <a:noFill/>
              </p:spPr>
              <p:txBody>
                <a:bodyPr wrap="square" rtlCol="0">
                  <a:spAutoFit/>
                </a:bodyPr>
                <a:lstStyle/>
                <a:p>
                  <a:pPr algn="ctr"/>
                  <a:r>
                    <a:rPr lang="en-SG" sz="2800" dirty="0"/>
                    <a:t>(X, {B})</a:t>
                  </a:r>
                </a:p>
              </p:txBody>
            </p:sp>
            <p:sp>
              <p:nvSpPr>
                <p:cNvPr id="5" name="TextBox 4">
                  <a:extLst>
                    <a:ext uri="{FF2B5EF4-FFF2-40B4-BE49-F238E27FC236}">
                      <a16:creationId xmlns:a16="http://schemas.microsoft.com/office/drawing/2014/main" id="{D216B669-7971-48C1-89BC-07A1F08FD099}"/>
                    </a:ext>
                  </a:extLst>
                </p:cNvPr>
                <p:cNvSpPr txBox="1"/>
                <p:nvPr/>
              </p:nvSpPr>
              <p:spPr>
                <a:xfrm>
                  <a:off x="4774741" y="5784988"/>
                  <a:ext cx="1457739" cy="523220"/>
                </a:xfrm>
                <a:prstGeom prst="rect">
                  <a:avLst/>
                </a:prstGeom>
                <a:noFill/>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ø</a:t>
                  </a:r>
                  <a:r>
                    <a:rPr lang="en-SG" sz="2800" dirty="0"/>
                    <a:t>})</a:t>
                  </a:r>
                </a:p>
              </p:txBody>
            </p:sp>
            <p:sp>
              <p:nvSpPr>
                <p:cNvPr id="6" name="TextBox 5">
                  <a:extLst>
                    <a:ext uri="{FF2B5EF4-FFF2-40B4-BE49-F238E27FC236}">
                      <a16:creationId xmlns:a16="http://schemas.microsoft.com/office/drawing/2014/main" id="{CFF0E395-37E1-4789-9DBE-F35594FBD587}"/>
                    </a:ext>
                  </a:extLst>
                </p:cNvPr>
                <p:cNvSpPr txBox="1"/>
                <p:nvPr/>
              </p:nvSpPr>
              <p:spPr>
                <a:xfrm>
                  <a:off x="3135613" y="4959684"/>
                  <a:ext cx="1457739" cy="523220"/>
                </a:xfrm>
                <a:prstGeom prst="rect">
                  <a:avLst/>
                </a:prstGeom>
                <a:noFill/>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A</a:t>
                  </a:r>
                  <a:r>
                    <a:rPr lang="en-SG" sz="2800" dirty="0"/>
                    <a:t>})</a:t>
                  </a:r>
                </a:p>
              </p:txBody>
            </p:sp>
            <p:sp>
              <p:nvSpPr>
                <p:cNvPr id="7" name="TextBox 6">
                  <a:extLst>
                    <a:ext uri="{FF2B5EF4-FFF2-40B4-BE49-F238E27FC236}">
                      <a16:creationId xmlns:a16="http://schemas.microsoft.com/office/drawing/2014/main" id="{8D94A501-B0A0-497A-BAD2-030874E853A9}"/>
                    </a:ext>
                  </a:extLst>
                </p:cNvPr>
                <p:cNvSpPr txBox="1"/>
                <p:nvPr/>
              </p:nvSpPr>
              <p:spPr>
                <a:xfrm>
                  <a:off x="6096419" y="4332511"/>
                  <a:ext cx="1835428" cy="523220"/>
                </a:xfrm>
                <a:prstGeom prst="rect">
                  <a:avLst/>
                </a:prstGeom>
                <a:noFill/>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A,B</a:t>
                  </a:r>
                  <a:r>
                    <a:rPr lang="en-SG" sz="2800" dirty="0"/>
                    <a:t>})</a:t>
                  </a:r>
                </a:p>
              </p:txBody>
            </p:sp>
          </p:grpSp>
          <p:grpSp>
            <p:nvGrpSpPr>
              <p:cNvPr id="52" name="Group 51"/>
              <p:cNvGrpSpPr/>
              <p:nvPr/>
            </p:nvGrpSpPr>
            <p:grpSpPr>
              <a:xfrm>
                <a:off x="4480465" y="5207664"/>
                <a:ext cx="3035439" cy="800415"/>
                <a:chOff x="4480465" y="5207664"/>
                <a:chExt cx="3035439" cy="800415"/>
              </a:xfrm>
            </p:grpSpPr>
            <p:cxnSp>
              <p:nvCxnSpPr>
                <p:cNvPr id="26" name="Straight Arrow Connector 25">
                  <a:extLst>
                    <a:ext uri="{FF2B5EF4-FFF2-40B4-BE49-F238E27FC236}">
                      <a16:creationId xmlns:a16="http://schemas.microsoft.com/office/drawing/2014/main" id="{2A0523A6-0CB0-4642-8D1E-22286771BF2E}"/>
                    </a:ext>
                  </a:extLst>
                </p:cNvPr>
                <p:cNvCxnSpPr>
                  <a:cxnSpLocks/>
                </p:cNvCxnSpPr>
                <p:nvPr/>
              </p:nvCxnSpPr>
              <p:spPr>
                <a:xfrm>
                  <a:off x="4480465" y="5508806"/>
                  <a:ext cx="916247" cy="499273"/>
                </a:xfrm>
                <a:prstGeom prst="straightConnector1">
                  <a:avLst/>
                </a:prstGeom>
                <a:ln>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7B4D69D-5504-428D-ADD5-283D3724E62F}"/>
                    </a:ext>
                  </a:extLst>
                </p:cNvPr>
                <p:cNvCxnSpPr>
                  <a:cxnSpLocks/>
                </p:cNvCxnSpPr>
                <p:nvPr/>
              </p:nvCxnSpPr>
              <p:spPr>
                <a:xfrm>
                  <a:off x="6345297" y="5207664"/>
                  <a:ext cx="1170607" cy="461722"/>
                </a:xfrm>
                <a:prstGeom prst="straightConnector1">
                  <a:avLst/>
                </a:prstGeom>
                <a:ln>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DF7B965-74C8-4C24-84C5-AEB9E656C37A}"/>
                    </a:ext>
                  </a:extLst>
                </p:cNvPr>
                <p:cNvCxnSpPr>
                  <a:cxnSpLocks/>
                </p:cNvCxnSpPr>
                <p:nvPr/>
              </p:nvCxnSpPr>
              <p:spPr>
                <a:xfrm flipV="1">
                  <a:off x="4494859" y="5207664"/>
                  <a:ext cx="1861677" cy="273342"/>
                </a:xfrm>
                <a:prstGeom prst="straightConnector1">
                  <a:avLst/>
                </a:prstGeom>
                <a:ln>
                  <a:solidFill>
                    <a:srgbClr val="C0000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grpSp>
        </p:grpSp>
        <p:cxnSp>
          <p:nvCxnSpPr>
            <p:cNvPr id="29" name="Straight Arrow Connector 28">
              <a:extLst>
                <a:ext uri="{FF2B5EF4-FFF2-40B4-BE49-F238E27FC236}">
                  <a16:creationId xmlns:a16="http://schemas.microsoft.com/office/drawing/2014/main" id="{4882ACD4-2AF1-40AE-8566-5F1B6DA9CE30}"/>
                </a:ext>
              </a:extLst>
            </p:cNvPr>
            <p:cNvCxnSpPr>
              <a:cxnSpLocks/>
            </p:cNvCxnSpPr>
            <p:nvPr/>
          </p:nvCxnSpPr>
          <p:spPr>
            <a:xfrm flipV="1">
              <a:off x="5368480" y="5703099"/>
              <a:ext cx="2125181" cy="357539"/>
            </a:xfrm>
            <a:prstGeom prst="straightConnector1">
              <a:avLst/>
            </a:prstGeom>
            <a:ln>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4225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1000"/>
                                        <p:tgtEl>
                                          <p:spTgt spid="60"/>
                                        </p:tgtEl>
                                      </p:cBhvr>
                                    </p:animEffect>
                                    <p:anim calcmode="lin" valueType="num">
                                      <p:cBhvr>
                                        <p:cTn id="15" dur="1000" fill="hold"/>
                                        <p:tgtEl>
                                          <p:spTgt spid="60"/>
                                        </p:tgtEl>
                                        <p:attrNameLst>
                                          <p:attrName>ppt_x</p:attrName>
                                        </p:attrNameLst>
                                      </p:cBhvr>
                                      <p:tavLst>
                                        <p:tav tm="0">
                                          <p:val>
                                            <p:strVal val="#ppt_x"/>
                                          </p:val>
                                        </p:tav>
                                        <p:tav tm="100000">
                                          <p:val>
                                            <p:strVal val="#ppt_x"/>
                                          </p:val>
                                        </p:tav>
                                      </p:tavLst>
                                    </p:anim>
                                    <p:anim calcmode="lin" valueType="num">
                                      <p:cBhvr>
                                        <p:cTn id="16"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p:cNvGrpSpPr/>
          <p:nvPr/>
        </p:nvGrpSpPr>
        <p:grpSpPr>
          <a:xfrm>
            <a:off x="2827452" y="449439"/>
            <a:ext cx="6229982" cy="6149344"/>
            <a:chOff x="2827452" y="449439"/>
            <a:chExt cx="6229982" cy="6149344"/>
          </a:xfrm>
        </p:grpSpPr>
        <p:grpSp>
          <p:nvGrpSpPr>
            <p:cNvPr id="31" name="Group 30"/>
            <p:cNvGrpSpPr/>
            <p:nvPr/>
          </p:nvGrpSpPr>
          <p:grpSpPr>
            <a:xfrm>
              <a:off x="2827452" y="4623086"/>
              <a:ext cx="6229982" cy="1975697"/>
              <a:chOff x="3000483" y="4653736"/>
              <a:chExt cx="6229982" cy="1975697"/>
            </a:xfrm>
          </p:grpSpPr>
          <p:grpSp>
            <p:nvGrpSpPr>
              <p:cNvPr id="32" name="Group 31"/>
              <p:cNvGrpSpPr/>
              <p:nvPr/>
            </p:nvGrpSpPr>
            <p:grpSpPr>
              <a:xfrm>
                <a:off x="3000483" y="4653736"/>
                <a:ext cx="6229982" cy="1975697"/>
                <a:chOff x="3022726" y="4620023"/>
                <a:chExt cx="6229982" cy="1975697"/>
              </a:xfrm>
            </p:grpSpPr>
            <p:grpSp>
              <p:nvGrpSpPr>
                <p:cNvPr id="34" name="Group 33">
                  <a:extLst>
                    <a:ext uri="{FF2B5EF4-FFF2-40B4-BE49-F238E27FC236}">
                      <a16:creationId xmlns:a16="http://schemas.microsoft.com/office/drawing/2014/main" id="{FFEE3947-B25F-4FA1-9EA5-9304A211C27C}"/>
                    </a:ext>
                  </a:extLst>
                </p:cNvPr>
                <p:cNvGrpSpPr/>
                <p:nvPr/>
              </p:nvGrpSpPr>
              <p:grpSpPr>
                <a:xfrm>
                  <a:off x="3022726" y="4620023"/>
                  <a:ext cx="6229982" cy="1975697"/>
                  <a:chOff x="3135613" y="4332511"/>
                  <a:chExt cx="6229982" cy="1975697"/>
                </a:xfrm>
              </p:grpSpPr>
              <p:sp>
                <p:nvSpPr>
                  <p:cNvPr id="44" name="TextBox 43">
                    <a:extLst>
                      <a:ext uri="{FF2B5EF4-FFF2-40B4-BE49-F238E27FC236}">
                        <a16:creationId xmlns:a16="http://schemas.microsoft.com/office/drawing/2014/main" id="{F46C3300-A1A6-4373-8012-22D0BF885DFC}"/>
                      </a:ext>
                    </a:extLst>
                  </p:cNvPr>
                  <p:cNvSpPr txBox="1"/>
                  <p:nvPr/>
                </p:nvSpPr>
                <p:spPr>
                  <a:xfrm>
                    <a:off x="7907856" y="5384391"/>
                    <a:ext cx="1457739" cy="523220"/>
                  </a:xfrm>
                  <a:prstGeom prst="rect">
                    <a:avLst/>
                  </a:prstGeom>
                  <a:noFill/>
                  <a:ln w="19050">
                    <a:noFill/>
                  </a:ln>
                </p:spPr>
                <p:txBody>
                  <a:bodyPr wrap="square" rtlCol="0">
                    <a:spAutoFit/>
                  </a:bodyPr>
                  <a:lstStyle/>
                  <a:p>
                    <a:pPr algn="ctr"/>
                    <a:r>
                      <a:rPr lang="en-SG" sz="2800" dirty="0"/>
                      <a:t>(X, {B})</a:t>
                    </a:r>
                  </a:p>
                </p:txBody>
              </p:sp>
              <p:sp>
                <p:nvSpPr>
                  <p:cNvPr id="45" name="TextBox 44">
                    <a:extLst>
                      <a:ext uri="{FF2B5EF4-FFF2-40B4-BE49-F238E27FC236}">
                        <a16:creationId xmlns:a16="http://schemas.microsoft.com/office/drawing/2014/main" id="{D216B669-7971-48C1-89BC-07A1F08FD099}"/>
                      </a:ext>
                    </a:extLst>
                  </p:cNvPr>
                  <p:cNvSpPr txBox="1"/>
                  <p:nvPr/>
                </p:nvSpPr>
                <p:spPr>
                  <a:xfrm>
                    <a:off x="4700599" y="5784988"/>
                    <a:ext cx="1457739" cy="523220"/>
                  </a:xfrm>
                  <a:prstGeom prst="rect">
                    <a:avLst/>
                  </a:prstGeom>
                  <a:noFill/>
                  <a:ln w="19050">
                    <a:noFill/>
                  </a:ln>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ø</a:t>
                    </a:r>
                    <a:r>
                      <a:rPr lang="en-SG" sz="2800" dirty="0"/>
                      <a:t>})</a:t>
                    </a:r>
                  </a:p>
                </p:txBody>
              </p:sp>
              <p:sp>
                <p:nvSpPr>
                  <p:cNvPr id="47" name="TextBox 46">
                    <a:extLst>
                      <a:ext uri="{FF2B5EF4-FFF2-40B4-BE49-F238E27FC236}">
                        <a16:creationId xmlns:a16="http://schemas.microsoft.com/office/drawing/2014/main" id="{CFF0E395-37E1-4789-9DBE-F35594FBD587}"/>
                      </a:ext>
                    </a:extLst>
                  </p:cNvPr>
                  <p:cNvSpPr txBox="1"/>
                  <p:nvPr/>
                </p:nvSpPr>
                <p:spPr>
                  <a:xfrm>
                    <a:off x="3135613" y="4959684"/>
                    <a:ext cx="1457739" cy="523220"/>
                  </a:xfrm>
                  <a:prstGeom prst="rect">
                    <a:avLst/>
                  </a:prstGeom>
                  <a:noFill/>
                  <a:ln w="19050">
                    <a:noFill/>
                  </a:ln>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A</a:t>
                    </a:r>
                    <a:r>
                      <a:rPr lang="en-SG" sz="2800" dirty="0"/>
                      <a:t>})</a:t>
                    </a:r>
                  </a:p>
                </p:txBody>
              </p:sp>
              <p:sp>
                <p:nvSpPr>
                  <p:cNvPr id="49" name="TextBox 48">
                    <a:extLst>
                      <a:ext uri="{FF2B5EF4-FFF2-40B4-BE49-F238E27FC236}">
                        <a16:creationId xmlns:a16="http://schemas.microsoft.com/office/drawing/2014/main" id="{8D94A501-B0A0-497A-BAD2-030874E853A9}"/>
                      </a:ext>
                    </a:extLst>
                  </p:cNvPr>
                  <p:cNvSpPr txBox="1"/>
                  <p:nvPr/>
                </p:nvSpPr>
                <p:spPr>
                  <a:xfrm>
                    <a:off x="6096419" y="4332511"/>
                    <a:ext cx="1835428" cy="523220"/>
                  </a:xfrm>
                  <a:prstGeom prst="rect">
                    <a:avLst/>
                  </a:prstGeom>
                  <a:noFill/>
                  <a:ln w="19050">
                    <a:noFill/>
                  </a:ln>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A,B</a:t>
                    </a:r>
                    <a:r>
                      <a:rPr lang="en-SG" sz="2800" dirty="0"/>
                      <a:t>})</a:t>
                    </a:r>
                  </a:p>
                </p:txBody>
              </p:sp>
            </p:grpSp>
            <p:grpSp>
              <p:nvGrpSpPr>
                <p:cNvPr id="38" name="Group 37"/>
                <p:cNvGrpSpPr/>
                <p:nvPr/>
              </p:nvGrpSpPr>
              <p:grpSpPr>
                <a:xfrm>
                  <a:off x="4455751" y="5207664"/>
                  <a:ext cx="3060153" cy="877193"/>
                  <a:chOff x="4455751" y="5207664"/>
                  <a:chExt cx="3060153" cy="877193"/>
                </a:xfrm>
              </p:grpSpPr>
              <p:cxnSp>
                <p:nvCxnSpPr>
                  <p:cNvPr id="39" name="Straight Arrow Connector 38">
                    <a:extLst>
                      <a:ext uri="{FF2B5EF4-FFF2-40B4-BE49-F238E27FC236}">
                        <a16:creationId xmlns:a16="http://schemas.microsoft.com/office/drawing/2014/main" id="{2A0523A6-0CB0-4642-8D1E-22286771BF2E}"/>
                      </a:ext>
                    </a:extLst>
                  </p:cNvPr>
                  <p:cNvCxnSpPr>
                    <a:cxnSpLocks/>
                  </p:cNvCxnSpPr>
                  <p:nvPr/>
                </p:nvCxnSpPr>
                <p:spPr>
                  <a:xfrm>
                    <a:off x="4455751" y="5521163"/>
                    <a:ext cx="910259" cy="563694"/>
                  </a:xfrm>
                  <a:prstGeom prst="straightConnector1">
                    <a:avLst/>
                  </a:prstGeom>
                  <a:ln w="19050">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7B4D69D-5504-428D-ADD5-283D3724E62F}"/>
                      </a:ext>
                    </a:extLst>
                  </p:cNvPr>
                  <p:cNvCxnSpPr>
                    <a:cxnSpLocks/>
                  </p:cNvCxnSpPr>
                  <p:nvPr/>
                </p:nvCxnSpPr>
                <p:spPr>
                  <a:xfrm>
                    <a:off x="6345297" y="5207664"/>
                    <a:ext cx="1170607" cy="485639"/>
                  </a:xfrm>
                  <a:prstGeom prst="straightConnector1">
                    <a:avLst/>
                  </a:prstGeom>
                  <a:ln w="19050">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DF7B965-74C8-4C24-84C5-AEB9E656C37A}"/>
                      </a:ext>
                    </a:extLst>
                  </p:cNvPr>
                  <p:cNvCxnSpPr>
                    <a:cxnSpLocks/>
                  </p:cNvCxnSpPr>
                  <p:nvPr/>
                </p:nvCxnSpPr>
                <p:spPr>
                  <a:xfrm flipV="1">
                    <a:off x="4494859" y="5207664"/>
                    <a:ext cx="1861677" cy="273342"/>
                  </a:xfrm>
                  <a:prstGeom prst="straightConnector1">
                    <a:avLst/>
                  </a:prstGeom>
                  <a:ln w="19050">
                    <a:solidFill>
                      <a:srgbClr val="C0000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grpSp>
          </p:grpSp>
          <p:cxnSp>
            <p:nvCxnSpPr>
              <p:cNvPr id="33" name="Straight Arrow Connector 32">
                <a:extLst>
                  <a:ext uri="{FF2B5EF4-FFF2-40B4-BE49-F238E27FC236}">
                    <a16:creationId xmlns:a16="http://schemas.microsoft.com/office/drawing/2014/main" id="{4882ACD4-2AF1-40AE-8566-5F1B6DA9CE30}"/>
                  </a:ext>
                </a:extLst>
              </p:cNvPr>
              <p:cNvCxnSpPr>
                <a:cxnSpLocks/>
              </p:cNvCxnSpPr>
              <p:nvPr/>
            </p:nvCxnSpPr>
            <p:spPr>
              <a:xfrm flipV="1">
                <a:off x="5368480" y="5741894"/>
                <a:ext cx="2125181" cy="380530"/>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2827452" y="2519326"/>
              <a:ext cx="6229982" cy="1975697"/>
              <a:chOff x="3000483" y="4653736"/>
              <a:chExt cx="6229982" cy="1975697"/>
            </a:xfrm>
          </p:grpSpPr>
          <p:grpSp>
            <p:nvGrpSpPr>
              <p:cNvPr id="51" name="Group 50"/>
              <p:cNvGrpSpPr/>
              <p:nvPr/>
            </p:nvGrpSpPr>
            <p:grpSpPr>
              <a:xfrm>
                <a:off x="3000483" y="4653736"/>
                <a:ext cx="6229982" cy="1975697"/>
                <a:chOff x="3022726" y="4620023"/>
                <a:chExt cx="6229982" cy="1975697"/>
              </a:xfrm>
            </p:grpSpPr>
            <p:grpSp>
              <p:nvGrpSpPr>
                <p:cNvPr id="53" name="Group 52">
                  <a:extLst>
                    <a:ext uri="{FF2B5EF4-FFF2-40B4-BE49-F238E27FC236}">
                      <a16:creationId xmlns:a16="http://schemas.microsoft.com/office/drawing/2014/main" id="{FFEE3947-B25F-4FA1-9EA5-9304A211C27C}"/>
                    </a:ext>
                  </a:extLst>
                </p:cNvPr>
                <p:cNvGrpSpPr/>
                <p:nvPr/>
              </p:nvGrpSpPr>
              <p:grpSpPr>
                <a:xfrm>
                  <a:off x="3022726" y="4620023"/>
                  <a:ext cx="6229982" cy="1975697"/>
                  <a:chOff x="3135613" y="4332511"/>
                  <a:chExt cx="6229982" cy="1975697"/>
                </a:xfrm>
              </p:grpSpPr>
              <p:sp>
                <p:nvSpPr>
                  <p:cNvPr id="58" name="TextBox 57">
                    <a:extLst>
                      <a:ext uri="{FF2B5EF4-FFF2-40B4-BE49-F238E27FC236}">
                        <a16:creationId xmlns:a16="http://schemas.microsoft.com/office/drawing/2014/main" id="{F46C3300-A1A6-4373-8012-22D0BF885DFC}"/>
                      </a:ext>
                    </a:extLst>
                  </p:cNvPr>
                  <p:cNvSpPr txBox="1"/>
                  <p:nvPr/>
                </p:nvSpPr>
                <p:spPr>
                  <a:xfrm>
                    <a:off x="7907856" y="5384391"/>
                    <a:ext cx="1457739" cy="523220"/>
                  </a:xfrm>
                  <a:prstGeom prst="rect">
                    <a:avLst/>
                  </a:prstGeom>
                  <a:noFill/>
                  <a:ln w="19050">
                    <a:noFill/>
                  </a:ln>
                </p:spPr>
                <p:txBody>
                  <a:bodyPr wrap="square" rtlCol="0">
                    <a:spAutoFit/>
                  </a:bodyPr>
                  <a:lstStyle/>
                  <a:p>
                    <a:pPr algn="ctr"/>
                    <a:r>
                      <a:rPr lang="en-SG" sz="2800" dirty="0" smtClean="0"/>
                      <a:t>(Y, </a:t>
                    </a:r>
                    <a:r>
                      <a:rPr lang="en-SG" sz="2800" dirty="0"/>
                      <a:t>{B})</a:t>
                    </a:r>
                  </a:p>
                </p:txBody>
              </p:sp>
              <p:sp>
                <p:nvSpPr>
                  <p:cNvPr id="59" name="TextBox 58">
                    <a:extLst>
                      <a:ext uri="{FF2B5EF4-FFF2-40B4-BE49-F238E27FC236}">
                        <a16:creationId xmlns:a16="http://schemas.microsoft.com/office/drawing/2014/main" id="{D216B669-7971-48C1-89BC-07A1F08FD099}"/>
                      </a:ext>
                    </a:extLst>
                  </p:cNvPr>
                  <p:cNvSpPr txBox="1"/>
                  <p:nvPr/>
                </p:nvSpPr>
                <p:spPr>
                  <a:xfrm>
                    <a:off x="4712956" y="5784988"/>
                    <a:ext cx="1457739" cy="523220"/>
                  </a:xfrm>
                  <a:prstGeom prst="rect">
                    <a:avLst/>
                  </a:prstGeom>
                  <a:noFill/>
                  <a:ln w="19050">
                    <a:noFill/>
                  </a:ln>
                </p:spPr>
                <p:txBody>
                  <a:bodyPr wrap="square" rtlCol="0">
                    <a:spAutoFit/>
                  </a:bodyPr>
                  <a:lstStyle/>
                  <a:p>
                    <a:pPr algn="ctr"/>
                    <a:r>
                      <a:rPr lang="en-SG" sz="2800" dirty="0" smtClean="0"/>
                      <a:t>(Y, </a:t>
                    </a:r>
                    <a:r>
                      <a:rPr lang="en-SG" sz="2800" dirty="0"/>
                      <a:t>{</a:t>
                    </a:r>
                    <a:r>
                      <a:rPr lang="en-SG" sz="2800" dirty="0">
                        <a:latin typeface="Arial" panose="020B0604020202020204" pitchFamily="34" charset="0"/>
                        <a:cs typeface="Arial" panose="020B0604020202020204" pitchFamily="34" charset="0"/>
                      </a:rPr>
                      <a:t>ø</a:t>
                    </a:r>
                    <a:r>
                      <a:rPr lang="en-SG" sz="2800" dirty="0"/>
                      <a:t>})</a:t>
                    </a:r>
                  </a:p>
                </p:txBody>
              </p:sp>
              <p:sp>
                <p:nvSpPr>
                  <p:cNvPr id="60" name="TextBox 59">
                    <a:extLst>
                      <a:ext uri="{FF2B5EF4-FFF2-40B4-BE49-F238E27FC236}">
                        <a16:creationId xmlns:a16="http://schemas.microsoft.com/office/drawing/2014/main" id="{CFF0E395-37E1-4789-9DBE-F35594FBD587}"/>
                      </a:ext>
                    </a:extLst>
                  </p:cNvPr>
                  <p:cNvSpPr txBox="1"/>
                  <p:nvPr/>
                </p:nvSpPr>
                <p:spPr>
                  <a:xfrm>
                    <a:off x="3135613" y="4959684"/>
                    <a:ext cx="1457739" cy="523220"/>
                  </a:xfrm>
                  <a:prstGeom prst="rect">
                    <a:avLst/>
                  </a:prstGeom>
                  <a:noFill/>
                  <a:ln w="19050">
                    <a:noFill/>
                  </a:ln>
                </p:spPr>
                <p:txBody>
                  <a:bodyPr wrap="square" rtlCol="0">
                    <a:spAutoFit/>
                  </a:bodyPr>
                  <a:lstStyle/>
                  <a:p>
                    <a:pPr algn="ctr"/>
                    <a:r>
                      <a:rPr lang="en-SG" sz="2800" dirty="0" smtClean="0"/>
                      <a:t>(Y, </a:t>
                    </a:r>
                    <a:r>
                      <a:rPr lang="en-SG" sz="2800" dirty="0"/>
                      <a:t>{</a:t>
                    </a:r>
                    <a:r>
                      <a:rPr lang="en-SG" sz="2800" dirty="0">
                        <a:latin typeface="Arial" panose="020B0604020202020204" pitchFamily="34" charset="0"/>
                        <a:cs typeface="Arial" panose="020B0604020202020204" pitchFamily="34" charset="0"/>
                      </a:rPr>
                      <a:t>A</a:t>
                    </a:r>
                    <a:r>
                      <a:rPr lang="en-SG" sz="2800" dirty="0"/>
                      <a:t>})</a:t>
                    </a:r>
                  </a:p>
                </p:txBody>
              </p:sp>
              <p:sp>
                <p:nvSpPr>
                  <p:cNvPr id="61" name="TextBox 60">
                    <a:extLst>
                      <a:ext uri="{FF2B5EF4-FFF2-40B4-BE49-F238E27FC236}">
                        <a16:creationId xmlns:a16="http://schemas.microsoft.com/office/drawing/2014/main" id="{8D94A501-B0A0-497A-BAD2-030874E853A9}"/>
                      </a:ext>
                    </a:extLst>
                  </p:cNvPr>
                  <p:cNvSpPr txBox="1"/>
                  <p:nvPr/>
                </p:nvSpPr>
                <p:spPr>
                  <a:xfrm>
                    <a:off x="6096419" y="4332511"/>
                    <a:ext cx="1835428" cy="523220"/>
                  </a:xfrm>
                  <a:prstGeom prst="rect">
                    <a:avLst/>
                  </a:prstGeom>
                  <a:noFill/>
                  <a:ln w="19050">
                    <a:noFill/>
                  </a:ln>
                </p:spPr>
                <p:txBody>
                  <a:bodyPr wrap="square" rtlCol="0">
                    <a:spAutoFit/>
                  </a:bodyPr>
                  <a:lstStyle/>
                  <a:p>
                    <a:pPr algn="ctr"/>
                    <a:r>
                      <a:rPr lang="en-SG" sz="2800" dirty="0" smtClean="0"/>
                      <a:t>(Y, </a:t>
                    </a:r>
                    <a:r>
                      <a:rPr lang="en-SG" sz="2800" dirty="0"/>
                      <a:t>{</a:t>
                    </a:r>
                    <a:r>
                      <a:rPr lang="en-SG" sz="2800" dirty="0">
                        <a:latin typeface="Arial" panose="020B0604020202020204" pitchFamily="34" charset="0"/>
                        <a:cs typeface="Arial" panose="020B0604020202020204" pitchFamily="34" charset="0"/>
                      </a:rPr>
                      <a:t>A,B</a:t>
                    </a:r>
                    <a:r>
                      <a:rPr lang="en-SG" sz="2800" dirty="0"/>
                      <a:t>})</a:t>
                    </a:r>
                  </a:p>
                </p:txBody>
              </p:sp>
            </p:grpSp>
            <p:grpSp>
              <p:nvGrpSpPr>
                <p:cNvPr id="54" name="Group 53"/>
                <p:cNvGrpSpPr/>
                <p:nvPr/>
              </p:nvGrpSpPr>
              <p:grpSpPr>
                <a:xfrm>
                  <a:off x="4480465" y="5207664"/>
                  <a:ext cx="3035439" cy="800415"/>
                  <a:chOff x="4480465" y="5207664"/>
                  <a:chExt cx="3035439" cy="800415"/>
                </a:xfrm>
              </p:grpSpPr>
              <p:cxnSp>
                <p:nvCxnSpPr>
                  <p:cNvPr id="55" name="Straight Arrow Connector 54">
                    <a:extLst>
                      <a:ext uri="{FF2B5EF4-FFF2-40B4-BE49-F238E27FC236}">
                        <a16:creationId xmlns:a16="http://schemas.microsoft.com/office/drawing/2014/main" id="{2A0523A6-0CB0-4642-8D1E-22286771BF2E}"/>
                      </a:ext>
                    </a:extLst>
                  </p:cNvPr>
                  <p:cNvCxnSpPr>
                    <a:cxnSpLocks/>
                  </p:cNvCxnSpPr>
                  <p:nvPr/>
                </p:nvCxnSpPr>
                <p:spPr>
                  <a:xfrm>
                    <a:off x="4480465" y="5508806"/>
                    <a:ext cx="916247" cy="499273"/>
                  </a:xfrm>
                  <a:prstGeom prst="straightConnector1">
                    <a:avLst/>
                  </a:prstGeom>
                  <a:ln w="19050">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7B4D69D-5504-428D-ADD5-283D3724E62F}"/>
                      </a:ext>
                    </a:extLst>
                  </p:cNvPr>
                  <p:cNvCxnSpPr>
                    <a:cxnSpLocks/>
                  </p:cNvCxnSpPr>
                  <p:nvPr/>
                </p:nvCxnSpPr>
                <p:spPr>
                  <a:xfrm>
                    <a:off x="6345297" y="5207664"/>
                    <a:ext cx="1170607" cy="461722"/>
                  </a:xfrm>
                  <a:prstGeom prst="straightConnector1">
                    <a:avLst/>
                  </a:prstGeom>
                  <a:ln w="19050">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DF7B965-74C8-4C24-84C5-AEB9E656C37A}"/>
                      </a:ext>
                    </a:extLst>
                  </p:cNvPr>
                  <p:cNvCxnSpPr>
                    <a:cxnSpLocks/>
                  </p:cNvCxnSpPr>
                  <p:nvPr/>
                </p:nvCxnSpPr>
                <p:spPr>
                  <a:xfrm flipV="1">
                    <a:off x="4494859" y="5207664"/>
                    <a:ext cx="1861677" cy="273342"/>
                  </a:xfrm>
                  <a:prstGeom prst="straightConnector1">
                    <a:avLst/>
                  </a:prstGeom>
                  <a:ln w="19050">
                    <a:solidFill>
                      <a:srgbClr val="C0000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grpSp>
          </p:grpSp>
          <p:cxnSp>
            <p:nvCxnSpPr>
              <p:cNvPr id="52" name="Straight Arrow Connector 51">
                <a:extLst>
                  <a:ext uri="{FF2B5EF4-FFF2-40B4-BE49-F238E27FC236}">
                    <a16:creationId xmlns:a16="http://schemas.microsoft.com/office/drawing/2014/main" id="{4882ACD4-2AF1-40AE-8566-5F1B6DA9CE30}"/>
                  </a:ext>
                </a:extLst>
              </p:cNvPr>
              <p:cNvCxnSpPr>
                <a:cxnSpLocks/>
              </p:cNvCxnSpPr>
              <p:nvPr/>
            </p:nvCxnSpPr>
            <p:spPr>
              <a:xfrm flipV="1">
                <a:off x="5368480" y="5703099"/>
                <a:ext cx="2125181" cy="357539"/>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2827452" y="449439"/>
              <a:ext cx="6229982" cy="1975697"/>
              <a:chOff x="3000483" y="4653736"/>
              <a:chExt cx="6229982" cy="1975697"/>
            </a:xfrm>
          </p:grpSpPr>
          <p:grpSp>
            <p:nvGrpSpPr>
              <p:cNvPr id="63" name="Group 62"/>
              <p:cNvGrpSpPr/>
              <p:nvPr/>
            </p:nvGrpSpPr>
            <p:grpSpPr>
              <a:xfrm>
                <a:off x="3000483" y="4653736"/>
                <a:ext cx="6229982" cy="1975697"/>
                <a:chOff x="3022726" y="4620023"/>
                <a:chExt cx="6229982" cy="1975697"/>
              </a:xfrm>
            </p:grpSpPr>
            <p:grpSp>
              <p:nvGrpSpPr>
                <p:cNvPr id="65" name="Group 64">
                  <a:extLst>
                    <a:ext uri="{FF2B5EF4-FFF2-40B4-BE49-F238E27FC236}">
                      <a16:creationId xmlns:a16="http://schemas.microsoft.com/office/drawing/2014/main" id="{FFEE3947-B25F-4FA1-9EA5-9304A211C27C}"/>
                    </a:ext>
                  </a:extLst>
                </p:cNvPr>
                <p:cNvGrpSpPr/>
                <p:nvPr/>
              </p:nvGrpSpPr>
              <p:grpSpPr>
                <a:xfrm>
                  <a:off x="3022726" y="4620023"/>
                  <a:ext cx="6229982" cy="1975697"/>
                  <a:chOff x="3135613" y="4332511"/>
                  <a:chExt cx="6229982" cy="1975697"/>
                </a:xfrm>
              </p:grpSpPr>
              <p:sp>
                <p:nvSpPr>
                  <p:cNvPr id="70" name="TextBox 69">
                    <a:extLst>
                      <a:ext uri="{FF2B5EF4-FFF2-40B4-BE49-F238E27FC236}">
                        <a16:creationId xmlns:a16="http://schemas.microsoft.com/office/drawing/2014/main" id="{F46C3300-A1A6-4373-8012-22D0BF885DFC}"/>
                      </a:ext>
                    </a:extLst>
                  </p:cNvPr>
                  <p:cNvSpPr txBox="1"/>
                  <p:nvPr/>
                </p:nvSpPr>
                <p:spPr>
                  <a:xfrm>
                    <a:off x="7907856" y="5384391"/>
                    <a:ext cx="1457739" cy="523220"/>
                  </a:xfrm>
                  <a:prstGeom prst="rect">
                    <a:avLst/>
                  </a:prstGeom>
                  <a:noFill/>
                  <a:ln w="19050">
                    <a:noFill/>
                  </a:ln>
                </p:spPr>
                <p:txBody>
                  <a:bodyPr wrap="square" rtlCol="0">
                    <a:spAutoFit/>
                  </a:bodyPr>
                  <a:lstStyle/>
                  <a:p>
                    <a:pPr algn="ctr"/>
                    <a:r>
                      <a:rPr lang="en-SG" sz="2800" dirty="0" smtClean="0"/>
                      <a:t>(Z, </a:t>
                    </a:r>
                    <a:r>
                      <a:rPr lang="en-SG" sz="2800" dirty="0"/>
                      <a:t>{B})</a:t>
                    </a:r>
                  </a:p>
                </p:txBody>
              </p:sp>
              <p:sp>
                <p:nvSpPr>
                  <p:cNvPr id="71" name="TextBox 70">
                    <a:extLst>
                      <a:ext uri="{FF2B5EF4-FFF2-40B4-BE49-F238E27FC236}">
                        <a16:creationId xmlns:a16="http://schemas.microsoft.com/office/drawing/2014/main" id="{D216B669-7971-48C1-89BC-07A1F08FD099}"/>
                      </a:ext>
                    </a:extLst>
                  </p:cNvPr>
                  <p:cNvSpPr txBox="1"/>
                  <p:nvPr/>
                </p:nvSpPr>
                <p:spPr>
                  <a:xfrm>
                    <a:off x="4774741" y="5784988"/>
                    <a:ext cx="1457739" cy="523220"/>
                  </a:xfrm>
                  <a:prstGeom prst="rect">
                    <a:avLst/>
                  </a:prstGeom>
                  <a:noFill/>
                  <a:ln w="19050">
                    <a:noFill/>
                  </a:ln>
                </p:spPr>
                <p:txBody>
                  <a:bodyPr wrap="square" rtlCol="0">
                    <a:spAutoFit/>
                  </a:bodyPr>
                  <a:lstStyle/>
                  <a:p>
                    <a:pPr algn="ctr"/>
                    <a:r>
                      <a:rPr lang="en-SG" sz="2800" dirty="0" smtClean="0"/>
                      <a:t>(Z, </a:t>
                    </a:r>
                    <a:r>
                      <a:rPr lang="en-SG" sz="2800" dirty="0"/>
                      <a:t>{</a:t>
                    </a:r>
                    <a:r>
                      <a:rPr lang="en-SG" sz="2800" dirty="0">
                        <a:latin typeface="Arial" panose="020B0604020202020204" pitchFamily="34" charset="0"/>
                        <a:cs typeface="Arial" panose="020B0604020202020204" pitchFamily="34" charset="0"/>
                      </a:rPr>
                      <a:t>ø</a:t>
                    </a:r>
                    <a:r>
                      <a:rPr lang="en-SG" sz="2800" dirty="0"/>
                      <a:t>})</a:t>
                    </a:r>
                  </a:p>
                </p:txBody>
              </p:sp>
              <p:sp>
                <p:nvSpPr>
                  <p:cNvPr id="72" name="TextBox 71">
                    <a:extLst>
                      <a:ext uri="{FF2B5EF4-FFF2-40B4-BE49-F238E27FC236}">
                        <a16:creationId xmlns:a16="http://schemas.microsoft.com/office/drawing/2014/main" id="{CFF0E395-37E1-4789-9DBE-F35594FBD587}"/>
                      </a:ext>
                    </a:extLst>
                  </p:cNvPr>
                  <p:cNvSpPr txBox="1"/>
                  <p:nvPr/>
                </p:nvSpPr>
                <p:spPr>
                  <a:xfrm>
                    <a:off x="3135613" y="4959684"/>
                    <a:ext cx="1457739" cy="523220"/>
                  </a:xfrm>
                  <a:prstGeom prst="rect">
                    <a:avLst/>
                  </a:prstGeom>
                  <a:noFill/>
                  <a:ln w="19050">
                    <a:noFill/>
                  </a:ln>
                </p:spPr>
                <p:txBody>
                  <a:bodyPr wrap="square" rtlCol="0">
                    <a:spAutoFit/>
                  </a:bodyPr>
                  <a:lstStyle/>
                  <a:p>
                    <a:pPr algn="ctr"/>
                    <a:r>
                      <a:rPr lang="en-SG" sz="2800" dirty="0" smtClean="0"/>
                      <a:t>(Z, </a:t>
                    </a:r>
                    <a:r>
                      <a:rPr lang="en-SG" sz="2800" dirty="0"/>
                      <a:t>{</a:t>
                    </a:r>
                    <a:r>
                      <a:rPr lang="en-SG" sz="2800" dirty="0">
                        <a:latin typeface="Arial" panose="020B0604020202020204" pitchFamily="34" charset="0"/>
                        <a:cs typeface="Arial" panose="020B0604020202020204" pitchFamily="34" charset="0"/>
                      </a:rPr>
                      <a:t>A</a:t>
                    </a:r>
                    <a:r>
                      <a:rPr lang="en-SG" sz="2800" dirty="0"/>
                      <a:t>})</a:t>
                    </a:r>
                  </a:p>
                </p:txBody>
              </p:sp>
              <p:sp>
                <p:nvSpPr>
                  <p:cNvPr id="73" name="TextBox 72">
                    <a:extLst>
                      <a:ext uri="{FF2B5EF4-FFF2-40B4-BE49-F238E27FC236}">
                        <a16:creationId xmlns:a16="http://schemas.microsoft.com/office/drawing/2014/main" id="{8D94A501-B0A0-497A-BAD2-030874E853A9}"/>
                      </a:ext>
                    </a:extLst>
                  </p:cNvPr>
                  <p:cNvSpPr txBox="1"/>
                  <p:nvPr/>
                </p:nvSpPr>
                <p:spPr>
                  <a:xfrm>
                    <a:off x="6096419" y="4332511"/>
                    <a:ext cx="1835428" cy="523220"/>
                  </a:xfrm>
                  <a:prstGeom prst="rect">
                    <a:avLst/>
                  </a:prstGeom>
                  <a:noFill/>
                  <a:ln w="19050">
                    <a:noFill/>
                  </a:ln>
                </p:spPr>
                <p:txBody>
                  <a:bodyPr wrap="square" rtlCol="0">
                    <a:spAutoFit/>
                  </a:bodyPr>
                  <a:lstStyle/>
                  <a:p>
                    <a:pPr algn="ctr"/>
                    <a:r>
                      <a:rPr lang="en-SG" sz="2800" dirty="0" smtClean="0"/>
                      <a:t>(Z, </a:t>
                    </a:r>
                    <a:r>
                      <a:rPr lang="en-SG" sz="2800" dirty="0"/>
                      <a:t>{</a:t>
                    </a:r>
                    <a:r>
                      <a:rPr lang="en-SG" sz="2800" dirty="0">
                        <a:latin typeface="Arial" panose="020B0604020202020204" pitchFamily="34" charset="0"/>
                        <a:cs typeface="Arial" panose="020B0604020202020204" pitchFamily="34" charset="0"/>
                      </a:rPr>
                      <a:t>A,B</a:t>
                    </a:r>
                    <a:r>
                      <a:rPr lang="en-SG" sz="2800" dirty="0"/>
                      <a:t>})</a:t>
                    </a:r>
                  </a:p>
                </p:txBody>
              </p:sp>
            </p:grpSp>
            <p:grpSp>
              <p:nvGrpSpPr>
                <p:cNvPr id="66" name="Group 65"/>
                <p:cNvGrpSpPr/>
                <p:nvPr/>
              </p:nvGrpSpPr>
              <p:grpSpPr>
                <a:xfrm>
                  <a:off x="4480465" y="5207664"/>
                  <a:ext cx="3035439" cy="800415"/>
                  <a:chOff x="4480465" y="5207664"/>
                  <a:chExt cx="3035439" cy="800415"/>
                </a:xfrm>
              </p:grpSpPr>
              <p:cxnSp>
                <p:nvCxnSpPr>
                  <p:cNvPr id="67" name="Straight Arrow Connector 66">
                    <a:extLst>
                      <a:ext uri="{FF2B5EF4-FFF2-40B4-BE49-F238E27FC236}">
                        <a16:creationId xmlns:a16="http://schemas.microsoft.com/office/drawing/2014/main" id="{2A0523A6-0CB0-4642-8D1E-22286771BF2E}"/>
                      </a:ext>
                    </a:extLst>
                  </p:cNvPr>
                  <p:cNvCxnSpPr>
                    <a:cxnSpLocks/>
                  </p:cNvCxnSpPr>
                  <p:nvPr/>
                </p:nvCxnSpPr>
                <p:spPr>
                  <a:xfrm>
                    <a:off x="4480465" y="5508806"/>
                    <a:ext cx="916247" cy="499273"/>
                  </a:xfrm>
                  <a:prstGeom prst="straightConnector1">
                    <a:avLst/>
                  </a:prstGeom>
                  <a:ln w="19050">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7B4D69D-5504-428D-ADD5-283D3724E62F}"/>
                      </a:ext>
                    </a:extLst>
                  </p:cNvPr>
                  <p:cNvCxnSpPr>
                    <a:cxnSpLocks/>
                  </p:cNvCxnSpPr>
                  <p:nvPr/>
                </p:nvCxnSpPr>
                <p:spPr>
                  <a:xfrm>
                    <a:off x="6345297" y="5207664"/>
                    <a:ext cx="1170607" cy="461722"/>
                  </a:xfrm>
                  <a:prstGeom prst="straightConnector1">
                    <a:avLst/>
                  </a:prstGeom>
                  <a:ln w="19050">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DF7B965-74C8-4C24-84C5-AEB9E656C37A}"/>
                      </a:ext>
                    </a:extLst>
                  </p:cNvPr>
                  <p:cNvCxnSpPr>
                    <a:cxnSpLocks/>
                  </p:cNvCxnSpPr>
                  <p:nvPr/>
                </p:nvCxnSpPr>
                <p:spPr>
                  <a:xfrm flipV="1">
                    <a:off x="4494859" y="5207664"/>
                    <a:ext cx="1861677" cy="273342"/>
                  </a:xfrm>
                  <a:prstGeom prst="straightConnector1">
                    <a:avLst/>
                  </a:prstGeom>
                  <a:ln w="19050">
                    <a:solidFill>
                      <a:srgbClr val="C0000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grpSp>
          </p:grpSp>
          <p:cxnSp>
            <p:nvCxnSpPr>
              <p:cNvPr id="64" name="Straight Arrow Connector 63">
                <a:extLst>
                  <a:ext uri="{FF2B5EF4-FFF2-40B4-BE49-F238E27FC236}">
                    <a16:creationId xmlns:a16="http://schemas.microsoft.com/office/drawing/2014/main" id="{4882ACD4-2AF1-40AE-8566-5F1B6DA9CE30}"/>
                  </a:ext>
                </a:extLst>
              </p:cNvPr>
              <p:cNvCxnSpPr>
                <a:cxnSpLocks/>
              </p:cNvCxnSpPr>
              <p:nvPr/>
            </p:nvCxnSpPr>
            <p:spPr>
              <a:xfrm flipV="1">
                <a:off x="5368480" y="5703099"/>
                <a:ext cx="2125181" cy="357539"/>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9" name="Straight Arrow Connector 8"/>
            <p:cNvCxnSpPr/>
            <p:nvPr/>
          </p:nvCxnSpPr>
          <p:spPr>
            <a:xfrm flipV="1">
              <a:off x="5195450" y="3926229"/>
              <a:ext cx="34973" cy="2134456"/>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7320630" y="3568689"/>
              <a:ext cx="0" cy="2106277"/>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4285191" y="3408109"/>
              <a:ext cx="0" cy="2088882"/>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4285191" y="1291427"/>
              <a:ext cx="0" cy="2088882"/>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5230423" y="1856341"/>
              <a:ext cx="0" cy="2088882"/>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7320630" y="1474885"/>
              <a:ext cx="0" cy="2088882"/>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6161262" y="3106967"/>
              <a:ext cx="0" cy="2088882"/>
            </a:xfrm>
            <a:prstGeom prst="straightConnector1">
              <a:avLst/>
            </a:prstGeom>
            <a:ln w="19050">
              <a:solidFill>
                <a:srgbClr val="C00000"/>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6150023" y="1057617"/>
              <a:ext cx="0" cy="2088882"/>
            </a:xfrm>
            <a:prstGeom prst="straightConnector1">
              <a:avLst/>
            </a:prstGeom>
            <a:ln w="19050">
              <a:solidFill>
                <a:srgbClr val="C00000"/>
              </a:solidFill>
              <a:prstDash val="dash"/>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726823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502D-A51B-4A27-87C7-4C507C241138}"/>
              </a:ext>
            </a:extLst>
          </p:cNvPr>
          <p:cNvSpPr>
            <a:spLocks noGrp="1"/>
          </p:cNvSpPr>
          <p:nvPr>
            <p:ph type="title"/>
          </p:nvPr>
        </p:nvSpPr>
        <p:spPr>
          <a:xfrm>
            <a:off x="569843" y="91716"/>
            <a:ext cx="10515600" cy="1325563"/>
          </a:xfrm>
        </p:spPr>
        <p:txBody>
          <a:bodyPr/>
          <a:lstStyle/>
          <a:p>
            <a:r>
              <a:rPr lang="en-SG" dirty="0"/>
              <a:t>Example of the dominances:</a:t>
            </a:r>
          </a:p>
        </p:txBody>
      </p:sp>
      <p:sp>
        <p:nvSpPr>
          <p:cNvPr id="3" name="Content Placeholder 2">
            <a:extLst>
              <a:ext uri="{FF2B5EF4-FFF2-40B4-BE49-F238E27FC236}">
                <a16:creationId xmlns:a16="http://schemas.microsoft.com/office/drawing/2014/main" id="{91D20E1E-A38F-4217-A101-8AF1C166EE50}"/>
              </a:ext>
            </a:extLst>
          </p:cNvPr>
          <p:cNvSpPr>
            <a:spLocks noGrp="1"/>
          </p:cNvSpPr>
          <p:nvPr>
            <p:ph idx="1"/>
          </p:nvPr>
        </p:nvSpPr>
        <p:spPr>
          <a:xfrm>
            <a:off x="569843" y="1479972"/>
            <a:ext cx="10781903" cy="5100558"/>
          </a:xfrm>
        </p:spPr>
        <p:txBody>
          <a:bodyPr>
            <a:normAutofit fontScale="92500" lnSpcReduction="20000"/>
          </a:bodyPr>
          <a:lstStyle/>
          <a:p>
            <a:pPr marL="0" indent="0">
              <a:buNone/>
            </a:pPr>
            <a:r>
              <a:rPr lang="en-SG" dirty="0">
                <a:latin typeface="Arial" panose="020B0604020202020204" pitchFamily="34" charset="0"/>
                <a:cs typeface="Arial" panose="020B0604020202020204" pitchFamily="34" charset="0"/>
              </a:rPr>
              <a:t>(Z,{ø}) ≥ (Y,{ø}) ≥ (X,{ø})</a:t>
            </a:r>
          </a:p>
          <a:p>
            <a:pPr marL="0" indent="0">
              <a:buNone/>
            </a:pPr>
            <a:r>
              <a:rPr lang="en-SG" dirty="0">
                <a:latin typeface="Arial" panose="020B0604020202020204" pitchFamily="34" charset="0"/>
                <a:cs typeface="Arial" panose="020B0604020202020204" pitchFamily="34" charset="0"/>
              </a:rPr>
              <a:t>(Z,{A}) ≥ (Y,{A}) ≥ (X,{A})</a:t>
            </a:r>
          </a:p>
          <a:p>
            <a:pPr marL="0" indent="0">
              <a:buNone/>
            </a:pPr>
            <a:r>
              <a:rPr lang="en-SG" dirty="0">
                <a:latin typeface="Arial" panose="020B0604020202020204" pitchFamily="34" charset="0"/>
                <a:cs typeface="Arial" panose="020B0604020202020204" pitchFamily="34" charset="0"/>
              </a:rPr>
              <a:t>(Z,{A}) ≥ (Z,{ø})</a:t>
            </a:r>
          </a:p>
          <a:p>
            <a:pPr marL="0" indent="0">
              <a:buNone/>
            </a:pPr>
            <a:r>
              <a:rPr lang="en-SG" dirty="0">
                <a:latin typeface="Arial" panose="020B0604020202020204" pitchFamily="34" charset="0"/>
                <a:cs typeface="Arial" panose="020B0604020202020204" pitchFamily="34" charset="0"/>
              </a:rPr>
              <a:t>(Z,{B}) ≥ (Y,{B}) ≥ (X,{B})</a:t>
            </a:r>
          </a:p>
          <a:p>
            <a:pPr marL="0" indent="0">
              <a:buNone/>
            </a:pPr>
            <a:r>
              <a:rPr lang="en-SG" dirty="0">
                <a:latin typeface="Arial" panose="020B0604020202020204" pitchFamily="34" charset="0"/>
                <a:cs typeface="Arial" panose="020B0604020202020204" pitchFamily="34" charset="0"/>
              </a:rPr>
              <a:t>(Z,{B}) ≥ (Z,{ø})</a:t>
            </a:r>
          </a:p>
          <a:p>
            <a:pPr marL="0" indent="0">
              <a:buNone/>
            </a:pPr>
            <a:r>
              <a:rPr lang="en-SG" dirty="0">
                <a:latin typeface="Arial" panose="020B0604020202020204" pitchFamily="34" charset="0"/>
                <a:cs typeface="Arial" panose="020B0604020202020204" pitchFamily="34" charset="0"/>
              </a:rPr>
              <a:t>(Z,{A,B}) ≥ (Y,{A,B}) ≥ (X,{A,B})</a:t>
            </a:r>
          </a:p>
          <a:p>
            <a:pPr marL="0" indent="0">
              <a:buNone/>
            </a:pPr>
            <a:r>
              <a:rPr lang="en-SG" dirty="0">
                <a:latin typeface="Arial" panose="020B0604020202020204" pitchFamily="34" charset="0"/>
                <a:cs typeface="Arial" panose="020B0604020202020204" pitchFamily="34" charset="0"/>
              </a:rPr>
              <a:t>(Z,{A,B}) ≥ (Z,{A})</a:t>
            </a:r>
          </a:p>
          <a:p>
            <a:pPr marL="0" indent="0">
              <a:buNone/>
            </a:pPr>
            <a:r>
              <a:rPr lang="en-SG" dirty="0">
                <a:latin typeface="Arial" panose="020B0604020202020204" pitchFamily="34" charset="0"/>
                <a:cs typeface="Arial" panose="020B0604020202020204" pitchFamily="34" charset="0"/>
              </a:rPr>
              <a:t>(Z,{A,B}) ≥ (Z,{B})</a:t>
            </a:r>
          </a:p>
          <a:p>
            <a:pPr marL="0" indent="0">
              <a:buNone/>
            </a:pPr>
            <a:r>
              <a:rPr lang="en-SG" dirty="0">
                <a:latin typeface="Arial" panose="020B0604020202020204" pitchFamily="34" charset="0"/>
                <a:cs typeface="Arial" panose="020B0604020202020204" pitchFamily="34" charset="0"/>
              </a:rPr>
              <a:t>(Y,{A}) ≥ (Y,{ø})</a:t>
            </a:r>
          </a:p>
          <a:p>
            <a:pPr marL="0" indent="0">
              <a:buNone/>
            </a:pPr>
            <a:r>
              <a:rPr lang="en-SG" dirty="0">
                <a:latin typeface="Arial" panose="020B0604020202020204" pitchFamily="34" charset="0"/>
                <a:cs typeface="Arial" panose="020B0604020202020204" pitchFamily="34" charset="0"/>
              </a:rPr>
              <a:t>(Y,{B}) ≥ (Y,{ø})</a:t>
            </a:r>
          </a:p>
          <a:p>
            <a:pPr marL="0" indent="0">
              <a:buNone/>
            </a:pPr>
            <a:r>
              <a:rPr lang="en-SG" dirty="0">
                <a:latin typeface="Arial" panose="020B0604020202020204" pitchFamily="34" charset="0"/>
                <a:cs typeface="Arial" panose="020B0604020202020204" pitchFamily="34" charset="0"/>
              </a:rPr>
              <a:t>(X,{A}) ≥ (X,{ø})</a:t>
            </a:r>
          </a:p>
          <a:p>
            <a:pPr marL="0" indent="0">
              <a:buNone/>
            </a:pPr>
            <a:r>
              <a:rPr lang="en-SG" dirty="0">
                <a:latin typeface="Arial" panose="020B0604020202020204" pitchFamily="34" charset="0"/>
                <a:cs typeface="Arial" panose="020B0604020202020204" pitchFamily="34" charset="0"/>
              </a:rPr>
              <a:t>(X,{B}) </a:t>
            </a:r>
            <a:r>
              <a:rPr lang="en-SG">
                <a:latin typeface="Arial" panose="020B0604020202020204" pitchFamily="34" charset="0"/>
                <a:cs typeface="Arial" panose="020B0604020202020204" pitchFamily="34" charset="0"/>
              </a:rPr>
              <a:t>≥ (X,{</a:t>
            </a:r>
            <a:r>
              <a:rPr lang="en-SG" dirty="0">
                <a:latin typeface="Arial" panose="020B0604020202020204" pitchFamily="34" charset="0"/>
                <a:cs typeface="Arial" panose="020B0604020202020204" pitchFamily="34" charset="0"/>
              </a:rPr>
              <a:t>ø})</a:t>
            </a:r>
          </a:p>
          <a:p>
            <a:pPr marL="0" indent="0">
              <a:buNone/>
            </a:pPr>
            <a:endParaRPr lang="en-SG" dirty="0">
              <a:latin typeface="Arial" panose="020B0604020202020204" pitchFamily="34" charset="0"/>
              <a:cs typeface="Arial" panose="020B0604020202020204" pitchFamily="34" charset="0"/>
            </a:endParaRPr>
          </a:p>
        </p:txBody>
      </p:sp>
      <p:grpSp>
        <p:nvGrpSpPr>
          <p:cNvPr id="34" name="Group 33"/>
          <p:cNvGrpSpPr/>
          <p:nvPr/>
        </p:nvGrpSpPr>
        <p:grpSpPr>
          <a:xfrm>
            <a:off x="5731291" y="431186"/>
            <a:ext cx="6229982" cy="6149344"/>
            <a:chOff x="2827452" y="449439"/>
            <a:chExt cx="6229982" cy="6149344"/>
          </a:xfrm>
        </p:grpSpPr>
        <p:grpSp>
          <p:nvGrpSpPr>
            <p:cNvPr id="35" name="Group 34"/>
            <p:cNvGrpSpPr/>
            <p:nvPr/>
          </p:nvGrpSpPr>
          <p:grpSpPr>
            <a:xfrm>
              <a:off x="2827452" y="4623086"/>
              <a:ext cx="6229982" cy="1975697"/>
              <a:chOff x="3000483" y="4653736"/>
              <a:chExt cx="6229982" cy="1975697"/>
            </a:xfrm>
          </p:grpSpPr>
          <p:grpSp>
            <p:nvGrpSpPr>
              <p:cNvPr id="68" name="Group 67"/>
              <p:cNvGrpSpPr/>
              <p:nvPr/>
            </p:nvGrpSpPr>
            <p:grpSpPr>
              <a:xfrm>
                <a:off x="3000483" y="4653736"/>
                <a:ext cx="6229982" cy="1975697"/>
                <a:chOff x="3022726" y="4620023"/>
                <a:chExt cx="6229982" cy="1975697"/>
              </a:xfrm>
            </p:grpSpPr>
            <p:grpSp>
              <p:nvGrpSpPr>
                <p:cNvPr id="70" name="Group 69">
                  <a:extLst>
                    <a:ext uri="{FF2B5EF4-FFF2-40B4-BE49-F238E27FC236}">
                      <a16:creationId xmlns:a16="http://schemas.microsoft.com/office/drawing/2014/main" id="{FFEE3947-B25F-4FA1-9EA5-9304A211C27C}"/>
                    </a:ext>
                  </a:extLst>
                </p:cNvPr>
                <p:cNvGrpSpPr/>
                <p:nvPr/>
              </p:nvGrpSpPr>
              <p:grpSpPr>
                <a:xfrm>
                  <a:off x="3022726" y="4620023"/>
                  <a:ext cx="6229982" cy="1975697"/>
                  <a:chOff x="3135613" y="4332511"/>
                  <a:chExt cx="6229982" cy="1975697"/>
                </a:xfrm>
              </p:grpSpPr>
              <p:sp>
                <p:nvSpPr>
                  <p:cNvPr id="75" name="TextBox 74">
                    <a:extLst>
                      <a:ext uri="{FF2B5EF4-FFF2-40B4-BE49-F238E27FC236}">
                        <a16:creationId xmlns:a16="http://schemas.microsoft.com/office/drawing/2014/main" id="{F46C3300-A1A6-4373-8012-22D0BF885DFC}"/>
                      </a:ext>
                    </a:extLst>
                  </p:cNvPr>
                  <p:cNvSpPr txBox="1"/>
                  <p:nvPr/>
                </p:nvSpPr>
                <p:spPr>
                  <a:xfrm>
                    <a:off x="7907856" y="5384391"/>
                    <a:ext cx="1457739" cy="523220"/>
                  </a:xfrm>
                  <a:prstGeom prst="rect">
                    <a:avLst/>
                  </a:prstGeom>
                  <a:noFill/>
                  <a:ln w="19050">
                    <a:noFill/>
                  </a:ln>
                </p:spPr>
                <p:txBody>
                  <a:bodyPr wrap="square" rtlCol="0">
                    <a:spAutoFit/>
                  </a:bodyPr>
                  <a:lstStyle/>
                  <a:p>
                    <a:pPr algn="ctr"/>
                    <a:r>
                      <a:rPr lang="en-SG" sz="2800" dirty="0"/>
                      <a:t>(X, {B})</a:t>
                    </a:r>
                  </a:p>
                </p:txBody>
              </p:sp>
              <p:sp>
                <p:nvSpPr>
                  <p:cNvPr id="76" name="TextBox 75">
                    <a:extLst>
                      <a:ext uri="{FF2B5EF4-FFF2-40B4-BE49-F238E27FC236}">
                        <a16:creationId xmlns:a16="http://schemas.microsoft.com/office/drawing/2014/main" id="{D216B669-7971-48C1-89BC-07A1F08FD099}"/>
                      </a:ext>
                    </a:extLst>
                  </p:cNvPr>
                  <p:cNvSpPr txBox="1"/>
                  <p:nvPr/>
                </p:nvSpPr>
                <p:spPr>
                  <a:xfrm>
                    <a:off x="4700599" y="5784988"/>
                    <a:ext cx="1457739" cy="523220"/>
                  </a:xfrm>
                  <a:prstGeom prst="rect">
                    <a:avLst/>
                  </a:prstGeom>
                  <a:noFill/>
                  <a:ln w="19050">
                    <a:noFill/>
                  </a:ln>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ø</a:t>
                    </a:r>
                    <a:r>
                      <a:rPr lang="en-SG" sz="2800" dirty="0"/>
                      <a:t>})</a:t>
                    </a:r>
                  </a:p>
                </p:txBody>
              </p:sp>
              <p:sp>
                <p:nvSpPr>
                  <p:cNvPr id="77" name="TextBox 76">
                    <a:extLst>
                      <a:ext uri="{FF2B5EF4-FFF2-40B4-BE49-F238E27FC236}">
                        <a16:creationId xmlns:a16="http://schemas.microsoft.com/office/drawing/2014/main" id="{CFF0E395-37E1-4789-9DBE-F35594FBD587}"/>
                      </a:ext>
                    </a:extLst>
                  </p:cNvPr>
                  <p:cNvSpPr txBox="1"/>
                  <p:nvPr/>
                </p:nvSpPr>
                <p:spPr>
                  <a:xfrm>
                    <a:off x="3135613" y="4959684"/>
                    <a:ext cx="1457739" cy="523220"/>
                  </a:xfrm>
                  <a:prstGeom prst="rect">
                    <a:avLst/>
                  </a:prstGeom>
                  <a:noFill/>
                  <a:ln w="19050">
                    <a:noFill/>
                  </a:ln>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A</a:t>
                    </a:r>
                    <a:r>
                      <a:rPr lang="en-SG" sz="2800" dirty="0"/>
                      <a:t>})</a:t>
                    </a:r>
                  </a:p>
                </p:txBody>
              </p:sp>
              <p:sp>
                <p:nvSpPr>
                  <p:cNvPr id="78" name="TextBox 77">
                    <a:extLst>
                      <a:ext uri="{FF2B5EF4-FFF2-40B4-BE49-F238E27FC236}">
                        <a16:creationId xmlns:a16="http://schemas.microsoft.com/office/drawing/2014/main" id="{8D94A501-B0A0-497A-BAD2-030874E853A9}"/>
                      </a:ext>
                    </a:extLst>
                  </p:cNvPr>
                  <p:cNvSpPr txBox="1"/>
                  <p:nvPr/>
                </p:nvSpPr>
                <p:spPr>
                  <a:xfrm>
                    <a:off x="6096419" y="4332511"/>
                    <a:ext cx="1835428" cy="523220"/>
                  </a:xfrm>
                  <a:prstGeom prst="rect">
                    <a:avLst/>
                  </a:prstGeom>
                  <a:noFill/>
                  <a:ln w="19050">
                    <a:noFill/>
                  </a:ln>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A,B</a:t>
                    </a:r>
                    <a:r>
                      <a:rPr lang="en-SG" sz="2800" dirty="0"/>
                      <a:t>})</a:t>
                    </a:r>
                  </a:p>
                </p:txBody>
              </p:sp>
            </p:grpSp>
            <p:grpSp>
              <p:nvGrpSpPr>
                <p:cNvPr id="71" name="Group 70"/>
                <p:cNvGrpSpPr/>
                <p:nvPr/>
              </p:nvGrpSpPr>
              <p:grpSpPr>
                <a:xfrm>
                  <a:off x="4455751" y="5207664"/>
                  <a:ext cx="3060153" cy="877193"/>
                  <a:chOff x="4455751" y="5207664"/>
                  <a:chExt cx="3060153" cy="877193"/>
                </a:xfrm>
              </p:grpSpPr>
              <p:cxnSp>
                <p:nvCxnSpPr>
                  <p:cNvPr id="72" name="Straight Arrow Connector 71">
                    <a:extLst>
                      <a:ext uri="{FF2B5EF4-FFF2-40B4-BE49-F238E27FC236}">
                        <a16:creationId xmlns:a16="http://schemas.microsoft.com/office/drawing/2014/main" id="{2A0523A6-0CB0-4642-8D1E-22286771BF2E}"/>
                      </a:ext>
                    </a:extLst>
                  </p:cNvPr>
                  <p:cNvCxnSpPr>
                    <a:cxnSpLocks/>
                  </p:cNvCxnSpPr>
                  <p:nvPr/>
                </p:nvCxnSpPr>
                <p:spPr>
                  <a:xfrm>
                    <a:off x="4455751" y="5521163"/>
                    <a:ext cx="910259" cy="563694"/>
                  </a:xfrm>
                  <a:prstGeom prst="straightConnector1">
                    <a:avLst/>
                  </a:prstGeom>
                  <a:ln w="19050">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97B4D69D-5504-428D-ADD5-283D3724E62F}"/>
                      </a:ext>
                    </a:extLst>
                  </p:cNvPr>
                  <p:cNvCxnSpPr>
                    <a:cxnSpLocks/>
                  </p:cNvCxnSpPr>
                  <p:nvPr/>
                </p:nvCxnSpPr>
                <p:spPr>
                  <a:xfrm>
                    <a:off x="6345297" y="5207664"/>
                    <a:ext cx="1170607" cy="485639"/>
                  </a:xfrm>
                  <a:prstGeom prst="straightConnector1">
                    <a:avLst/>
                  </a:prstGeom>
                  <a:ln w="19050">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DF7B965-74C8-4C24-84C5-AEB9E656C37A}"/>
                      </a:ext>
                    </a:extLst>
                  </p:cNvPr>
                  <p:cNvCxnSpPr>
                    <a:cxnSpLocks/>
                  </p:cNvCxnSpPr>
                  <p:nvPr/>
                </p:nvCxnSpPr>
                <p:spPr>
                  <a:xfrm flipV="1">
                    <a:off x="4494859" y="5207664"/>
                    <a:ext cx="1861677" cy="273342"/>
                  </a:xfrm>
                  <a:prstGeom prst="straightConnector1">
                    <a:avLst/>
                  </a:prstGeom>
                  <a:ln w="19050">
                    <a:solidFill>
                      <a:srgbClr val="C0000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grpSp>
          </p:grpSp>
          <p:cxnSp>
            <p:nvCxnSpPr>
              <p:cNvPr id="69" name="Straight Arrow Connector 68">
                <a:extLst>
                  <a:ext uri="{FF2B5EF4-FFF2-40B4-BE49-F238E27FC236}">
                    <a16:creationId xmlns:a16="http://schemas.microsoft.com/office/drawing/2014/main" id="{4882ACD4-2AF1-40AE-8566-5F1B6DA9CE30}"/>
                  </a:ext>
                </a:extLst>
              </p:cNvPr>
              <p:cNvCxnSpPr>
                <a:cxnSpLocks/>
              </p:cNvCxnSpPr>
              <p:nvPr/>
            </p:nvCxnSpPr>
            <p:spPr>
              <a:xfrm flipV="1">
                <a:off x="5368480" y="5741894"/>
                <a:ext cx="2125181" cy="380530"/>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2827452" y="2519326"/>
              <a:ext cx="6229982" cy="1975697"/>
              <a:chOff x="3000483" y="4653736"/>
              <a:chExt cx="6229982" cy="1975697"/>
            </a:xfrm>
          </p:grpSpPr>
          <p:grpSp>
            <p:nvGrpSpPr>
              <p:cNvPr id="57" name="Group 56"/>
              <p:cNvGrpSpPr/>
              <p:nvPr/>
            </p:nvGrpSpPr>
            <p:grpSpPr>
              <a:xfrm>
                <a:off x="3000483" y="4653736"/>
                <a:ext cx="6229982" cy="1975697"/>
                <a:chOff x="3022726" y="4620023"/>
                <a:chExt cx="6229982" cy="1975697"/>
              </a:xfrm>
            </p:grpSpPr>
            <p:grpSp>
              <p:nvGrpSpPr>
                <p:cNvPr id="59" name="Group 58">
                  <a:extLst>
                    <a:ext uri="{FF2B5EF4-FFF2-40B4-BE49-F238E27FC236}">
                      <a16:creationId xmlns:a16="http://schemas.microsoft.com/office/drawing/2014/main" id="{FFEE3947-B25F-4FA1-9EA5-9304A211C27C}"/>
                    </a:ext>
                  </a:extLst>
                </p:cNvPr>
                <p:cNvGrpSpPr/>
                <p:nvPr/>
              </p:nvGrpSpPr>
              <p:grpSpPr>
                <a:xfrm>
                  <a:off x="3022726" y="4620023"/>
                  <a:ext cx="6229982" cy="1975697"/>
                  <a:chOff x="3135613" y="4332511"/>
                  <a:chExt cx="6229982" cy="1975697"/>
                </a:xfrm>
              </p:grpSpPr>
              <p:sp>
                <p:nvSpPr>
                  <p:cNvPr id="64" name="TextBox 63">
                    <a:extLst>
                      <a:ext uri="{FF2B5EF4-FFF2-40B4-BE49-F238E27FC236}">
                        <a16:creationId xmlns:a16="http://schemas.microsoft.com/office/drawing/2014/main" id="{F46C3300-A1A6-4373-8012-22D0BF885DFC}"/>
                      </a:ext>
                    </a:extLst>
                  </p:cNvPr>
                  <p:cNvSpPr txBox="1"/>
                  <p:nvPr/>
                </p:nvSpPr>
                <p:spPr>
                  <a:xfrm>
                    <a:off x="7907856" y="5384391"/>
                    <a:ext cx="1457739" cy="523220"/>
                  </a:xfrm>
                  <a:prstGeom prst="rect">
                    <a:avLst/>
                  </a:prstGeom>
                  <a:noFill/>
                  <a:ln w="19050">
                    <a:noFill/>
                  </a:ln>
                </p:spPr>
                <p:txBody>
                  <a:bodyPr wrap="square" rtlCol="0">
                    <a:spAutoFit/>
                  </a:bodyPr>
                  <a:lstStyle/>
                  <a:p>
                    <a:pPr algn="ctr"/>
                    <a:r>
                      <a:rPr lang="en-SG" sz="2800" dirty="0" smtClean="0"/>
                      <a:t>(Y, </a:t>
                    </a:r>
                    <a:r>
                      <a:rPr lang="en-SG" sz="2800" dirty="0"/>
                      <a:t>{B})</a:t>
                    </a:r>
                  </a:p>
                </p:txBody>
              </p:sp>
              <p:sp>
                <p:nvSpPr>
                  <p:cNvPr id="65" name="TextBox 64">
                    <a:extLst>
                      <a:ext uri="{FF2B5EF4-FFF2-40B4-BE49-F238E27FC236}">
                        <a16:creationId xmlns:a16="http://schemas.microsoft.com/office/drawing/2014/main" id="{D216B669-7971-48C1-89BC-07A1F08FD099}"/>
                      </a:ext>
                    </a:extLst>
                  </p:cNvPr>
                  <p:cNvSpPr txBox="1"/>
                  <p:nvPr/>
                </p:nvSpPr>
                <p:spPr>
                  <a:xfrm>
                    <a:off x="4712956" y="5784988"/>
                    <a:ext cx="1457739" cy="523220"/>
                  </a:xfrm>
                  <a:prstGeom prst="rect">
                    <a:avLst/>
                  </a:prstGeom>
                  <a:noFill/>
                  <a:ln w="19050">
                    <a:noFill/>
                  </a:ln>
                </p:spPr>
                <p:txBody>
                  <a:bodyPr wrap="square" rtlCol="0">
                    <a:spAutoFit/>
                  </a:bodyPr>
                  <a:lstStyle/>
                  <a:p>
                    <a:pPr algn="ctr"/>
                    <a:r>
                      <a:rPr lang="en-SG" sz="2800" dirty="0" smtClean="0"/>
                      <a:t>(Y, </a:t>
                    </a:r>
                    <a:r>
                      <a:rPr lang="en-SG" sz="2800" dirty="0"/>
                      <a:t>{</a:t>
                    </a:r>
                    <a:r>
                      <a:rPr lang="en-SG" sz="2800" dirty="0">
                        <a:latin typeface="Arial" panose="020B0604020202020204" pitchFamily="34" charset="0"/>
                        <a:cs typeface="Arial" panose="020B0604020202020204" pitchFamily="34" charset="0"/>
                      </a:rPr>
                      <a:t>ø</a:t>
                    </a:r>
                    <a:r>
                      <a:rPr lang="en-SG" sz="2800" dirty="0"/>
                      <a:t>})</a:t>
                    </a:r>
                  </a:p>
                </p:txBody>
              </p:sp>
              <p:sp>
                <p:nvSpPr>
                  <p:cNvPr id="66" name="TextBox 65">
                    <a:extLst>
                      <a:ext uri="{FF2B5EF4-FFF2-40B4-BE49-F238E27FC236}">
                        <a16:creationId xmlns:a16="http://schemas.microsoft.com/office/drawing/2014/main" id="{CFF0E395-37E1-4789-9DBE-F35594FBD587}"/>
                      </a:ext>
                    </a:extLst>
                  </p:cNvPr>
                  <p:cNvSpPr txBox="1"/>
                  <p:nvPr/>
                </p:nvSpPr>
                <p:spPr>
                  <a:xfrm>
                    <a:off x="3135613" y="4959684"/>
                    <a:ext cx="1457739" cy="523220"/>
                  </a:xfrm>
                  <a:prstGeom prst="rect">
                    <a:avLst/>
                  </a:prstGeom>
                  <a:noFill/>
                  <a:ln w="19050">
                    <a:noFill/>
                  </a:ln>
                </p:spPr>
                <p:txBody>
                  <a:bodyPr wrap="square" rtlCol="0">
                    <a:spAutoFit/>
                  </a:bodyPr>
                  <a:lstStyle/>
                  <a:p>
                    <a:pPr algn="ctr"/>
                    <a:r>
                      <a:rPr lang="en-SG" sz="2800" dirty="0" smtClean="0"/>
                      <a:t>(Y, </a:t>
                    </a:r>
                    <a:r>
                      <a:rPr lang="en-SG" sz="2800" dirty="0"/>
                      <a:t>{</a:t>
                    </a:r>
                    <a:r>
                      <a:rPr lang="en-SG" sz="2800" dirty="0">
                        <a:latin typeface="Arial" panose="020B0604020202020204" pitchFamily="34" charset="0"/>
                        <a:cs typeface="Arial" panose="020B0604020202020204" pitchFamily="34" charset="0"/>
                      </a:rPr>
                      <a:t>A</a:t>
                    </a:r>
                    <a:r>
                      <a:rPr lang="en-SG" sz="2800" dirty="0"/>
                      <a:t>})</a:t>
                    </a:r>
                  </a:p>
                </p:txBody>
              </p:sp>
              <p:sp>
                <p:nvSpPr>
                  <p:cNvPr id="67" name="TextBox 66">
                    <a:extLst>
                      <a:ext uri="{FF2B5EF4-FFF2-40B4-BE49-F238E27FC236}">
                        <a16:creationId xmlns:a16="http://schemas.microsoft.com/office/drawing/2014/main" id="{8D94A501-B0A0-497A-BAD2-030874E853A9}"/>
                      </a:ext>
                    </a:extLst>
                  </p:cNvPr>
                  <p:cNvSpPr txBox="1"/>
                  <p:nvPr/>
                </p:nvSpPr>
                <p:spPr>
                  <a:xfrm>
                    <a:off x="6096419" y="4332511"/>
                    <a:ext cx="1835428" cy="523220"/>
                  </a:xfrm>
                  <a:prstGeom prst="rect">
                    <a:avLst/>
                  </a:prstGeom>
                  <a:noFill/>
                  <a:ln w="19050">
                    <a:noFill/>
                  </a:ln>
                </p:spPr>
                <p:txBody>
                  <a:bodyPr wrap="square" rtlCol="0">
                    <a:spAutoFit/>
                  </a:bodyPr>
                  <a:lstStyle/>
                  <a:p>
                    <a:pPr algn="ctr"/>
                    <a:r>
                      <a:rPr lang="en-SG" sz="2800" dirty="0" smtClean="0"/>
                      <a:t>(Y, </a:t>
                    </a:r>
                    <a:r>
                      <a:rPr lang="en-SG" sz="2800" dirty="0"/>
                      <a:t>{</a:t>
                    </a:r>
                    <a:r>
                      <a:rPr lang="en-SG" sz="2800" dirty="0">
                        <a:latin typeface="Arial" panose="020B0604020202020204" pitchFamily="34" charset="0"/>
                        <a:cs typeface="Arial" panose="020B0604020202020204" pitchFamily="34" charset="0"/>
                      </a:rPr>
                      <a:t>A,B</a:t>
                    </a:r>
                    <a:r>
                      <a:rPr lang="en-SG" sz="2800" dirty="0"/>
                      <a:t>})</a:t>
                    </a:r>
                  </a:p>
                </p:txBody>
              </p:sp>
            </p:grpSp>
            <p:grpSp>
              <p:nvGrpSpPr>
                <p:cNvPr id="60" name="Group 59"/>
                <p:cNvGrpSpPr/>
                <p:nvPr/>
              </p:nvGrpSpPr>
              <p:grpSpPr>
                <a:xfrm>
                  <a:off x="4480465" y="5207664"/>
                  <a:ext cx="3035439" cy="800415"/>
                  <a:chOff x="4480465" y="5207664"/>
                  <a:chExt cx="3035439" cy="800415"/>
                </a:xfrm>
              </p:grpSpPr>
              <p:cxnSp>
                <p:nvCxnSpPr>
                  <p:cNvPr id="61" name="Straight Arrow Connector 60">
                    <a:extLst>
                      <a:ext uri="{FF2B5EF4-FFF2-40B4-BE49-F238E27FC236}">
                        <a16:creationId xmlns:a16="http://schemas.microsoft.com/office/drawing/2014/main" id="{2A0523A6-0CB0-4642-8D1E-22286771BF2E}"/>
                      </a:ext>
                    </a:extLst>
                  </p:cNvPr>
                  <p:cNvCxnSpPr>
                    <a:cxnSpLocks/>
                  </p:cNvCxnSpPr>
                  <p:nvPr/>
                </p:nvCxnSpPr>
                <p:spPr>
                  <a:xfrm>
                    <a:off x="4480465" y="5508806"/>
                    <a:ext cx="916247" cy="499273"/>
                  </a:xfrm>
                  <a:prstGeom prst="straightConnector1">
                    <a:avLst/>
                  </a:prstGeom>
                  <a:ln w="19050">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7B4D69D-5504-428D-ADD5-283D3724E62F}"/>
                      </a:ext>
                    </a:extLst>
                  </p:cNvPr>
                  <p:cNvCxnSpPr>
                    <a:cxnSpLocks/>
                  </p:cNvCxnSpPr>
                  <p:nvPr/>
                </p:nvCxnSpPr>
                <p:spPr>
                  <a:xfrm>
                    <a:off x="6345297" y="5207664"/>
                    <a:ext cx="1170607" cy="461722"/>
                  </a:xfrm>
                  <a:prstGeom prst="straightConnector1">
                    <a:avLst/>
                  </a:prstGeom>
                  <a:ln w="19050">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DF7B965-74C8-4C24-84C5-AEB9E656C37A}"/>
                      </a:ext>
                    </a:extLst>
                  </p:cNvPr>
                  <p:cNvCxnSpPr>
                    <a:cxnSpLocks/>
                  </p:cNvCxnSpPr>
                  <p:nvPr/>
                </p:nvCxnSpPr>
                <p:spPr>
                  <a:xfrm flipV="1">
                    <a:off x="4494859" y="5207664"/>
                    <a:ext cx="1861677" cy="273342"/>
                  </a:xfrm>
                  <a:prstGeom prst="straightConnector1">
                    <a:avLst/>
                  </a:prstGeom>
                  <a:ln w="19050">
                    <a:solidFill>
                      <a:srgbClr val="C0000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grpSp>
          </p:grpSp>
          <p:cxnSp>
            <p:nvCxnSpPr>
              <p:cNvPr id="58" name="Straight Arrow Connector 57">
                <a:extLst>
                  <a:ext uri="{FF2B5EF4-FFF2-40B4-BE49-F238E27FC236}">
                    <a16:creationId xmlns:a16="http://schemas.microsoft.com/office/drawing/2014/main" id="{4882ACD4-2AF1-40AE-8566-5F1B6DA9CE30}"/>
                  </a:ext>
                </a:extLst>
              </p:cNvPr>
              <p:cNvCxnSpPr>
                <a:cxnSpLocks/>
              </p:cNvCxnSpPr>
              <p:nvPr/>
            </p:nvCxnSpPr>
            <p:spPr>
              <a:xfrm flipV="1">
                <a:off x="5368480" y="5703099"/>
                <a:ext cx="2125181" cy="357539"/>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827452" y="449439"/>
              <a:ext cx="6229982" cy="1975697"/>
              <a:chOff x="3000483" y="4653736"/>
              <a:chExt cx="6229982" cy="1975697"/>
            </a:xfrm>
          </p:grpSpPr>
          <p:grpSp>
            <p:nvGrpSpPr>
              <p:cNvPr id="46" name="Group 45"/>
              <p:cNvGrpSpPr/>
              <p:nvPr/>
            </p:nvGrpSpPr>
            <p:grpSpPr>
              <a:xfrm>
                <a:off x="3000483" y="4653736"/>
                <a:ext cx="6229982" cy="1975697"/>
                <a:chOff x="3022726" y="4620023"/>
                <a:chExt cx="6229982" cy="1975697"/>
              </a:xfrm>
            </p:grpSpPr>
            <p:grpSp>
              <p:nvGrpSpPr>
                <p:cNvPr id="48" name="Group 47">
                  <a:extLst>
                    <a:ext uri="{FF2B5EF4-FFF2-40B4-BE49-F238E27FC236}">
                      <a16:creationId xmlns:a16="http://schemas.microsoft.com/office/drawing/2014/main" id="{FFEE3947-B25F-4FA1-9EA5-9304A211C27C}"/>
                    </a:ext>
                  </a:extLst>
                </p:cNvPr>
                <p:cNvGrpSpPr/>
                <p:nvPr/>
              </p:nvGrpSpPr>
              <p:grpSpPr>
                <a:xfrm>
                  <a:off x="3022726" y="4620023"/>
                  <a:ext cx="6229982" cy="1975697"/>
                  <a:chOff x="3135613" y="4332511"/>
                  <a:chExt cx="6229982" cy="1975697"/>
                </a:xfrm>
              </p:grpSpPr>
              <p:sp>
                <p:nvSpPr>
                  <p:cNvPr id="53" name="TextBox 52">
                    <a:extLst>
                      <a:ext uri="{FF2B5EF4-FFF2-40B4-BE49-F238E27FC236}">
                        <a16:creationId xmlns:a16="http://schemas.microsoft.com/office/drawing/2014/main" id="{F46C3300-A1A6-4373-8012-22D0BF885DFC}"/>
                      </a:ext>
                    </a:extLst>
                  </p:cNvPr>
                  <p:cNvSpPr txBox="1"/>
                  <p:nvPr/>
                </p:nvSpPr>
                <p:spPr>
                  <a:xfrm>
                    <a:off x="7907856" y="5384391"/>
                    <a:ext cx="1457739" cy="523220"/>
                  </a:xfrm>
                  <a:prstGeom prst="rect">
                    <a:avLst/>
                  </a:prstGeom>
                  <a:noFill/>
                  <a:ln w="19050">
                    <a:noFill/>
                  </a:ln>
                </p:spPr>
                <p:txBody>
                  <a:bodyPr wrap="square" rtlCol="0">
                    <a:spAutoFit/>
                  </a:bodyPr>
                  <a:lstStyle/>
                  <a:p>
                    <a:pPr algn="ctr"/>
                    <a:r>
                      <a:rPr lang="en-SG" sz="2800" dirty="0" smtClean="0"/>
                      <a:t>(Z, </a:t>
                    </a:r>
                    <a:r>
                      <a:rPr lang="en-SG" sz="2800" dirty="0"/>
                      <a:t>{B})</a:t>
                    </a:r>
                  </a:p>
                </p:txBody>
              </p:sp>
              <p:sp>
                <p:nvSpPr>
                  <p:cNvPr id="54" name="TextBox 53">
                    <a:extLst>
                      <a:ext uri="{FF2B5EF4-FFF2-40B4-BE49-F238E27FC236}">
                        <a16:creationId xmlns:a16="http://schemas.microsoft.com/office/drawing/2014/main" id="{D216B669-7971-48C1-89BC-07A1F08FD099}"/>
                      </a:ext>
                    </a:extLst>
                  </p:cNvPr>
                  <p:cNvSpPr txBox="1"/>
                  <p:nvPr/>
                </p:nvSpPr>
                <p:spPr>
                  <a:xfrm>
                    <a:off x="4774741" y="5784988"/>
                    <a:ext cx="1457739" cy="523220"/>
                  </a:xfrm>
                  <a:prstGeom prst="rect">
                    <a:avLst/>
                  </a:prstGeom>
                  <a:noFill/>
                  <a:ln w="19050">
                    <a:noFill/>
                  </a:ln>
                </p:spPr>
                <p:txBody>
                  <a:bodyPr wrap="square" rtlCol="0">
                    <a:spAutoFit/>
                  </a:bodyPr>
                  <a:lstStyle/>
                  <a:p>
                    <a:pPr algn="ctr"/>
                    <a:r>
                      <a:rPr lang="en-SG" sz="2800" dirty="0" smtClean="0"/>
                      <a:t>(Z, </a:t>
                    </a:r>
                    <a:r>
                      <a:rPr lang="en-SG" sz="2800" dirty="0"/>
                      <a:t>{</a:t>
                    </a:r>
                    <a:r>
                      <a:rPr lang="en-SG" sz="2800" dirty="0">
                        <a:latin typeface="Arial" panose="020B0604020202020204" pitchFamily="34" charset="0"/>
                        <a:cs typeface="Arial" panose="020B0604020202020204" pitchFamily="34" charset="0"/>
                      </a:rPr>
                      <a:t>ø</a:t>
                    </a:r>
                    <a:r>
                      <a:rPr lang="en-SG" sz="2800" dirty="0"/>
                      <a:t>})</a:t>
                    </a:r>
                  </a:p>
                </p:txBody>
              </p:sp>
              <p:sp>
                <p:nvSpPr>
                  <p:cNvPr id="55" name="TextBox 54">
                    <a:extLst>
                      <a:ext uri="{FF2B5EF4-FFF2-40B4-BE49-F238E27FC236}">
                        <a16:creationId xmlns:a16="http://schemas.microsoft.com/office/drawing/2014/main" id="{CFF0E395-37E1-4789-9DBE-F35594FBD587}"/>
                      </a:ext>
                    </a:extLst>
                  </p:cNvPr>
                  <p:cNvSpPr txBox="1"/>
                  <p:nvPr/>
                </p:nvSpPr>
                <p:spPr>
                  <a:xfrm>
                    <a:off x="3135613" y="4959684"/>
                    <a:ext cx="1457739" cy="523220"/>
                  </a:xfrm>
                  <a:prstGeom prst="rect">
                    <a:avLst/>
                  </a:prstGeom>
                  <a:noFill/>
                  <a:ln w="19050">
                    <a:noFill/>
                  </a:ln>
                </p:spPr>
                <p:txBody>
                  <a:bodyPr wrap="square" rtlCol="0">
                    <a:spAutoFit/>
                  </a:bodyPr>
                  <a:lstStyle/>
                  <a:p>
                    <a:pPr algn="ctr"/>
                    <a:r>
                      <a:rPr lang="en-SG" sz="2800" dirty="0" smtClean="0"/>
                      <a:t>(Z, </a:t>
                    </a:r>
                    <a:r>
                      <a:rPr lang="en-SG" sz="2800" dirty="0"/>
                      <a:t>{</a:t>
                    </a:r>
                    <a:r>
                      <a:rPr lang="en-SG" sz="2800" dirty="0">
                        <a:latin typeface="Arial" panose="020B0604020202020204" pitchFamily="34" charset="0"/>
                        <a:cs typeface="Arial" panose="020B0604020202020204" pitchFamily="34" charset="0"/>
                      </a:rPr>
                      <a:t>A</a:t>
                    </a:r>
                    <a:r>
                      <a:rPr lang="en-SG" sz="2800" dirty="0"/>
                      <a:t>})</a:t>
                    </a:r>
                  </a:p>
                </p:txBody>
              </p:sp>
              <p:sp>
                <p:nvSpPr>
                  <p:cNvPr id="56" name="TextBox 55">
                    <a:extLst>
                      <a:ext uri="{FF2B5EF4-FFF2-40B4-BE49-F238E27FC236}">
                        <a16:creationId xmlns:a16="http://schemas.microsoft.com/office/drawing/2014/main" id="{8D94A501-B0A0-497A-BAD2-030874E853A9}"/>
                      </a:ext>
                    </a:extLst>
                  </p:cNvPr>
                  <p:cNvSpPr txBox="1"/>
                  <p:nvPr/>
                </p:nvSpPr>
                <p:spPr>
                  <a:xfrm>
                    <a:off x="6096419" y="4332511"/>
                    <a:ext cx="1835428" cy="523220"/>
                  </a:xfrm>
                  <a:prstGeom prst="rect">
                    <a:avLst/>
                  </a:prstGeom>
                  <a:noFill/>
                  <a:ln w="19050">
                    <a:noFill/>
                  </a:ln>
                </p:spPr>
                <p:txBody>
                  <a:bodyPr wrap="square" rtlCol="0">
                    <a:spAutoFit/>
                  </a:bodyPr>
                  <a:lstStyle/>
                  <a:p>
                    <a:pPr algn="ctr"/>
                    <a:r>
                      <a:rPr lang="en-SG" sz="2800" dirty="0" smtClean="0"/>
                      <a:t>(Z, </a:t>
                    </a:r>
                    <a:r>
                      <a:rPr lang="en-SG" sz="2800" dirty="0"/>
                      <a:t>{</a:t>
                    </a:r>
                    <a:r>
                      <a:rPr lang="en-SG" sz="2800" dirty="0">
                        <a:latin typeface="Arial" panose="020B0604020202020204" pitchFamily="34" charset="0"/>
                        <a:cs typeface="Arial" panose="020B0604020202020204" pitchFamily="34" charset="0"/>
                      </a:rPr>
                      <a:t>A,B</a:t>
                    </a:r>
                    <a:r>
                      <a:rPr lang="en-SG" sz="2800" dirty="0"/>
                      <a:t>})</a:t>
                    </a:r>
                  </a:p>
                </p:txBody>
              </p:sp>
            </p:grpSp>
            <p:grpSp>
              <p:nvGrpSpPr>
                <p:cNvPr id="49" name="Group 48"/>
                <p:cNvGrpSpPr/>
                <p:nvPr/>
              </p:nvGrpSpPr>
              <p:grpSpPr>
                <a:xfrm>
                  <a:off x="4480465" y="5207664"/>
                  <a:ext cx="3035439" cy="800415"/>
                  <a:chOff x="4480465" y="5207664"/>
                  <a:chExt cx="3035439" cy="800415"/>
                </a:xfrm>
              </p:grpSpPr>
              <p:cxnSp>
                <p:nvCxnSpPr>
                  <p:cNvPr id="50" name="Straight Arrow Connector 49">
                    <a:extLst>
                      <a:ext uri="{FF2B5EF4-FFF2-40B4-BE49-F238E27FC236}">
                        <a16:creationId xmlns:a16="http://schemas.microsoft.com/office/drawing/2014/main" id="{2A0523A6-0CB0-4642-8D1E-22286771BF2E}"/>
                      </a:ext>
                    </a:extLst>
                  </p:cNvPr>
                  <p:cNvCxnSpPr>
                    <a:cxnSpLocks/>
                  </p:cNvCxnSpPr>
                  <p:nvPr/>
                </p:nvCxnSpPr>
                <p:spPr>
                  <a:xfrm>
                    <a:off x="4480465" y="5508806"/>
                    <a:ext cx="916247" cy="499273"/>
                  </a:xfrm>
                  <a:prstGeom prst="straightConnector1">
                    <a:avLst/>
                  </a:prstGeom>
                  <a:ln w="19050">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7B4D69D-5504-428D-ADD5-283D3724E62F}"/>
                      </a:ext>
                    </a:extLst>
                  </p:cNvPr>
                  <p:cNvCxnSpPr>
                    <a:cxnSpLocks/>
                  </p:cNvCxnSpPr>
                  <p:nvPr/>
                </p:nvCxnSpPr>
                <p:spPr>
                  <a:xfrm>
                    <a:off x="6345297" y="5207664"/>
                    <a:ext cx="1170607" cy="461722"/>
                  </a:xfrm>
                  <a:prstGeom prst="straightConnector1">
                    <a:avLst/>
                  </a:prstGeom>
                  <a:ln w="19050">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DF7B965-74C8-4C24-84C5-AEB9E656C37A}"/>
                      </a:ext>
                    </a:extLst>
                  </p:cNvPr>
                  <p:cNvCxnSpPr>
                    <a:cxnSpLocks/>
                  </p:cNvCxnSpPr>
                  <p:nvPr/>
                </p:nvCxnSpPr>
                <p:spPr>
                  <a:xfrm flipV="1">
                    <a:off x="4494859" y="5207664"/>
                    <a:ext cx="1861677" cy="273342"/>
                  </a:xfrm>
                  <a:prstGeom prst="straightConnector1">
                    <a:avLst/>
                  </a:prstGeom>
                  <a:ln w="19050">
                    <a:solidFill>
                      <a:srgbClr val="C0000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grpSp>
          </p:grpSp>
          <p:cxnSp>
            <p:nvCxnSpPr>
              <p:cNvPr id="47" name="Straight Arrow Connector 46">
                <a:extLst>
                  <a:ext uri="{FF2B5EF4-FFF2-40B4-BE49-F238E27FC236}">
                    <a16:creationId xmlns:a16="http://schemas.microsoft.com/office/drawing/2014/main" id="{4882ACD4-2AF1-40AE-8566-5F1B6DA9CE30}"/>
                  </a:ext>
                </a:extLst>
              </p:cNvPr>
              <p:cNvCxnSpPr>
                <a:cxnSpLocks/>
              </p:cNvCxnSpPr>
              <p:nvPr/>
            </p:nvCxnSpPr>
            <p:spPr>
              <a:xfrm flipV="1">
                <a:off x="5368480" y="5703099"/>
                <a:ext cx="2125181" cy="357539"/>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p:cNvCxnSpPr/>
            <p:nvPr/>
          </p:nvCxnSpPr>
          <p:spPr>
            <a:xfrm flipV="1">
              <a:off x="5195450" y="3926229"/>
              <a:ext cx="34973" cy="2134456"/>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7320630" y="3568689"/>
              <a:ext cx="0" cy="2106277"/>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285191" y="3408109"/>
              <a:ext cx="0" cy="2088882"/>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85191" y="1291427"/>
              <a:ext cx="0" cy="2088882"/>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230423" y="1856341"/>
              <a:ext cx="0" cy="2088882"/>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7320630" y="1474885"/>
              <a:ext cx="0" cy="2088882"/>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6161262" y="3106967"/>
              <a:ext cx="0" cy="2088882"/>
            </a:xfrm>
            <a:prstGeom prst="straightConnector1">
              <a:avLst/>
            </a:prstGeom>
            <a:ln w="19050">
              <a:solidFill>
                <a:srgbClr val="C00000"/>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6150023" y="1057617"/>
              <a:ext cx="0" cy="2088882"/>
            </a:xfrm>
            <a:prstGeom prst="straightConnector1">
              <a:avLst/>
            </a:prstGeom>
            <a:ln w="19050">
              <a:solidFill>
                <a:srgbClr val="C00000"/>
              </a:solidFill>
              <a:prstDash val="dash"/>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138894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A75F5-D760-4AEE-B905-4607B000BC81}"/>
              </a:ext>
            </a:extLst>
          </p:cNvPr>
          <p:cNvSpPr>
            <a:spLocks noGrp="1"/>
          </p:cNvSpPr>
          <p:nvPr>
            <p:ph type="title"/>
          </p:nvPr>
        </p:nvSpPr>
        <p:spPr/>
        <p:txBody>
          <a:bodyPr/>
          <a:lstStyle/>
          <a:p>
            <a:r>
              <a:rPr lang="en-SG" dirty="0"/>
              <a:t>BLP properties (Rules)</a:t>
            </a:r>
          </a:p>
        </p:txBody>
      </p:sp>
      <p:sp>
        <p:nvSpPr>
          <p:cNvPr id="3" name="Content Placeholder 2">
            <a:extLst>
              <a:ext uri="{FF2B5EF4-FFF2-40B4-BE49-F238E27FC236}">
                <a16:creationId xmlns:a16="http://schemas.microsoft.com/office/drawing/2014/main" id="{3F03B9FC-9C1E-4070-AF7A-76F0C55ABD27}"/>
              </a:ext>
            </a:extLst>
          </p:cNvPr>
          <p:cNvSpPr>
            <a:spLocks noGrp="1"/>
          </p:cNvSpPr>
          <p:nvPr>
            <p:ph idx="1"/>
          </p:nvPr>
        </p:nvSpPr>
        <p:spPr/>
        <p:txBody>
          <a:bodyPr>
            <a:normAutofit fontScale="92500" lnSpcReduction="10000"/>
          </a:bodyPr>
          <a:lstStyle/>
          <a:p>
            <a:r>
              <a:rPr lang="en-SG" dirty="0" err="1"/>
              <a:t>Ss</a:t>
            </a:r>
            <a:r>
              <a:rPr lang="en-SG" dirty="0"/>
              <a:t>-property</a:t>
            </a:r>
          </a:p>
          <a:p>
            <a:pPr lvl="1"/>
            <a:r>
              <a:rPr lang="en-SG" dirty="0"/>
              <a:t>Subject S(n) can WRITE object O(n) </a:t>
            </a:r>
            <a:r>
              <a:rPr lang="en-SG" dirty="0" err="1"/>
              <a:t>iff</a:t>
            </a:r>
            <a:r>
              <a:rPr lang="en-SG" dirty="0"/>
              <a:t> level of clearance of subject L(S) is less than or equal the level of clearance of the object L(O), that is, L(S) </a:t>
            </a:r>
            <a:r>
              <a:rPr lang="en-SG" dirty="0">
                <a:latin typeface="Tahoma" panose="020B0604030504040204" pitchFamily="34" charset="0"/>
                <a:ea typeface="Tahoma" panose="020B0604030504040204" pitchFamily="34" charset="0"/>
                <a:cs typeface="Tahoma" panose="020B0604030504040204" pitchFamily="34" charset="0"/>
              </a:rPr>
              <a:t>≤ L(O), and the subject has permission to WRITE the object.</a:t>
            </a:r>
          </a:p>
          <a:p>
            <a:pPr lvl="1"/>
            <a:endParaRPr lang="en-SG" dirty="0">
              <a:latin typeface="Tahoma" panose="020B0604030504040204" pitchFamily="34" charset="0"/>
              <a:ea typeface="Tahoma" panose="020B0604030504040204" pitchFamily="34" charset="0"/>
              <a:cs typeface="Tahoma" panose="020B0604030504040204" pitchFamily="34" charset="0"/>
            </a:endParaRPr>
          </a:p>
          <a:p>
            <a:r>
              <a:rPr lang="en-SG" dirty="0">
                <a:latin typeface="Tahoma" panose="020B0604030504040204" pitchFamily="34" charset="0"/>
                <a:ea typeface="Tahoma" panose="020B0604030504040204" pitchFamily="34" charset="0"/>
                <a:cs typeface="Tahoma" panose="020B0604030504040204" pitchFamily="34" charset="0"/>
              </a:rPr>
              <a:t>*-property</a:t>
            </a:r>
          </a:p>
          <a:p>
            <a:pPr lvl="1"/>
            <a:r>
              <a:rPr lang="en-SG" dirty="0">
                <a:latin typeface="Tahoma" panose="020B0604030504040204" pitchFamily="34" charset="0"/>
                <a:ea typeface="Tahoma" panose="020B0604030504040204" pitchFamily="34" charset="0"/>
                <a:cs typeface="Tahoma" panose="020B0604030504040204" pitchFamily="34" charset="0"/>
              </a:rPr>
              <a:t>Subject S(n) can READ object O(n) </a:t>
            </a:r>
            <a:r>
              <a:rPr lang="en-SG" dirty="0" err="1">
                <a:latin typeface="Tahoma" panose="020B0604030504040204" pitchFamily="34" charset="0"/>
                <a:ea typeface="Tahoma" panose="020B0604030504040204" pitchFamily="34" charset="0"/>
                <a:cs typeface="Tahoma" panose="020B0604030504040204" pitchFamily="34" charset="0"/>
              </a:rPr>
              <a:t>iff</a:t>
            </a:r>
            <a:r>
              <a:rPr lang="en-SG" dirty="0">
                <a:latin typeface="Tahoma" panose="020B0604030504040204" pitchFamily="34" charset="0"/>
                <a:ea typeface="Tahoma" panose="020B0604030504040204" pitchFamily="34" charset="0"/>
                <a:cs typeface="Tahoma" panose="020B0604030504040204" pitchFamily="34" charset="0"/>
              </a:rPr>
              <a:t> level of clearance of subject L(S) is greater than or equal (dominant) the level of object L(O), that is, L(S) </a:t>
            </a:r>
            <a:r>
              <a:rPr lang="en-SG" dirty="0">
                <a:latin typeface="Arial" panose="020B0604020202020204" pitchFamily="34" charset="0"/>
                <a:ea typeface="Tahoma" panose="020B0604030504040204" pitchFamily="34" charset="0"/>
                <a:cs typeface="Arial" panose="020B0604020202020204" pitchFamily="34" charset="0"/>
              </a:rPr>
              <a:t>≥ L(O), and the subject has permission to READ the object.</a:t>
            </a:r>
          </a:p>
          <a:p>
            <a:pPr lvl="1"/>
            <a:endParaRPr lang="en-SG" dirty="0">
              <a:latin typeface="Arial" panose="020B0604020202020204" pitchFamily="34" charset="0"/>
              <a:ea typeface="Tahoma" panose="020B0604030504040204" pitchFamily="34" charset="0"/>
              <a:cs typeface="Arial" panose="020B0604020202020204" pitchFamily="34" charset="0"/>
            </a:endParaRPr>
          </a:p>
          <a:p>
            <a:r>
              <a:rPr lang="en-SG" dirty="0">
                <a:latin typeface="Arial" panose="020B0604020202020204" pitchFamily="34" charset="0"/>
                <a:ea typeface="Tahoma" panose="020B0604030504040204" pitchFamily="34" charset="0"/>
                <a:cs typeface="Arial" panose="020B0604020202020204" pitchFamily="34" charset="0"/>
              </a:rPr>
              <a:t>Discretionary</a:t>
            </a:r>
          </a:p>
          <a:p>
            <a:pPr lvl="1"/>
            <a:r>
              <a:rPr lang="en-SG" dirty="0">
                <a:latin typeface="Arial" panose="020B0604020202020204" pitchFamily="34" charset="0"/>
                <a:ea typeface="Tahoma" panose="020B0604030504040204" pitchFamily="34" charset="0"/>
                <a:cs typeface="Arial" panose="020B0604020202020204" pitchFamily="34" charset="0"/>
              </a:rPr>
              <a:t>Subject S(n) can discretionarily transfer his/her authorization to Subject at a different clearance level (subject to organization policy).</a:t>
            </a:r>
            <a:endParaRPr lang="en-SG" dirty="0"/>
          </a:p>
        </p:txBody>
      </p:sp>
    </p:spTree>
    <p:extLst>
      <p:ext uri="{BB962C8B-B14F-4D97-AF65-F5344CB8AC3E}">
        <p14:creationId xmlns:p14="http://schemas.microsoft.com/office/powerpoint/2010/main" val="3127758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9530-FBB2-4ABB-A366-5B7959794A58}"/>
              </a:ext>
            </a:extLst>
          </p:cNvPr>
          <p:cNvSpPr>
            <a:spLocks noGrp="1"/>
          </p:cNvSpPr>
          <p:nvPr>
            <p:ph type="title"/>
          </p:nvPr>
        </p:nvSpPr>
        <p:spPr/>
        <p:txBody>
          <a:bodyPr/>
          <a:lstStyle/>
          <a:p>
            <a:r>
              <a:rPr lang="en-SG" dirty="0"/>
              <a:t>Subjects and Object at various level of clearance</a:t>
            </a:r>
          </a:p>
        </p:txBody>
      </p:sp>
      <p:sp>
        <p:nvSpPr>
          <p:cNvPr id="3" name="Content Placeholder 2">
            <a:extLst>
              <a:ext uri="{FF2B5EF4-FFF2-40B4-BE49-F238E27FC236}">
                <a16:creationId xmlns:a16="http://schemas.microsoft.com/office/drawing/2014/main" id="{6C63FDC1-3F49-48CB-800D-3850A9211A0C}"/>
              </a:ext>
            </a:extLst>
          </p:cNvPr>
          <p:cNvSpPr>
            <a:spLocks noGrp="1"/>
          </p:cNvSpPr>
          <p:nvPr>
            <p:ph idx="1"/>
          </p:nvPr>
        </p:nvSpPr>
        <p:spPr/>
        <p:txBody>
          <a:bodyPr>
            <a:normAutofit/>
          </a:bodyPr>
          <a:lstStyle/>
          <a:p>
            <a:r>
              <a:rPr lang="en-SG" sz="3200" dirty="0"/>
              <a:t>For example, we have three subjects Alice, Bob and Charlie and three objects O1, O2 and O3 with the following level of clearance defined:</a:t>
            </a:r>
          </a:p>
          <a:p>
            <a:pPr marL="0" indent="0">
              <a:buNone/>
            </a:pPr>
            <a:endParaRPr lang="en-SG" sz="3200" dirty="0"/>
          </a:p>
        </p:txBody>
      </p:sp>
      <p:graphicFrame>
        <p:nvGraphicFramePr>
          <p:cNvPr id="4" name="Table 3">
            <a:extLst>
              <a:ext uri="{FF2B5EF4-FFF2-40B4-BE49-F238E27FC236}">
                <a16:creationId xmlns:a16="http://schemas.microsoft.com/office/drawing/2014/main" id="{6FC61E1D-D297-4324-BEFD-27497A8EF36B}"/>
              </a:ext>
            </a:extLst>
          </p:cNvPr>
          <p:cNvGraphicFramePr>
            <a:graphicFrameLocks noGrp="1"/>
          </p:cNvGraphicFramePr>
          <p:nvPr>
            <p:extLst/>
          </p:nvPr>
        </p:nvGraphicFramePr>
        <p:xfrm>
          <a:off x="1170448" y="3360391"/>
          <a:ext cx="8144040" cy="2072640"/>
        </p:xfrm>
        <a:graphic>
          <a:graphicData uri="http://schemas.openxmlformats.org/drawingml/2006/table">
            <a:tbl>
              <a:tblPr firstRow="1" bandRow="1">
                <a:tableStyleId>{21E4AEA4-8DFA-4A89-87EB-49C32662AFE0}</a:tableStyleId>
              </a:tblPr>
              <a:tblGrid>
                <a:gridCol w="1628808">
                  <a:extLst>
                    <a:ext uri="{9D8B030D-6E8A-4147-A177-3AD203B41FA5}">
                      <a16:colId xmlns:a16="http://schemas.microsoft.com/office/drawing/2014/main" val="250675579"/>
                    </a:ext>
                  </a:extLst>
                </a:gridCol>
                <a:gridCol w="1628808">
                  <a:extLst>
                    <a:ext uri="{9D8B030D-6E8A-4147-A177-3AD203B41FA5}">
                      <a16:colId xmlns:a16="http://schemas.microsoft.com/office/drawing/2014/main" val="1705779339"/>
                    </a:ext>
                  </a:extLst>
                </a:gridCol>
                <a:gridCol w="1628808">
                  <a:extLst>
                    <a:ext uri="{9D8B030D-6E8A-4147-A177-3AD203B41FA5}">
                      <a16:colId xmlns:a16="http://schemas.microsoft.com/office/drawing/2014/main" val="3418357164"/>
                    </a:ext>
                  </a:extLst>
                </a:gridCol>
                <a:gridCol w="1628808">
                  <a:extLst>
                    <a:ext uri="{9D8B030D-6E8A-4147-A177-3AD203B41FA5}">
                      <a16:colId xmlns:a16="http://schemas.microsoft.com/office/drawing/2014/main" val="3006894660"/>
                    </a:ext>
                  </a:extLst>
                </a:gridCol>
                <a:gridCol w="1628808">
                  <a:extLst>
                    <a:ext uri="{9D8B030D-6E8A-4147-A177-3AD203B41FA5}">
                      <a16:colId xmlns:a16="http://schemas.microsoft.com/office/drawing/2014/main" val="2844827925"/>
                    </a:ext>
                  </a:extLst>
                </a:gridCol>
              </a:tblGrid>
              <a:tr h="514400">
                <a:tc>
                  <a:txBody>
                    <a:bodyPr/>
                    <a:lstStyle/>
                    <a:p>
                      <a:pPr algn="ctr"/>
                      <a:r>
                        <a:rPr lang="en-SG" sz="2800" dirty="0"/>
                        <a:t>Subject</a:t>
                      </a:r>
                    </a:p>
                  </a:txBody>
                  <a:tcPr/>
                </a:tc>
                <a:tc>
                  <a:txBody>
                    <a:bodyPr/>
                    <a:lstStyle/>
                    <a:p>
                      <a:pPr algn="ctr"/>
                      <a:r>
                        <a:rPr lang="en-SG" sz="2800" dirty="0"/>
                        <a:t>Level</a:t>
                      </a:r>
                    </a:p>
                  </a:txBody>
                  <a:tcPr/>
                </a:tc>
                <a:tc>
                  <a:txBody>
                    <a:bodyPr/>
                    <a:lstStyle/>
                    <a:p>
                      <a:pPr algn="ctr"/>
                      <a:endParaRPr lang="en-SG" sz="2800" dirty="0"/>
                    </a:p>
                  </a:txBody>
                  <a:tcPr>
                    <a:noFill/>
                  </a:tcPr>
                </a:tc>
                <a:tc>
                  <a:txBody>
                    <a:bodyPr/>
                    <a:lstStyle/>
                    <a:p>
                      <a:pPr algn="ctr"/>
                      <a:r>
                        <a:rPr lang="en-SG" sz="2800" dirty="0"/>
                        <a:t>Object </a:t>
                      </a:r>
                    </a:p>
                  </a:txBody>
                  <a:tcPr/>
                </a:tc>
                <a:tc>
                  <a:txBody>
                    <a:bodyPr/>
                    <a:lstStyle/>
                    <a:p>
                      <a:pPr algn="ctr"/>
                      <a:r>
                        <a:rPr lang="en-SG" sz="2800" dirty="0"/>
                        <a:t>Level</a:t>
                      </a:r>
                    </a:p>
                  </a:txBody>
                  <a:tcPr/>
                </a:tc>
                <a:extLst>
                  <a:ext uri="{0D108BD9-81ED-4DB2-BD59-A6C34878D82A}">
                    <a16:rowId xmlns:a16="http://schemas.microsoft.com/office/drawing/2014/main" val="3566270026"/>
                  </a:ext>
                </a:extLst>
              </a:tr>
              <a:tr h="514400">
                <a:tc>
                  <a:txBody>
                    <a:bodyPr/>
                    <a:lstStyle/>
                    <a:p>
                      <a:pPr algn="ctr"/>
                      <a:r>
                        <a:rPr lang="en-SG" sz="2800" dirty="0"/>
                        <a:t>Alice</a:t>
                      </a:r>
                    </a:p>
                  </a:txBody>
                  <a:tcPr>
                    <a:solidFill>
                      <a:schemeClr val="accent2"/>
                    </a:solidFill>
                  </a:tcPr>
                </a:tc>
                <a:tc>
                  <a:txBody>
                    <a:bodyPr/>
                    <a:lstStyle/>
                    <a:p>
                      <a:pPr algn="ctr"/>
                      <a:r>
                        <a:rPr lang="en-SG" sz="2800" dirty="0"/>
                        <a:t>(X,{A})</a:t>
                      </a:r>
                    </a:p>
                  </a:txBody>
                  <a:tcPr/>
                </a:tc>
                <a:tc>
                  <a:txBody>
                    <a:bodyPr/>
                    <a:lstStyle/>
                    <a:p>
                      <a:pPr algn="ctr"/>
                      <a:endParaRPr lang="en-SG" sz="2800" dirty="0"/>
                    </a:p>
                  </a:txBody>
                  <a:tcPr>
                    <a:noFill/>
                  </a:tcPr>
                </a:tc>
                <a:tc>
                  <a:txBody>
                    <a:bodyPr/>
                    <a:lstStyle/>
                    <a:p>
                      <a:pPr algn="ctr"/>
                      <a:r>
                        <a:rPr lang="en-SG" sz="2800" dirty="0"/>
                        <a:t>O1</a:t>
                      </a:r>
                    </a:p>
                  </a:txBody>
                  <a:tcPr/>
                </a:tc>
                <a:tc>
                  <a:txBody>
                    <a:bodyPr/>
                    <a:lstStyle/>
                    <a:p>
                      <a:pPr algn="ctr"/>
                      <a:r>
                        <a:rPr lang="en-SG" sz="2800" dirty="0"/>
                        <a:t>(X,{A})</a:t>
                      </a:r>
                    </a:p>
                  </a:txBody>
                  <a:tcPr/>
                </a:tc>
                <a:extLst>
                  <a:ext uri="{0D108BD9-81ED-4DB2-BD59-A6C34878D82A}">
                    <a16:rowId xmlns:a16="http://schemas.microsoft.com/office/drawing/2014/main" val="531967845"/>
                  </a:ext>
                </a:extLst>
              </a:tr>
              <a:tr h="514400">
                <a:tc>
                  <a:txBody>
                    <a:bodyPr/>
                    <a:lstStyle/>
                    <a:p>
                      <a:pPr algn="ctr"/>
                      <a:r>
                        <a:rPr lang="en-SG" sz="2800" dirty="0"/>
                        <a:t>Bob</a:t>
                      </a:r>
                    </a:p>
                  </a:txBody>
                  <a:tcPr>
                    <a:solidFill>
                      <a:schemeClr val="accent2"/>
                    </a:solidFill>
                  </a:tcPr>
                </a:tc>
                <a:tc>
                  <a:txBody>
                    <a:bodyPr/>
                    <a:lstStyle/>
                    <a:p>
                      <a:pPr algn="ctr"/>
                      <a:r>
                        <a:rPr lang="en-SG" sz="2800" dirty="0"/>
                        <a:t>(Y,{B})</a:t>
                      </a:r>
                    </a:p>
                  </a:txBody>
                  <a:tcPr/>
                </a:tc>
                <a:tc>
                  <a:txBody>
                    <a:bodyPr/>
                    <a:lstStyle/>
                    <a:p>
                      <a:pPr algn="ctr"/>
                      <a:endParaRPr lang="en-SG" sz="2800" dirty="0"/>
                    </a:p>
                  </a:txBody>
                  <a:tcPr>
                    <a:noFill/>
                  </a:tcPr>
                </a:tc>
                <a:tc>
                  <a:txBody>
                    <a:bodyPr/>
                    <a:lstStyle/>
                    <a:p>
                      <a:pPr algn="ctr"/>
                      <a:r>
                        <a:rPr lang="en-SG" sz="2800" dirty="0"/>
                        <a:t>O2</a:t>
                      </a:r>
                    </a:p>
                  </a:txBody>
                  <a:tcPr/>
                </a:tc>
                <a:tc>
                  <a:txBody>
                    <a:bodyPr/>
                    <a:lstStyle/>
                    <a:p>
                      <a:pPr algn="ctr"/>
                      <a:r>
                        <a:rPr lang="en-SG" sz="2800" dirty="0"/>
                        <a:t>(Y,{</a:t>
                      </a:r>
                      <a:r>
                        <a:rPr lang="en-SG" sz="2800" dirty="0">
                          <a:latin typeface="Arial" panose="020B0604020202020204" pitchFamily="34" charset="0"/>
                          <a:cs typeface="Arial" panose="020B0604020202020204" pitchFamily="34" charset="0"/>
                        </a:rPr>
                        <a:t>ø})</a:t>
                      </a:r>
                      <a:endParaRPr lang="en-SG" sz="2800" dirty="0"/>
                    </a:p>
                  </a:txBody>
                  <a:tcPr/>
                </a:tc>
                <a:extLst>
                  <a:ext uri="{0D108BD9-81ED-4DB2-BD59-A6C34878D82A}">
                    <a16:rowId xmlns:a16="http://schemas.microsoft.com/office/drawing/2014/main" val="3811431823"/>
                  </a:ext>
                </a:extLst>
              </a:tr>
              <a:tr h="514400">
                <a:tc>
                  <a:txBody>
                    <a:bodyPr/>
                    <a:lstStyle/>
                    <a:p>
                      <a:pPr algn="ctr"/>
                      <a:r>
                        <a:rPr lang="en-SG" sz="2800" dirty="0"/>
                        <a:t>Charlie</a:t>
                      </a:r>
                    </a:p>
                  </a:txBody>
                  <a:tcPr>
                    <a:solidFill>
                      <a:schemeClr val="accent2"/>
                    </a:solidFill>
                  </a:tcPr>
                </a:tc>
                <a:tc>
                  <a:txBody>
                    <a:bodyPr/>
                    <a:lstStyle/>
                    <a:p>
                      <a:pPr algn="ctr"/>
                      <a:r>
                        <a:rPr lang="en-SG" sz="2800" dirty="0"/>
                        <a:t>(Z,{A,B})</a:t>
                      </a:r>
                    </a:p>
                  </a:txBody>
                  <a:tcPr/>
                </a:tc>
                <a:tc>
                  <a:txBody>
                    <a:bodyPr/>
                    <a:lstStyle/>
                    <a:p>
                      <a:pPr algn="ctr"/>
                      <a:endParaRPr lang="en-SG" sz="2800" dirty="0"/>
                    </a:p>
                  </a:txBody>
                  <a:tcPr>
                    <a:noFill/>
                  </a:tcPr>
                </a:tc>
                <a:tc>
                  <a:txBody>
                    <a:bodyPr/>
                    <a:lstStyle/>
                    <a:p>
                      <a:pPr algn="ctr"/>
                      <a:r>
                        <a:rPr lang="en-SG" sz="2800" dirty="0"/>
                        <a:t>O3</a:t>
                      </a:r>
                    </a:p>
                  </a:txBody>
                  <a:tcPr/>
                </a:tc>
                <a:tc>
                  <a:txBody>
                    <a:bodyPr/>
                    <a:lstStyle/>
                    <a:p>
                      <a:pPr algn="ctr"/>
                      <a:r>
                        <a:rPr lang="en-SG" sz="2800" dirty="0"/>
                        <a:t>(Z,{B})</a:t>
                      </a:r>
                    </a:p>
                  </a:txBody>
                  <a:tcPr/>
                </a:tc>
                <a:extLst>
                  <a:ext uri="{0D108BD9-81ED-4DB2-BD59-A6C34878D82A}">
                    <a16:rowId xmlns:a16="http://schemas.microsoft.com/office/drawing/2014/main" val="3936025176"/>
                  </a:ext>
                </a:extLst>
              </a:tr>
            </a:tbl>
          </a:graphicData>
        </a:graphic>
      </p:graphicFrame>
    </p:spTree>
    <p:extLst>
      <p:ext uri="{BB962C8B-B14F-4D97-AF65-F5344CB8AC3E}">
        <p14:creationId xmlns:p14="http://schemas.microsoft.com/office/powerpoint/2010/main" val="4167110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69916F0-76FA-4241-B308-B5EC9C433594}"/>
              </a:ext>
            </a:extLst>
          </p:cNvPr>
          <p:cNvGraphicFramePr>
            <a:graphicFrameLocks noGrp="1"/>
          </p:cNvGraphicFramePr>
          <p:nvPr>
            <p:ph idx="1"/>
            <p:extLst/>
          </p:nvPr>
        </p:nvGraphicFramePr>
        <p:xfrm>
          <a:off x="6240160" y="3467736"/>
          <a:ext cx="5739804" cy="2072640"/>
        </p:xfrm>
        <a:graphic>
          <a:graphicData uri="http://schemas.openxmlformats.org/drawingml/2006/table">
            <a:tbl>
              <a:tblPr firstRow="1" bandRow="1">
                <a:tableStyleId>{5DA37D80-6434-44D0-A028-1B22A696006F}</a:tableStyleId>
              </a:tblPr>
              <a:tblGrid>
                <a:gridCol w="1434951">
                  <a:extLst>
                    <a:ext uri="{9D8B030D-6E8A-4147-A177-3AD203B41FA5}">
                      <a16:colId xmlns:a16="http://schemas.microsoft.com/office/drawing/2014/main" val="60919629"/>
                    </a:ext>
                  </a:extLst>
                </a:gridCol>
                <a:gridCol w="1434951">
                  <a:extLst>
                    <a:ext uri="{9D8B030D-6E8A-4147-A177-3AD203B41FA5}">
                      <a16:colId xmlns:a16="http://schemas.microsoft.com/office/drawing/2014/main" val="717672364"/>
                    </a:ext>
                  </a:extLst>
                </a:gridCol>
                <a:gridCol w="1434951">
                  <a:extLst>
                    <a:ext uri="{9D8B030D-6E8A-4147-A177-3AD203B41FA5}">
                      <a16:colId xmlns:a16="http://schemas.microsoft.com/office/drawing/2014/main" val="110105812"/>
                    </a:ext>
                  </a:extLst>
                </a:gridCol>
                <a:gridCol w="1434951">
                  <a:extLst>
                    <a:ext uri="{9D8B030D-6E8A-4147-A177-3AD203B41FA5}">
                      <a16:colId xmlns:a16="http://schemas.microsoft.com/office/drawing/2014/main" val="3755842867"/>
                    </a:ext>
                  </a:extLst>
                </a:gridCol>
              </a:tblGrid>
              <a:tr h="283935">
                <a:tc>
                  <a:txBody>
                    <a:bodyPr/>
                    <a:lstStyle/>
                    <a:p>
                      <a:pPr algn="ctr"/>
                      <a:endParaRPr lang="en-SG" sz="2800" dirty="0"/>
                    </a:p>
                  </a:txBody>
                  <a:tcPr>
                    <a:solidFill>
                      <a:schemeClr val="accent2">
                        <a:lumMod val="40000"/>
                        <a:lumOff val="60000"/>
                      </a:schemeClr>
                    </a:solidFill>
                  </a:tcPr>
                </a:tc>
                <a:tc>
                  <a:txBody>
                    <a:bodyPr/>
                    <a:lstStyle/>
                    <a:p>
                      <a:pPr algn="ctr"/>
                      <a:r>
                        <a:rPr lang="en-SG" sz="2800" dirty="0"/>
                        <a:t>O1</a:t>
                      </a:r>
                    </a:p>
                  </a:txBody>
                  <a:tcPr>
                    <a:solidFill>
                      <a:schemeClr val="accent2">
                        <a:lumMod val="40000"/>
                        <a:lumOff val="60000"/>
                      </a:schemeClr>
                    </a:solidFill>
                  </a:tcPr>
                </a:tc>
                <a:tc>
                  <a:txBody>
                    <a:bodyPr/>
                    <a:lstStyle/>
                    <a:p>
                      <a:pPr algn="ctr"/>
                      <a:r>
                        <a:rPr lang="en-SG" sz="2800" dirty="0"/>
                        <a:t>O2</a:t>
                      </a:r>
                    </a:p>
                  </a:txBody>
                  <a:tcPr>
                    <a:solidFill>
                      <a:schemeClr val="accent2">
                        <a:lumMod val="40000"/>
                        <a:lumOff val="60000"/>
                      </a:schemeClr>
                    </a:solidFill>
                  </a:tcPr>
                </a:tc>
                <a:tc>
                  <a:txBody>
                    <a:bodyPr/>
                    <a:lstStyle/>
                    <a:p>
                      <a:pPr algn="ctr"/>
                      <a:r>
                        <a:rPr lang="en-SG" sz="2800" dirty="0"/>
                        <a:t>O3</a:t>
                      </a:r>
                    </a:p>
                  </a:txBody>
                  <a:tcPr>
                    <a:solidFill>
                      <a:schemeClr val="accent2">
                        <a:lumMod val="40000"/>
                        <a:lumOff val="60000"/>
                      </a:schemeClr>
                    </a:solidFill>
                  </a:tcPr>
                </a:tc>
                <a:extLst>
                  <a:ext uri="{0D108BD9-81ED-4DB2-BD59-A6C34878D82A}">
                    <a16:rowId xmlns:a16="http://schemas.microsoft.com/office/drawing/2014/main" val="3968100595"/>
                  </a:ext>
                </a:extLst>
              </a:tr>
              <a:tr h="283935">
                <a:tc>
                  <a:txBody>
                    <a:bodyPr/>
                    <a:lstStyle/>
                    <a:p>
                      <a:pPr algn="ctr"/>
                      <a:r>
                        <a:rPr lang="en-SG" sz="2800" dirty="0"/>
                        <a:t>Alice</a:t>
                      </a:r>
                    </a:p>
                  </a:txBody>
                  <a:tcPr>
                    <a:solidFill>
                      <a:schemeClr val="accent2">
                        <a:lumMod val="40000"/>
                        <a:lumOff val="60000"/>
                      </a:schemeClr>
                    </a:solidFill>
                  </a:tcPr>
                </a:tc>
                <a:tc>
                  <a:txBody>
                    <a:bodyPr/>
                    <a:lstStyle/>
                    <a:p>
                      <a:pPr algn="ctr"/>
                      <a:r>
                        <a:rPr lang="en-SG" sz="2800" dirty="0"/>
                        <a:t>R, W</a:t>
                      </a:r>
                    </a:p>
                  </a:txBody>
                  <a:tcPr/>
                </a:tc>
                <a:tc>
                  <a:txBody>
                    <a:bodyPr/>
                    <a:lstStyle/>
                    <a:p>
                      <a:pPr algn="ctr"/>
                      <a:r>
                        <a:rPr lang="en-SG" sz="2800" dirty="0"/>
                        <a:t>-</a:t>
                      </a:r>
                    </a:p>
                  </a:txBody>
                  <a:tcPr/>
                </a:tc>
                <a:tc>
                  <a:txBody>
                    <a:bodyPr/>
                    <a:lstStyle/>
                    <a:p>
                      <a:pPr algn="ctr"/>
                      <a:r>
                        <a:rPr lang="en-SG" sz="2800" dirty="0"/>
                        <a:t>-</a:t>
                      </a:r>
                    </a:p>
                  </a:txBody>
                  <a:tcPr/>
                </a:tc>
                <a:extLst>
                  <a:ext uri="{0D108BD9-81ED-4DB2-BD59-A6C34878D82A}">
                    <a16:rowId xmlns:a16="http://schemas.microsoft.com/office/drawing/2014/main" val="481941147"/>
                  </a:ext>
                </a:extLst>
              </a:tr>
              <a:tr h="283935">
                <a:tc>
                  <a:txBody>
                    <a:bodyPr/>
                    <a:lstStyle/>
                    <a:p>
                      <a:pPr algn="ctr"/>
                      <a:r>
                        <a:rPr lang="en-SG" sz="2800" dirty="0"/>
                        <a:t>Bob</a:t>
                      </a:r>
                    </a:p>
                  </a:txBody>
                  <a:tcPr>
                    <a:solidFill>
                      <a:schemeClr val="accent2">
                        <a:lumMod val="40000"/>
                        <a:lumOff val="60000"/>
                      </a:schemeClr>
                    </a:solidFill>
                  </a:tcPr>
                </a:tc>
                <a:tc>
                  <a:txBody>
                    <a:bodyPr/>
                    <a:lstStyle/>
                    <a:p>
                      <a:pPr algn="ctr"/>
                      <a:r>
                        <a:rPr lang="en-SG" sz="2800" dirty="0"/>
                        <a:t>-</a:t>
                      </a:r>
                    </a:p>
                  </a:txBody>
                  <a:tcPr/>
                </a:tc>
                <a:tc>
                  <a:txBody>
                    <a:bodyPr/>
                    <a:lstStyle/>
                    <a:p>
                      <a:pPr algn="ctr"/>
                      <a:r>
                        <a:rPr lang="en-SG" sz="2800" dirty="0" smtClean="0"/>
                        <a:t>R</a:t>
                      </a:r>
                      <a:endParaRPr lang="en-SG" sz="2800" dirty="0"/>
                    </a:p>
                  </a:txBody>
                  <a:tcPr/>
                </a:tc>
                <a:tc>
                  <a:txBody>
                    <a:bodyPr/>
                    <a:lstStyle/>
                    <a:p>
                      <a:pPr algn="ctr"/>
                      <a:r>
                        <a:rPr lang="en-SG" sz="2800" dirty="0"/>
                        <a:t>W</a:t>
                      </a:r>
                    </a:p>
                  </a:txBody>
                  <a:tcPr/>
                </a:tc>
                <a:extLst>
                  <a:ext uri="{0D108BD9-81ED-4DB2-BD59-A6C34878D82A}">
                    <a16:rowId xmlns:a16="http://schemas.microsoft.com/office/drawing/2014/main" val="368871671"/>
                  </a:ext>
                </a:extLst>
              </a:tr>
              <a:tr h="283935">
                <a:tc>
                  <a:txBody>
                    <a:bodyPr/>
                    <a:lstStyle/>
                    <a:p>
                      <a:pPr algn="ctr"/>
                      <a:r>
                        <a:rPr lang="en-SG" sz="2800" dirty="0"/>
                        <a:t>Charlie</a:t>
                      </a:r>
                    </a:p>
                  </a:txBody>
                  <a:tcPr>
                    <a:solidFill>
                      <a:schemeClr val="accent2">
                        <a:lumMod val="40000"/>
                        <a:lumOff val="60000"/>
                      </a:schemeClr>
                    </a:solidFill>
                  </a:tcPr>
                </a:tc>
                <a:tc>
                  <a:txBody>
                    <a:bodyPr/>
                    <a:lstStyle/>
                    <a:p>
                      <a:pPr algn="ctr"/>
                      <a:r>
                        <a:rPr lang="en-SG" sz="2800" dirty="0"/>
                        <a:t>R</a:t>
                      </a:r>
                    </a:p>
                  </a:txBody>
                  <a:tcPr/>
                </a:tc>
                <a:tc>
                  <a:txBody>
                    <a:bodyPr/>
                    <a:lstStyle/>
                    <a:p>
                      <a:pPr algn="ctr"/>
                      <a:r>
                        <a:rPr lang="en-SG" sz="2800" dirty="0"/>
                        <a:t>R</a:t>
                      </a:r>
                    </a:p>
                  </a:txBody>
                  <a:tcPr/>
                </a:tc>
                <a:tc>
                  <a:txBody>
                    <a:bodyPr/>
                    <a:lstStyle/>
                    <a:p>
                      <a:pPr algn="ctr"/>
                      <a:r>
                        <a:rPr lang="en-SG" sz="2800" dirty="0" smtClean="0"/>
                        <a:t>R</a:t>
                      </a:r>
                      <a:endParaRPr lang="en-SG" sz="2800" dirty="0"/>
                    </a:p>
                  </a:txBody>
                  <a:tcPr/>
                </a:tc>
                <a:extLst>
                  <a:ext uri="{0D108BD9-81ED-4DB2-BD59-A6C34878D82A}">
                    <a16:rowId xmlns:a16="http://schemas.microsoft.com/office/drawing/2014/main" val="2560203274"/>
                  </a:ext>
                </a:extLst>
              </a:tr>
            </a:tbl>
          </a:graphicData>
        </a:graphic>
      </p:graphicFrame>
      <p:graphicFrame>
        <p:nvGraphicFramePr>
          <p:cNvPr id="5" name="Table 4">
            <a:extLst>
              <a:ext uri="{FF2B5EF4-FFF2-40B4-BE49-F238E27FC236}">
                <a16:creationId xmlns:a16="http://schemas.microsoft.com/office/drawing/2014/main" id="{82F38791-9646-4EF2-9DD3-903E84260924}"/>
              </a:ext>
            </a:extLst>
          </p:cNvPr>
          <p:cNvGraphicFramePr>
            <a:graphicFrameLocks noGrp="1"/>
          </p:cNvGraphicFramePr>
          <p:nvPr>
            <p:extLst/>
          </p:nvPr>
        </p:nvGraphicFramePr>
        <p:xfrm>
          <a:off x="6479331" y="798441"/>
          <a:ext cx="5500633" cy="1828800"/>
        </p:xfrm>
        <a:graphic>
          <a:graphicData uri="http://schemas.openxmlformats.org/drawingml/2006/table">
            <a:tbl>
              <a:tblPr firstRow="1" bandRow="1">
                <a:tableStyleId>{21E4AEA4-8DFA-4A89-87EB-49C32662AFE0}</a:tableStyleId>
              </a:tblPr>
              <a:tblGrid>
                <a:gridCol w="1352545">
                  <a:extLst>
                    <a:ext uri="{9D8B030D-6E8A-4147-A177-3AD203B41FA5}">
                      <a16:colId xmlns:a16="http://schemas.microsoft.com/office/drawing/2014/main" val="250675579"/>
                    </a:ext>
                  </a:extLst>
                </a:gridCol>
                <a:gridCol w="1328326">
                  <a:extLst>
                    <a:ext uri="{9D8B030D-6E8A-4147-A177-3AD203B41FA5}">
                      <a16:colId xmlns:a16="http://schemas.microsoft.com/office/drawing/2014/main" val="1705779339"/>
                    </a:ext>
                  </a:extLst>
                </a:gridCol>
                <a:gridCol w="458877">
                  <a:extLst>
                    <a:ext uri="{9D8B030D-6E8A-4147-A177-3AD203B41FA5}">
                      <a16:colId xmlns:a16="http://schemas.microsoft.com/office/drawing/2014/main" val="3418357164"/>
                    </a:ext>
                  </a:extLst>
                </a:gridCol>
                <a:gridCol w="1135115">
                  <a:extLst>
                    <a:ext uri="{9D8B030D-6E8A-4147-A177-3AD203B41FA5}">
                      <a16:colId xmlns:a16="http://schemas.microsoft.com/office/drawing/2014/main" val="3006894660"/>
                    </a:ext>
                  </a:extLst>
                </a:gridCol>
                <a:gridCol w="1225770">
                  <a:extLst>
                    <a:ext uri="{9D8B030D-6E8A-4147-A177-3AD203B41FA5}">
                      <a16:colId xmlns:a16="http://schemas.microsoft.com/office/drawing/2014/main" val="2844827925"/>
                    </a:ext>
                  </a:extLst>
                </a:gridCol>
              </a:tblGrid>
              <a:tr h="348112">
                <a:tc>
                  <a:txBody>
                    <a:bodyPr/>
                    <a:lstStyle/>
                    <a:p>
                      <a:pPr algn="ctr"/>
                      <a:r>
                        <a:rPr lang="en-SG" sz="2400" dirty="0"/>
                        <a:t>Subject</a:t>
                      </a:r>
                    </a:p>
                  </a:txBody>
                  <a:tcPr/>
                </a:tc>
                <a:tc>
                  <a:txBody>
                    <a:bodyPr/>
                    <a:lstStyle/>
                    <a:p>
                      <a:pPr algn="ctr"/>
                      <a:r>
                        <a:rPr lang="en-SG" sz="2400" dirty="0"/>
                        <a:t>Level</a:t>
                      </a:r>
                    </a:p>
                  </a:txBody>
                  <a:tcPr/>
                </a:tc>
                <a:tc>
                  <a:txBody>
                    <a:bodyPr/>
                    <a:lstStyle/>
                    <a:p>
                      <a:pPr algn="ctr"/>
                      <a:endParaRPr lang="en-SG" sz="2400" dirty="0"/>
                    </a:p>
                  </a:txBody>
                  <a:tcPr>
                    <a:noFill/>
                  </a:tcPr>
                </a:tc>
                <a:tc>
                  <a:txBody>
                    <a:bodyPr/>
                    <a:lstStyle/>
                    <a:p>
                      <a:pPr algn="ctr"/>
                      <a:r>
                        <a:rPr lang="en-SG" sz="2400" dirty="0"/>
                        <a:t>Object </a:t>
                      </a:r>
                    </a:p>
                  </a:txBody>
                  <a:tcPr/>
                </a:tc>
                <a:tc>
                  <a:txBody>
                    <a:bodyPr/>
                    <a:lstStyle/>
                    <a:p>
                      <a:pPr algn="ctr"/>
                      <a:r>
                        <a:rPr lang="en-SG" sz="2400" dirty="0"/>
                        <a:t>Level</a:t>
                      </a:r>
                    </a:p>
                  </a:txBody>
                  <a:tcPr/>
                </a:tc>
                <a:extLst>
                  <a:ext uri="{0D108BD9-81ED-4DB2-BD59-A6C34878D82A}">
                    <a16:rowId xmlns:a16="http://schemas.microsoft.com/office/drawing/2014/main" val="3566270026"/>
                  </a:ext>
                </a:extLst>
              </a:tr>
              <a:tr h="348112">
                <a:tc>
                  <a:txBody>
                    <a:bodyPr/>
                    <a:lstStyle/>
                    <a:p>
                      <a:pPr algn="ctr"/>
                      <a:r>
                        <a:rPr lang="en-SG" sz="2400" dirty="0"/>
                        <a:t>Alice</a:t>
                      </a:r>
                    </a:p>
                  </a:txBody>
                  <a:tcPr>
                    <a:solidFill>
                      <a:schemeClr val="accent2"/>
                    </a:solidFill>
                  </a:tcPr>
                </a:tc>
                <a:tc>
                  <a:txBody>
                    <a:bodyPr/>
                    <a:lstStyle/>
                    <a:p>
                      <a:pPr algn="ctr"/>
                      <a:r>
                        <a:rPr lang="en-SG" sz="2400" dirty="0"/>
                        <a:t>(X,{A})</a:t>
                      </a:r>
                    </a:p>
                  </a:txBody>
                  <a:tcPr/>
                </a:tc>
                <a:tc>
                  <a:txBody>
                    <a:bodyPr/>
                    <a:lstStyle/>
                    <a:p>
                      <a:pPr algn="ctr"/>
                      <a:endParaRPr lang="en-SG" sz="2400" dirty="0"/>
                    </a:p>
                  </a:txBody>
                  <a:tcPr>
                    <a:noFill/>
                  </a:tcPr>
                </a:tc>
                <a:tc>
                  <a:txBody>
                    <a:bodyPr/>
                    <a:lstStyle/>
                    <a:p>
                      <a:pPr algn="ctr"/>
                      <a:r>
                        <a:rPr lang="en-SG" sz="2400" dirty="0"/>
                        <a:t>O1</a:t>
                      </a:r>
                    </a:p>
                  </a:txBody>
                  <a:tcPr/>
                </a:tc>
                <a:tc>
                  <a:txBody>
                    <a:bodyPr/>
                    <a:lstStyle/>
                    <a:p>
                      <a:pPr algn="ctr"/>
                      <a:r>
                        <a:rPr lang="en-SG" sz="2400" dirty="0"/>
                        <a:t>(X,{A})</a:t>
                      </a:r>
                    </a:p>
                  </a:txBody>
                  <a:tcPr/>
                </a:tc>
                <a:extLst>
                  <a:ext uri="{0D108BD9-81ED-4DB2-BD59-A6C34878D82A}">
                    <a16:rowId xmlns:a16="http://schemas.microsoft.com/office/drawing/2014/main" val="531967845"/>
                  </a:ext>
                </a:extLst>
              </a:tr>
              <a:tr h="348112">
                <a:tc>
                  <a:txBody>
                    <a:bodyPr/>
                    <a:lstStyle/>
                    <a:p>
                      <a:pPr algn="ctr"/>
                      <a:r>
                        <a:rPr lang="en-SG" sz="2400" dirty="0"/>
                        <a:t>Bob</a:t>
                      </a:r>
                    </a:p>
                  </a:txBody>
                  <a:tcPr>
                    <a:solidFill>
                      <a:schemeClr val="accent2"/>
                    </a:solidFill>
                  </a:tcPr>
                </a:tc>
                <a:tc>
                  <a:txBody>
                    <a:bodyPr/>
                    <a:lstStyle/>
                    <a:p>
                      <a:pPr algn="ctr"/>
                      <a:r>
                        <a:rPr lang="en-SG" sz="2400" dirty="0"/>
                        <a:t>(Y,{B})</a:t>
                      </a:r>
                    </a:p>
                  </a:txBody>
                  <a:tcPr/>
                </a:tc>
                <a:tc>
                  <a:txBody>
                    <a:bodyPr/>
                    <a:lstStyle/>
                    <a:p>
                      <a:pPr algn="ctr"/>
                      <a:endParaRPr lang="en-SG" sz="2400" dirty="0"/>
                    </a:p>
                  </a:txBody>
                  <a:tcPr>
                    <a:noFill/>
                  </a:tcPr>
                </a:tc>
                <a:tc>
                  <a:txBody>
                    <a:bodyPr/>
                    <a:lstStyle/>
                    <a:p>
                      <a:pPr algn="ctr"/>
                      <a:r>
                        <a:rPr lang="en-SG" sz="2400" dirty="0"/>
                        <a:t>O2</a:t>
                      </a:r>
                    </a:p>
                  </a:txBody>
                  <a:tcPr/>
                </a:tc>
                <a:tc>
                  <a:txBody>
                    <a:bodyPr/>
                    <a:lstStyle/>
                    <a:p>
                      <a:pPr algn="ctr"/>
                      <a:r>
                        <a:rPr lang="en-SG" sz="2400" dirty="0"/>
                        <a:t>(Y,{</a:t>
                      </a:r>
                      <a:r>
                        <a:rPr lang="en-SG" sz="2400" dirty="0">
                          <a:latin typeface="Arial" panose="020B0604020202020204" pitchFamily="34" charset="0"/>
                          <a:cs typeface="Arial" panose="020B0604020202020204" pitchFamily="34" charset="0"/>
                        </a:rPr>
                        <a:t>ø})</a:t>
                      </a:r>
                      <a:endParaRPr lang="en-SG" sz="2400" dirty="0"/>
                    </a:p>
                  </a:txBody>
                  <a:tcPr/>
                </a:tc>
                <a:extLst>
                  <a:ext uri="{0D108BD9-81ED-4DB2-BD59-A6C34878D82A}">
                    <a16:rowId xmlns:a16="http://schemas.microsoft.com/office/drawing/2014/main" val="3811431823"/>
                  </a:ext>
                </a:extLst>
              </a:tr>
              <a:tr h="348112">
                <a:tc>
                  <a:txBody>
                    <a:bodyPr/>
                    <a:lstStyle/>
                    <a:p>
                      <a:pPr algn="ctr"/>
                      <a:r>
                        <a:rPr lang="en-SG" sz="2400" dirty="0"/>
                        <a:t>Charlie</a:t>
                      </a:r>
                    </a:p>
                  </a:txBody>
                  <a:tcPr>
                    <a:solidFill>
                      <a:schemeClr val="accent2"/>
                    </a:solidFill>
                  </a:tcPr>
                </a:tc>
                <a:tc>
                  <a:txBody>
                    <a:bodyPr/>
                    <a:lstStyle/>
                    <a:p>
                      <a:pPr algn="ctr"/>
                      <a:r>
                        <a:rPr lang="en-SG" sz="2400" dirty="0"/>
                        <a:t>(Z,{A,B})</a:t>
                      </a:r>
                    </a:p>
                  </a:txBody>
                  <a:tcPr/>
                </a:tc>
                <a:tc>
                  <a:txBody>
                    <a:bodyPr/>
                    <a:lstStyle/>
                    <a:p>
                      <a:pPr algn="ctr"/>
                      <a:endParaRPr lang="en-SG" sz="2400" dirty="0"/>
                    </a:p>
                  </a:txBody>
                  <a:tcPr>
                    <a:noFill/>
                  </a:tcPr>
                </a:tc>
                <a:tc>
                  <a:txBody>
                    <a:bodyPr/>
                    <a:lstStyle/>
                    <a:p>
                      <a:pPr algn="ctr"/>
                      <a:r>
                        <a:rPr lang="en-SG" sz="2400" dirty="0"/>
                        <a:t>O3</a:t>
                      </a:r>
                    </a:p>
                  </a:txBody>
                  <a:tcPr/>
                </a:tc>
                <a:tc>
                  <a:txBody>
                    <a:bodyPr/>
                    <a:lstStyle/>
                    <a:p>
                      <a:pPr algn="ctr"/>
                      <a:r>
                        <a:rPr lang="en-SG" sz="2400" dirty="0"/>
                        <a:t>(Z,{B})</a:t>
                      </a:r>
                    </a:p>
                  </a:txBody>
                  <a:tcPr/>
                </a:tc>
                <a:extLst>
                  <a:ext uri="{0D108BD9-81ED-4DB2-BD59-A6C34878D82A}">
                    <a16:rowId xmlns:a16="http://schemas.microsoft.com/office/drawing/2014/main" val="3936025176"/>
                  </a:ext>
                </a:extLst>
              </a:tr>
            </a:tbl>
          </a:graphicData>
        </a:graphic>
      </p:graphicFrame>
      <p:sp>
        <p:nvSpPr>
          <p:cNvPr id="37" name="TextBox 36">
            <a:extLst>
              <a:ext uri="{FF2B5EF4-FFF2-40B4-BE49-F238E27FC236}">
                <a16:creationId xmlns:a16="http://schemas.microsoft.com/office/drawing/2014/main" id="{9CBC4F92-8A5E-488C-A536-67F33EE4EF0D}"/>
              </a:ext>
            </a:extLst>
          </p:cNvPr>
          <p:cNvSpPr txBox="1"/>
          <p:nvPr/>
        </p:nvSpPr>
        <p:spPr>
          <a:xfrm>
            <a:off x="6146996" y="2906621"/>
            <a:ext cx="5926132" cy="523220"/>
          </a:xfrm>
          <a:prstGeom prst="rect">
            <a:avLst/>
          </a:prstGeom>
          <a:noFill/>
        </p:spPr>
        <p:txBody>
          <a:bodyPr wrap="square" rtlCol="0">
            <a:spAutoFit/>
          </a:bodyPr>
          <a:lstStyle/>
          <a:p>
            <a:r>
              <a:rPr lang="en-SG" sz="2800" dirty="0"/>
              <a:t>Access Control Matrix:</a:t>
            </a:r>
          </a:p>
        </p:txBody>
      </p:sp>
      <p:grpSp>
        <p:nvGrpSpPr>
          <p:cNvPr id="3" name="Group 2"/>
          <p:cNvGrpSpPr/>
          <p:nvPr/>
        </p:nvGrpSpPr>
        <p:grpSpPr>
          <a:xfrm>
            <a:off x="108966" y="275221"/>
            <a:ext cx="5901879" cy="6208088"/>
            <a:chOff x="121323" y="275221"/>
            <a:chExt cx="5901879" cy="6208088"/>
          </a:xfrm>
        </p:grpSpPr>
        <p:grpSp>
          <p:nvGrpSpPr>
            <p:cNvPr id="38" name="Group 37"/>
            <p:cNvGrpSpPr/>
            <p:nvPr/>
          </p:nvGrpSpPr>
          <p:grpSpPr>
            <a:xfrm>
              <a:off x="121323" y="313514"/>
              <a:ext cx="5901879" cy="6149344"/>
              <a:chOff x="2827452" y="449439"/>
              <a:chExt cx="5901879" cy="6149344"/>
            </a:xfrm>
          </p:grpSpPr>
          <p:grpSp>
            <p:nvGrpSpPr>
              <p:cNvPr id="39" name="Group 38"/>
              <p:cNvGrpSpPr/>
              <p:nvPr/>
            </p:nvGrpSpPr>
            <p:grpSpPr>
              <a:xfrm>
                <a:off x="2827452" y="4721942"/>
                <a:ext cx="5860233" cy="1876841"/>
                <a:chOff x="3000483" y="4752592"/>
                <a:chExt cx="5860233" cy="1876841"/>
              </a:xfrm>
            </p:grpSpPr>
            <p:grpSp>
              <p:nvGrpSpPr>
                <p:cNvPr id="72" name="Group 71"/>
                <p:cNvGrpSpPr/>
                <p:nvPr/>
              </p:nvGrpSpPr>
              <p:grpSpPr>
                <a:xfrm>
                  <a:off x="3000483" y="4752592"/>
                  <a:ext cx="5860233" cy="1876841"/>
                  <a:chOff x="3022726" y="4718879"/>
                  <a:chExt cx="5860233" cy="1876841"/>
                </a:xfrm>
              </p:grpSpPr>
              <p:grpSp>
                <p:nvGrpSpPr>
                  <p:cNvPr id="74" name="Group 73">
                    <a:extLst>
                      <a:ext uri="{FF2B5EF4-FFF2-40B4-BE49-F238E27FC236}">
                        <a16:creationId xmlns:a16="http://schemas.microsoft.com/office/drawing/2014/main" id="{FFEE3947-B25F-4FA1-9EA5-9304A211C27C}"/>
                      </a:ext>
                    </a:extLst>
                  </p:cNvPr>
                  <p:cNvGrpSpPr/>
                  <p:nvPr/>
                </p:nvGrpSpPr>
                <p:grpSpPr>
                  <a:xfrm>
                    <a:off x="3022726" y="4718879"/>
                    <a:ext cx="5860233" cy="1876841"/>
                    <a:chOff x="3135613" y="4431367"/>
                    <a:chExt cx="5860233" cy="1876841"/>
                  </a:xfrm>
                </p:grpSpPr>
                <p:sp>
                  <p:nvSpPr>
                    <p:cNvPr id="79" name="TextBox 78">
                      <a:extLst>
                        <a:ext uri="{FF2B5EF4-FFF2-40B4-BE49-F238E27FC236}">
                          <a16:creationId xmlns:a16="http://schemas.microsoft.com/office/drawing/2014/main" id="{F46C3300-A1A6-4373-8012-22D0BF885DFC}"/>
                        </a:ext>
                      </a:extLst>
                    </p:cNvPr>
                    <p:cNvSpPr txBox="1"/>
                    <p:nvPr/>
                  </p:nvSpPr>
                  <p:spPr>
                    <a:xfrm>
                      <a:off x="7538107" y="5209065"/>
                      <a:ext cx="1457739" cy="523220"/>
                    </a:xfrm>
                    <a:prstGeom prst="rect">
                      <a:avLst/>
                    </a:prstGeom>
                    <a:noFill/>
                    <a:ln w="19050">
                      <a:noFill/>
                    </a:ln>
                  </p:spPr>
                  <p:txBody>
                    <a:bodyPr wrap="square" rtlCol="0">
                      <a:spAutoFit/>
                    </a:bodyPr>
                    <a:lstStyle/>
                    <a:p>
                      <a:pPr algn="ctr"/>
                      <a:r>
                        <a:rPr lang="en-SG" sz="2800" dirty="0"/>
                        <a:t>(X, {B})</a:t>
                      </a:r>
                    </a:p>
                  </p:txBody>
                </p:sp>
                <p:sp>
                  <p:nvSpPr>
                    <p:cNvPr id="80" name="TextBox 79">
                      <a:extLst>
                        <a:ext uri="{FF2B5EF4-FFF2-40B4-BE49-F238E27FC236}">
                          <a16:creationId xmlns:a16="http://schemas.microsoft.com/office/drawing/2014/main" id="{D216B669-7971-48C1-89BC-07A1F08FD099}"/>
                        </a:ext>
                      </a:extLst>
                    </p:cNvPr>
                    <p:cNvSpPr txBox="1"/>
                    <p:nvPr/>
                  </p:nvSpPr>
                  <p:spPr>
                    <a:xfrm>
                      <a:off x="4700599" y="5784988"/>
                      <a:ext cx="1457739" cy="523220"/>
                    </a:xfrm>
                    <a:prstGeom prst="rect">
                      <a:avLst/>
                    </a:prstGeom>
                    <a:noFill/>
                    <a:ln w="19050">
                      <a:noFill/>
                    </a:ln>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ø</a:t>
                      </a:r>
                      <a:r>
                        <a:rPr lang="en-SG" sz="2800" dirty="0"/>
                        <a:t>})</a:t>
                      </a:r>
                    </a:p>
                  </p:txBody>
                </p:sp>
                <p:sp>
                  <p:nvSpPr>
                    <p:cNvPr id="81" name="TextBox 80">
                      <a:extLst>
                        <a:ext uri="{FF2B5EF4-FFF2-40B4-BE49-F238E27FC236}">
                          <a16:creationId xmlns:a16="http://schemas.microsoft.com/office/drawing/2014/main" id="{CFF0E395-37E1-4789-9DBE-F35594FBD587}"/>
                        </a:ext>
                      </a:extLst>
                    </p:cNvPr>
                    <p:cNvSpPr txBox="1"/>
                    <p:nvPr/>
                  </p:nvSpPr>
                  <p:spPr>
                    <a:xfrm>
                      <a:off x="3135613" y="4959684"/>
                      <a:ext cx="1457739" cy="523220"/>
                    </a:xfrm>
                    <a:prstGeom prst="rect">
                      <a:avLst/>
                    </a:prstGeom>
                    <a:noFill/>
                    <a:ln w="19050">
                      <a:noFill/>
                    </a:ln>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A</a:t>
                      </a:r>
                      <a:r>
                        <a:rPr lang="en-SG" sz="2800" dirty="0"/>
                        <a:t>})</a:t>
                      </a:r>
                    </a:p>
                  </p:txBody>
                </p:sp>
                <p:sp>
                  <p:nvSpPr>
                    <p:cNvPr id="82" name="TextBox 81">
                      <a:extLst>
                        <a:ext uri="{FF2B5EF4-FFF2-40B4-BE49-F238E27FC236}">
                          <a16:creationId xmlns:a16="http://schemas.microsoft.com/office/drawing/2014/main" id="{8D94A501-B0A0-497A-BAD2-030874E853A9}"/>
                        </a:ext>
                      </a:extLst>
                    </p:cNvPr>
                    <p:cNvSpPr txBox="1"/>
                    <p:nvPr/>
                  </p:nvSpPr>
                  <p:spPr>
                    <a:xfrm>
                      <a:off x="6096419" y="4431367"/>
                      <a:ext cx="1835428" cy="523220"/>
                    </a:xfrm>
                    <a:prstGeom prst="rect">
                      <a:avLst/>
                    </a:prstGeom>
                    <a:noFill/>
                    <a:ln w="19050">
                      <a:noFill/>
                    </a:ln>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A,B</a:t>
                      </a:r>
                      <a:r>
                        <a:rPr lang="en-SG" sz="2800" dirty="0"/>
                        <a:t>})</a:t>
                      </a:r>
                    </a:p>
                  </p:txBody>
                </p:sp>
              </p:grpSp>
              <p:grpSp>
                <p:nvGrpSpPr>
                  <p:cNvPr id="75" name="Group 74"/>
                  <p:cNvGrpSpPr/>
                  <p:nvPr/>
                </p:nvGrpSpPr>
                <p:grpSpPr>
                  <a:xfrm>
                    <a:off x="4455751" y="5207664"/>
                    <a:ext cx="3060153" cy="877193"/>
                    <a:chOff x="4455751" y="5207664"/>
                    <a:chExt cx="3060153" cy="877193"/>
                  </a:xfrm>
                </p:grpSpPr>
                <p:cxnSp>
                  <p:nvCxnSpPr>
                    <p:cNvPr id="76" name="Straight Arrow Connector 75">
                      <a:extLst>
                        <a:ext uri="{FF2B5EF4-FFF2-40B4-BE49-F238E27FC236}">
                          <a16:creationId xmlns:a16="http://schemas.microsoft.com/office/drawing/2014/main" id="{2A0523A6-0CB0-4642-8D1E-22286771BF2E}"/>
                        </a:ext>
                      </a:extLst>
                    </p:cNvPr>
                    <p:cNvCxnSpPr>
                      <a:cxnSpLocks/>
                    </p:cNvCxnSpPr>
                    <p:nvPr/>
                  </p:nvCxnSpPr>
                  <p:spPr>
                    <a:xfrm>
                      <a:off x="4455751" y="5521163"/>
                      <a:ext cx="910259" cy="563694"/>
                    </a:xfrm>
                    <a:prstGeom prst="straightConnector1">
                      <a:avLst/>
                    </a:prstGeom>
                    <a:ln w="19050">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97B4D69D-5504-428D-ADD5-283D3724E62F}"/>
                        </a:ext>
                      </a:extLst>
                    </p:cNvPr>
                    <p:cNvCxnSpPr>
                      <a:cxnSpLocks/>
                    </p:cNvCxnSpPr>
                    <p:nvPr/>
                  </p:nvCxnSpPr>
                  <p:spPr>
                    <a:xfrm>
                      <a:off x="6345297" y="5207664"/>
                      <a:ext cx="1170607" cy="485639"/>
                    </a:xfrm>
                    <a:prstGeom prst="straightConnector1">
                      <a:avLst/>
                    </a:prstGeom>
                    <a:ln w="19050">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DF7B965-74C8-4C24-84C5-AEB9E656C37A}"/>
                        </a:ext>
                      </a:extLst>
                    </p:cNvPr>
                    <p:cNvCxnSpPr>
                      <a:cxnSpLocks/>
                    </p:cNvCxnSpPr>
                    <p:nvPr/>
                  </p:nvCxnSpPr>
                  <p:spPr>
                    <a:xfrm flipV="1">
                      <a:off x="4494859" y="5207664"/>
                      <a:ext cx="1861677" cy="273342"/>
                    </a:xfrm>
                    <a:prstGeom prst="straightConnector1">
                      <a:avLst/>
                    </a:prstGeom>
                    <a:ln w="19050">
                      <a:solidFill>
                        <a:srgbClr val="C0000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grpSp>
            </p:grpSp>
            <p:cxnSp>
              <p:nvCxnSpPr>
                <p:cNvPr id="73" name="Straight Arrow Connector 72">
                  <a:extLst>
                    <a:ext uri="{FF2B5EF4-FFF2-40B4-BE49-F238E27FC236}">
                      <a16:creationId xmlns:a16="http://schemas.microsoft.com/office/drawing/2014/main" id="{4882ACD4-2AF1-40AE-8566-5F1B6DA9CE30}"/>
                    </a:ext>
                  </a:extLst>
                </p:cNvPr>
                <p:cNvCxnSpPr>
                  <a:cxnSpLocks/>
                </p:cNvCxnSpPr>
                <p:nvPr/>
              </p:nvCxnSpPr>
              <p:spPr>
                <a:xfrm flipV="1">
                  <a:off x="5368480" y="5741894"/>
                  <a:ext cx="2125181" cy="380530"/>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827452" y="2519326"/>
                <a:ext cx="5854980" cy="1975697"/>
                <a:chOff x="3000483" y="4653736"/>
                <a:chExt cx="5854980" cy="1975697"/>
              </a:xfrm>
            </p:grpSpPr>
            <p:grpSp>
              <p:nvGrpSpPr>
                <p:cNvPr id="61" name="Group 60"/>
                <p:cNvGrpSpPr/>
                <p:nvPr/>
              </p:nvGrpSpPr>
              <p:grpSpPr>
                <a:xfrm>
                  <a:off x="3000483" y="4653736"/>
                  <a:ext cx="5854980" cy="1975697"/>
                  <a:chOff x="3022726" y="4620023"/>
                  <a:chExt cx="5854980" cy="1975697"/>
                </a:xfrm>
              </p:grpSpPr>
              <p:grpSp>
                <p:nvGrpSpPr>
                  <p:cNvPr id="63" name="Group 62">
                    <a:extLst>
                      <a:ext uri="{FF2B5EF4-FFF2-40B4-BE49-F238E27FC236}">
                        <a16:creationId xmlns:a16="http://schemas.microsoft.com/office/drawing/2014/main" id="{FFEE3947-B25F-4FA1-9EA5-9304A211C27C}"/>
                      </a:ext>
                    </a:extLst>
                  </p:cNvPr>
                  <p:cNvGrpSpPr/>
                  <p:nvPr/>
                </p:nvGrpSpPr>
                <p:grpSpPr>
                  <a:xfrm>
                    <a:off x="3022726" y="4620023"/>
                    <a:ext cx="5854980" cy="1975697"/>
                    <a:chOff x="3135613" y="4332511"/>
                    <a:chExt cx="5854980" cy="1975697"/>
                  </a:xfrm>
                </p:grpSpPr>
                <p:sp>
                  <p:nvSpPr>
                    <p:cNvPr id="68" name="TextBox 67">
                      <a:extLst>
                        <a:ext uri="{FF2B5EF4-FFF2-40B4-BE49-F238E27FC236}">
                          <a16:creationId xmlns:a16="http://schemas.microsoft.com/office/drawing/2014/main" id="{F46C3300-A1A6-4373-8012-22D0BF885DFC}"/>
                        </a:ext>
                      </a:extLst>
                    </p:cNvPr>
                    <p:cNvSpPr txBox="1"/>
                    <p:nvPr/>
                  </p:nvSpPr>
                  <p:spPr>
                    <a:xfrm>
                      <a:off x="7532854" y="5165846"/>
                      <a:ext cx="1457739" cy="523220"/>
                    </a:xfrm>
                    <a:prstGeom prst="rect">
                      <a:avLst/>
                    </a:prstGeom>
                    <a:noFill/>
                    <a:ln w="19050">
                      <a:noFill/>
                    </a:ln>
                  </p:spPr>
                  <p:txBody>
                    <a:bodyPr wrap="square" rtlCol="0">
                      <a:spAutoFit/>
                    </a:bodyPr>
                    <a:lstStyle/>
                    <a:p>
                      <a:pPr algn="ctr"/>
                      <a:r>
                        <a:rPr lang="en-SG" sz="2800" dirty="0" smtClean="0"/>
                        <a:t>(Y, </a:t>
                      </a:r>
                      <a:r>
                        <a:rPr lang="en-SG" sz="2800" dirty="0"/>
                        <a:t>{B})</a:t>
                      </a:r>
                    </a:p>
                  </p:txBody>
                </p:sp>
                <p:sp>
                  <p:nvSpPr>
                    <p:cNvPr id="69" name="TextBox 68">
                      <a:extLst>
                        <a:ext uri="{FF2B5EF4-FFF2-40B4-BE49-F238E27FC236}">
                          <a16:creationId xmlns:a16="http://schemas.microsoft.com/office/drawing/2014/main" id="{D216B669-7971-48C1-89BC-07A1F08FD099}"/>
                        </a:ext>
                      </a:extLst>
                    </p:cNvPr>
                    <p:cNvSpPr txBox="1"/>
                    <p:nvPr/>
                  </p:nvSpPr>
                  <p:spPr>
                    <a:xfrm>
                      <a:off x="4712956" y="5784988"/>
                      <a:ext cx="1457739" cy="523220"/>
                    </a:xfrm>
                    <a:prstGeom prst="rect">
                      <a:avLst/>
                    </a:prstGeom>
                    <a:noFill/>
                    <a:ln w="19050">
                      <a:noFill/>
                    </a:ln>
                  </p:spPr>
                  <p:txBody>
                    <a:bodyPr wrap="square" rtlCol="0">
                      <a:spAutoFit/>
                    </a:bodyPr>
                    <a:lstStyle/>
                    <a:p>
                      <a:pPr algn="ctr"/>
                      <a:r>
                        <a:rPr lang="en-SG" sz="2800" dirty="0" smtClean="0"/>
                        <a:t>(Y, </a:t>
                      </a:r>
                      <a:r>
                        <a:rPr lang="en-SG" sz="2800" dirty="0"/>
                        <a:t>{</a:t>
                      </a:r>
                      <a:r>
                        <a:rPr lang="en-SG" sz="2800" dirty="0">
                          <a:latin typeface="Arial" panose="020B0604020202020204" pitchFamily="34" charset="0"/>
                          <a:cs typeface="Arial" panose="020B0604020202020204" pitchFamily="34" charset="0"/>
                        </a:rPr>
                        <a:t>ø</a:t>
                      </a:r>
                      <a:r>
                        <a:rPr lang="en-SG" sz="2800" dirty="0"/>
                        <a:t>})</a:t>
                      </a:r>
                    </a:p>
                  </p:txBody>
                </p:sp>
                <p:sp>
                  <p:nvSpPr>
                    <p:cNvPr id="70" name="TextBox 69">
                      <a:extLst>
                        <a:ext uri="{FF2B5EF4-FFF2-40B4-BE49-F238E27FC236}">
                          <a16:creationId xmlns:a16="http://schemas.microsoft.com/office/drawing/2014/main" id="{CFF0E395-37E1-4789-9DBE-F35594FBD587}"/>
                        </a:ext>
                      </a:extLst>
                    </p:cNvPr>
                    <p:cNvSpPr txBox="1"/>
                    <p:nvPr/>
                  </p:nvSpPr>
                  <p:spPr>
                    <a:xfrm>
                      <a:off x="3135613" y="4959684"/>
                      <a:ext cx="1457739" cy="523220"/>
                    </a:xfrm>
                    <a:prstGeom prst="rect">
                      <a:avLst/>
                    </a:prstGeom>
                    <a:noFill/>
                    <a:ln w="19050">
                      <a:noFill/>
                    </a:ln>
                  </p:spPr>
                  <p:txBody>
                    <a:bodyPr wrap="square" rtlCol="0">
                      <a:spAutoFit/>
                    </a:bodyPr>
                    <a:lstStyle/>
                    <a:p>
                      <a:pPr algn="ctr"/>
                      <a:r>
                        <a:rPr lang="en-SG" sz="2800" dirty="0" smtClean="0"/>
                        <a:t>(Y, </a:t>
                      </a:r>
                      <a:r>
                        <a:rPr lang="en-SG" sz="2800" dirty="0"/>
                        <a:t>{</a:t>
                      </a:r>
                      <a:r>
                        <a:rPr lang="en-SG" sz="2800" dirty="0">
                          <a:latin typeface="Arial" panose="020B0604020202020204" pitchFamily="34" charset="0"/>
                          <a:cs typeface="Arial" panose="020B0604020202020204" pitchFamily="34" charset="0"/>
                        </a:rPr>
                        <a:t>A</a:t>
                      </a:r>
                      <a:r>
                        <a:rPr lang="en-SG" sz="2800" dirty="0"/>
                        <a:t>})</a:t>
                      </a:r>
                    </a:p>
                  </p:txBody>
                </p:sp>
                <p:sp>
                  <p:nvSpPr>
                    <p:cNvPr id="71" name="TextBox 70">
                      <a:extLst>
                        <a:ext uri="{FF2B5EF4-FFF2-40B4-BE49-F238E27FC236}">
                          <a16:creationId xmlns:a16="http://schemas.microsoft.com/office/drawing/2014/main" id="{8D94A501-B0A0-497A-BAD2-030874E853A9}"/>
                        </a:ext>
                      </a:extLst>
                    </p:cNvPr>
                    <p:cNvSpPr txBox="1"/>
                    <p:nvPr/>
                  </p:nvSpPr>
                  <p:spPr>
                    <a:xfrm>
                      <a:off x="6096419" y="4332511"/>
                      <a:ext cx="1835428" cy="523220"/>
                    </a:xfrm>
                    <a:prstGeom prst="rect">
                      <a:avLst/>
                    </a:prstGeom>
                    <a:noFill/>
                    <a:ln w="19050">
                      <a:noFill/>
                    </a:ln>
                  </p:spPr>
                  <p:txBody>
                    <a:bodyPr wrap="square" rtlCol="0">
                      <a:spAutoFit/>
                    </a:bodyPr>
                    <a:lstStyle/>
                    <a:p>
                      <a:pPr algn="ctr"/>
                      <a:r>
                        <a:rPr lang="en-SG" sz="2800" dirty="0" smtClean="0"/>
                        <a:t>(Y, </a:t>
                      </a:r>
                      <a:r>
                        <a:rPr lang="en-SG" sz="2800" dirty="0"/>
                        <a:t>{</a:t>
                      </a:r>
                      <a:r>
                        <a:rPr lang="en-SG" sz="2800" dirty="0">
                          <a:latin typeface="Arial" panose="020B0604020202020204" pitchFamily="34" charset="0"/>
                          <a:cs typeface="Arial" panose="020B0604020202020204" pitchFamily="34" charset="0"/>
                        </a:rPr>
                        <a:t>A,B</a:t>
                      </a:r>
                      <a:r>
                        <a:rPr lang="en-SG" sz="2800" dirty="0"/>
                        <a:t>})</a:t>
                      </a:r>
                    </a:p>
                  </p:txBody>
                </p:sp>
              </p:grpSp>
              <p:grpSp>
                <p:nvGrpSpPr>
                  <p:cNvPr id="64" name="Group 63"/>
                  <p:cNvGrpSpPr/>
                  <p:nvPr/>
                </p:nvGrpSpPr>
                <p:grpSpPr>
                  <a:xfrm>
                    <a:off x="4480465" y="5207664"/>
                    <a:ext cx="3035439" cy="800415"/>
                    <a:chOff x="4480465" y="5207664"/>
                    <a:chExt cx="3035439" cy="800415"/>
                  </a:xfrm>
                </p:grpSpPr>
                <p:cxnSp>
                  <p:nvCxnSpPr>
                    <p:cNvPr id="65" name="Straight Arrow Connector 64">
                      <a:extLst>
                        <a:ext uri="{FF2B5EF4-FFF2-40B4-BE49-F238E27FC236}">
                          <a16:creationId xmlns:a16="http://schemas.microsoft.com/office/drawing/2014/main" id="{2A0523A6-0CB0-4642-8D1E-22286771BF2E}"/>
                        </a:ext>
                      </a:extLst>
                    </p:cNvPr>
                    <p:cNvCxnSpPr>
                      <a:cxnSpLocks/>
                    </p:cNvCxnSpPr>
                    <p:nvPr/>
                  </p:nvCxnSpPr>
                  <p:spPr>
                    <a:xfrm>
                      <a:off x="4480465" y="5508806"/>
                      <a:ext cx="916247" cy="499273"/>
                    </a:xfrm>
                    <a:prstGeom prst="straightConnector1">
                      <a:avLst/>
                    </a:prstGeom>
                    <a:ln w="19050">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7B4D69D-5504-428D-ADD5-283D3724E62F}"/>
                        </a:ext>
                      </a:extLst>
                    </p:cNvPr>
                    <p:cNvCxnSpPr>
                      <a:cxnSpLocks/>
                    </p:cNvCxnSpPr>
                    <p:nvPr/>
                  </p:nvCxnSpPr>
                  <p:spPr>
                    <a:xfrm>
                      <a:off x="6345297" y="5207664"/>
                      <a:ext cx="1170607" cy="461722"/>
                    </a:xfrm>
                    <a:prstGeom prst="straightConnector1">
                      <a:avLst/>
                    </a:prstGeom>
                    <a:ln w="19050">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ADF7B965-74C8-4C24-84C5-AEB9E656C37A}"/>
                        </a:ext>
                      </a:extLst>
                    </p:cNvPr>
                    <p:cNvCxnSpPr>
                      <a:cxnSpLocks/>
                    </p:cNvCxnSpPr>
                    <p:nvPr/>
                  </p:nvCxnSpPr>
                  <p:spPr>
                    <a:xfrm flipV="1">
                      <a:off x="4494859" y="5207664"/>
                      <a:ext cx="1861677" cy="273342"/>
                    </a:xfrm>
                    <a:prstGeom prst="straightConnector1">
                      <a:avLst/>
                    </a:prstGeom>
                    <a:ln w="19050">
                      <a:solidFill>
                        <a:srgbClr val="C0000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grpSp>
            </p:grpSp>
            <p:cxnSp>
              <p:nvCxnSpPr>
                <p:cNvPr id="62" name="Straight Arrow Connector 61">
                  <a:extLst>
                    <a:ext uri="{FF2B5EF4-FFF2-40B4-BE49-F238E27FC236}">
                      <a16:creationId xmlns:a16="http://schemas.microsoft.com/office/drawing/2014/main" id="{4882ACD4-2AF1-40AE-8566-5F1B6DA9CE30}"/>
                    </a:ext>
                  </a:extLst>
                </p:cNvPr>
                <p:cNvCxnSpPr>
                  <a:cxnSpLocks/>
                </p:cNvCxnSpPr>
                <p:nvPr/>
              </p:nvCxnSpPr>
              <p:spPr>
                <a:xfrm flipV="1">
                  <a:off x="5368480" y="5703099"/>
                  <a:ext cx="2125181" cy="357539"/>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827452" y="449439"/>
                <a:ext cx="5901879" cy="1975697"/>
                <a:chOff x="3000483" y="4653736"/>
                <a:chExt cx="5901879" cy="1975697"/>
              </a:xfrm>
            </p:grpSpPr>
            <p:grpSp>
              <p:nvGrpSpPr>
                <p:cNvPr id="50" name="Group 49"/>
                <p:cNvGrpSpPr/>
                <p:nvPr/>
              </p:nvGrpSpPr>
              <p:grpSpPr>
                <a:xfrm>
                  <a:off x="3000483" y="4653736"/>
                  <a:ext cx="5901879" cy="1975697"/>
                  <a:chOff x="3022726" y="4620023"/>
                  <a:chExt cx="5901879" cy="1975697"/>
                </a:xfrm>
              </p:grpSpPr>
              <p:grpSp>
                <p:nvGrpSpPr>
                  <p:cNvPr id="52" name="Group 51">
                    <a:extLst>
                      <a:ext uri="{FF2B5EF4-FFF2-40B4-BE49-F238E27FC236}">
                        <a16:creationId xmlns:a16="http://schemas.microsoft.com/office/drawing/2014/main" id="{FFEE3947-B25F-4FA1-9EA5-9304A211C27C}"/>
                      </a:ext>
                    </a:extLst>
                  </p:cNvPr>
                  <p:cNvGrpSpPr/>
                  <p:nvPr/>
                </p:nvGrpSpPr>
                <p:grpSpPr>
                  <a:xfrm>
                    <a:off x="3022726" y="4620023"/>
                    <a:ext cx="5901879" cy="1975697"/>
                    <a:chOff x="3135613" y="4332511"/>
                    <a:chExt cx="5901879" cy="1975697"/>
                  </a:xfrm>
                </p:grpSpPr>
                <p:sp>
                  <p:nvSpPr>
                    <p:cNvPr id="57" name="TextBox 56">
                      <a:extLst>
                        <a:ext uri="{FF2B5EF4-FFF2-40B4-BE49-F238E27FC236}">
                          <a16:creationId xmlns:a16="http://schemas.microsoft.com/office/drawing/2014/main" id="{F46C3300-A1A6-4373-8012-22D0BF885DFC}"/>
                        </a:ext>
                      </a:extLst>
                    </p:cNvPr>
                    <p:cNvSpPr txBox="1"/>
                    <p:nvPr/>
                  </p:nvSpPr>
                  <p:spPr>
                    <a:xfrm>
                      <a:off x="7579753" y="5136313"/>
                      <a:ext cx="1457739" cy="523220"/>
                    </a:xfrm>
                    <a:prstGeom prst="rect">
                      <a:avLst/>
                    </a:prstGeom>
                    <a:noFill/>
                    <a:ln w="19050">
                      <a:noFill/>
                    </a:ln>
                  </p:spPr>
                  <p:txBody>
                    <a:bodyPr wrap="square" rtlCol="0">
                      <a:spAutoFit/>
                    </a:bodyPr>
                    <a:lstStyle/>
                    <a:p>
                      <a:pPr algn="ctr"/>
                      <a:r>
                        <a:rPr lang="en-SG" sz="2800" dirty="0" smtClean="0"/>
                        <a:t>(Z, </a:t>
                      </a:r>
                      <a:r>
                        <a:rPr lang="en-SG" sz="2800" dirty="0"/>
                        <a:t>{B})</a:t>
                      </a:r>
                    </a:p>
                  </p:txBody>
                </p:sp>
                <p:sp>
                  <p:nvSpPr>
                    <p:cNvPr id="58" name="TextBox 57">
                      <a:extLst>
                        <a:ext uri="{FF2B5EF4-FFF2-40B4-BE49-F238E27FC236}">
                          <a16:creationId xmlns:a16="http://schemas.microsoft.com/office/drawing/2014/main" id="{D216B669-7971-48C1-89BC-07A1F08FD099}"/>
                        </a:ext>
                      </a:extLst>
                    </p:cNvPr>
                    <p:cNvSpPr txBox="1"/>
                    <p:nvPr/>
                  </p:nvSpPr>
                  <p:spPr>
                    <a:xfrm>
                      <a:off x="4774741" y="5784988"/>
                      <a:ext cx="1457739" cy="523220"/>
                    </a:xfrm>
                    <a:prstGeom prst="rect">
                      <a:avLst/>
                    </a:prstGeom>
                    <a:noFill/>
                    <a:ln w="19050">
                      <a:noFill/>
                    </a:ln>
                  </p:spPr>
                  <p:txBody>
                    <a:bodyPr wrap="square" rtlCol="0">
                      <a:spAutoFit/>
                    </a:bodyPr>
                    <a:lstStyle/>
                    <a:p>
                      <a:pPr algn="ctr"/>
                      <a:r>
                        <a:rPr lang="en-SG" sz="2800" dirty="0" smtClean="0"/>
                        <a:t>(Z, </a:t>
                      </a:r>
                      <a:r>
                        <a:rPr lang="en-SG" sz="2800" dirty="0"/>
                        <a:t>{</a:t>
                      </a:r>
                      <a:r>
                        <a:rPr lang="en-SG" sz="2800" dirty="0">
                          <a:latin typeface="Arial" panose="020B0604020202020204" pitchFamily="34" charset="0"/>
                          <a:cs typeface="Arial" panose="020B0604020202020204" pitchFamily="34" charset="0"/>
                        </a:rPr>
                        <a:t>ø</a:t>
                      </a:r>
                      <a:r>
                        <a:rPr lang="en-SG" sz="2800" dirty="0"/>
                        <a:t>})</a:t>
                      </a:r>
                    </a:p>
                  </p:txBody>
                </p:sp>
                <p:sp>
                  <p:nvSpPr>
                    <p:cNvPr id="59" name="TextBox 58">
                      <a:extLst>
                        <a:ext uri="{FF2B5EF4-FFF2-40B4-BE49-F238E27FC236}">
                          <a16:creationId xmlns:a16="http://schemas.microsoft.com/office/drawing/2014/main" id="{CFF0E395-37E1-4789-9DBE-F35594FBD587}"/>
                        </a:ext>
                      </a:extLst>
                    </p:cNvPr>
                    <p:cNvSpPr txBox="1"/>
                    <p:nvPr/>
                  </p:nvSpPr>
                  <p:spPr>
                    <a:xfrm>
                      <a:off x="3135613" y="4959684"/>
                      <a:ext cx="1457739" cy="523220"/>
                    </a:xfrm>
                    <a:prstGeom prst="rect">
                      <a:avLst/>
                    </a:prstGeom>
                    <a:noFill/>
                    <a:ln w="19050">
                      <a:noFill/>
                    </a:ln>
                  </p:spPr>
                  <p:txBody>
                    <a:bodyPr wrap="square" rtlCol="0">
                      <a:spAutoFit/>
                    </a:bodyPr>
                    <a:lstStyle/>
                    <a:p>
                      <a:pPr algn="ctr"/>
                      <a:r>
                        <a:rPr lang="en-SG" sz="2800" dirty="0" smtClean="0"/>
                        <a:t>(Z, </a:t>
                      </a:r>
                      <a:r>
                        <a:rPr lang="en-SG" sz="2800" dirty="0"/>
                        <a:t>{</a:t>
                      </a:r>
                      <a:r>
                        <a:rPr lang="en-SG" sz="2800" dirty="0">
                          <a:latin typeface="Arial" panose="020B0604020202020204" pitchFamily="34" charset="0"/>
                          <a:cs typeface="Arial" panose="020B0604020202020204" pitchFamily="34" charset="0"/>
                        </a:rPr>
                        <a:t>A</a:t>
                      </a:r>
                      <a:r>
                        <a:rPr lang="en-SG" sz="2800" dirty="0"/>
                        <a:t>})</a:t>
                      </a:r>
                    </a:p>
                  </p:txBody>
                </p:sp>
                <p:sp>
                  <p:nvSpPr>
                    <p:cNvPr id="60" name="TextBox 59">
                      <a:extLst>
                        <a:ext uri="{FF2B5EF4-FFF2-40B4-BE49-F238E27FC236}">
                          <a16:creationId xmlns:a16="http://schemas.microsoft.com/office/drawing/2014/main" id="{8D94A501-B0A0-497A-BAD2-030874E853A9}"/>
                        </a:ext>
                      </a:extLst>
                    </p:cNvPr>
                    <p:cNvSpPr txBox="1"/>
                    <p:nvPr/>
                  </p:nvSpPr>
                  <p:spPr>
                    <a:xfrm>
                      <a:off x="6096419" y="4332511"/>
                      <a:ext cx="1835428" cy="523220"/>
                    </a:xfrm>
                    <a:prstGeom prst="rect">
                      <a:avLst/>
                    </a:prstGeom>
                    <a:noFill/>
                    <a:ln w="19050">
                      <a:noFill/>
                    </a:ln>
                  </p:spPr>
                  <p:txBody>
                    <a:bodyPr wrap="square" rtlCol="0">
                      <a:spAutoFit/>
                    </a:bodyPr>
                    <a:lstStyle/>
                    <a:p>
                      <a:pPr algn="ctr"/>
                      <a:r>
                        <a:rPr lang="en-SG" sz="2800" dirty="0" smtClean="0"/>
                        <a:t>(Z, </a:t>
                      </a:r>
                      <a:r>
                        <a:rPr lang="en-SG" sz="2800" dirty="0"/>
                        <a:t>{</a:t>
                      </a:r>
                      <a:r>
                        <a:rPr lang="en-SG" sz="2800" dirty="0">
                          <a:latin typeface="Arial" panose="020B0604020202020204" pitchFamily="34" charset="0"/>
                          <a:cs typeface="Arial" panose="020B0604020202020204" pitchFamily="34" charset="0"/>
                        </a:rPr>
                        <a:t>A,B</a:t>
                      </a:r>
                      <a:r>
                        <a:rPr lang="en-SG" sz="2800" dirty="0"/>
                        <a:t>})</a:t>
                      </a:r>
                    </a:p>
                  </p:txBody>
                </p:sp>
              </p:grpSp>
              <p:grpSp>
                <p:nvGrpSpPr>
                  <p:cNvPr id="53" name="Group 52"/>
                  <p:cNvGrpSpPr/>
                  <p:nvPr/>
                </p:nvGrpSpPr>
                <p:grpSpPr>
                  <a:xfrm>
                    <a:off x="4480465" y="5207664"/>
                    <a:ext cx="3035439" cy="800415"/>
                    <a:chOff x="4480465" y="5207664"/>
                    <a:chExt cx="3035439" cy="800415"/>
                  </a:xfrm>
                </p:grpSpPr>
                <p:cxnSp>
                  <p:nvCxnSpPr>
                    <p:cNvPr id="54" name="Straight Arrow Connector 53">
                      <a:extLst>
                        <a:ext uri="{FF2B5EF4-FFF2-40B4-BE49-F238E27FC236}">
                          <a16:creationId xmlns:a16="http://schemas.microsoft.com/office/drawing/2014/main" id="{2A0523A6-0CB0-4642-8D1E-22286771BF2E}"/>
                        </a:ext>
                      </a:extLst>
                    </p:cNvPr>
                    <p:cNvCxnSpPr>
                      <a:cxnSpLocks/>
                    </p:cNvCxnSpPr>
                    <p:nvPr/>
                  </p:nvCxnSpPr>
                  <p:spPr>
                    <a:xfrm>
                      <a:off x="4480465" y="5508806"/>
                      <a:ext cx="916247" cy="499273"/>
                    </a:xfrm>
                    <a:prstGeom prst="straightConnector1">
                      <a:avLst/>
                    </a:prstGeom>
                    <a:ln w="19050">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7B4D69D-5504-428D-ADD5-283D3724E62F}"/>
                        </a:ext>
                      </a:extLst>
                    </p:cNvPr>
                    <p:cNvCxnSpPr>
                      <a:cxnSpLocks/>
                    </p:cNvCxnSpPr>
                    <p:nvPr/>
                  </p:nvCxnSpPr>
                  <p:spPr>
                    <a:xfrm>
                      <a:off x="6345297" y="5207664"/>
                      <a:ext cx="1170607" cy="461722"/>
                    </a:xfrm>
                    <a:prstGeom prst="straightConnector1">
                      <a:avLst/>
                    </a:prstGeom>
                    <a:ln w="19050">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DF7B965-74C8-4C24-84C5-AEB9E656C37A}"/>
                        </a:ext>
                      </a:extLst>
                    </p:cNvPr>
                    <p:cNvCxnSpPr>
                      <a:cxnSpLocks/>
                    </p:cNvCxnSpPr>
                    <p:nvPr/>
                  </p:nvCxnSpPr>
                  <p:spPr>
                    <a:xfrm flipV="1">
                      <a:off x="4494859" y="5207664"/>
                      <a:ext cx="1861677" cy="273342"/>
                    </a:xfrm>
                    <a:prstGeom prst="straightConnector1">
                      <a:avLst/>
                    </a:prstGeom>
                    <a:ln w="19050">
                      <a:solidFill>
                        <a:srgbClr val="C0000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grpSp>
            </p:grpSp>
            <p:cxnSp>
              <p:nvCxnSpPr>
                <p:cNvPr id="51" name="Straight Arrow Connector 50">
                  <a:extLst>
                    <a:ext uri="{FF2B5EF4-FFF2-40B4-BE49-F238E27FC236}">
                      <a16:creationId xmlns:a16="http://schemas.microsoft.com/office/drawing/2014/main" id="{4882ACD4-2AF1-40AE-8566-5F1B6DA9CE30}"/>
                    </a:ext>
                  </a:extLst>
                </p:cNvPr>
                <p:cNvCxnSpPr>
                  <a:cxnSpLocks/>
                </p:cNvCxnSpPr>
                <p:nvPr/>
              </p:nvCxnSpPr>
              <p:spPr>
                <a:xfrm flipV="1">
                  <a:off x="5368480" y="5703099"/>
                  <a:ext cx="2125181" cy="357539"/>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42" name="Straight Arrow Connector 41"/>
              <p:cNvCxnSpPr/>
              <p:nvPr/>
            </p:nvCxnSpPr>
            <p:spPr>
              <a:xfrm flipV="1">
                <a:off x="5195450" y="3926229"/>
                <a:ext cx="34973" cy="2134456"/>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7320630" y="3568689"/>
                <a:ext cx="0" cy="2106277"/>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4285191" y="3408109"/>
                <a:ext cx="0" cy="2088882"/>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4285191" y="1291427"/>
                <a:ext cx="0" cy="2088882"/>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230423" y="1856341"/>
                <a:ext cx="0" cy="2088882"/>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7320630" y="1474885"/>
                <a:ext cx="0" cy="2088882"/>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161262" y="3106967"/>
                <a:ext cx="0" cy="2088882"/>
              </a:xfrm>
              <a:prstGeom prst="straightConnector1">
                <a:avLst/>
              </a:prstGeom>
              <a:ln w="19050">
                <a:solidFill>
                  <a:srgbClr val="C00000"/>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6150023" y="1057617"/>
                <a:ext cx="0" cy="2088882"/>
              </a:xfrm>
              <a:prstGeom prst="straightConnector1">
                <a:avLst/>
              </a:prstGeom>
              <a:ln w="19050">
                <a:solidFill>
                  <a:srgbClr val="C00000"/>
                </a:solidFill>
                <a:prstDash val="dash"/>
                <a:tailEnd type="stealth" w="lg" len="lg"/>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474732" y="5529202"/>
              <a:ext cx="1158931" cy="954107"/>
            </a:xfrm>
            <a:prstGeom prst="rect">
              <a:avLst/>
            </a:prstGeom>
            <a:noFill/>
          </p:spPr>
          <p:txBody>
            <a:bodyPr wrap="square" rtlCol="0">
              <a:spAutoFit/>
            </a:bodyPr>
            <a:lstStyle/>
            <a:p>
              <a:r>
                <a:rPr lang="en-SG" sz="2800" dirty="0" smtClean="0">
                  <a:solidFill>
                    <a:srgbClr val="00B050"/>
                  </a:solidFill>
                </a:rPr>
                <a:t>Alice</a:t>
              </a:r>
            </a:p>
            <a:p>
              <a:r>
                <a:rPr lang="en-SG" sz="2800" dirty="0" smtClean="0">
                  <a:solidFill>
                    <a:srgbClr val="00B050"/>
                  </a:solidFill>
                </a:rPr>
                <a:t>O1</a:t>
              </a:r>
              <a:endParaRPr lang="en-SG" sz="2800" dirty="0">
                <a:solidFill>
                  <a:srgbClr val="00B050"/>
                </a:solidFill>
              </a:endParaRPr>
            </a:p>
          </p:txBody>
        </p:sp>
        <p:sp>
          <p:nvSpPr>
            <p:cNvPr id="83" name="TextBox 82"/>
            <p:cNvSpPr txBox="1"/>
            <p:nvPr/>
          </p:nvSpPr>
          <p:spPr>
            <a:xfrm>
              <a:off x="4731651" y="3657759"/>
              <a:ext cx="1158931" cy="523220"/>
            </a:xfrm>
            <a:prstGeom prst="rect">
              <a:avLst/>
            </a:prstGeom>
            <a:noFill/>
          </p:spPr>
          <p:txBody>
            <a:bodyPr wrap="square" rtlCol="0">
              <a:spAutoFit/>
            </a:bodyPr>
            <a:lstStyle/>
            <a:p>
              <a:r>
                <a:rPr lang="en-SG" sz="2800" dirty="0" smtClean="0">
                  <a:solidFill>
                    <a:srgbClr val="00B050"/>
                  </a:solidFill>
                </a:rPr>
                <a:t>Bob</a:t>
              </a:r>
            </a:p>
          </p:txBody>
        </p:sp>
        <p:sp>
          <p:nvSpPr>
            <p:cNvPr id="84" name="TextBox 83"/>
            <p:cNvSpPr txBox="1"/>
            <p:nvPr/>
          </p:nvSpPr>
          <p:spPr>
            <a:xfrm>
              <a:off x="2049580" y="275221"/>
              <a:ext cx="1423206" cy="523220"/>
            </a:xfrm>
            <a:prstGeom prst="rect">
              <a:avLst/>
            </a:prstGeom>
            <a:noFill/>
          </p:spPr>
          <p:txBody>
            <a:bodyPr wrap="square" rtlCol="0">
              <a:spAutoFit/>
            </a:bodyPr>
            <a:lstStyle/>
            <a:p>
              <a:r>
                <a:rPr lang="en-SG" sz="2800" dirty="0" smtClean="0">
                  <a:solidFill>
                    <a:srgbClr val="00B050"/>
                  </a:solidFill>
                </a:rPr>
                <a:t>Charlie</a:t>
              </a:r>
            </a:p>
          </p:txBody>
        </p:sp>
        <p:sp>
          <p:nvSpPr>
            <p:cNvPr id="85" name="TextBox 84"/>
            <p:cNvSpPr txBox="1"/>
            <p:nvPr/>
          </p:nvSpPr>
          <p:spPr>
            <a:xfrm>
              <a:off x="2480328" y="3289871"/>
              <a:ext cx="1158931" cy="523220"/>
            </a:xfrm>
            <a:prstGeom prst="rect">
              <a:avLst/>
            </a:prstGeom>
            <a:noFill/>
          </p:spPr>
          <p:txBody>
            <a:bodyPr wrap="square" rtlCol="0">
              <a:spAutoFit/>
            </a:bodyPr>
            <a:lstStyle/>
            <a:p>
              <a:r>
                <a:rPr lang="en-SG" sz="2800" dirty="0" smtClean="0">
                  <a:solidFill>
                    <a:srgbClr val="00B050"/>
                  </a:solidFill>
                </a:rPr>
                <a:t>O2</a:t>
              </a:r>
            </a:p>
          </p:txBody>
        </p:sp>
        <p:sp>
          <p:nvSpPr>
            <p:cNvPr id="86" name="TextBox 85"/>
            <p:cNvSpPr txBox="1"/>
            <p:nvPr/>
          </p:nvSpPr>
          <p:spPr>
            <a:xfrm>
              <a:off x="4714866" y="1528689"/>
              <a:ext cx="1158931" cy="523220"/>
            </a:xfrm>
            <a:prstGeom prst="rect">
              <a:avLst/>
            </a:prstGeom>
            <a:noFill/>
          </p:spPr>
          <p:txBody>
            <a:bodyPr wrap="square" rtlCol="0">
              <a:spAutoFit/>
            </a:bodyPr>
            <a:lstStyle/>
            <a:p>
              <a:r>
                <a:rPr lang="en-SG" sz="2800" dirty="0" smtClean="0">
                  <a:solidFill>
                    <a:srgbClr val="00B050"/>
                  </a:solidFill>
                </a:rPr>
                <a:t>O3</a:t>
              </a:r>
            </a:p>
          </p:txBody>
        </p:sp>
      </p:grpSp>
    </p:spTree>
    <p:extLst>
      <p:ext uri="{BB962C8B-B14F-4D97-AF65-F5344CB8AC3E}">
        <p14:creationId xmlns:p14="http://schemas.microsoft.com/office/powerpoint/2010/main" val="2249658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BLP Lattice</a:t>
            </a: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SG" dirty="0"/>
                  <a:t>Consider a BLP lattice system with multilevel classifications </a:t>
                </a:r>
                <a14:m>
                  <m:oMath xmlns:m="http://schemas.openxmlformats.org/officeDocument/2006/math">
                    <m:r>
                      <a:rPr lang="en-SG" i="1" dirty="0" smtClean="0">
                        <a:latin typeface="Cambria Math" panose="02040503050406030204" pitchFamily="18" charset="0"/>
                      </a:rPr>
                      <m:t>𝐶</m:t>
                    </m:r>
                    <m:r>
                      <a:rPr lang="en-SG" i="1" dirty="0" smtClean="0">
                        <a:latin typeface="Cambria Math" panose="02040503050406030204" pitchFamily="18" charset="0"/>
                      </a:rPr>
                      <m:t>={</m:t>
                    </m:r>
                    <m:r>
                      <a:rPr lang="en-SG" i="1" dirty="0" smtClean="0">
                        <a:latin typeface="Cambria Math" panose="02040503050406030204" pitchFamily="18" charset="0"/>
                      </a:rPr>
                      <m:t>𝑋</m:t>
                    </m:r>
                    <m:r>
                      <a:rPr lang="en-SG" i="1" dirty="0" smtClean="0">
                        <a:latin typeface="Cambria Math" panose="02040503050406030204" pitchFamily="18" charset="0"/>
                      </a:rPr>
                      <m:t>, </m:t>
                    </m:r>
                    <m:r>
                      <a:rPr lang="en-SG" i="1" dirty="0" smtClean="0">
                        <a:latin typeface="Cambria Math" panose="02040503050406030204" pitchFamily="18" charset="0"/>
                      </a:rPr>
                      <m:t>𝑌</m:t>
                    </m:r>
                    <m:r>
                      <a:rPr lang="en-SG" i="1" dirty="0" smtClean="0">
                        <a:latin typeface="Cambria Math" panose="02040503050406030204" pitchFamily="18" charset="0"/>
                      </a:rPr>
                      <m:t>}</m:t>
                    </m:r>
                  </m:oMath>
                </a14:m>
                <a:r>
                  <a:rPr lang="en-SG" dirty="0"/>
                  <a:t> and multilateral categories </a:t>
                </a:r>
                <a14:m>
                  <m:oMath xmlns:m="http://schemas.openxmlformats.org/officeDocument/2006/math">
                    <m:r>
                      <a:rPr lang="en-SG" i="1" dirty="0" smtClean="0">
                        <a:latin typeface="Cambria Math" panose="02040503050406030204" pitchFamily="18" charset="0"/>
                      </a:rPr>
                      <m:t>𝐾</m:t>
                    </m:r>
                    <m:r>
                      <a:rPr lang="en-SG" i="1" dirty="0" smtClean="0">
                        <a:latin typeface="Cambria Math" panose="02040503050406030204" pitchFamily="18" charset="0"/>
                      </a:rPr>
                      <m:t>=</m:t>
                    </m:r>
                    <m:d>
                      <m:dPr>
                        <m:begChr m:val="{"/>
                        <m:endChr m:val="}"/>
                        <m:ctrlPr>
                          <a:rPr lang="en-SG" i="1" dirty="0" smtClean="0">
                            <a:latin typeface="Cambria Math" panose="02040503050406030204" pitchFamily="18" charset="0"/>
                          </a:rPr>
                        </m:ctrlPr>
                      </m:dPr>
                      <m:e>
                        <m:r>
                          <a:rPr lang="en-SG" i="1" dirty="0" smtClean="0">
                            <a:latin typeface="Cambria Math" panose="02040503050406030204" pitchFamily="18" charset="0"/>
                          </a:rPr>
                          <m:t>𝐴</m:t>
                        </m:r>
                        <m:r>
                          <a:rPr lang="en-SG" i="1" dirty="0" smtClean="0">
                            <a:latin typeface="Cambria Math" panose="02040503050406030204" pitchFamily="18" charset="0"/>
                          </a:rPr>
                          <m:t>, </m:t>
                        </m:r>
                        <m:r>
                          <a:rPr lang="en-SG" i="1" dirty="0" smtClean="0">
                            <a:latin typeface="Cambria Math" panose="02040503050406030204" pitchFamily="18" charset="0"/>
                          </a:rPr>
                          <m:t>𝐵</m:t>
                        </m:r>
                      </m:e>
                    </m:d>
                    <m:r>
                      <a:rPr lang="en-SG" b="0" i="0" dirty="0" smtClean="0">
                        <a:latin typeface="Cambria Math" panose="02040503050406030204" pitchFamily="18" charset="0"/>
                      </a:rPr>
                      <m:t>.</m:t>
                    </m:r>
                  </m:oMath>
                </a14:m>
                <a:r>
                  <a:rPr lang="en-SG" dirty="0"/>
                  <a:t> Sketch a diagram to illustrate the relationship between the security levels in this system. Explain, with reference to your diagram, the concept of partial ordering. State the BLP rule and give an example, based on your diagram, to explain each aspect of it.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SG">
                    <a:noFill/>
                  </a:rPr>
                  <a:t> </a:t>
                </a:r>
              </a:p>
            </p:txBody>
          </p:sp>
        </mc:Fallback>
      </mc:AlternateContent>
    </p:spTree>
    <p:extLst>
      <p:ext uri="{BB962C8B-B14F-4D97-AF65-F5344CB8AC3E}">
        <p14:creationId xmlns:p14="http://schemas.microsoft.com/office/powerpoint/2010/main" val="3127754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5449675-45DA-499C-ACE7-EC8416B9D7FB}"/>
              </a:ext>
            </a:extLst>
          </p:cNvPr>
          <p:cNvSpPr txBox="1"/>
          <p:nvPr/>
        </p:nvSpPr>
        <p:spPr>
          <a:xfrm>
            <a:off x="998879" y="991655"/>
            <a:ext cx="1457739" cy="523220"/>
          </a:xfrm>
          <a:prstGeom prst="rect">
            <a:avLst/>
          </a:prstGeom>
          <a:noFill/>
        </p:spPr>
        <p:txBody>
          <a:bodyPr wrap="square" rtlCol="0">
            <a:spAutoFit/>
          </a:bodyPr>
          <a:lstStyle/>
          <a:p>
            <a:pPr algn="ctr"/>
            <a:r>
              <a:rPr lang="en-SG" sz="2800" dirty="0"/>
              <a:t>{</a:t>
            </a:r>
            <a:r>
              <a:rPr lang="en-SG" sz="2800" dirty="0">
                <a:latin typeface="Arial" panose="020B0604020202020204" pitchFamily="34" charset="0"/>
                <a:cs typeface="Arial" panose="020B0604020202020204" pitchFamily="34" charset="0"/>
              </a:rPr>
              <a:t>A</a:t>
            </a:r>
            <a:r>
              <a:rPr lang="en-SG" sz="2800" dirty="0"/>
              <a:t>}</a:t>
            </a:r>
          </a:p>
        </p:txBody>
      </p:sp>
      <p:sp>
        <p:nvSpPr>
          <p:cNvPr id="15" name="TextBox 14">
            <a:extLst>
              <a:ext uri="{FF2B5EF4-FFF2-40B4-BE49-F238E27FC236}">
                <a16:creationId xmlns:a16="http://schemas.microsoft.com/office/drawing/2014/main" id="{944E8BB8-609C-4654-A6A0-41E21974A251}"/>
              </a:ext>
            </a:extLst>
          </p:cNvPr>
          <p:cNvSpPr txBox="1"/>
          <p:nvPr/>
        </p:nvSpPr>
        <p:spPr>
          <a:xfrm>
            <a:off x="2456618" y="991655"/>
            <a:ext cx="1457739" cy="523220"/>
          </a:xfrm>
          <a:prstGeom prst="rect">
            <a:avLst/>
          </a:prstGeom>
          <a:noFill/>
        </p:spPr>
        <p:txBody>
          <a:bodyPr wrap="square" rtlCol="0">
            <a:spAutoFit/>
          </a:bodyPr>
          <a:lstStyle/>
          <a:p>
            <a:pPr algn="ctr"/>
            <a:r>
              <a:rPr lang="en-SG" sz="2800" dirty="0"/>
              <a:t>{</a:t>
            </a:r>
            <a:r>
              <a:rPr lang="en-SG" sz="2800" dirty="0">
                <a:latin typeface="Arial" panose="020B0604020202020204" pitchFamily="34" charset="0"/>
                <a:cs typeface="Arial" panose="020B0604020202020204" pitchFamily="34" charset="0"/>
              </a:rPr>
              <a:t>B</a:t>
            </a:r>
            <a:r>
              <a:rPr lang="en-SG" sz="2800" dirty="0"/>
              <a:t>}</a:t>
            </a:r>
          </a:p>
        </p:txBody>
      </p:sp>
      <p:grpSp>
        <p:nvGrpSpPr>
          <p:cNvPr id="32" name="Group 31">
            <a:extLst>
              <a:ext uri="{FF2B5EF4-FFF2-40B4-BE49-F238E27FC236}">
                <a16:creationId xmlns:a16="http://schemas.microsoft.com/office/drawing/2014/main" id="{8DE52926-1574-4545-AB59-A01BF75C775A}"/>
              </a:ext>
            </a:extLst>
          </p:cNvPr>
          <p:cNvGrpSpPr/>
          <p:nvPr/>
        </p:nvGrpSpPr>
        <p:grpSpPr>
          <a:xfrm>
            <a:off x="5685816" y="516606"/>
            <a:ext cx="4469439" cy="2512713"/>
            <a:chOff x="5685816" y="554706"/>
            <a:chExt cx="4469439" cy="2512713"/>
          </a:xfrm>
        </p:grpSpPr>
        <p:sp>
          <p:nvSpPr>
            <p:cNvPr id="16" name="TextBox 15">
              <a:extLst>
                <a:ext uri="{FF2B5EF4-FFF2-40B4-BE49-F238E27FC236}">
                  <a16:creationId xmlns:a16="http://schemas.microsoft.com/office/drawing/2014/main" id="{B7D5ED50-31F8-4BB7-A68F-456C8C7A7488}"/>
                </a:ext>
              </a:extLst>
            </p:cNvPr>
            <p:cNvSpPr txBox="1"/>
            <p:nvPr/>
          </p:nvSpPr>
          <p:spPr>
            <a:xfrm>
              <a:off x="5685816" y="1682441"/>
              <a:ext cx="1457739" cy="523220"/>
            </a:xfrm>
            <a:prstGeom prst="rect">
              <a:avLst/>
            </a:prstGeom>
            <a:noFill/>
          </p:spPr>
          <p:txBody>
            <a:bodyPr wrap="square" rtlCol="0">
              <a:spAutoFit/>
            </a:bodyPr>
            <a:lstStyle/>
            <a:p>
              <a:pPr algn="ctr"/>
              <a:r>
                <a:rPr lang="en-SG" sz="2800" dirty="0"/>
                <a:t>{</a:t>
              </a:r>
              <a:r>
                <a:rPr lang="en-SG" sz="2800" dirty="0">
                  <a:latin typeface="Arial" panose="020B0604020202020204" pitchFamily="34" charset="0"/>
                  <a:cs typeface="Arial" panose="020B0604020202020204" pitchFamily="34" charset="0"/>
                </a:rPr>
                <a:t>A</a:t>
              </a:r>
              <a:r>
                <a:rPr lang="en-SG" sz="2800" dirty="0"/>
                <a:t>}</a:t>
              </a:r>
            </a:p>
          </p:txBody>
        </p:sp>
        <p:sp>
          <p:nvSpPr>
            <p:cNvPr id="17" name="TextBox 16">
              <a:extLst>
                <a:ext uri="{FF2B5EF4-FFF2-40B4-BE49-F238E27FC236}">
                  <a16:creationId xmlns:a16="http://schemas.microsoft.com/office/drawing/2014/main" id="{8DBE9778-A10B-4D49-877F-A27A0388F92B}"/>
                </a:ext>
              </a:extLst>
            </p:cNvPr>
            <p:cNvSpPr txBox="1"/>
            <p:nvPr/>
          </p:nvSpPr>
          <p:spPr>
            <a:xfrm>
              <a:off x="8697516" y="1401745"/>
              <a:ext cx="1457739" cy="523220"/>
            </a:xfrm>
            <a:prstGeom prst="rect">
              <a:avLst/>
            </a:prstGeom>
            <a:noFill/>
          </p:spPr>
          <p:txBody>
            <a:bodyPr wrap="square" rtlCol="0">
              <a:spAutoFit/>
            </a:bodyPr>
            <a:lstStyle/>
            <a:p>
              <a:pPr algn="ctr"/>
              <a:r>
                <a:rPr lang="en-SG" sz="2800" dirty="0"/>
                <a:t>{</a:t>
              </a:r>
              <a:r>
                <a:rPr lang="en-SG" sz="2800" dirty="0">
                  <a:latin typeface="Arial" panose="020B0604020202020204" pitchFamily="34" charset="0"/>
                  <a:cs typeface="Arial" panose="020B0604020202020204" pitchFamily="34" charset="0"/>
                </a:rPr>
                <a:t>B</a:t>
              </a:r>
              <a:r>
                <a:rPr lang="en-SG" sz="2800" dirty="0"/>
                <a:t>}</a:t>
              </a:r>
            </a:p>
          </p:txBody>
        </p:sp>
        <p:sp>
          <p:nvSpPr>
            <p:cNvPr id="18" name="TextBox 17">
              <a:extLst>
                <a:ext uri="{FF2B5EF4-FFF2-40B4-BE49-F238E27FC236}">
                  <a16:creationId xmlns:a16="http://schemas.microsoft.com/office/drawing/2014/main" id="{F13DF2ED-9B69-48FF-94CD-EA1C0AFD7440}"/>
                </a:ext>
              </a:extLst>
            </p:cNvPr>
            <p:cNvSpPr txBox="1"/>
            <p:nvPr/>
          </p:nvSpPr>
          <p:spPr>
            <a:xfrm>
              <a:off x="7325330" y="554706"/>
              <a:ext cx="1457739" cy="523220"/>
            </a:xfrm>
            <a:prstGeom prst="rect">
              <a:avLst/>
            </a:prstGeom>
            <a:noFill/>
          </p:spPr>
          <p:txBody>
            <a:bodyPr wrap="square" rtlCol="0">
              <a:spAutoFit/>
            </a:bodyPr>
            <a:lstStyle/>
            <a:p>
              <a:pPr algn="ctr"/>
              <a:r>
                <a:rPr lang="en-SG" sz="2800" dirty="0"/>
                <a:t>{</a:t>
              </a:r>
              <a:r>
                <a:rPr lang="en-SG" sz="2800" dirty="0">
                  <a:latin typeface="Arial" panose="020B0604020202020204" pitchFamily="34" charset="0"/>
                  <a:cs typeface="Arial" panose="020B0604020202020204" pitchFamily="34" charset="0"/>
                </a:rPr>
                <a:t>A,B</a:t>
              </a:r>
              <a:r>
                <a:rPr lang="en-SG" sz="2800" dirty="0"/>
                <a:t>}</a:t>
              </a:r>
            </a:p>
          </p:txBody>
        </p:sp>
        <p:sp>
          <p:nvSpPr>
            <p:cNvPr id="19" name="TextBox 18">
              <a:extLst>
                <a:ext uri="{FF2B5EF4-FFF2-40B4-BE49-F238E27FC236}">
                  <a16:creationId xmlns:a16="http://schemas.microsoft.com/office/drawing/2014/main" id="{AE017E5C-5CBC-4A7B-9915-32B434C68B44}"/>
                </a:ext>
              </a:extLst>
            </p:cNvPr>
            <p:cNvSpPr txBox="1"/>
            <p:nvPr/>
          </p:nvSpPr>
          <p:spPr>
            <a:xfrm>
              <a:off x="7058001" y="2544199"/>
              <a:ext cx="1457739" cy="523220"/>
            </a:xfrm>
            <a:prstGeom prst="rect">
              <a:avLst/>
            </a:prstGeom>
            <a:noFill/>
          </p:spPr>
          <p:txBody>
            <a:bodyPr wrap="square" rtlCol="0">
              <a:spAutoFit/>
            </a:bodyPr>
            <a:lstStyle/>
            <a:p>
              <a:pPr algn="ctr"/>
              <a:r>
                <a:rPr lang="en-SG" sz="2800" dirty="0"/>
                <a:t>{</a:t>
              </a:r>
              <a:r>
                <a:rPr lang="en-SG" sz="2800" dirty="0">
                  <a:latin typeface="Arial" panose="020B0604020202020204" pitchFamily="34" charset="0"/>
                  <a:cs typeface="Arial" panose="020B0604020202020204" pitchFamily="34" charset="0"/>
                </a:rPr>
                <a:t>ø</a:t>
              </a:r>
              <a:r>
                <a:rPr lang="en-SG" sz="2800" dirty="0"/>
                <a:t>}</a:t>
              </a:r>
            </a:p>
          </p:txBody>
        </p:sp>
        <p:cxnSp>
          <p:nvCxnSpPr>
            <p:cNvPr id="21" name="Straight Arrow Connector 20">
              <a:extLst>
                <a:ext uri="{FF2B5EF4-FFF2-40B4-BE49-F238E27FC236}">
                  <a16:creationId xmlns:a16="http://schemas.microsoft.com/office/drawing/2014/main" id="{2A0523A6-0CB0-4642-8D1E-22286771BF2E}"/>
                </a:ext>
              </a:extLst>
            </p:cNvPr>
            <p:cNvCxnSpPr>
              <a:cxnSpLocks/>
            </p:cNvCxnSpPr>
            <p:nvPr/>
          </p:nvCxnSpPr>
          <p:spPr>
            <a:xfrm>
              <a:off x="6853543" y="1944051"/>
              <a:ext cx="933327" cy="655978"/>
            </a:xfrm>
            <a:prstGeom prst="straightConnector1">
              <a:avLst/>
            </a:prstGeom>
            <a:ln>
              <a:solidFill>
                <a:srgbClr val="C0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7B4D69D-5504-428D-ADD5-283D3724E62F}"/>
                </a:ext>
              </a:extLst>
            </p:cNvPr>
            <p:cNvCxnSpPr>
              <a:cxnSpLocks/>
            </p:cNvCxnSpPr>
            <p:nvPr/>
          </p:nvCxnSpPr>
          <p:spPr>
            <a:xfrm>
              <a:off x="8064797" y="1081635"/>
              <a:ext cx="956542" cy="565774"/>
            </a:xfrm>
            <a:prstGeom prst="straightConnector1">
              <a:avLst/>
            </a:prstGeom>
            <a:ln>
              <a:solidFill>
                <a:srgbClr val="C0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DF7B965-74C8-4C24-84C5-AEB9E656C37A}"/>
                </a:ext>
              </a:extLst>
            </p:cNvPr>
            <p:cNvCxnSpPr>
              <a:cxnSpLocks/>
              <a:endCxn id="18" idx="2"/>
            </p:cNvCxnSpPr>
            <p:nvPr/>
          </p:nvCxnSpPr>
          <p:spPr>
            <a:xfrm flipV="1">
              <a:off x="6836462" y="1077926"/>
              <a:ext cx="1217738" cy="841656"/>
            </a:xfrm>
            <a:prstGeom prst="straightConnector1">
              <a:avLst/>
            </a:prstGeom>
            <a:ln>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882ACD4-2AF1-40AE-8566-5F1B6DA9CE30}"/>
                </a:ext>
              </a:extLst>
            </p:cNvPr>
            <p:cNvCxnSpPr>
              <a:cxnSpLocks/>
              <a:stCxn id="19" idx="0"/>
            </p:cNvCxnSpPr>
            <p:nvPr/>
          </p:nvCxnSpPr>
          <p:spPr>
            <a:xfrm flipV="1">
              <a:off x="7786871" y="1653605"/>
              <a:ext cx="1217738" cy="890594"/>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B2DBDF18-C952-4C7C-A9D6-5FF331470495}"/>
              </a:ext>
            </a:extLst>
          </p:cNvPr>
          <p:cNvGrpSpPr/>
          <p:nvPr/>
        </p:nvGrpSpPr>
        <p:grpSpPr>
          <a:xfrm>
            <a:off x="2935109" y="4005012"/>
            <a:ext cx="6189500" cy="2560481"/>
            <a:chOff x="2935109" y="4005012"/>
            <a:chExt cx="6189500" cy="2560481"/>
          </a:xfrm>
        </p:grpSpPr>
        <p:grpSp>
          <p:nvGrpSpPr>
            <p:cNvPr id="2" name="Group 1">
              <a:extLst>
                <a:ext uri="{FF2B5EF4-FFF2-40B4-BE49-F238E27FC236}">
                  <a16:creationId xmlns:a16="http://schemas.microsoft.com/office/drawing/2014/main" id="{FFEE3947-B25F-4FA1-9EA5-9304A211C27C}"/>
                </a:ext>
              </a:extLst>
            </p:cNvPr>
            <p:cNvGrpSpPr/>
            <p:nvPr/>
          </p:nvGrpSpPr>
          <p:grpSpPr>
            <a:xfrm>
              <a:off x="2935109" y="4005012"/>
              <a:ext cx="6189500" cy="2560481"/>
              <a:chOff x="3047996" y="3717500"/>
              <a:chExt cx="6189500" cy="2560481"/>
            </a:xfrm>
          </p:grpSpPr>
          <p:sp>
            <p:nvSpPr>
              <p:cNvPr id="4" name="TextBox 3">
                <a:extLst>
                  <a:ext uri="{FF2B5EF4-FFF2-40B4-BE49-F238E27FC236}">
                    <a16:creationId xmlns:a16="http://schemas.microsoft.com/office/drawing/2014/main" id="{F46C3300-A1A6-4373-8012-22D0BF885DFC}"/>
                  </a:ext>
                </a:extLst>
              </p:cNvPr>
              <p:cNvSpPr txBox="1"/>
              <p:nvPr/>
            </p:nvSpPr>
            <p:spPr>
              <a:xfrm>
                <a:off x="7779757" y="4978909"/>
                <a:ext cx="1457739" cy="523220"/>
              </a:xfrm>
              <a:prstGeom prst="rect">
                <a:avLst/>
              </a:prstGeom>
              <a:noFill/>
            </p:spPr>
            <p:txBody>
              <a:bodyPr wrap="square" rtlCol="0">
                <a:spAutoFit/>
              </a:bodyPr>
              <a:lstStyle/>
              <a:p>
                <a:pPr algn="ctr"/>
                <a:r>
                  <a:rPr lang="en-SG" sz="2800" dirty="0"/>
                  <a:t>(X, {B})</a:t>
                </a:r>
              </a:p>
            </p:txBody>
          </p:sp>
          <p:sp>
            <p:nvSpPr>
              <p:cNvPr id="5" name="TextBox 4">
                <a:extLst>
                  <a:ext uri="{FF2B5EF4-FFF2-40B4-BE49-F238E27FC236}">
                    <a16:creationId xmlns:a16="http://schemas.microsoft.com/office/drawing/2014/main" id="{D216B669-7971-48C1-89BC-07A1F08FD099}"/>
                  </a:ext>
                </a:extLst>
              </p:cNvPr>
              <p:cNvSpPr txBox="1"/>
              <p:nvPr/>
            </p:nvSpPr>
            <p:spPr>
              <a:xfrm>
                <a:off x="4906614" y="5754761"/>
                <a:ext cx="1457739" cy="523220"/>
              </a:xfrm>
              <a:prstGeom prst="rect">
                <a:avLst/>
              </a:prstGeom>
              <a:noFill/>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ø</a:t>
                </a:r>
                <a:r>
                  <a:rPr lang="en-SG" sz="2800" dirty="0"/>
                  <a:t>})</a:t>
                </a:r>
              </a:p>
            </p:txBody>
          </p:sp>
          <p:sp>
            <p:nvSpPr>
              <p:cNvPr id="6" name="TextBox 5">
                <a:extLst>
                  <a:ext uri="{FF2B5EF4-FFF2-40B4-BE49-F238E27FC236}">
                    <a16:creationId xmlns:a16="http://schemas.microsoft.com/office/drawing/2014/main" id="{CFF0E395-37E1-4789-9DBE-F35594FBD587}"/>
                  </a:ext>
                </a:extLst>
              </p:cNvPr>
              <p:cNvSpPr txBox="1"/>
              <p:nvPr/>
            </p:nvSpPr>
            <p:spPr>
              <a:xfrm>
                <a:off x="3047996" y="4969931"/>
                <a:ext cx="1457739" cy="523220"/>
              </a:xfrm>
              <a:prstGeom prst="rect">
                <a:avLst/>
              </a:prstGeom>
              <a:noFill/>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A</a:t>
                </a:r>
                <a:r>
                  <a:rPr lang="en-SG" sz="2800" dirty="0"/>
                  <a:t>})</a:t>
                </a:r>
              </a:p>
            </p:txBody>
          </p:sp>
          <p:sp>
            <p:nvSpPr>
              <p:cNvPr id="7" name="TextBox 6">
                <a:extLst>
                  <a:ext uri="{FF2B5EF4-FFF2-40B4-BE49-F238E27FC236}">
                    <a16:creationId xmlns:a16="http://schemas.microsoft.com/office/drawing/2014/main" id="{8D94A501-B0A0-497A-BAD2-030874E853A9}"/>
                  </a:ext>
                </a:extLst>
              </p:cNvPr>
              <p:cNvSpPr txBox="1"/>
              <p:nvPr/>
            </p:nvSpPr>
            <p:spPr>
              <a:xfrm>
                <a:off x="5635483" y="3717500"/>
                <a:ext cx="1835428" cy="523220"/>
              </a:xfrm>
              <a:prstGeom prst="rect">
                <a:avLst/>
              </a:prstGeom>
              <a:noFill/>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A,B</a:t>
                </a:r>
                <a:r>
                  <a:rPr lang="en-SG" sz="2800" dirty="0"/>
                  <a:t>})</a:t>
                </a:r>
              </a:p>
            </p:txBody>
          </p:sp>
        </p:grpSp>
        <p:grpSp>
          <p:nvGrpSpPr>
            <p:cNvPr id="22" name="Group 21">
              <a:extLst>
                <a:ext uri="{FF2B5EF4-FFF2-40B4-BE49-F238E27FC236}">
                  <a16:creationId xmlns:a16="http://schemas.microsoft.com/office/drawing/2014/main" id="{DD24A337-401D-40CF-AB10-4F9728B4CA87}"/>
                </a:ext>
              </a:extLst>
            </p:cNvPr>
            <p:cNvGrpSpPr/>
            <p:nvPr/>
          </p:nvGrpSpPr>
          <p:grpSpPr>
            <a:xfrm>
              <a:off x="4286605" y="4560512"/>
              <a:ext cx="3499811" cy="1549227"/>
              <a:chOff x="414546" y="3549120"/>
              <a:chExt cx="3499811" cy="1549227"/>
            </a:xfrm>
          </p:grpSpPr>
          <p:cxnSp>
            <p:nvCxnSpPr>
              <p:cNvPr id="12" name="Straight Arrow Connector 11">
                <a:extLst>
                  <a:ext uri="{FF2B5EF4-FFF2-40B4-BE49-F238E27FC236}">
                    <a16:creationId xmlns:a16="http://schemas.microsoft.com/office/drawing/2014/main" id="{B7B7AF75-B9DC-41D6-9857-80F6B177D2FB}"/>
                  </a:ext>
                </a:extLst>
              </p:cNvPr>
              <p:cNvCxnSpPr/>
              <p:nvPr/>
            </p:nvCxnSpPr>
            <p:spPr>
              <a:xfrm flipV="1">
                <a:off x="1581150" y="4545897"/>
                <a:ext cx="2333207" cy="552450"/>
              </a:xfrm>
              <a:prstGeom prst="straightConnector1">
                <a:avLst/>
              </a:prstGeom>
              <a:ln>
                <a:solidFill>
                  <a:srgbClr val="C00000"/>
                </a:solidFill>
                <a:headEnd type="none" w="sm" len="sm"/>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42935B3-6022-4CFF-9F2B-CEE439D9277D}"/>
                  </a:ext>
                </a:extLst>
              </p:cNvPr>
              <p:cNvCxnSpPr/>
              <p:nvPr/>
            </p:nvCxnSpPr>
            <p:spPr>
              <a:xfrm flipH="1" flipV="1">
                <a:off x="419100" y="4133850"/>
                <a:ext cx="1162050" cy="964497"/>
              </a:xfrm>
              <a:prstGeom prst="straightConnector1">
                <a:avLst/>
              </a:prstGeom>
              <a:ln>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488C509-AB03-4D2A-8BEB-5DA8777588AF}"/>
                  </a:ext>
                </a:extLst>
              </p:cNvPr>
              <p:cNvCxnSpPr/>
              <p:nvPr/>
            </p:nvCxnSpPr>
            <p:spPr>
              <a:xfrm flipV="1">
                <a:off x="414546" y="3549120"/>
                <a:ext cx="2333207" cy="552450"/>
              </a:xfrm>
              <a:prstGeom prst="straightConnector1">
                <a:avLst/>
              </a:prstGeom>
              <a:ln>
                <a:solidFill>
                  <a:srgbClr val="C00000"/>
                </a:solidFill>
                <a:headEnd type="none" w="sm" len="sm"/>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C7197BE-A44F-41C1-8EBB-8B275F9BDC04}"/>
                  </a:ext>
                </a:extLst>
              </p:cNvPr>
              <p:cNvCxnSpPr/>
              <p:nvPr/>
            </p:nvCxnSpPr>
            <p:spPr>
              <a:xfrm flipH="1" flipV="1">
                <a:off x="2747753" y="3549120"/>
                <a:ext cx="1162050" cy="964497"/>
              </a:xfrm>
              <a:prstGeom prst="straightConnector1">
                <a:avLst/>
              </a:prstGeom>
              <a:ln>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52530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899D5-E046-4B06-A1B4-830968528AC1}"/>
              </a:ext>
            </a:extLst>
          </p:cNvPr>
          <p:cNvGrpSpPr/>
          <p:nvPr/>
        </p:nvGrpSpPr>
        <p:grpSpPr>
          <a:xfrm>
            <a:off x="2935109" y="4005012"/>
            <a:ext cx="6189500" cy="2560481"/>
            <a:chOff x="2935109" y="4005012"/>
            <a:chExt cx="6189500" cy="2560481"/>
          </a:xfrm>
        </p:grpSpPr>
        <p:grpSp>
          <p:nvGrpSpPr>
            <p:cNvPr id="3" name="Group 2">
              <a:extLst>
                <a:ext uri="{FF2B5EF4-FFF2-40B4-BE49-F238E27FC236}">
                  <a16:creationId xmlns:a16="http://schemas.microsoft.com/office/drawing/2014/main" id="{5E51144C-1D64-4B6E-8EBC-3AAED2370FDA}"/>
                </a:ext>
              </a:extLst>
            </p:cNvPr>
            <p:cNvGrpSpPr/>
            <p:nvPr/>
          </p:nvGrpSpPr>
          <p:grpSpPr>
            <a:xfrm>
              <a:off x="2935109" y="4005012"/>
              <a:ext cx="6189500" cy="2560481"/>
              <a:chOff x="3047996" y="3717500"/>
              <a:chExt cx="6189500" cy="2560481"/>
            </a:xfrm>
          </p:grpSpPr>
          <p:sp>
            <p:nvSpPr>
              <p:cNvPr id="9" name="TextBox 8">
                <a:extLst>
                  <a:ext uri="{FF2B5EF4-FFF2-40B4-BE49-F238E27FC236}">
                    <a16:creationId xmlns:a16="http://schemas.microsoft.com/office/drawing/2014/main" id="{FE16761B-14D3-46BF-992A-C77AFCA284DD}"/>
                  </a:ext>
                </a:extLst>
              </p:cNvPr>
              <p:cNvSpPr txBox="1"/>
              <p:nvPr/>
            </p:nvSpPr>
            <p:spPr>
              <a:xfrm>
                <a:off x="7779757" y="4978909"/>
                <a:ext cx="1457739" cy="523220"/>
              </a:xfrm>
              <a:prstGeom prst="rect">
                <a:avLst/>
              </a:prstGeom>
              <a:noFill/>
            </p:spPr>
            <p:txBody>
              <a:bodyPr wrap="square" rtlCol="0">
                <a:spAutoFit/>
              </a:bodyPr>
              <a:lstStyle/>
              <a:p>
                <a:pPr algn="ctr"/>
                <a:r>
                  <a:rPr lang="en-SG" sz="2800" dirty="0"/>
                  <a:t>(X, {B})</a:t>
                </a:r>
              </a:p>
            </p:txBody>
          </p:sp>
          <p:sp>
            <p:nvSpPr>
              <p:cNvPr id="10" name="TextBox 9">
                <a:extLst>
                  <a:ext uri="{FF2B5EF4-FFF2-40B4-BE49-F238E27FC236}">
                    <a16:creationId xmlns:a16="http://schemas.microsoft.com/office/drawing/2014/main" id="{7E0FF61A-33D1-41AF-801A-3D2BBC47DFD7}"/>
                  </a:ext>
                </a:extLst>
              </p:cNvPr>
              <p:cNvSpPr txBox="1"/>
              <p:nvPr/>
            </p:nvSpPr>
            <p:spPr>
              <a:xfrm>
                <a:off x="4906614" y="5754761"/>
                <a:ext cx="1457739" cy="523220"/>
              </a:xfrm>
              <a:prstGeom prst="rect">
                <a:avLst/>
              </a:prstGeom>
              <a:noFill/>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ø</a:t>
                </a:r>
                <a:r>
                  <a:rPr lang="en-SG" sz="2800" dirty="0"/>
                  <a:t>})</a:t>
                </a:r>
              </a:p>
            </p:txBody>
          </p:sp>
          <p:sp>
            <p:nvSpPr>
              <p:cNvPr id="11" name="TextBox 10">
                <a:extLst>
                  <a:ext uri="{FF2B5EF4-FFF2-40B4-BE49-F238E27FC236}">
                    <a16:creationId xmlns:a16="http://schemas.microsoft.com/office/drawing/2014/main" id="{8B9012AA-F1AD-4A84-9DBD-A011AC5F94D0}"/>
                  </a:ext>
                </a:extLst>
              </p:cNvPr>
              <p:cNvSpPr txBox="1"/>
              <p:nvPr/>
            </p:nvSpPr>
            <p:spPr>
              <a:xfrm>
                <a:off x="3047996" y="4969931"/>
                <a:ext cx="1457739" cy="523220"/>
              </a:xfrm>
              <a:prstGeom prst="rect">
                <a:avLst/>
              </a:prstGeom>
              <a:noFill/>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A</a:t>
                </a:r>
                <a:r>
                  <a:rPr lang="en-SG" sz="2800" dirty="0"/>
                  <a:t>})</a:t>
                </a:r>
              </a:p>
            </p:txBody>
          </p:sp>
          <p:sp>
            <p:nvSpPr>
              <p:cNvPr id="12" name="TextBox 11">
                <a:extLst>
                  <a:ext uri="{FF2B5EF4-FFF2-40B4-BE49-F238E27FC236}">
                    <a16:creationId xmlns:a16="http://schemas.microsoft.com/office/drawing/2014/main" id="{30715963-D12B-41D6-AC90-B38FCCA54EF8}"/>
                  </a:ext>
                </a:extLst>
              </p:cNvPr>
              <p:cNvSpPr txBox="1"/>
              <p:nvPr/>
            </p:nvSpPr>
            <p:spPr>
              <a:xfrm>
                <a:off x="5635483" y="3717500"/>
                <a:ext cx="1835428" cy="523220"/>
              </a:xfrm>
              <a:prstGeom prst="rect">
                <a:avLst/>
              </a:prstGeom>
              <a:noFill/>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A,B</a:t>
                </a:r>
                <a:r>
                  <a:rPr lang="en-SG" sz="2800" dirty="0"/>
                  <a:t>})</a:t>
                </a:r>
              </a:p>
            </p:txBody>
          </p:sp>
        </p:grpSp>
        <p:grpSp>
          <p:nvGrpSpPr>
            <p:cNvPr id="4" name="Group 3">
              <a:extLst>
                <a:ext uri="{FF2B5EF4-FFF2-40B4-BE49-F238E27FC236}">
                  <a16:creationId xmlns:a16="http://schemas.microsoft.com/office/drawing/2014/main" id="{41A644BC-7858-4A8F-8ACF-86381BA982A1}"/>
                </a:ext>
              </a:extLst>
            </p:cNvPr>
            <p:cNvGrpSpPr/>
            <p:nvPr/>
          </p:nvGrpSpPr>
          <p:grpSpPr>
            <a:xfrm>
              <a:off x="4286605" y="4560512"/>
              <a:ext cx="3499811" cy="1549227"/>
              <a:chOff x="414546" y="3549120"/>
              <a:chExt cx="3499811" cy="1549227"/>
            </a:xfrm>
          </p:grpSpPr>
          <p:cxnSp>
            <p:nvCxnSpPr>
              <p:cNvPr id="5" name="Straight Arrow Connector 4">
                <a:extLst>
                  <a:ext uri="{FF2B5EF4-FFF2-40B4-BE49-F238E27FC236}">
                    <a16:creationId xmlns:a16="http://schemas.microsoft.com/office/drawing/2014/main" id="{24663A4F-1AB1-4334-BFC8-FDA2CC180CFC}"/>
                  </a:ext>
                </a:extLst>
              </p:cNvPr>
              <p:cNvCxnSpPr/>
              <p:nvPr/>
            </p:nvCxnSpPr>
            <p:spPr>
              <a:xfrm flipV="1">
                <a:off x="1581150" y="4545897"/>
                <a:ext cx="2333207" cy="552450"/>
              </a:xfrm>
              <a:prstGeom prst="straightConnector1">
                <a:avLst/>
              </a:prstGeom>
              <a:ln>
                <a:solidFill>
                  <a:srgbClr val="C00000"/>
                </a:solidFill>
                <a:headEnd type="none" w="sm" len="sm"/>
                <a:tailEnd type="stealth"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FB21F3E-59BE-4585-816E-4BDC639DDFC7}"/>
                  </a:ext>
                </a:extLst>
              </p:cNvPr>
              <p:cNvCxnSpPr/>
              <p:nvPr/>
            </p:nvCxnSpPr>
            <p:spPr>
              <a:xfrm flipH="1" flipV="1">
                <a:off x="419100" y="4133850"/>
                <a:ext cx="1162050" cy="964497"/>
              </a:xfrm>
              <a:prstGeom prst="straightConnector1">
                <a:avLst/>
              </a:prstGeom>
              <a:ln>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C7202F8-F630-4628-9A52-16FBD6189F3D}"/>
                  </a:ext>
                </a:extLst>
              </p:cNvPr>
              <p:cNvCxnSpPr/>
              <p:nvPr/>
            </p:nvCxnSpPr>
            <p:spPr>
              <a:xfrm flipV="1">
                <a:off x="414546" y="3549120"/>
                <a:ext cx="2333207" cy="552450"/>
              </a:xfrm>
              <a:prstGeom prst="straightConnector1">
                <a:avLst/>
              </a:prstGeom>
              <a:ln>
                <a:solidFill>
                  <a:srgbClr val="C00000"/>
                </a:solidFill>
                <a:headEnd type="none" w="sm" len="sm"/>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4F86CC7-6AAF-485E-A2A7-2EF44969C487}"/>
                  </a:ext>
                </a:extLst>
              </p:cNvPr>
              <p:cNvCxnSpPr/>
              <p:nvPr/>
            </p:nvCxnSpPr>
            <p:spPr>
              <a:xfrm flipH="1" flipV="1">
                <a:off x="2747753" y="3549120"/>
                <a:ext cx="1162050" cy="964497"/>
              </a:xfrm>
              <a:prstGeom prst="straightConnector1">
                <a:avLst/>
              </a:prstGeom>
              <a:ln>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13" name="Group 12">
            <a:extLst>
              <a:ext uri="{FF2B5EF4-FFF2-40B4-BE49-F238E27FC236}">
                <a16:creationId xmlns:a16="http://schemas.microsoft.com/office/drawing/2014/main" id="{DDD87D83-2B6F-41F4-9C42-7FB76DEDB87F}"/>
              </a:ext>
            </a:extLst>
          </p:cNvPr>
          <p:cNvGrpSpPr/>
          <p:nvPr/>
        </p:nvGrpSpPr>
        <p:grpSpPr>
          <a:xfrm>
            <a:off x="2935109" y="1147512"/>
            <a:ext cx="6189500" cy="2560481"/>
            <a:chOff x="2935109" y="4005012"/>
            <a:chExt cx="6189500" cy="2560481"/>
          </a:xfrm>
        </p:grpSpPr>
        <p:grpSp>
          <p:nvGrpSpPr>
            <p:cNvPr id="14" name="Group 13">
              <a:extLst>
                <a:ext uri="{FF2B5EF4-FFF2-40B4-BE49-F238E27FC236}">
                  <a16:creationId xmlns:a16="http://schemas.microsoft.com/office/drawing/2014/main" id="{CBC74DA3-B480-4274-B355-772FAF5559D6}"/>
                </a:ext>
              </a:extLst>
            </p:cNvPr>
            <p:cNvGrpSpPr/>
            <p:nvPr/>
          </p:nvGrpSpPr>
          <p:grpSpPr>
            <a:xfrm>
              <a:off x="2935109" y="4005012"/>
              <a:ext cx="6189500" cy="2560481"/>
              <a:chOff x="3047996" y="3717500"/>
              <a:chExt cx="6189500" cy="2560481"/>
            </a:xfrm>
          </p:grpSpPr>
          <p:sp>
            <p:nvSpPr>
              <p:cNvPr id="20" name="TextBox 19">
                <a:extLst>
                  <a:ext uri="{FF2B5EF4-FFF2-40B4-BE49-F238E27FC236}">
                    <a16:creationId xmlns:a16="http://schemas.microsoft.com/office/drawing/2014/main" id="{D7B0BCCD-41BF-4D6F-90E3-C7BD0EABDF49}"/>
                  </a:ext>
                </a:extLst>
              </p:cNvPr>
              <p:cNvSpPr txBox="1"/>
              <p:nvPr/>
            </p:nvSpPr>
            <p:spPr>
              <a:xfrm>
                <a:off x="7779757" y="4978909"/>
                <a:ext cx="1457739" cy="523220"/>
              </a:xfrm>
              <a:prstGeom prst="rect">
                <a:avLst/>
              </a:prstGeom>
              <a:noFill/>
            </p:spPr>
            <p:txBody>
              <a:bodyPr wrap="square" rtlCol="0">
                <a:spAutoFit/>
              </a:bodyPr>
              <a:lstStyle/>
              <a:p>
                <a:pPr algn="ctr"/>
                <a:r>
                  <a:rPr lang="en-SG" sz="2800" dirty="0"/>
                  <a:t>(Y, {B})</a:t>
                </a:r>
              </a:p>
            </p:txBody>
          </p:sp>
          <p:sp>
            <p:nvSpPr>
              <p:cNvPr id="21" name="TextBox 20">
                <a:extLst>
                  <a:ext uri="{FF2B5EF4-FFF2-40B4-BE49-F238E27FC236}">
                    <a16:creationId xmlns:a16="http://schemas.microsoft.com/office/drawing/2014/main" id="{B8587D97-0089-46D6-891E-166C852DEB13}"/>
                  </a:ext>
                </a:extLst>
              </p:cNvPr>
              <p:cNvSpPr txBox="1"/>
              <p:nvPr/>
            </p:nvSpPr>
            <p:spPr>
              <a:xfrm>
                <a:off x="4906614" y="5754761"/>
                <a:ext cx="1457739" cy="523220"/>
              </a:xfrm>
              <a:prstGeom prst="rect">
                <a:avLst/>
              </a:prstGeom>
              <a:noFill/>
            </p:spPr>
            <p:txBody>
              <a:bodyPr wrap="square" rtlCol="0">
                <a:spAutoFit/>
              </a:bodyPr>
              <a:lstStyle/>
              <a:p>
                <a:pPr algn="ctr"/>
                <a:r>
                  <a:rPr lang="en-SG" sz="2800" dirty="0"/>
                  <a:t>(Y, {</a:t>
                </a:r>
                <a:r>
                  <a:rPr lang="en-SG" sz="2800" dirty="0">
                    <a:latin typeface="Arial" panose="020B0604020202020204" pitchFamily="34" charset="0"/>
                    <a:cs typeface="Arial" panose="020B0604020202020204" pitchFamily="34" charset="0"/>
                  </a:rPr>
                  <a:t>ø</a:t>
                </a:r>
                <a:r>
                  <a:rPr lang="en-SG" sz="2800" dirty="0"/>
                  <a:t>})</a:t>
                </a:r>
              </a:p>
            </p:txBody>
          </p:sp>
          <p:sp>
            <p:nvSpPr>
              <p:cNvPr id="22" name="TextBox 21">
                <a:extLst>
                  <a:ext uri="{FF2B5EF4-FFF2-40B4-BE49-F238E27FC236}">
                    <a16:creationId xmlns:a16="http://schemas.microsoft.com/office/drawing/2014/main" id="{2E8689B6-B56C-4075-97BE-99D3AD99B9DB}"/>
                  </a:ext>
                </a:extLst>
              </p:cNvPr>
              <p:cNvSpPr txBox="1"/>
              <p:nvPr/>
            </p:nvSpPr>
            <p:spPr>
              <a:xfrm>
                <a:off x="3047996" y="4969931"/>
                <a:ext cx="1457739" cy="523220"/>
              </a:xfrm>
              <a:prstGeom prst="rect">
                <a:avLst/>
              </a:prstGeom>
              <a:noFill/>
            </p:spPr>
            <p:txBody>
              <a:bodyPr wrap="square" rtlCol="0">
                <a:spAutoFit/>
              </a:bodyPr>
              <a:lstStyle/>
              <a:p>
                <a:pPr algn="ctr"/>
                <a:r>
                  <a:rPr lang="en-SG" sz="2800" dirty="0"/>
                  <a:t>(Y, {</a:t>
                </a:r>
                <a:r>
                  <a:rPr lang="en-SG" sz="2800" dirty="0">
                    <a:latin typeface="Arial" panose="020B0604020202020204" pitchFamily="34" charset="0"/>
                    <a:cs typeface="Arial" panose="020B0604020202020204" pitchFamily="34" charset="0"/>
                  </a:rPr>
                  <a:t>A</a:t>
                </a:r>
                <a:r>
                  <a:rPr lang="en-SG" sz="2800" dirty="0"/>
                  <a:t>})</a:t>
                </a:r>
              </a:p>
            </p:txBody>
          </p:sp>
          <p:sp>
            <p:nvSpPr>
              <p:cNvPr id="23" name="TextBox 22">
                <a:extLst>
                  <a:ext uri="{FF2B5EF4-FFF2-40B4-BE49-F238E27FC236}">
                    <a16:creationId xmlns:a16="http://schemas.microsoft.com/office/drawing/2014/main" id="{14B5CEB0-4DF9-4A89-926A-E6E2D5949C65}"/>
                  </a:ext>
                </a:extLst>
              </p:cNvPr>
              <p:cNvSpPr txBox="1"/>
              <p:nvPr/>
            </p:nvSpPr>
            <p:spPr>
              <a:xfrm>
                <a:off x="5635483" y="3717500"/>
                <a:ext cx="1835428" cy="523220"/>
              </a:xfrm>
              <a:prstGeom prst="rect">
                <a:avLst/>
              </a:prstGeom>
              <a:noFill/>
            </p:spPr>
            <p:txBody>
              <a:bodyPr wrap="square" rtlCol="0">
                <a:spAutoFit/>
              </a:bodyPr>
              <a:lstStyle/>
              <a:p>
                <a:pPr algn="ctr"/>
                <a:r>
                  <a:rPr lang="en-SG" sz="2800" dirty="0"/>
                  <a:t>(Y, {</a:t>
                </a:r>
                <a:r>
                  <a:rPr lang="en-SG" sz="2800" dirty="0">
                    <a:latin typeface="Arial" panose="020B0604020202020204" pitchFamily="34" charset="0"/>
                    <a:cs typeface="Arial" panose="020B0604020202020204" pitchFamily="34" charset="0"/>
                  </a:rPr>
                  <a:t>A,B</a:t>
                </a:r>
                <a:r>
                  <a:rPr lang="en-SG" sz="2800" dirty="0"/>
                  <a:t>})</a:t>
                </a:r>
              </a:p>
            </p:txBody>
          </p:sp>
        </p:grpSp>
        <p:grpSp>
          <p:nvGrpSpPr>
            <p:cNvPr id="15" name="Group 14">
              <a:extLst>
                <a:ext uri="{FF2B5EF4-FFF2-40B4-BE49-F238E27FC236}">
                  <a16:creationId xmlns:a16="http://schemas.microsoft.com/office/drawing/2014/main" id="{CEB6F887-0278-46D7-84A6-EE3722B7834F}"/>
                </a:ext>
              </a:extLst>
            </p:cNvPr>
            <p:cNvGrpSpPr/>
            <p:nvPr/>
          </p:nvGrpSpPr>
          <p:grpSpPr>
            <a:xfrm>
              <a:off x="4286605" y="4560512"/>
              <a:ext cx="3499811" cy="1549227"/>
              <a:chOff x="414546" y="3549120"/>
              <a:chExt cx="3499811" cy="1549227"/>
            </a:xfrm>
          </p:grpSpPr>
          <p:cxnSp>
            <p:nvCxnSpPr>
              <p:cNvPr id="16" name="Straight Arrow Connector 15">
                <a:extLst>
                  <a:ext uri="{FF2B5EF4-FFF2-40B4-BE49-F238E27FC236}">
                    <a16:creationId xmlns:a16="http://schemas.microsoft.com/office/drawing/2014/main" id="{85FC0A24-ED89-4539-987A-12CD954CD793}"/>
                  </a:ext>
                </a:extLst>
              </p:cNvPr>
              <p:cNvCxnSpPr/>
              <p:nvPr/>
            </p:nvCxnSpPr>
            <p:spPr>
              <a:xfrm flipV="1">
                <a:off x="1581150" y="4545897"/>
                <a:ext cx="2333207" cy="552450"/>
              </a:xfrm>
              <a:prstGeom prst="straightConnector1">
                <a:avLst/>
              </a:prstGeom>
              <a:ln>
                <a:solidFill>
                  <a:srgbClr val="C00000"/>
                </a:solidFill>
                <a:headEnd type="none" w="sm" len="sm"/>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E6B71D9-C208-4DD7-99F6-E86DB574EA92}"/>
                  </a:ext>
                </a:extLst>
              </p:cNvPr>
              <p:cNvCxnSpPr/>
              <p:nvPr/>
            </p:nvCxnSpPr>
            <p:spPr>
              <a:xfrm flipH="1" flipV="1">
                <a:off x="419100" y="4133850"/>
                <a:ext cx="1162050" cy="964497"/>
              </a:xfrm>
              <a:prstGeom prst="straightConnector1">
                <a:avLst/>
              </a:prstGeom>
              <a:ln>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5A429A1-8677-420F-865D-FB095FDA623E}"/>
                  </a:ext>
                </a:extLst>
              </p:cNvPr>
              <p:cNvCxnSpPr/>
              <p:nvPr/>
            </p:nvCxnSpPr>
            <p:spPr>
              <a:xfrm flipV="1">
                <a:off x="414546" y="3549120"/>
                <a:ext cx="2333207" cy="552450"/>
              </a:xfrm>
              <a:prstGeom prst="straightConnector1">
                <a:avLst/>
              </a:prstGeom>
              <a:ln>
                <a:solidFill>
                  <a:srgbClr val="C00000"/>
                </a:solidFill>
                <a:headEnd type="none" w="sm" len="sm"/>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85B1877-3C45-4797-A748-1B8B5CFF41F6}"/>
                  </a:ext>
                </a:extLst>
              </p:cNvPr>
              <p:cNvCxnSpPr/>
              <p:nvPr/>
            </p:nvCxnSpPr>
            <p:spPr>
              <a:xfrm flipH="1" flipV="1">
                <a:off x="2747753" y="3549120"/>
                <a:ext cx="1162050" cy="964497"/>
              </a:xfrm>
              <a:prstGeom prst="straightConnector1">
                <a:avLst/>
              </a:prstGeom>
              <a:ln>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29" name="Group 28">
            <a:extLst>
              <a:ext uri="{FF2B5EF4-FFF2-40B4-BE49-F238E27FC236}">
                <a16:creationId xmlns:a16="http://schemas.microsoft.com/office/drawing/2014/main" id="{AFAD0799-B458-4C59-9F2D-6A62E6E2176D}"/>
              </a:ext>
            </a:extLst>
          </p:cNvPr>
          <p:cNvGrpSpPr/>
          <p:nvPr/>
        </p:nvGrpSpPr>
        <p:grpSpPr>
          <a:xfrm>
            <a:off x="4286605" y="1735292"/>
            <a:ext cx="3495257" cy="4374447"/>
            <a:chOff x="4286605" y="1735292"/>
            <a:chExt cx="3495257" cy="4374447"/>
          </a:xfrm>
        </p:grpSpPr>
        <p:cxnSp>
          <p:nvCxnSpPr>
            <p:cNvPr id="25" name="Straight Arrow Connector 24">
              <a:extLst>
                <a:ext uri="{FF2B5EF4-FFF2-40B4-BE49-F238E27FC236}">
                  <a16:creationId xmlns:a16="http://schemas.microsoft.com/office/drawing/2014/main" id="{2CDE71DF-27C3-49BF-AF78-EDFD94A37C18}"/>
                </a:ext>
              </a:extLst>
            </p:cNvPr>
            <p:cNvCxnSpPr/>
            <p:nvPr/>
          </p:nvCxnSpPr>
          <p:spPr>
            <a:xfrm flipV="1">
              <a:off x="4286605" y="2287742"/>
              <a:ext cx="0" cy="2825220"/>
            </a:xfrm>
            <a:prstGeom prst="straightConnector1">
              <a:avLst/>
            </a:prstGeom>
            <a:ln w="19050">
              <a:solidFill>
                <a:srgbClr val="00B05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9ACC704-2726-46C3-A4CC-98D8666D4530}"/>
                </a:ext>
              </a:extLst>
            </p:cNvPr>
            <p:cNvCxnSpPr/>
            <p:nvPr/>
          </p:nvCxnSpPr>
          <p:spPr>
            <a:xfrm flipV="1">
              <a:off x="5453209" y="3284519"/>
              <a:ext cx="0" cy="2825220"/>
            </a:xfrm>
            <a:prstGeom prst="straightConnector1">
              <a:avLst/>
            </a:prstGeom>
            <a:ln w="19050">
              <a:solidFill>
                <a:srgbClr val="00B05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FF70B58-22F5-405A-BE1D-BE9345FE6C0E}"/>
                </a:ext>
              </a:extLst>
            </p:cNvPr>
            <p:cNvCxnSpPr/>
            <p:nvPr/>
          </p:nvCxnSpPr>
          <p:spPr>
            <a:xfrm flipV="1">
              <a:off x="7781862" y="2732069"/>
              <a:ext cx="0" cy="2825220"/>
            </a:xfrm>
            <a:prstGeom prst="straightConnector1">
              <a:avLst/>
            </a:prstGeom>
            <a:ln w="19050">
              <a:solidFill>
                <a:srgbClr val="00B05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98BBC42-3868-4316-BFAB-912B60484C71}"/>
                </a:ext>
              </a:extLst>
            </p:cNvPr>
            <p:cNvCxnSpPr/>
            <p:nvPr/>
          </p:nvCxnSpPr>
          <p:spPr>
            <a:xfrm flipV="1">
              <a:off x="6582067" y="1735292"/>
              <a:ext cx="0" cy="2825220"/>
            </a:xfrm>
            <a:prstGeom prst="straightConnector1">
              <a:avLst/>
            </a:prstGeom>
            <a:ln w="19050">
              <a:solidFill>
                <a:srgbClr val="00B050"/>
              </a:solidFill>
              <a:prstDash val="dash"/>
              <a:headEnd type="none" w="lg" len="lg"/>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6495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ppt_x"/>
                                          </p:val>
                                        </p:tav>
                                        <p:tav tm="100000">
                                          <p:val>
                                            <p:strVal val="#ppt_x"/>
                                          </p:val>
                                        </p:tav>
                                      </p:tavLst>
                                    </p:anim>
                                    <p:anim calcmode="lin" valueType="num">
                                      <p:cBhvr additive="base">
                                        <p:cTn id="2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EE6780A-97B8-41C6-B48A-9A4D049321EA}"/>
              </a:ext>
            </a:extLst>
          </p:cNvPr>
          <p:cNvGrpSpPr/>
          <p:nvPr/>
        </p:nvGrpSpPr>
        <p:grpSpPr>
          <a:xfrm>
            <a:off x="2849212" y="3776761"/>
            <a:ext cx="6069500" cy="1966944"/>
            <a:chOff x="3047996" y="4359151"/>
            <a:chExt cx="6069500" cy="1966944"/>
          </a:xfrm>
        </p:grpSpPr>
        <p:sp>
          <p:nvSpPr>
            <p:cNvPr id="4" name="Parallelogram 3">
              <a:extLst>
                <a:ext uri="{FF2B5EF4-FFF2-40B4-BE49-F238E27FC236}">
                  <a16:creationId xmlns:a16="http://schemas.microsoft.com/office/drawing/2014/main" id="{329F74EC-B10B-42B8-ADD6-B31D1B5B2181}"/>
                </a:ext>
              </a:extLst>
            </p:cNvPr>
            <p:cNvSpPr/>
            <p:nvPr/>
          </p:nvSpPr>
          <p:spPr>
            <a:xfrm rot="2210233">
              <a:off x="4433967" y="4359151"/>
              <a:ext cx="3029588" cy="1663408"/>
            </a:xfrm>
            <a:prstGeom prst="parallelogram">
              <a:avLst>
                <a:gd name="adj" fmla="val 85988"/>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a:extLst>
                <a:ext uri="{FF2B5EF4-FFF2-40B4-BE49-F238E27FC236}">
                  <a16:creationId xmlns:a16="http://schemas.microsoft.com/office/drawing/2014/main" id="{ED5B604B-9B40-4692-8BAD-D2136633B0EC}"/>
                </a:ext>
              </a:extLst>
            </p:cNvPr>
            <p:cNvSpPr txBox="1"/>
            <p:nvPr/>
          </p:nvSpPr>
          <p:spPr>
            <a:xfrm>
              <a:off x="7659757" y="5231541"/>
              <a:ext cx="1457739" cy="523220"/>
            </a:xfrm>
            <a:prstGeom prst="rect">
              <a:avLst/>
            </a:prstGeom>
            <a:noFill/>
          </p:spPr>
          <p:txBody>
            <a:bodyPr wrap="square" rtlCol="0">
              <a:spAutoFit/>
            </a:bodyPr>
            <a:lstStyle/>
            <a:p>
              <a:pPr algn="ctr"/>
              <a:r>
                <a:rPr lang="en-SG" sz="2800" dirty="0"/>
                <a:t>(X, {B})</a:t>
              </a:r>
            </a:p>
          </p:txBody>
        </p:sp>
        <p:sp>
          <p:nvSpPr>
            <p:cNvPr id="13" name="TextBox 12">
              <a:extLst>
                <a:ext uri="{FF2B5EF4-FFF2-40B4-BE49-F238E27FC236}">
                  <a16:creationId xmlns:a16="http://schemas.microsoft.com/office/drawing/2014/main" id="{11663703-B2F3-4AB0-A03D-A453F4375B79}"/>
                </a:ext>
              </a:extLst>
            </p:cNvPr>
            <p:cNvSpPr txBox="1"/>
            <p:nvPr/>
          </p:nvSpPr>
          <p:spPr>
            <a:xfrm>
              <a:off x="4989442" y="5802875"/>
              <a:ext cx="1457739" cy="523220"/>
            </a:xfrm>
            <a:prstGeom prst="rect">
              <a:avLst/>
            </a:prstGeom>
            <a:noFill/>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ø</a:t>
              </a:r>
              <a:r>
                <a:rPr lang="en-SG" sz="2800" dirty="0"/>
                <a:t>})</a:t>
              </a:r>
            </a:p>
          </p:txBody>
        </p:sp>
        <p:sp>
          <p:nvSpPr>
            <p:cNvPr id="14" name="TextBox 13">
              <a:extLst>
                <a:ext uri="{FF2B5EF4-FFF2-40B4-BE49-F238E27FC236}">
                  <a16:creationId xmlns:a16="http://schemas.microsoft.com/office/drawing/2014/main" id="{5EB9D778-B4ED-45AA-A466-8EFFCB294E3C}"/>
                </a:ext>
              </a:extLst>
            </p:cNvPr>
            <p:cNvSpPr txBox="1"/>
            <p:nvPr/>
          </p:nvSpPr>
          <p:spPr>
            <a:xfrm>
              <a:off x="3047996" y="4969931"/>
              <a:ext cx="1457739" cy="523220"/>
            </a:xfrm>
            <a:prstGeom prst="rect">
              <a:avLst/>
            </a:prstGeom>
            <a:noFill/>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A</a:t>
              </a:r>
              <a:r>
                <a:rPr lang="en-SG" sz="2800" dirty="0"/>
                <a:t>})</a:t>
              </a:r>
            </a:p>
          </p:txBody>
        </p:sp>
        <p:sp>
          <p:nvSpPr>
            <p:cNvPr id="19" name="TextBox 18">
              <a:extLst>
                <a:ext uri="{FF2B5EF4-FFF2-40B4-BE49-F238E27FC236}">
                  <a16:creationId xmlns:a16="http://schemas.microsoft.com/office/drawing/2014/main" id="{A42C0F00-9F26-491A-ADDD-61EC76882459}"/>
                </a:ext>
              </a:extLst>
            </p:cNvPr>
            <p:cNvSpPr txBox="1"/>
            <p:nvPr/>
          </p:nvSpPr>
          <p:spPr>
            <a:xfrm>
              <a:off x="5635484" y="4449540"/>
              <a:ext cx="1835428" cy="523220"/>
            </a:xfrm>
            <a:prstGeom prst="rect">
              <a:avLst/>
            </a:prstGeom>
            <a:noFill/>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A,B</a:t>
              </a:r>
              <a:r>
                <a:rPr lang="en-SG" sz="2800" dirty="0"/>
                <a:t>})</a:t>
              </a:r>
            </a:p>
          </p:txBody>
        </p:sp>
      </p:grpSp>
      <p:grpSp>
        <p:nvGrpSpPr>
          <p:cNvPr id="35" name="Group 34">
            <a:extLst>
              <a:ext uri="{FF2B5EF4-FFF2-40B4-BE49-F238E27FC236}">
                <a16:creationId xmlns:a16="http://schemas.microsoft.com/office/drawing/2014/main" id="{A7ED3F76-D9E6-4215-837B-1267DB855CFE}"/>
              </a:ext>
            </a:extLst>
          </p:cNvPr>
          <p:cNvGrpSpPr/>
          <p:nvPr/>
        </p:nvGrpSpPr>
        <p:grpSpPr>
          <a:xfrm>
            <a:off x="2793933" y="1276614"/>
            <a:ext cx="6122507" cy="4023403"/>
            <a:chOff x="2834305" y="2246905"/>
            <a:chExt cx="6122507" cy="4023403"/>
          </a:xfrm>
        </p:grpSpPr>
        <p:grpSp>
          <p:nvGrpSpPr>
            <p:cNvPr id="21" name="Group 20">
              <a:extLst>
                <a:ext uri="{FF2B5EF4-FFF2-40B4-BE49-F238E27FC236}">
                  <a16:creationId xmlns:a16="http://schemas.microsoft.com/office/drawing/2014/main" id="{6F95F986-0928-4918-AF2B-08F93ADD380A}"/>
                </a:ext>
              </a:extLst>
            </p:cNvPr>
            <p:cNvGrpSpPr/>
            <p:nvPr/>
          </p:nvGrpSpPr>
          <p:grpSpPr>
            <a:xfrm>
              <a:off x="2834305" y="2246905"/>
              <a:ext cx="6122507" cy="2366038"/>
              <a:chOff x="2994988" y="2898865"/>
              <a:chExt cx="6122507" cy="2366038"/>
            </a:xfrm>
          </p:grpSpPr>
          <p:sp>
            <p:nvSpPr>
              <p:cNvPr id="5" name="Parallelogram 4">
                <a:extLst>
                  <a:ext uri="{FF2B5EF4-FFF2-40B4-BE49-F238E27FC236}">
                    <a16:creationId xmlns:a16="http://schemas.microsoft.com/office/drawing/2014/main" id="{34467437-BFF5-466A-9D7C-65EB732DAA75}"/>
                  </a:ext>
                </a:extLst>
              </p:cNvPr>
              <p:cNvSpPr/>
              <p:nvPr/>
            </p:nvSpPr>
            <p:spPr>
              <a:xfrm rot="2210233">
                <a:off x="4433966" y="3292351"/>
                <a:ext cx="3029588" cy="1663408"/>
              </a:xfrm>
              <a:prstGeom prst="parallelogram">
                <a:avLst>
                  <a:gd name="adj" fmla="val 85988"/>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B890010B-96CE-495C-B155-C9E6DBF848F4}"/>
                  </a:ext>
                </a:extLst>
              </p:cNvPr>
              <p:cNvSpPr txBox="1"/>
              <p:nvPr/>
            </p:nvSpPr>
            <p:spPr>
              <a:xfrm>
                <a:off x="7659756" y="4110397"/>
                <a:ext cx="1457739" cy="523220"/>
              </a:xfrm>
              <a:prstGeom prst="rect">
                <a:avLst/>
              </a:prstGeom>
              <a:noFill/>
            </p:spPr>
            <p:txBody>
              <a:bodyPr wrap="square" rtlCol="0">
                <a:spAutoFit/>
              </a:bodyPr>
              <a:lstStyle/>
              <a:p>
                <a:pPr algn="ctr"/>
                <a:r>
                  <a:rPr lang="en-SG" sz="2800" dirty="0"/>
                  <a:t>(Y, {B})</a:t>
                </a:r>
              </a:p>
            </p:txBody>
          </p:sp>
          <p:sp>
            <p:nvSpPr>
              <p:cNvPr id="11" name="TextBox 10">
                <a:extLst>
                  <a:ext uri="{FF2B5EF4-FFF2-40B4-BE49-F238E27FC236}">
                    <a16:creationId xmlns:a16="http://schemas.microsoft.com/office/drawing/2014/main" id="{46F20A5A-DEC9-4248-8347-802AA366A7F6}"/>
                  </a:ext>
                </a:extLst>
              </p:cNvPr>
              <p:cNvSpPr txBox="1"/>
              <p:nvPr/>
            </p:nvSpPr>
            <p:spPr>
              <a:xfrm>
                <a:off x="2994988" y="3816453"/>
                <a:ext cx="1457739" cy="523220"/>
              </a:xfrm>
              <a:prstGeom prst="rect">
                <a:avLst/>
              </a:prstGeom>
              <a:noFill/>
            </p:spPr>
            <p:txBody>
              <a:bodyPr wrap="square" rtlCol="0">
                <a:spAutoFit/>
              </a:bodyPr>
              <a:lstStyle/>
              <a:p>
                <a:pPr algn="ctr"/>
                <a:r>
                  <a:rPr lang="en-SG" sz="2800" dirty="0"/>
                  <a:t>(Y, {</a:t>
                </a:r>
                <a:r>
                  <a:rPr lang="en-SG" sz="2800" dirty="0">
                    <a:latin typeface="Arial" panose="020B0604020202020204" pitchFamily="34" charset="0"/>
                    <a:cs typeface="Arial" panose="020B0604020202020204" pitchFamily="34" charset="0"/>
                  </a:rPr>
                  <a:t>A</a:t>
                </a:r>
                <a:r>
                  <a:rPr lang="en-SG" sz="2800" dirty="0"/>
                  <a:t>})</a:t>
                </a:r>
              </a:p>
            </p:txBody>
          </p:sp>
          <p:sp>
            <p:nvSpPr>
              <p:cNvPr id="12" name="TextBox 11">
                <a:extLst>
                  <a:ext uri="{FF2B5EF4-FFF2-40B4-BE49-F238E27FC236}">
                    <a16:creationId xmlns:a16="http://schemas.microsoft.com/office/drawing/2014/main" id="{632626F6-BD2D-490D-A499-0BC08D450982}"/>
                  </a:ext>
                </a:extLst>
              </p:cNvPr>
              <p:cNvSpPr txBox="1"/>
              <p:nvPr/>
            </p:nvSpPr>
            <p:spPr>
              <a:xfrm>
                <a:off x="4932292" y="4741683"/>
                <a:ext cx="1457739" cy="523220"/>
              </a:xfrm>
              <a:prstGeom prst="rect">
                <a:avLst/>
              </a:prstGeom>
              <a:noFill/>
            </p:spPr>
            <p:txBody>
              <a:bodyPr wrap="square" rtlCol="0">
                <a:spAutoFit/>
              </a:bodyPr>
              <a:lstStyle/>
              <a:p>
                <a:pPr algn="ctr"/>
                <a:r>
                  <a:rPr lang="en-SG" sz="2800" dirty="0"/>
                  <a:t>(Y, {</a:t>
                </a:r>
                <a:r>
                  <a:rPr lang="en-SG" sz="2800" dirty="0">
                    <a:latin typeface="Arial" panose="020B0604020202020204" pitchFamily="34" charset="0"/>
                    <a:cs typeface="Arial" panose="020B0604020202020204" pitchFamily="34" charset="0"/>
                  </a:rPr>
                  <a:t>ø</a:t>
                </a:r>
                <a:r>
                  <a:rPr lang="en-SG" sz="2800" dirty="0"/>
                  <a:t>})</a:t>
                </a:r>
              </a:p>
            </p:txBody>
          </p:sp>
          <p:sp>
            <p:nvSpPr>
              <p:cNvPr id="18" name="TextBox 17">
                <a:extLst>
                  <a:ext uri="{FF2B5EF4-FFF2-40B4-BE49-F238E27FC236}">
                    <a16:creationId xmlns:a16="http://schemas.microsoft.com/office/drawing/2014/main" id="{385B06DD-2598-4D28-8FA4-942DA18BB654}"/>
                  </a:ext>
                </a:extLst>
              </p:cNvPr>
              <p:cNvSpPr txBox="1"/>
              <p:nvPr/>
            </p:nvSpPr>
            <p:spPr>
              <a:xfrm>
                <a:off x="5635484" y="2898865"/>
                <a:ext cx="1835428" cy="523220"/>
              </a:xfrm>
              <a:prstGeom prst="rect">
                <a:avLst/>
              </a:prstGeom>
              <a:noFill/>
            </p:spPr>
            <p:txBody>
              <a:bodyPr wrap="square" rtlCol="0">
                <a:spAutoFit/>
              </a:bodyPr>
              <a:lstStyle/>
              <a:p>
                <a:pPr algn="ctr"/>
                <a:r>
                  <a:rPr lang="en-SG" sz="2800" dirty="0"/>
                  <a:t>(Y, {</a:t>
                </a:r>
                <a:r>
                  <a:rPr lang="en-SG" sz="2800" dirty="0">
                    <a:latin typeface="Arial" panose="020B0604020202020204" pitchFamily="34" charset="0"/>
                    <a:cs typeface="Arial" panose="020B0604020202020204" pitchFamily="34" charset="0"/>
                  </a:rPr>
                  <a:t>A,B</a:t>
                </a:r>
                <a:r>
                  <a:rPr lang="en-SG" sz="2800" dirty="0"/>
                  <a:t>})</a:t>
                </a:r>
              </a:p>
            </p:txBody>
          </p:sp>
        </p:grpSp>
        <p:cxnSp>
          <p:nvCxnSpPr>
            <p:cNvPr id="3" name="Straight Connector 2">
              <a:extLst>
                <a:ext uri="{FF2B5EF4-FFF2-40B4-BE49-F238E27FC236}">
                  <a16:creationId xmlns:a16="http://schemas.microsoft.com/office/drawing/2014/main" id="{73041B00-7EC1-4278-9EE8-FA0B7B3D2F99}"/>
                </a:ext>
              </a:extLst>
            </p:cNvPr>
            <p:cNvCxnSpPr>
              <a:cxnSpLocks/>
            </p:cNvCxnSpPr>
            <p:nvPr/>
          </p:nvCxnSpPr>
          <p:spPr>
            <a:xfrm>
              <a:off x="4077080" y="3164493"/>
              <a:ext cx="0" cy="2202531"/>
            </a:xfrm>
            <a:prstGeom prst="line">
              <a:avLst/>
            </a:prstGeom>
            <a:ln w="19050">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16EAAC0-AE28-47C5-A78F-79375C5C4B34}"/>
                </a:ext>
              </a:extLst>
            </p:cNvPr>
            <p:cNvCxnSpPr>
              <a:cxnSpLocks/>
            </p:cNvCxnSpPr>
            <p:nvPr/>
          </p:nvCxnSpPr>
          <p:spPr>
            <a:xfrm>
              <a:off x="5354895" y="4146873"/>
              <a:ext cx="0" cy="2123435"/>
            </a:xfrm>
            <a:prstGeom prst="line">
              <a:avLst/>
            </a:prstGeom>
            <a:ln w="19050">
              <a:solidFill>
                <a:srgbClr val="C00000"/>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7A74923-875A-4FD1-B24F-3F046CBDBA5B}"/>
                </a:ext>
              </a:extLst>
            </p:cNvPr>
            <p:cNvCxnSpPr>
              <a:cxnSpLocks/>
            </p:cNvCxnSpPr>
            <p:nvPr/>
          </p:nvCxnSpPr>
          <p:spPr>
            <a:xfrm>
              <a:off x="7499073" y="3687713"/>
              <a:ext cx="0" cy="2126395"/>
            </a:xfrm>
            <a:prstGeom prst="line">
              <a:avLst/>
            </a:prstGeom>
            <a:ln w="19050">
              <a:solidFill>
                <a:srgbClr val="C00000"/>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603FFC3-F2D4-4333-B56B-7B46E00232C1}"/>
                </a:ext>
              </a:extLst>
            </p:cNvPr>
            <p:cNvCxnSpPr>
              <a:cxnSpLocks/>
            </p:cNvCxnSpPr>
            <p:nvPr/>
          </p:nvCxnSpPr>
          <p:spPr>
            <a:xfrm>
              <a:off x="6229348" y="2770125"/>
              <a:ext cx="0" cy="2144721"/>
            </a:xfrm>
            <a:prstGeom prst="line">
              <a:avLst/>
            </a:prstGeom>
            <a:ln w="19050">
              <a:solidFill>
                <a:srgbClr val="C00000"/>
              </a:solidFill>
              <a:prstDash val="dash"/>
              <a:head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1256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04BAFCFE-3A41-4C70-AEE4-A3254DB97970}"/>
              </a:ext>
            </a:extLst>
          </p:cNvPr>
          <p:cNvGrpSpPr/>
          <p:nvPr/>
        </p:nvGrpSpPr>
        <p:grpSpPr>
          <a:xfrm>
            <a:off x="6248741" y="571500"/>
            <a:ext cx="5943259" cy="3346043"/>
            <a:chOff x="2935109" y="1147512"/>
            <a:chExt cx="6189500" cy="5417981"/>
          </a:xfrm>
        </p:grpSpPr>
        <p:grpSp>
          <p:nvGrpSpPr>
            <p:cNvPr id="2" name="Group 1">
              <a:extLst>
                <a:ext uri="{FF2B5EF4-FFF2-40B4-BE49-F238E27FC236}">
                  <a16:creationId xmlns:a16="http://schemas.microsoft.com/office/drawing/2014/main" id="{C872025C-7F8D-4140-AD56-44F05A2EBC44}"/>
                </a:ext>
              </a:extLst>
            </p:cNvPr>
            <p:cNvGrpSpPr/>
            <p:nvPr/>
          </p:nvGrpSpPr>
          <p:grpSpPr>
            <a:xfrm>
              <a:off x="2935109" y="4005012"/>
              <a:ext cx="6189500" cy="2560481"/>
              <a:chOff x="2935109" y="4005012"/>
              <a:chExt cx="6189500" cy="2560481"/>
            </a:xfrm>
          </p:grpSpPr>
          <p:grpSp>
            <p:nvGrpSpPr>
              <p:cNvPr id="3" name="Group 2">
                <a:extLst>
                  <a:ext uri="{FF2B5EF4-FFF2-40B4-BE49-F238E27FC236}">
                    <a16:creationId xmlns:a16="http://schemas.microsoft.com/office/drawing/2014/main" id="{4150B04E-9002-4EA0-8DEF-6C7C97042FDC}"/>
                  </a:ext>
                </a:extLst>
              </p:cNvPr>
              <p:cNvGrpSpPr/>
              <p:nvPr/>
            </p:nvGrpSpPr>
            <p:grpSpPr>
              <a:xfrm>
                <a:off x="2935109" y="4005012"/>
                <a:ext cx="6189500" cy="2560481"/>
                <a:chOff x="3047996" y="3717500"/>
                <a:chExt cx="6189500" cy="2560481"/>
              </a:xfrm>
            </p:grpSpPr>
            <p:sp>
              <p:nvSpPr>
                <p:cNvPr id="9" name="TextBox 8">
                  <a:extLst>
                    <a:ext uri="{FF2B5EF4-FFF2-40B4-BE49-F238E27FC236}">
                      <a16:creationId xmlns:a16="http://schemas.microsoft.com/office/drawing/2014/main" id="{13D38179-7BC5-4AA9-A3BF-77A81650A00E}"/>
                    </a:ext>
                  </a:extLst>
                </p:cNvPr>
                <p:cNvSpPr txBox="1"/>
                <p:nvPr/>
              </p:nvSpPr>
              <p:spPr>
                <a:xfrm>
                  <a:off x="7779757" y="4978909"/>
                  <a:ext cx="1457739" cy="523220"/>
                </a:xfrm>
                <a:prstGeom prst="rect">
                  <a:avLst/>
                </a:prstGeom>
                <a:noFill/>
              </p:spPr>
              <p:txBody>
                <a:bodyPr wrap="square" rtlCol="0">
                  <a:spAutoFit/>
                </a:bodyPr>
                <a:lstStyle/>
                <a:p>
                  <a:pPr algn="ctr"/>
                  <a:r>
                    <a:rPr lang="en-SG" sz="2800" dirty="0"/>
                    <a:t>(X, {B})</a:t>
                  </a:r>
                </a:p>
              </p:txBody>
            </p:sp>
            <p:sp>
              <p:nvSpPr>
                <p:cNvPr id="10" name="TextBox 9">
                  <a:extLst>
                    <a:ext uri="{FF2B5EF4-FFF2-40B4-BE49-F238E27FC236}">
                      <a16:creationId xmlns:a16="http://schemas.microsoft.com/office/drawing/2014/main" id="{0C377488-BA55-4319-879B-F7DDBAB00121}"/>
                    </a:ext>
                  </a:extLst>
                </p:cNvPr>
                <p:cNvSpPr txBox="1"/>
                <p:nvPr/>
              </p:nvSpPr>
              <p:spPr>
                <a:xfrm>
                  <a:off x="4906614" y="5754761"/>
                  <a:ext cx="1457739" cy="523220"/>
                </a:xfrm>
                <a:prstGeom prst="rect">
                  <a:avLst/>
                </a:prstGeom>
                <a:noFill/>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ø</a:t>
                  </a:r>
                  <a:r>
                    <a:rPr lang="en-SG" sz="2800" dirty="0"/>
                    <a:t>})</a:t>
                  </a:r>
                </a:p>
              </p:txBody>
            </p:sp>
            <p:sp>
              <p:nvSpPr>
                <p:cNvPr id="11" name="TextBox 10">
                  <a:extLst>
                    <a:ext uri="{FF2B5EF4-FFF2-40B4-BE49-F238E27FC236}">
                      <a16:creationId xmlns:a16="http://schemas.microsoft.com/office/drawing/2014/main" id="{8B4C1B48-51C2-4CED-B0FA-110645FE3284}"/>
                    </a:ext>
                  </a:extLst>
                </p:cNvPr>
                <p:cNvSpPr txBox="1"/>
                <p:nvPr/>
              </p:nvSpPr>
              <p:spPr>
                <a:xfrm>
                  <a:off x="3047996" y="4969931"/>
                  <a:ext cx="1457739" cy="523220"/>
                </a:xfrm>
                <a:prstGeom prst="rect">
                  <a:avLst/>
                </a:prstGeom>
                <a:noFill/>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A</a:t>
                  </a:r>
                  <a:r>
                    <a:rPr lang="en-SG" sz="2800" dirty="0"/>
                    <a:t>})</a:t>
                  </a:r>
                </a:p>
              </p:txBody>
            </p:sp>
            <p:sp>
              <p:nvSpPr>
                <p:cNvPr id="12" name="TextBox 11">
                  <a:extLst>
                    <a:ext uri="{FF2B5EF4-FFF2-40B4-BE49-F238E27FC236}">
                      <a16:creationId xmlns:a16="http://schemas.microsoft.com/office/drawing/2014/main" id="{2C358E34-2EC7-4EC9-921D-8BE6D4C4C3E1}"/>
                    </a:ext>
                  </a:extLst>
                </p:cNvPr>
                <p:cNvSpPr txBox="1"/>
                <p:nvPr/>
              </p:nvSpPr>
              <p:spPr>
                <a:xfrm>
                  <a:off x="5635483" y="3717500"/>
                  <a:ext cx="1835428" cy="523220"/>
                </a:xfrm>
                <a:prstGeom prst="rect">
                  <a:avLst/>
                </a:prstGeom>
                <a:noFill/>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A,B</a:t>
                  </a:r>
                  <a:r>
                    <a:rPr lang="en-SG" sz="2800" dirty="0"/>
                    <a:t>})</a:t>
                  </a:r>
                </a:p>
              </p:txBody>
            </p:sp>
          </p:grpSp>
          <p:grpSp>
            <p:nvGrpSpPr>
              <p:cNvPr id="4" name="Group 3">
                <a:extLst>
                  <a:ext uri="{FF2B5EF4-FFF2-40B4-BE49-F238E27FC236}">
                    <a16:creationId xmlns:a16="http://schemas.microsoft.com/office/drawing/2014/main" id="{4F53C4F2-67E9-48CB-96CF-681A95614CB4}"/>
                  </a:ext>
                </a:extLst>
              </p:cNvPr>
              <p:cNvGrpSpPr/>
              <p:nvPr/>
            </p:nvGrpSpPr>
            <p:grpSpPr>
              <a:xfrm>
                <a:off x="4286605" y="4560512"/>
                <a:ext cx="3499811" cy="1549227"/>
                <a:chOff x="414546" y="3549120"/>
                <a:chExt cx="3499811" cy="1549227"/>
              </a:xfrm>
            </p:grpSpPr>
            <p:cxnSp>
              <p:nvCxnSpPr>
                <p:cNvPr id="5" name="Straight Arrow Connector 4">
                  <a:extLst>
                    <a:ext uri="{FF2B5EF4-FFF2-40B4-BE49-F238E27FC236}">
                      <a16:creationId xmlns:a16="http://schemas.microsoft.com/office/drawing/2014/main" id="{562A6F82-CB5F-4FDB-882D-7DCD6280C054}"/>
                    </a:ext>
                  </a:extLst>
                </p:cNvPr>
                <p:cNvCxnSpPr/>
                <p:nvPr/>
              </p:nvCxnSpPr>
              <p:spPr>
                <a:xfrm flipV="1">
                  <a:off x="1581150" y="4545897"/>
                  <a:ext cx="2333207" cy="552450"/>
                </a:xfrm>
                <a:prstGeom prst="straightConnector1">
                  <a:avLst/>
                </a:prstGeom>
                <a:ln>
                  <a:solidFill>
                    <a:srgbClr val="C00000"/>
                  </a:solidFill>
                  <a:headEnd type="none" w="sm" len="sm"/>
                  <a:tailEnd type="stealth"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E9EAD6E-F934-474F-9E4D-88038C5AA0B3}"/>
                    </a:ext>
                  </a:extLst>
                </p:cNvPr>
                <p:cNvCxnSpPr/>
                <p:nvPr/>
              </p:nvCxnSpPr>
              <p:spPr>
                <a:xfrm flipH="1" flipV="1">
                  <a:off x="419100" y="4133850"/>
                  <a:ext cx="1162050" cy="964497"/>
                </a:xfrm>
                <a:prstGeom prst="straightConnector1">
                  <a:avLst/>
                </a:prstGeom>
                <a:ln>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6A6590A-6115-4B51-9231-433118525E44}"/>
                    </a:ext>
                  </a:extLst>
                </p:cNvPr>
                <p:cNvCxnSpPr/>
                <p:nvPr/>
              </p:nvCxnSpPr>
              <p:spPr>
                <a:xfrm flipV="1">
                  <a:off x="414546" y="3549120"/>
                  <a:ext cx="2333207" cy="552450"/>
                </a:xfrm>
                <a:prstGeom prst="straightConnector1">
                  <a:avLst/>
                </a:prstGeom>
                <a:ln>
                  <a:solidFill>
                    <a:srgbClr val="C00000"/>
                  </a:solidFill>
                  <a:headEnd type="none" w="sm" len="sm"/>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83C6302-39B0-4968-A319-222C28089543}"/>
                    </a:ext>
                  </a:extLst>
                </p:cNvPr>
                <p:cNvCxnSpPr/>
                <p:nvPr/>
              </p:nvCxnSpPr>
              <p:spPr>
                <a:xfrm flipH="1" flipV="1">
                  <a:off x="2747753" y="3549120"/>
                  <a:ext cx="1162050" cy="964497"/>
                </a:xfrm>
                <a:prstGeom prst="straightConnector1">
                  <a:avLst/>
                </a:prstGeom>
                <a:ln>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13" name="Group 12">
              <a:extLst>
                <a:ext uri="{FF2B5EF4-FFF2-40B4-BE49-F238E27FC236}">
                  <a16:creationId xmlns:a16="http://schemas.microsoft.com/office/drawing/2014/main" id="{A60570A3-C75E-4DFA-8AB5-A3C1E3C393FF}"/>
                </a:ext>
              </a:extLst>
            </p:cNvPr>
            <p:cNvGrpSpPr/>
            <p:nvPr/>
          </p:nvGrpSpPr>
          <p:grpSpPr>
            <a:xfrm>
              <a:off x="2935109" y="1147512"/>
              <a:ext cx="6189500" cy="2560481"/>
              <a:chOff x="2935109" y="4005012"/>
              <a:chExt cx="6189500" cy="2560481"/>
            </a:xfrm>
          </p:grpSpPr>
          <p:grpSp>
            <p:nvGrpSpPr>
              <p:cNvPr id="14" name="Group 13">
                <a:extLst>
                  <a:ext uri="{FF2B5EF4-FFF2-40B4-BE49-F238E27FC236}">
                    <a16:creationId xmlns:a16="http://schemas.microsoft.com/office/drawing/2014/main" id="{08F6BBF8-016B-4AAE-B6B9-AC7796A14CE7}"/>
                  </a:ext>
                </a:extLst>
              </p:cNvPr>
              <p:cNvGrpSpPr/>
              <p:nvPr/>
            </p:nvGrpSpPr>
            <p:grpSpPr>
              <a:xfrm>
                <a:off x="2935109" y="4005012"/>
                <a:ext cx="6189500" cy="2560481"/>
                <a:chOff x="3047996" y="3717500"/>
                <a:chExt cx="6189500" cy="2560481"/>
              </a:xfrm>
            </p:grpSpPr>
            <p:sp>
              <p:nvSpPr>
                <p:cNvPr id="20" name="TextBox 19">
                  <a:extLst>
                    <a:ext uri="{FF2B5EF4-FFF2-40B4-BE49-F238E27FC236}">
                      <a16:creationId xmlns:a16="http://schemas.microsoft.com/office/drawing/2014/main" id="{B3C56F48-31E4-499B-8768-93288C944434}"/>
                    </a:ext>
                  </a:extLst>
                </p:cNvPr>
                <p:cNvSpPr txBox="1"/>
                <p:nvPr/>
              </p:nvSpPr>
              <p:spPr>
                <a:xfrm>
                  <a:off x="7779757" y="4978909"/>
                  <a:ext cx="1457739" cy="523220"/>
                </a:xfrm>
                <a:prstGeom prst="rect">
                  <a:avLst/>
                </a:prstGeom>
                <a:noFill/>
              </p:spPr>
              <p:txBody>
                <a:bodyPr wrap="square" rtlCol="0">
                  <a:spAutoFit/>
                </a:bodyPr>
                <a:lstStyle/>
                <a:p>
                  <a:pPr algn="ctr"/>
                  <a:r>
                    <a:rPr lang="en-SG" sz="2800" dirty="0"/>
                    <a:t>(Y, {B})</a:t>
                  </a:r>
                </a:p>
              </p:txBody>
            </p:sp>
            <p:sp>
              <p:nvSpPr>
                <p:cNvPr id="21" name="TextBox 20">
                  <a:extLst>
                    <a:ext uri="{FF2B5EF4-FFF2-40B4-BE49-F238E27FC236}">
                      <a16:creationId xmlns:a16="http://schemas.microsoft.com/office/drawing/2014/main" id="{CC660F71-A6D8-47B1-BBCE-9505322C9625}"/>
                    </a:ext>
                  </a:extLst>
                </p:cNvPr>
                <p:cNvSpPr txBox="1"/>
                <p:nvPr/>
              </p:nvSpPr>
              <p:spPr>
                <a:xfrm>
                  <a:off x="4906614" y="5754761"/>
                  <a:ext cx="1457739" cy="523220"/>
                </a:xfrm>
                <a:prstGeom prst="rect">
                  <a:avLst/>
                </a:prstGeom>
                <a:noFill/>
              </p:spPr>
              <p:txBody>
                <a:bodyPr wrap="square" rtlCol="0">
                  <a:spAutoFit/>
                </a:bodyPr>
                <a:lstStyle/>
                <a:p>
                  <a:pPr algn="ctr"/>
                  <a:r>
                    <a:rPr lang="en-SG" sz="2800" dirty="0"/>
                    <a:t>(Y, {</a:t>
                  </a:r>
                  <a:r>
                    <a:rPr lang="en-SG" sz="2800" dirty="0">
                      <a:latin typeface="Arial" panose="020B0604020202020204" pitchFamily="34" charset="0"/>
                      <a:cs typeface="Arial" panose="020B0604020202020204" pitchFamily="34" charset="0"/>
                    </a:rPr>
                    <a:t>ø</a:t>
                  </a:r>
                  <a:r>
                    <a:rPr lang="en-SG" sz="2800" dirty="0"/>
                    <a:t>})</a:t>
                  </a:r>
                </a:p>
              </p:txBody>
            </p:sp>
            <p:sp>
              <p:nvSpPr>
                <p:cNvPr id="22" name="TextBox 21">
                  <a:extLst>
                    <a:ext uri="{FF2B5EF4-FFF2-40B4-BE49-F238E27FC236}">
                      <a16:creationId xmlns:a16="http://schemas.microsoft.com/office/drawing/2014/main" id="{B1BED2D1-3528-41AD-B13D-EDE67D9BF75A}"/>
                    </a:ext>
                  </a:extLst>
                </p:cNvPr>
                <p:cNvSpPr txBox="1"/>
                <p:nvPr/>
              </p:nvSpPr>
              <p:spPr>
                <a:xfrm>
                  <a:off x="3047996" y="4969931"/>
                  <a:ext cx="1457739" cy="523220"/>
                </a:xfrm>
                <a:prstGeom prst="rect">
                  <a:avLst/>
                </a:prstGeom>
                <a:noFill/>
              </p:spPr>
              <p:txBody>
                <a:bodyPr wrap="square" rtlCol="0">
                  <a:spAutoFit/>
                </a:bodyPr>
                <a:lstStyle/>
                <a:p>
                  <a:pPr algn="ctr"/>
                  <a:r>
                    <a:rPr lang="en-SG" sz="2800" dirty="0"/>
                    <a:t>(Y, {</a:t>
                  </a:r>
                  <a:r>
                    <a:rPr lang="en-SG" sz="2800" dirty="0">
                      <a:latin typeface="Arial" panose="020B0604020202020204" pitchFamily="34" charset="0"/>
                      <a:cs typeface="Arial" panose="020B0604020202020204" pitchFamily="34" charset="0"/>
                    </a:rPr>
                    <a:t>A</a:t>
                  </a:r>
                  <a:r>
                    <a:rPr lang="en-SG" sz="2800" dirty="0"/>
                    <a:t>})</a:t>
                  </a:r>
                </a:p>
              </p:txBody>
            </p:sp>
            <p:sp>
              <p:nvSpPr>
                <p:cNvPr id="23" name="TextBox 22">
                  <a:extLst>
                    <a:ext uri="{FF2B5EF4-FFF2-40B4-BE49-F238E27FC236}">
                      <a16:creationId xmlns:a16="http://schemas.microsoft.com/office/drawing/2014/main" id="{C9AD3D64-EDD6-44B5-8951-BB57939BEE1A}"/>
                    </a:ext>
                  </a:extLst>
                </p:cNvPr>
                <p:cNvSpPr txBox="1"/>
                <p:nvPr/>
              </p:nvSpPr>
              <p:spPr>
                <a:xfrm>
                  <a:off x="5635483" y="3717500"/>
                  <a:ext cx="1835428" cy="523220"/>
                </a:xfrm>
                <a:prstGeom prst="rect">
                  <a:avLst/>
                </a:prstGeom>
                <a:noFill/>
              </p:spPr>
              <p:txBody>
                <a:bodyPr wrap="square" rtlCol="0">
                  <a:spAutoFit/>
                </a:bodyPr>
                <a:lstStyle/>
                <a:p>
                  <a:pPr algn="ctr"/>
                  <a:r>
                    <a:rPr lang="en-SG" sz="2800" dirty="0"/>
                    <a:t>(Y, {</a:t>
                  </a:r>
                  <a:r>
                    <a:rPr lang="en-SG" sz="2800" dirty="0">
                      <a:latin typeface="Arial" panose="020B0604020202020204" pitchFamily="34" charset="0"/>
                      <a:cs typeface="Arial" panose="020B0604020202020204" pitchFamily="34" charset="0"/>
                    </a:rPr>
                    <a:t>A,B</a:t>
                  </a:r>
                  <a:r>
                    <a:rPr lang="en-SG" sz="2800" dirty="0"/>
                    <a:t>})</a:t>
                  </a:r>
                </a:p>
              </p:txBody>
            </p:sp>
          </p:grpSp>
          <p:grpSp>
            <p:nvGrpSpPr>
              <p:cNvPr id="15" name="Group 14">
                <a:extLst>
                  <a:ext uri="{FF2B5EF4-FFF2-40B4-BE49-F238E27FC236}">
                    <a16:creationId xmlns:a16="http://schemas.microsoft.com/office/drawing/2014/main" id="{BF94489E-81B9-47A4-81EB-EB7BF79FE039}"/>
                  </a:ext>
                </a:extLst>
              </p:cNvPr>
              <p:cNvGrpSpPr/>
              <p:nvPr/>
            </p:nvGrpSpPr>
            <p:grpSpPr>
              <a:xfrm>
                <a:off x="4286605" y="4560512"/>
                <a:ext cx="3499811" cy="1549227"/>
                <a:chOff x="414546" y="3549120"/>
                <a:chExt cx="3499811" cy="1549227"/>
              </a:xfrm>
            </p:grpSpPr>
            <p:cxnSp>
              <p:nvCxnSpPr>
                <p:cNvPr id="16" name="Straight Arrow Connector 15">
                  <a:extLst>
                    <a:ext uri="{FF2B5EF4-FFF2-40B4-BE49-F238E27FC236}">
                      <a16:creationId xmlns:a16="http://schemas.microsoft.com/office/drawing/2014/main" id="{C88B958D-62AE-4EAA-AD4B-37A644B4EDE4}"/>
                    </a:ext>
                  </a:extLst>
                </p:cNvPr>
                <p:cNvCxnSpPr/>
                <p:nvPr/>
              </p:nvCxnSpPr>
              <p:spPr>
                <a:xfrm flipV="1">
                  <a:off x="1581150" y="4545897"/>
                  <a:ext cx="2333207" cy="552450"/>
                </a:xfrm>
                <a:prstGeom prst="straightConnector1">
                  <a:avLst/>
                </a:prstGeom>
                <a:ln>
                  <a:solidFill>
                    <a:srgbClr val="C00000"/>
                  </a:solidFill>
                  <a:headEnd type="none" w="sm" len="sm"/>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BBBB69E-DD83-472D-A94E-A3EC45409335}"/>
                    </a:ext>
                  </a:extLst>
                </p:cNvPr>
                <p:cNvCxnSpPr/>
                <p:nvPr/>
              </p:nvCxnSpPr>
              <p:spPr>
                <a:xfrm flipH="1" flipV="1">
                  <a:off x="419100" y="4133850"/>
                  <a:ext cx="1162050" cy="964497"/>
                </a:xfrm>
                <a:prstGeom prst="straightConnector1">
                  <a:avLst/>
                </a:prstGeom>
                <a:ln>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5782346-9827-4064-BD1B-1D04FDB49AF3}"/>
                    </a:ext>
                  </a:extLst>
                </p:cNvPr>
                <p:cNvCxnSpPr/>
                <p:nvPr/>
              </p:nvCxnSpPr>
              <p:spPr>
                <a:xfrm flipV="1">
                  <a:off x="414546" y="3549120"/>
                  <a:ext cx="2333207" cy="552450"/>
                </a:xfrm>
                <a:prstGeom prst="straightConnector1">
                  <a:avLst/>
                </a:prstGeom>
                <a:ln>
                  <a:solidFill>
                    <a:srgbClr val="C00000"/>
                  </a:solidFill>
                  <a:headEnd type="none" w="sm" len="sm"/>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599494-81D1-4F8D-B94D-38456F6B8D0D}"/>
                    </a:ext>
                  </a:extLst>
                </p:cNvPr>
                <p:cNvCxnSpPr/>
                <p:nvPr/>
              </p:nvCxnSpPr>
              <p:spPr>
                <a:xfrm flipH="1" flipV="1">
                  <a:off x="2747753" y="3549120"/>
                  <a:ext cx="1162050" cy="964497"/>
                </a:xfrm>
                <a:prstGeom prst="straightConnector1">
                  <a:avLst/>
                </a:prstGeom>
                <a:ln>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24" name="Group 23">
              <a:extLst>
                <a:ext uri="{FF2B5EF4-FFF2-40B4-BE49-F238E27FC236}">
                  <a16:creationId xmlns:a16="http://schemas.microsoft.com/office/drawing/2014/main" id="{72A6AE4B-AD06-4706-B490-AA8D7917476C}"/>
                </a:ext>
              </a:extLst>
            </p:cNvPr>
            <p:cNvGrpSpPr/>
            <p:nvPr/>
          </p:nvGrpSpPr>
          <p:grpSpPr>
            <a:xfrm>
              <a:off x="4286605" y="1735292"/>
              <a:ext cx="3495257" cy="4374447"/>
              <a:chOff x="4286605" y="1735292"/>
              <a:chExt cx="3495257" cy="4374447"/>
            </a:xfrm>
          </p:grpSpPr>
          <p:cxnSp>
            <p:nvCxnSpPr>
              <p:cNvPr id="25" name="Straight Arrow Connector 24">
                <a:extLst>
                  <a:ext uri="{FF2B5EF4-FFF2-40B4-BE49-F238E27FC236}">
                    <a16:creationId xmlns:a16="http://schemas.microsoft.com/office/drawing/2014/main" id="{BE6C5D76-5E7C-45A3-90DE-80160B9893AA}"/>
                  </a:ext>
                </a:extLst>
              </p:cNvPr>
              <p:cNvCxnSpPr/>
              <p:nvPr/>
            </p:nvCxnSpPr>
            <p:spPr>
              <a:xfrm flipV="1">
                <a:off x="4286605" y="2287742"/>
                <a:ext cx="0" cy="2825220"/>
              </a:xfrm>
              <a:prstGeom prst="straightConnector1">
                <a:avLst/>
              </a:prstGeom>
              <a:ln w="19050">
                <a:solidFill>
                  <a:srgbClr val="00B05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9AE512C-ED55-4AE3-B0D2-E83F8C4C4CBE}"/>
                  </a:ext>
                </a:extLst>
              </p:cNvPr>
              <p:cNvCxnSpPr/>
              <p:nvPr/>
            </p:nvCxnSpPr>
            <p:spPr>
              <a:xfrm flipV="1">
                <a:off x="5453209" y="3284519"/>
                <a:ext cx="0" cy="2825220"/>
              </a:xfrm>
              <a:prstGeom prst="straightConnector1">
                <a:avLst/>
              </a:prstGeom>
              <a:ln w="19050">
                <a:solidFill>
                  <a:srgbClr val="00B05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ECF9ED-E5BB-4CCF-BB2D-0CD266462AEE}"/>
                  </a:ext>
                </a:extLst>
              </p:cNvPr>
              <p:cNvCxnSpPr/>
              <p:nvPr/>
            </p:nvCxnSpPr>
            <p:spPr>
              <a:xfrm flipV="1">
                <a:off x="7781862" y="2732069"/>
                <a:ext cx="0" cy="2825220"/>
              </a:xfrm>
              <a:prstGeom prst="straightConnector1">
                <a:avLst/>
              </a:prstGeom>
              <a:ln w="19050">
                <a:solidFill>
                  <a:srgbClr val="00B05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F25806B-CB35-4F27-B624-C11444948A7B}"/>
                  </a:ext>
                </a:extLst>
              </p:cNvPr>
              <p:cNvCxnSpPr/>
              <p:nvPr/>
            </p:nvCxnSpPr>
            <p:spPr>
              <a:xfrm flipV="1">
                <a:off x="6582067" y="1735292"/>
                <a:ext cx="0" cy="2825220"/>
              </a:xfrm>
              <a:prstGeom prst="straightConnector1">
                <a:avLst/>
              </a:prstGeom>
              <a:ln w="19050">
                <a:solidFill>
                  <a:srgbClr val="00B050"/>
                </a:solidFill>
                <a:prstDash val="dash"/>
                <a:headEnd type="none" w="lg" len="lg"/>
                <a:tailEnd type="stealth" w="lg"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01865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502D-A51B-4A27-87C7-4C507C241138}"/>
              </a:ext>
            </a:extLst>
          </p:cNvPr>
          <p:cNvSpPr>
            <a:spLocks noGrp="1"/>
          </p:cNvSpPr>
          <p:nvPr>
            <p:ph type="title"/>
          </p:nvPr>
        </p:nvSpPr>
        <p:spPr/>
        <p:txBody>
          <a:bodyPr/>
          <a:lstStyle/>
          <a:p>
            <a:r>
              <a:rPr lang="en-SG" dirty="0"/>
              <a:t>Example of the dominances:</a:t>
            </a:r>
          </a:p>
        </p:txBody>
      </p:sp>
      <p:sp>
        <p:nvSpPr>
          <p:cNvPr id="3" name="Content Placeholder 2">
            <a:extLst>
              <a:ext uri="{FF2B5EF4-FFF2-40B4-BE49-F238E27FC236}">
                <a16:creationId xmlns:a16="http://schemas.microsoft.com/office/drawing/2014/main" id="{91D20E1E-A38F-4217-A101-8AF1C166EE50}"/>
              </a:ext>
            </a:extLst>
          </p:cNvPr>
          <p:cNvSpPr>
            <a:spLocks noGrp="1"/>
          </p:cNvSpPr>
          <p:nvPr>
            <p:ph idx="1"/>
          </p:nvPr>
        </p:nvSpPr>
        <p:spPr>
          <a:xfrm>
            <a:off x="569843" y="1479972"/>
            <a:ext cx="10781903" cy="5100558"/>
          </a:xfrm>
        </p:spPr>
        <p:txBody>
          <a:bodyPr>
            <a:normAutofit fontScale="92500" lnSpcReduction="10000"/>
          </a:bodyPr>
          <a:lstStyle/>
          <a:p>
            <a:pPr marL="0" indent="0">
              <a:buNone/>
            </a:pPr>
            <a:r>
              <a:rPr lang="en-SG" dirty="0">
                <a:solidFill>
                  <a:srgbClr val="00B050"/>
                </a:solidFill>
                <a:latin typeface="Arial" panose="020B0604020202020204" pitchFamily="34" charset="0"/>
                <a:cs typeface="Arial" panose="020B0604020202020204" pitchFamily="34" charset="0"/>
              </a:rPr>
              <a:t>(Y,{ø}) ≥ (X,{ø})</a:t>
            </a:r>
          </a:p>
          <a:p>
            <a:pPr marL="0" indent="0">
              <a:buNone/>
            </a:pPr>
            <a:r>
              <a:rPr lang="en-SG" dirty="0">
                <a:solidFill>
                  <a:srgbClr val="00B050"/>
                </a:solidFill>
                <a:latin typeface="Arial" panose="020B0604020202020204" pitchFamily="34" charset="0"/>
                <a:cs typeface="Arial" panose="020B0604020202020204" pitchFamily="34" charset="0"/>
              </a:rPr>
              <a:t>(Y,{A}) ≥ (X,{A})</a:t>
            </a:r>
          </a:p>
          <a:p>
            <a:pPr marL="0" indent="0">
              <a:buNone/>
            </a:pPr>
            <a:r>
              <a:rPr lang="en-SG" dirty="0">
                <a:solidFill>
                  <a:srgbClr val="00B050"/>
                </a:solidFill>
                <a:latin typeface="Arial" panose="020B0604020202020204" pitchFamily="34" charset="0"/>
                <a:cs typeface="Arial" panose="020B0604020202020204" pitchFamily="34" charset="0"/>
              </a:rPr>
              <a:t>(Y,{B}) ≥ (X,{B})</a:t>
            </a:r>
          </a:p>
          <a:p>
            <a:pPr marL="0" indent="0">
              <a:buNone/>
            </a:pPr>
            <a:r>
              <a:rPr lang="en-SG" dirty="0">
                <a:solidFill>
                  <a:srgbClr val="00B050"/>
                </a:solidFill>
                <a:latin typeface="Arial" panose="020B0604020202020204" pitchFamily="34" charset="0"/>
                <a:cs typeface="Arial" panose="020B0604020202020204" pitchFamily="34" charset="0"/>
              </a:rPr>
              <a:t>(Y,{A,B}) ≥ (X,{A,B})</a:t>
            </a:r>
          </a:p>
          <a:p>
            <a:pPr marL="0" indent="0">
              <a:buNone/>
            </a:pPr>
            <a:r>
              <a:rPr lang="en-SG" dirty="0">
                <a:solidFill>
                  <a:srgbClr val="C00000"/>
                </a:solidFill>
                <a:latin typeface="Arial" panose="020B0604020202020204" pitchFamily="34" charset="0"/>
                <a:cs typeface="Arial" panose="020B0604020202020204" pitchFamily="34" charset="0"/>
              </a:rPr>
              <a:t>(Y,{A}) ≥ (Y,{ø})</a:t>
            </a:r>
          </a:p>
          <a:p>
            <a:pPr marL="0" indent="0">
              <a:buNone/>
            </a:pPr>
            <a:r>
              <a:rPr lang="en-SG" dirty="0">
                <a:solidFill>
                  <a:srgbClr val="C00000"/>
                </a:solidFill>
                <a:latin typeface="Arial" panose="020B0604020202020204" pitchFamily="34" charset="0"/>
                <a:cs typeface="Arial" panose="020B0604020202020204" pitchFamily="34" charset="0"/>
              </a:rPr>
              <a:t>(Y,{B}) ≥ (Y,{ø})</a:t>
            </a:r>
          </a:p>
          <a:p>
            <a:pPr marL="0" indent="0">
              <a:buNone/>
            </a:pPr>
            <a:endParaRPr lang="en-SG" dirty="0">
              <a:solidFill>
                <a:srgbClr val="C00000"/>
              </a:solidFill>
              <a:latin typeface="Arial" panose="020B0604020202020204" pitchFamily="34" charset="0"/>
              <a:cs typeface="Arial" panose="020B0604020202020204" pitchFamily="34" charset="0"/>
            </a:endParaRPr>
          </a:p>
          <a:p>
            <a:pPr marL="0" indent="0">
              <a:buNone/>
            </a:pPr>
            <a:r>
              <a:rPr lang="en-SG" dirty="0">
                <a:solidFill>
                  <a:srgbClr val="C00000"/>
                </a:solidFill>
                <a:latin typeface="Arial" panose="020B0604020202020204" pitchFamily="34" charset="0"/>
                <a:cs typeface="Arial" panose="020B0604020202020204" pitchFamily="34" charset="0"/>
              </a:rPr>
              <a:t>(X,{A}) ≥ (X,{ø})</a:t>
            </a:r>
          </a:p>
          <a:p>
            <a:pPr marL="0" indent="0">
              <a:buNone/>
            </a:pPr>
            <a:r>
              <a:rPr lang="en-SG" dirty="0">
                <a:solidFill>
                  <a:srgbClr val="C00000"/>
                </a:solidFill>
                <a:latin typeface="Arial" panose="020B0604020202020204" pitchFamily="34" charset="0"/>
                <a:cs typeface="Arial" panose="020B0604020202020204" pitchFamily="34" charset="0"/>
              </a:rPr>
              <a:t>(X,{B}) ≥ (X,{ø})</a:t>
            </a:r>
          </a:p>
          <a:p>
            <a:pPr marL="0" indent="0">
              <a:buNone/>
            </a:pPr>
            <a:r>
              <a:rPr lang="en-SG" dirty="0">
                <a:solidFill>
                  <a:srgbClr val="C00000"/>
                </a:solidFill>
                <a:latin typeface="Arial" panose="020B0604020202020204" pitchFamily="34" charset="0"/>
                <a:cs typeface="Arial" panose="020B0604020202020204" pitchFamily="34" charset="0"/>
              </a:rPr>
              <a:t>(X,{A,B}) ≥ (X,{A})</a:t>
            </a:r>
          </a:p>
          <a:p>
            <a:pPr marL="0" indent="0">
              <a:buNone/>
            </a:pPr>
            <a:r>
              <a:rPr lang="en-SG" dirty="0">
                <a:solidFill>
                  <a:srgbClr val="C00000"/>
                </a:solidFill>
                <a:latin typeface="Arial" panose="020B0604020202020204" pitchFamily="34" charset="0"/>
                <a:cs typeface="Arial" panose="020B0604020202020204" pitchFamily="34" charset="0"/>
              </a:rPr>
              <a:t>(X,{A,B}) ≥ (X,{B})</a:t>
            </a:r>
          </a:p>
        </p:txBody>
      </p:sp>
      <p:grpSp>
        <p:nvGrpSpPr>
          <p:cNvPr id="22" name="Group 21">
            <a:extLst>
              <a:ext uri="{FF2B5EF4-FFF2-40B4-BE49-F238E27FC236}">
                <a16:creationId xmlns:a16="http://schemas.microsoft.com/office/drawing/2014/main" id="{17CCE75F-E921-4AFA-8868-CD1430839D5A}"/>
              </a:ext>
            </a:extLst>
          </p:cNvPr>
          <p:cNvGrpSpPr/>
          <p:nvPr/>
        </p:nvGrpSpPr>
        <p:grpSpPr>
          <a:xfrm>
            <a:off x="5960794" y="1273597"/>
            <a:ext cx="5943259" cy="3517493"/>
            <a:chOff x="2935109" y="869898"/>
            <a:chExt cx="6189500" cy="5695595"/>
          </a:xfrm>
        </p:grpSpPr>
        <p:grpSp>
          <p:nvGrpSpPr>
            <p:cNvPr id="23" name="Group 22">
              <a:extLst>
                <a:ext uri="{FF2B5EF4-FFF2-40B4-BE49-F238E27FC236}">
                  <a16:creationId xmlns:a16="http://schemas.microsoft.com/office/drawing/2014/main" id="{C77520B0-4CA3-46F5-8FD2-6368307083CF}"/>
                </a:ext>
              </a:extLst>
            </p:cNvPr>
            <p:cNvGrpSpPr/>
            <p:nvPr/>
          </p:nvGrpSpPr>
          <p:grpSpPr>
            <a:xfrm>
              <a:off x="2935109" y="4560512"/>
              <a:ext cx="6189500" cy="2004981"/>
              <a:chOff x="2935109" y="4560512"/>
              <a:chExt cx="6189500" cy="2004981"/>
            </a:xfrm>
          </p:grpSpPr>
          <p:grpSp>
            <p:nvGrpSpPr>
              <p:cNvPr id="41" name="Group 40">
                <a:extLst>
                  <a:ext uri="{FF2B5EF4-FFF2-40B4-BE49-F238E27FC236}">
                    <a16:creationId xmlns:a16="http://schemas.microsoft.com/office/drawing/2014/main" id="{EF650D8F-3115-483C-BB0F-1EA0FD17833A}"/>
                  </a:ext>
                </a:extLst>
              </p:cNvPr>
              <p:cNvGrpSpPr/>
              <p:nvPr/>
            </p:nvGrpSpPr>
            <p:grpSpPr>
              <a:xfrm>
                <a:off x="2935109" y="4591087"/>
                <a:ext cx="6189500" cy="1974406"/>
                <a:chOff x="3047996" y="4303575"/>
                <a:chExt cx="6189500" cy="1974406"/>
              </a:xfrm>
            </p:grpSpPr>
            <p:sp>
              <p:nvSpPr>
                <p:cNvPr id="47" name="TextBox 46">
                  <a:extLst>
                    <a:ext uri="{FF2B5EF4-FFF2-40B4-BE49-F238E27FC236}">
                      <a16:creationId xmlns:a16="http://schemas.microsoft.com/office/drawing/2014/main" id="{F9258B5A-7641-4B37-B6FC-66961078CE3A}"/>
                    </a:ext>
                  </a:extLst>
                </p:cNvPr>
                <p:cNvSpPr txBox="1"/>
                <p:nvPr/>
              </p:nvSpPr>
              <p:spPr>
                <a:xfrm>
                  <a:off x="7779757" y="4978909"/>
                  <a:ext cx="1457739" cy="523220"/>
                </a:xfrm>
                <a:prstGeom prst="rect">
                  <a:avLst/>
                </a:prstGeom>
                <a:noFill/>
              </p:spPr>
              <p:txBody>
                <a:bodyPr wrap="square" rtlCol="0">
                  <a:spAutoFit/>
                </a:bodyPr>
                <a:lstStyle/>
                <a:p>
                  <a:pPr algn="ctr"/>
                  <a:r>
                    <a:rPr lang="en-SG" sz="2800" dirty="0"/>
                    <a:t>(X, {B})</a:t>
                  </a:r>
                </a:p>
              </p:txBody>
            </p:sp>
            <p:sp>
              <p:nvSpPr>
                <p:cNvPr id="48" name="TextBox 47">
                  <a:extLst>
                    <a:ext uri="{FF2B5EF4-FFF2-40B4-BE49-F238E27FC236}">
                      <a16:creationId xmlns:a16="http://schemas.microsoft.com/office/drawing/2014/main" id="{7C9C6AC3-BC7A-4083-A85E-06522FE44E4D}"/>
                    </a:ext>
                  </a:extLst>
                </p:cNvPr>
                <p:cNvSpPr txBox="1"/>
                <p:nvPr/>
              </p:nvSpPr>
              <p:spPr>
                <a:xfrm>
                  <a:off x="4906614" y="5754761"/>
                  <a:ext cx="1457739" cy="523220"/>
                </a:xfrm>
                <a:prstGeom prst="rect">
                  <a:avLst/>
                </a:prstGeom>
                <a:noFill/>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ø</a:t>
                  </a:r>
                  <a:r>
                    <a:rPr lang="en-SG" sz="2800" dirty="0"/>
                    <a:t>})</a:t>
                  </a:r>
                </a:p>
              </p:txBody>
            </p:sp>
            <p:sp>
              <p:nvSpPr>
                <p:cNvPr id="49" name="TextBox 48">
                  <a:extLst>
                    <a:ext uri="{FF2B5EF4-FFF2-40B4-BE49-F238E27FC236}">
                      <a16:creationId xmlns:a16="http://schemas.microsoft.com/office/drawing/2014/main" id="{0725C1AE-9573-461E-AF0B-737E77F62C4C}"/>
                    </a:ext>
                  </a:extLst>
                </p:cNvPr>
                <p:cNvSpPr txBox="1"/>
                <p:nvPr/>
              </p:nvSpPr>
              <p:spPr>
                <a:xfrm>
                  <a:off x="3047996" y="4969931"/>
                  <a:ext cx="1457739" cy="523220"/>
                </a:xfrm>
                <a:prstGeom prst="rect">
                  <a:avLst/>
                </a:prstGeom>
                <a:noFill/>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A</a:t>
                  </a:r>
                  <a:r>
                    <a:rPr lang="en-SG" sz="2800" dirty="0"/>
                    <a:t>})</a:t>
                  </a:r>
                </a:p>
              </p:txBody>
            </p:sp>
            <p:sp>
              <p:nvSpPr>
                <p:cNvPr id="50" name="TextBox 49">
                  <a:extLst>
                    <a:ext uri="{FF2B5EF4-FFF2-40B4-BE49-F238E27FC236}">
                      <a16:creationId xmlns:a16="http://schemas.microsoft.com/office/drawing/2014/main" id="{01849248-4E71-4AD4-A9A7-8FE698CB62D3}"/>
                    </a:ext>
                  </a:extLst>
                </p:cNvPr>
                <p:cNvSpPr txBox="1"/>
                <p:nvPr/>
              </p:nvSpPr>
              <p:spPr>
                <a:xfrm>
                  <a:off x="5635483" y="4303575"/>
                  <a:ext cx="1835428" cy="523220"/>
                </a:xfrm>
                <a:prstGeom prst="rect">
                  <a:avLst/>
                </a:prstGeom>
                <a:noFill/>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A,B</a:t>
                  </a:r>
                  <a:r>
                    <a:rPr lang="en-SG" sz="2800" dirty="0"/>
                    <a:t>})</a:t>
                  </a:r>
                </a:p>
              </p:txBody>
            </p:sp>
          </p:grpSp>
          <p:grpSp>
            <p:nvGrpSpPr>
              <p:cNvPr id="42" name="Group 41">
                <a:extLst>
                  <a:ext uri="{FF2B5EF4-FFF2-40B4-BE49-F238E27FC236}">
                    <a16:creationId xmlns:a16="http://schemas.microsoft.com/office/drawing/2014/main" id="{98178F44-C8AD-4374-92C8-FCA861F30E32}"/>
                  </a:ext>
                </a:extLst>
              </p:cNvPr>
              <p:cNvGrpSpPr/>
              <p:nvPr/>
            </p:nvGrpSpPr>
            <p:grpSpPr>
              <a:xfrm>
                <a:off x="4286605" y="4560512"/>
                <a:ext cx="3499811" cy="1549227"/>
                <a:chOff x="414546" y="3549120"/>
                <a:chExt cx="3499811" cy="1549227"/>
              </a:xfrm>
            </p:grpSpPr>
            <p:cxnSp>
              <p:nvCxnSpPr>
                <p:cNvPr id="43" name="Straight Arrow Connector 42">
                  <a:extLst>
                    <a:ext uri="{FF2B5EF4-FFF2-40B4-BE49-F238E27FC236}">
                      <a16:creationId xmlns:a16="http://schemas.microsoft.com/office/drawing/2014/main" id="{110C74B1-36C9-4E70-B483-514F5A14941A}"/>
                    </a:ext>
                  </a:extLst>
                </p:cNvPr>
                <p:cNvCxnSpPr/>
                <p:nvPr/>
              </p:nvCxnSpPr>
              <p:spPr>
                <a:xfrm flipV="1">
                  <a:off x="1581150" y="4545897"/>
                  <a:ext cx="2333207" cy="552450"/>
                </a:xfrm>
                <a:prstGeom prst="straightConnector1">
                  <a:avLst/>
                </a:prstGeom>
                <a:ln>
                  <a:solidFill>
                    <a:srgbClr val="C00000"/>
                  </a:solidFill>
                  <a:headEnd type="none" w="sm" len="sm"/>
                  <a:tailEnd type="stealth"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59BCDCC-AE98-4B8B-A29A-72355198A7E8}"/>
                    </a:ext>
                  </a:extLst>
                </p:cNvPr>
                <p:cNvCxnSpPr/>
                <p:nvPr/>
              </p:nvCxnSpPr>
              <p:spPr>
                <a:xfrm flipH="1" flipV="1">
                  <a:off x="419100" y="4133850"/>
                  <a:ext cx="1162050" cy="964497"/>
                </a:xfrm>
                <a:prstGeom prst="straightConnector1">
                  <a:avLst/>
                </a:prstGeom>
                <a:ln>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C031B1A-F291-47D2-AC28-7F54FBA005FA}"/>
                    </a:ext>
                  </a:extLst>
                </p:cNvPr>
                <p:cNvCxnSpPr/>
                <p:nvPr/>
              </p:nvCxnSpPr>
              <p:spPr>
                <a:xfrm flipV="1">
                  <a:off x="414546" y="3549120"/>
                  <a:ext cx="2333207" cy="552450"/>
                </a:xfrm>
                <a:prstGeom prst="straightConnector1">
                  <a:avLst/>
                </a:prstGeom>
                <a:ln>
                  <a:solidFill>
                    <a:srgbClr val="C00000"/>
                  </a:solidFill>
                  <a:headEnd type="none" w="sm" len="sm"/>
                  <a:tailEnd type="stealth"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83FEFEC-2EE0-47D6-B279-DFA6B553E305}"/>
                    </a:ext>
                  </a:extLst>
                </p:cNvPr>
                <p:cNvCxnSpPr/>
                <p:nvPr/>
              </p:nvCxnSpPr>
              <p:spPr>
                <a:xfrm flipH="1" flipV="1">
                  <a:off x="2747753" y="3549120"/>
                  <a:ext cx="1162050" cy="964497"/>
                </a:xfrm>
                <a:prstGeom prst="straightConnector1">
                  <a:avLst/>
                </a:prstGeom>
                <a:ln>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24" name="Group 23">
              <a:extLst>
                <a:ext uri="{FF2B5EF4-FFF2-40B4-BE49-F238E27FC236}">
                  <a16:creationId xmlns:a16="http://schemas.microsoft.com/office/drawing/2014/main" id="{9E9A5805-7C61-48D3-A899-D4B78749B49E}"/>
                </a:ext>
              </a:extLst>
            </p:cNvPr>
            <p:cNvGrpSpPr/>
            <p:nvPr/>
          </p:nvGrpSpPr>
          <p:grpSpPr>
            <a:xfrm>
              <a:off x="2935109" y="869898"/>
              <a:ext cx="6189500" cy="2382341"/>
              <a:chOff x="2935109" y="3727398"/>
              <a:chExt cx="6189500" cy="2382341"/>
            </a:xfrm>
          </p:grpSpPr>
          <p:grpSp>
            <p:nvGrpSpPr>
              <p:cNvPr id="30" name="Group 29">
                <a:extLst>
                  <a:ext uri="{FF2B5EF4-FFF2-40B4-BE49-F238E27FC236}">
                    <a16:creationId xmlns:a16="http://schemas.microsoft.com/office/drawing/2014/main" id="{3C9C2AEC-17AC-4E82-ADCD-50FF4227AFA2}"/>
                  </a:ext>
                </a:extLst>
              </p:cNvPr>
              <p:cNvGrpSpPr/>
              <p:nvPr/>
            </p:nvGrpSpPr>
            <p:grpSpPr>
              <a:xfrm>
                <a:off x="2935109" y="3727398"/>
                <a:ext cx="6189500" cy="2062243"/>
                <a:chOff x="3047996" y="3439886"/>
                <a:chExt cx="6189500" cy="2062243"/>
              </a:xfrm>
            </p:grpSpPr>
            <p:sp>
              <p:nvSpPr>
                <p:cNvPr id="37" name="TextBox 36">
                  <a:extLst>
                    <a:ext uri="{FF2B5EF4-FFF2-40B4-BE49-F238E27FC236}">
                      <a16:creationId xmlns:a16="http://schemas.microsoft.com/office/drawing/2014/main" id="{9E1C658C-12A1-490B-A2B7-6784EFC99D4D}"/>
                    </a:ext>
                  </a:extLst>
                </p:cNvPr>
                <p:cNvSpPr txBox="1"/>
                <p:nvPr/>
              </p:nvSpPr>
              <p:spPr>
                <a:xfrm>
                  <a:off x="7779757" y="4978909"/>
                  <a:ext cx="1457739" cy="523220"/>
                </a:xfrm>
                <a:prstGeom prst="rect">
                  <a:avLst/>
                </a:prstGeom>
                <a:noFill/>
              </p:spPr>
              <p:txBody>
                <a:bodyPr wrap="square" rtlCol="0">
                  <a:spAutoFit/>
                </a:bodyPr>
                <a:lstStyle/>
                <a:p>
                  <a:pPr algn="ctr"/>
                  <a:r>
                    <a:rPr lang="en-SG" sz="2800" dirty="0"/>
                    <a:t>(Y, {B})</a:t>
                  </a:r>
                </a:p>
              </p:txBody>
            </p:sp>
            <p:sp>
              <p:nvSpPr>
                <p:cNvPr id="38" name="TextBox 37">
                  <a:extLst>
                    <a:ext uri="{FF2B5EF4-FFF2-40B4-BE49-F238E27FC236}">
                      <a16:creationId xmlns:a16="http://schemas.microsoft.com/office/drawing/2014/main" id="{FA09354D-7755-49CC-A30B-CFBF5CCEF76D}"/>
                    </a:ext>
                  </a:extLst>
                </p:cNvPr>
                <p:cNvSpPr txBox="1"/>
                <p:nvPr/>
              </p:nvSpPr>
              <p:spPr>
                <a:xfrm>
                  <a:off x="4906614" y="4952760"/>
                  <a:ext cx="1457739" cy="523220"/>
                </a:xfrm>
                <a:prstGeom prst="rect">
                  <a:avLst/>
                </a:prstGeom>
                <a:noFill/>
              </p:spPr>
              <p:txBody>
                <a:bodyPr wrap="square" rtlCol="0">
                  <a:spAutoFit/>
                </a:bodyPr>
                <a:lstStyle/>
                <a:p>
                  <a:pPr algn="ctr"/>
                  <a:r>
                    <a:rPr lang="en-SG" sz="2800" dirty="0"/>
                    <a:t>(Y, {</a:t>
                  </a:r>
                  <a:r>
                    <a:rPr lang="en-SG" sz="2800" dirty="0">
                      <a:latin typeface="Arial" panose="020B0604020202020204" pitchFamily="34" charset="0"/>
                      <a:cs typeface="Arial" panose="020B0604020202020204" pitchFamily="34" charset="0"/>
                    </a:rPr>
                    <a:t>ø</a:t>
                  </a:r>
                  <a:r>
                    <a:rPr lang="en-SG" sz="2800" dirty="0"/>
                    <a:t>})</a:t>
                  </a:r>
                </a:p>
              </p:txBody>
            </p:sp>
            <p:sp>
              <p:nvSpPr>
                <p:cNvPr id="39" name="TextBox 38">
                  <a:extLst>
                    <a:ext uri="{FF2B5EF4-FFF2-40B4-BE49-F238E27FC236}">
                      <a16:creationId xmlns:a16="http://schemas.microsoft.com/office/drawing/2014/main" id="{55A331D9-1752-41CD-8F3B-86B9A0C1335E}"/>
                    </a:ext>
                  </a:extLst>
                </p:cNvPr>
                <p:cNvSpPr txBox="1"/>
                <p:nvPr/>
              </p:nvSpPr>
              <p:spPr>
                <a:xfrm>
                  <a:off x="3047996" y="4969931"/>
                  <a:ext cx="1457739" cy="523220"/>
                </a:xfrm>
                <a:prstGeom prst="rect">
                  <a:avLst/>
                </a:prstGeom>
                <a:noFill/>
              </p:spPr>
              <p:txBody>
                <a:bodyPr wrap="square" rtlCol="0">
                  <a:spAutoFit/>
                </a:bodyPr>
                <a:lstStyle/>
                <a:p>
                  <a:pPr algn="ctr"/>
                  <a:r>
                    <a:rPr lang="en-SG" sz="2800" dirty="0"/>
                    <a:t>(Y, {</a:t>
                  </a:r>
                  <a:r>
                    <a:rPr lang="en-SG" sz="2800" dirty="0">
                      <a:latin typeface="Arial" panose="020B0604020202020204" pitchFamily="34" charset="0"/>
                      <a:cs typeface="Arial" panose="020B0604020202020204" pitchFamily="34" charset="0"/>
                    </a:rPr>
                    <a:t>A</a:t>
                  </a:r>
                  <a:r>
                    <a:rPr lang="en-SG" sz="2800" dirty="0"/>
                    <a:t>})</a:t>
                  </a:r>
                </a:p>
              </p:txBody>
            </p:sp>
            <p:sp>
              <p:nvSpPr>
                <p:cNvPr id="40" name="TextBox 39">
                  <a:extLst>
                    <a:ext uri="{FF2B5EF4-FFF2-40B4-BE49-F238E27FC236}">
                      <a16:creationId xmlns:a16="http://schemas.microsoft.com/office/drawing/2014/main" id="{951A9DEF-1FD3-4206-BD21-AEEC1C1508B5}"/>
                    </a:ext>
                  </a:extLst>
                </p:cNvPr>
                <p:cNvSpPr txBox="1"/>
                <p:nvPr/>
              </p:nvSpPr>
              <p:spPr>
                <a:xfrm>
                  <a:off x="5695001" y="3439886"/>
                  <a:ext cx="1835428" cy="523220"/>
                </a:xfrm>
                <a:prstGeom prst="rect">
                  <a:avLst/>
                </a:prstGeom>
                <a:noFill/>
              </p:spPr>
              <p:txBody>
                <a:bodyPr wrap="square" rtlCol="0">
                  <a:spAutoFit/>
                </a:bodyPr>
                <a:lstStyle/>
                <a:p>
                  <a:pPr algn="ctr"/>
                  <a:r>
                    <a:rPr lang="en-SG" sz="2800" dirty="0"/>
                    <a:t>(Y, {</a:t>
                  </a:r>
                  <a:r>
                    <a:rPr lang="en-SG" sz="2800" dirty="0">
                      <a:latin typeface="Arial" panose="020B0604020202020204" pitchFamily="34" charset="0"/>
                      <a:cs typeface="Arial" panose="020B0604020202020204" pitchFamily="34" charset="0"/>
                    </a:rPr>
                    <a:t>A,B</a:t>
                  </a:r>
                  <a:r>
                    <a:rPr lang="en-SG" sz="2800" dirty="0"/>
                    <a:t>})</a:t>
                  </a:r>
                </a:p>
              </p:txBody>
            </p:sp>
          </p:grpSp>
          <p:grpSp>
            <p:nvGrpSpPr>
              <p:cNvPr id="31" name="Group 30">
                <a:extLst>
                  <a:ext uri="{FF2B5EF4-FFF2-40B4-BE49-F238E27FC236}">
                    <a16:creationId xmlns:a16="http://schemas.microsoft.com/office/drawing/2014/main" id="{0FD96D95-F65D-4D5F-A922-A3F6B6C2A443}"/>
                  </a:ext>
                </a:extLst>
              </p:cNvPr>
              <p:cNvGrpSpPr/>
              <p:nvPr/>
            </p:nvGrpSpPr>
            <p:grpSpPr>
              <a:xfrm>
                <a:off x="4286605" y="4560512"/>
                <a:ext cx="3499811" cy="1549227"/>
                <a:chOff x="414546" y="3549120"/>
                <a:chExt cx="3499811" cy="1549227"/>
              </a:xfrm>
            </p:grpSpPr>
            <p:cxnSp>
              <p:nvCxnSpPr>
                <p:cNvPr id="32" name="Straight Arrow Connector 31">
                  <a:extLst>
                    <a:ext uri="{FF2B5EF4-FFF2-40B4-BE49-F238E27FC236}">
                      <a16:creationId xmlns:a16="http://schemas.microsoft.com/office/drawing/2014/main" id="{864974CD-91D1-46FD-8344-11FDD7E42C44}"/>
                    </a:ext>
                  </a:extLst>
                </p:cNvPr>
                <p:cNvCxnSpPr/>
                <p:nvPr/>
              </p:nvCxnSpPr>
              <p:spPr>
                <a:xfrm flipV="1">
                  <a:off x="1581150" y="4545897"/>
                  <a:ext cx="2333207" cy="552450"/>
                </a:xfrm>
                <a:prstGeom prst="straightConnector1">
                  <a:avLst/>
                </a:prstGeom>
                <a:ln>
                  <a:solidFill>
                    <a:srgbClr val="C00000"/>
                  </a:solidFill>
                  <a:headEnd type="none" w="sm" len="sm"/>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54525F3-0B36-4480-9931-CA7D5EF5BDF1}"/>
                    </a:ext>
                  </a:extLst>
                </p:cNvPr>
                <p:cNvCxnSpPr/>
                <p:nvPr/>
              </p:nvCxnSpPr>
              <p:spPr>
                <a:xfrm flipH="1" flipV="1">
                  <a:off x="419100" y="4133850"/>
                  <a:ext cx="1162050" cy="964497"/>
                </a:xfrm>
                <a:prstGeom prst="straightConnector1">
                  <a:avLst/>
                </a:prstGeom>
                <a:ln>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436C741-1A4F-4459-868D-4CFE34583B32}"/>
                    </a:ext>
                  </a:extLst>
                </p:cNvPr>
                <p:cNvCxnSpPr/>
                <p:nvPr/>
              </p:nvCxnSpPr>
              <p:spPr>
                <a:xfrm flipV="1">
                  <a:off x="414546" y="3549120"/>
                  <a:ext cx="2333207" cy="552450"/>
                </a:xfrm>
                <a:prstGeom prst="straightConnector1">
                  <a:avLst/>
                </a:prstGeom>
                <a:ln>
                  <a:solidFill>
                    <a:srgbClr val="C00000"/>
                  </a:solidFill>
                  <a:headEnd type="none" w="sm" len="sm"/>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900A132-3094-43D5-B0DA-AD5F4D4C7A61}"/>
                    </a:ext>
                  </a:extLst>
                </p:cNvPr>
                <p:cNvCxnSpPr/>
                <p:nvPr/>
              </p:nvCxnSpPr>
              <p:spPr>
                <a:xfrm flipH="1" flipV="1">
                  <a:off x="2747753" y="3549120"/>
                  <a:ext cx="1162050" cy="964497"/>
                </a:xfrm>
                <a:prstGeom prst="straightConnector1">
                  <a:avLst/>
                </a:prstGeom>
                <a:ln>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25" name="Group 24">
              <a:extLst>
                <a:ext uri="{FF2B5EF4-FFF2-40B4-BE49-F238E27FC236}">
                  <a16:creationId xmlns:a16="http://schemas.microsoft.com/office/drawing/2014/main" id="{C9D7A523-DCB5-4580-A844-1AAD675C2A66}"/>
                </a:ext>
              </a:extLst>
            </p:cNvPr>
            <p:cNvGrpSpPr/>
            <p:nvPr/>
          </p:nvGrpSpPr>
          <p:grpSpPr>
            <a:xfrm>
              <a:off x="4286605" y="1735292"/>
              <a:ext cx="3495257" cy="4374447"/>
              <a:chOff x="4286605" y="1735292"/>
              <a:chExt cx="3495257" cy="4374447"/>
            </a:xfrm>
          </p:grpSpPr>
          <p:cxnSp>
            <p:nvCxnSpPr>
              <p:cNvPr id="26" name="Straight Arrow Connector 25">
                <a:extLst>
                  <a:ext uri="{FF2B5EF4-FFF2-40B4-BE49-F238E27FC236}">
                    <a16:creationId xmlns:a16="http://schemas.microsoft.com/office/drawing/2014/main" id="{C23B43BB-92BF-4554-9DD6-03E23EB6CFA4}"/>
                  </a:ext>
                </a:extLst>
              </p:cNvPr>
              <p:cNvCxnSpPr/>
              <p:nvPr/>
            </p:nvCxnSpPr>
            <p:spPr>
              <a:xfrm flipV="1">
                <a:off x="4286605" y="2287742"/>
                <a:ext cx="0" cy="2825220"/>
              </a:xfrm>
              <a:prstGeom prst="straightConnector1">
                <a:avLst/>
              </a:prstGeom>
              <a:ln w="19050">
                <a:solidFill>
                  <a:srgbClr val="00B05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AAA9B9A-2864-489C-8578-18543F7400CE}"/>
                  </a:ext>
                </a:extLst>
              </p:cNvPr>
              <p:cNvCxnSpPr/>
              <p:nvPr/>
            </p:nvCxnSpPr>
            <p:spPr>
              <a:xfrm flipV="1">
                <a:off x="5453209" y="3284519"/>
                <a:ext cx="0" cy="2825220"/>
              </a:xfrm>
              <a:prstGeom prst="straightConnector1">
                <a:avLst/>
              </a:prstGeom>
              <a:ln w="19050">
                <a:solidFill>
                  <a:srgbClr val="00B05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0A86E98-D25D-42D5-8E78-7AFA5C25C858}"/>
                  </a:ext>
                </a:extLst>
              </p:cNvPr>
              <p:cNvCxnSpPr/>
              <p:nvPr/>
            </p:nvCxnSpPr>
            <p:spPr>
              <a:xfrm flipV="1">
                <a:off x="7781862" y="2732069"/>
                <a:ext cx="0" cy="2825220"/>
              </a:xfrm>
              <a:prstGeom prst="straightConnector1">
                <a:avLst/>
              </a:prstGeom>
              <a:ln w="19050">
                <a:solidFill>
                  <a:srgbClr val="00B05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354B3AF-9050-4CE7-AFAF-845CA704C00B}"/>
                  </a:ext>
                </a:extLst>
              </p:cNvPr>
              <p:cNvCxnSpPr/>
              <p:nvPr/>
            </p:nvCxnSpPr>
            <p:spPr>
              <a:xfrm flipV="1">
                <a:off x="6582067" y="1735292"/>
                <a:ext cx="0" cy="2825220"/>
              </a:xfrm>
              <a:prstGeom prst="straightConnector1">
                <a:avLst/>
              </a:prstGeom>
              <a:ln w="19050">
                <a:solidFill>
                  <a:srgbClr val="00B050"/>
                </a:solidFill>
                <a:prstDash val="dash"/>
                <a:headEnd type="none" w="lg" len="lg"/>
                <a:tailEnd type="stealth" w="lg"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08872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C6A82-7DFE-4F5E-8D6D-EC4599F3FE4C}"/>
              </a:ext>
            </a:extLst>
          </p:cNvPr>
          <p:cNvSpPr>
            <a:spLocks noGrp="1"/>
          </p:cNvSpPr>
          <p:nvPr>
            <p:ph type="title"/>
          </p:nvPr>
        </p:nvSpPr>
        <p:spPr/>
        <p:txBody>
          <a:bodyPr/>
          <a:lstStyle/>
          <a:p>
            <a:r>
              <a:rPr lang="en-SG" dirty="0"/>
              <a:t>Partial Order</a:t>
            </a:r>
          </a:p>
        </p:txBody>
      </p:sp>
      <p:sp>
        <p:nvSpPr>
          <p:cNvPr id="3" name="Content Placeholder 2">
            <a:extLst>
              <a:ext uri="{FF2B5EF4-FFF2-40B4-BE49-F238E27FC236}">
                <a16:creationId xmlns:a16="http://schemas.microsoft.com/office/drawing/2014/main" id="{33987426-948F-4062-8E58-DAB40B055F77}"/>
              </a:ext>
            </a:extLst>
          </p:cNvPr>
          <p:cNvSpPr>
            <a:spLocks noGrp="1"/>
          </p:cNvSpPr>
          <p:nvPr>
            <p:ph idx="1"/>
          </p:nvPr>
        </p:nvSpPr>
        <p:spPr>
          <a:xfrm>
            <a:off x="437157" y="1362107"/>
            <a:ext cx="5442731" cy="3123853"/>
          </a:xfrm>
        </p:spPr>
        <p:txBody>
          <a:bodyPr>
            <a:noAutofit/>
          </a:bodyPr>
          <a:lstStyle/>
          <a:p>
            <a:r>
              <a:rPr lang="en-SG" dirty="0">
                <a:latin typeface="Arial" panose="020B0604020202020204" pitchFamily="34" charset="0"/>
                <a:cs typeface="Arial" panose="020B0604020202020204" pitchFamily="34" charset="0"/>
              </a:rPr>
              <a:t>The partial ordering &lt;= is defined by (x, {A})  &lt;= (y, {A}) if and only if x &lt;= y and {A} &lt;= {A}. </a:t>
            </a:r>
          </a:p>
          <a:p>
            <a:endParaRPr lang="en-SG" dirty="0">
              <a:latin typeface="Arial" panose="020B0604020202020204" pitchFamily="34" charset="0"/>
              <a:cs typeface="Arial" panose="020B0604020202020204" pitchFamily="34" charset="0"/>
            </a:endParaRPr>
          </a:p>
          <a:p>
            <a:r>
              <a:rPr lang="en-SG" dirty="0">
                <a:latin typeface="Arial" panose="020B0604020202020204" pitchFamily="34" charset="0"/>
                <a:cs typeface="Arial" panose="020B0604020202020204" pitchFamily="34" charset="0"/>
              </a:rPr>
              <a:t>Hence, in the above example, (Y,{B}) ≥ (X,{B}) forms a partial ordering because Y ≥ X and {B} ≥ {B}.</a:t>
            </a:r>
          </a:p>
        </p:txBody>
      </p:sp>
      <p:sp>
        <p:nvSpPr>
          <p:cNvPr id="24" name="TextBox 23">
            <a:extLst>
              <a:ext uri="{FF2B5EF4-FFF2-40B4-BE49-F238E27FC236}">
                <a16:creationId xmlns:a16="http://schemas.microsoft.com/office/drawing/2014/main" id="{A13F52A9-F007-43B6-89CB-6FECF7E0B2C8}"/>
              </a:ext>
            </a:extLst>
          </p:cNvPr>
          <p:cNvSpPr txBox="1"/>
          <p:nvPr/>
        </p:nvSpPr>
        <p:spPr>
          <a:xfrm>
            <a:off x="383781" y="5450514"/>
            <a:ext cx="10915649" cy="954107"/>
          </a:xfrm>
          <a:prstGeom prst="rect">
            <a:avLst/>
          </a:prstGeom>
          <a:noFill/>
        </p:spPr>
        <p:txBody>
          <a:bodyPr wrap="square" rtlCol="0">
            <a:spAutoFit/>
          </a:bodyPr>
          <a:lstStyle/>
          <a:p>
            <a:pPr marL="285750" indent="-285750">
              <a:buFont typeface="Arial" panose="020B0604020202020204" pitchFamily="34" charset="0"/>
              <a:buChar char="•"/>
            </a:pPr>
            <a:r>
              <a:rPr lang="en-SG" sz="2800" dirty="0">
                <a:latin typeface="Arial" panose="020B0604020202020204" pitchFamily="34" charset="0"/>
                <a:cs typeface="Arial" panose="020B0604020202020204" pitchFamily="34" charset="0"/>
              </a:rPr>
              <a:t>However, (Y,{B}) ≥ (X, {A,B}) does not form a partial ordering because {B} does not dominate {A,B} although Y dominate X.</a:t>
            </a:r>
          </a:p>
        </p:txBody>
      </p:sp>
      <p:grpSp>
        <p:nvGrpSpPr>
          <p:cNvPr id="55" name="Group 54">
            <a:extLst>
              <a:ext uri="{FF2B5EF4-FFF2-40B4-BE49-F238E27FC236}">
                <a16:creationId xmlns:a16="http://schemas.microsoft.com/office/drawing/2014/main" id="{82EE869D-56EA-4039-BED8-C16F02F70712}"/>
              </a:ext>
            </a:extLst>
          </p:cNvPr>
          <p:cNvGrpSpPr/>
          <p:nvPr/>
        </p:nvGrpSpPr>
        <p:grpSpPr>
          <a:xfrm>
            <a:off x="6096000" y="768477"/>
            <a:ext cx="5943259" cy="4311112"/>
            <a:chOff x="6056044" y="365125"/>
            <a:chExt cx="5943259" cy="4311112"/>
          </a:xfrm>
        </p:grpSpPr>
        <p:sp>
          <p:nvSpPr>
            <p:cNvPr id="53" name="Rectangle 52">
              <a:extLst>
                <a:ext uri="{FF2B5EF4-FFF2-40B4-BE49-F238E27FC236}">
                  <a16:creationId xmlns:a16="http://schemas.microsoft.com/office/drawing/2014/main" id="{7F8932BD-F1C5-405C-976B-85A4AE6EA6EF}"/>
                </a:ext>
              </a:extLst>
            </p:cNvPr>
            <p:cNvSpPr/>
            <p:nvPr/>
          </p:nvSpPr>
          <p:spPr>
            <a:xfrm>
              <a:off x="6056044" y="365125"/>
              <a:ext cx="5943259" cy="431111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3" name="Straight Connector 22">
              <a:extLst>
                <a:ext uri="{FF2B5EF4-FFF2-40B4-BE49-F238E27FC236}">
                  <a16:creationId xmlns:a16="http://schemas.microsoft.com/office/drawing/2014/main" id="{BB294F73-C37F-4AE0-ADC5-4CCCD66F1896}"/>
                </a:ext>
              </a:extLst>
            </p:cNvPr>
            <p:cNvCxnSpPr>
              <a:cxnSpLocks/>
            </p:cNvCxnSpPr>
            <p:nvPr/>
          </p:nvCxnSpPr>
          <p:spPr>
            <a:xfrm flipV="1">
              <a:off x="9604471" y="1844015"/>
              <a:ext cx="1090160" cy="1031994"/>
            </a:xfrm>
            <a:prstGeom prst="line">
              <a:avLst/>
            </a:prstGeom>
            <a:ln w="57150">
              <a:solidFill>
                <a:schemeClr val="tx1"/>
              </a:solidFill>
              <a:prstDash val="dash"/>
              <a:headEnd type="none"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176C0D60-7659-4963-8A98-E6CED612D347}"/>
                </a:ext>
              </a:extLst>
            </p:cNvPr>
            <p:cNvGrpSpPr/>
            <p:nvPr/>
          </p:nvGrpSpPr>
          <p:grpSpPr>
            <a:xfrm>
              <a:off x="6056044" y="625897"/>
              <a:ext cx="5943259" cy="3517493"/>
              <a:chOff x="2935109" y="869898"/>
              <a:chExt cx="6189500" cy="5695595"/>
            </a:xfrm>
          </p:grpSpPr>
          <p:grpSp>
            <p:nvGrpSpPr>
              <p:cNvPr id="26" name="Group 25">
                <a:extLst>
                  <a:ext uri="{FF2B5EF4-FFF2-40B4-BE49-F238E27FC236}">
                    <a16:creationId xmlns:a16="http://schemas.microsoft.com/office/drawing/2014/main" id="{4EF15951-2E50-445F-ABE5-6B335050077E}"/>
                  </a:ext>
                </a:extLst>
              </p:cNvPr>
              <p:cNvGrpSpPr/>
              <p:nvPr/>
            </p:nvGrpSpPr>
            <p:grpSpPr>
              <a:xfrm>
                <a:off x="2935109" y="4560512"/>
                <a:ext cx="6189500" cy="2004981"/>
                <a:chOff x="2935109" y="4560512"/>
                <a:chExt cx="6189500" cy="2004981"/>
              </a:xfrm>
            </p:grpSpPr>
            <p:grpSp>
              <p:nvGrpSpPr>
                <p:cNvPr id="43" name="Group 42">
                  <a:extLst>
                    <a:ext uri="{FF2B5EF4-FFF2-40B4-BE49-F238E27FC236}">
                      <a16:creationId xmlns:a16="http://schemas.microsoft.com/office/drawing/2014/main" id="{35FAA6A6-39DC-4243-920E-E7B6A5CD281B}"/>
                    </a:ext>
                  </a:extLst>
                </p:cNvPr>
                <p:cNvGrpSpPr/>
                <p:nvPr/>
              </p:nvGrpSpPr>
              <p:grpSpPr>
                <a:xfrm>
                  <a:off x="2935109" y="4591087"/>
                  <a:ext cx="6189500" cy="1974406"/>
                  <a:chOff x="3047996" y="4303575"/>
                  <a:chExt cx="6189500" cy="1974406"/>
                </a:xfrm>
              </p:grpSpPr>
              <p:sp>
                <p:nvSpPr>
                  <p:cNvPr id="49" name="TextBox 48">
                    <a:extLst>
                      <a:ext uri="{FF2B5EF4-FFF2-40B4-BE49-F238E27FC236}">
                        <a16:creationId xmlns:a16="http://schemas.microsoft.com/office/drawing/2014/main" id="{49842CC6-5FCB-4768-A203-52CF57B44930}"/>
                      </a:ext>
                    </a:extLst>
                  </p:cNvPr>
                  <p:cNvSpPr txBox="1"/>
                  <p:nvPr/>
                </p:nvSpPr>
                <p:spPr>
                  <a:xfrm>
                    <a:off x="7779757" y="4978909"/>
                    <a:ext cx="1457739" cy="523220"/>
                  </a:xfrm>
                  <a:prstGeom prst="rect">
                    <a:avLst/>
                  </a:prstGeom>
                  <a:noFill/>
                </p:spPr>
                <p:txBody>
                  <a:bodyPr wrap="square" rtlCol="0">
                    <a:spAutoFit/>
                  </a:bodyPr>
                  <a:lstStyle/>
                  <a:p>
                    <a:pPr algn="ctr"/>
                    <a:r>
                      <a:rPr lang="en-SG" sz="2800" dirty="0"/>
                      <a:t>(X, {B})</a:t>
                    </a:r>
                  </a:p>
                </p:txBody>
              </p:sp>
              <p:sp>
                <p:nvSpPr>
                  <p:cNvPr id="50" name="TextBox 49">
                    <a:extLst>
                      <a:ext uri="{FF2B5EF4-FFF2-40B4-BE49-F238E27FC236}">
                        <a16:creationId xmlns:a16="http://schemas.microsoft.com/office/drawing/2014/main" id="{C432A23C-DB2E-4378-AF46-F5AB1BA5E321}"/>
                      </a:ext>
                    </a:extLst>
                  </p:cNvPr>
                  <p:cNvSpPr txBox="1"/>
                  <p:nvPr/>
                </p:nvSpPr>
                <p:spPr>
                  <a:xfrm>
                    <a:off x="4906614" y="5754761"/>
                    <a:ext cx="1457739" cy="523220"/>
                  </a:xfrm>
                  <a:prstGeom prst="rect">
                    <a:avLst/>
                  </a:prstGeom>
                  <a:noFill/>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ø</a:t>
                    </a:r>
                    <a:r>
                      <a:rPr lang="en-SG" sz="2800" dirty="0"/>
                      <a:t>})</a:t>
                    </a:r>
                  </a:p>
                </p:txBody>
              </p:sp>
              <p:sp>
                <p:nvSpPr>
                  <p:cNvPr id="51" name="TextBox 50">
                    <a:extLst>
                      <a:ext uri="{FF2B5EF4-FFF2-40B4-BE49-F238E27FC236}">
                        <a16:creationId xmlns:a16="http://schemas.microsoft.com/office/drawing/2014/main" id="{32238A40-7B33-472C-924D-3AFD1D417481}"/>
                      </a:ext>
                    </a:extLst>
                  </p:cNvPr>
                  <p:cNvSpPr txBox="1"/>
                  <p:nvPr/>
                </p:nvSpPr>
                <p:spPr>
                  <a:xfrm>
                    <a:off x="3047996" y="4969931"/>
                    <a:ext cx="1457739" cy="523220"/>
                  </a:xfrm>
                  <a:prstGeom prst="rect">
                    <a:avLst/>
                  </a:prstGeom>
                  <a:noFill/>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A</a:t>
                    </a:r>
                    <a:r>
                      <a:rPr lang="en-SG" sz="2800" dirty="0"/>
                      <a:t>})</a:t>
                    </a:r>
                  </a:p>
                </p:txBody>
              </p:sp>
              <p:sp>
                <p:nvSpPr>
                  <p:cNvPr id="52" name="TextBox 51">
                    <a:extLst>
                      <a:ext uri="{FF2B5EF4-FFF2-40B4-BE49-F238E27FC236}">
                        <a16:creationId xmlns:a16="http://schemas.microsoft.com/office/drawing/2014/main" id="{9D2872F4-8172-46AA-A607-2C91D947D4AF}"/>
                      </a:ext>
                    </a:extLst>
                  </p:cNvPr>
                  <p:cNvSpPr txBox="1"/>
                  <p:nvPr/>
                </p:nvSpPr>
                <p:spPr>
                  <a:xfrm>
                    <a:off x="5635483" y="4303575"/>
                    <a:ext cx="1835428" cy="523220"/>
                  </a:xfrm>
                  <a:prstGeom prst="rect">
                    <a:avLst/>
                  </a:prstGeom>
                  <a:noFill/>
                </p:spPr>
                <p:txBody>
                  <a:bodyPr wrap="square" rtlCol="0">
                    <a:spAutoFit/>
                  </a:bodyPr>
                  <a:lstStyle/>
                  <a:p>
                    <a:pPr algn="ctr"/>
                    <a:r>
                      <a:rPr lang="en-SG" sz="2800" dirty="0"/>
                      <a:t>(X, {</a:t>
                    </a:r>
                    <a:r>
                      <a:rPr lang="en-SG" sz="2800" dirty="0">
                        <a:latin typeface="Arial" panose="020B0604020202020204" pitchFamily="34" charset="0"/>
                        <a:cs typeface="Arial" panose="020B0604020202020204" pitchFamily="34" charset="0"/>
                      </a:rPr>
                      <a:t>A,B</a:t>
                    </a:r>
                    <a:r>
                      <a:rPr lang="en-SG" sz="2800" dirty="0"/>
                      <a:t>})</a:t>
                    </a:r>
                  </a:p>
                </p:txBody>
              </p:sp>
            </p:grpSp>
            <p:grpSp>
              <p:nvGrpSpPr>
                <p:cNvPr id="44" name="Group 43">
                  <a:extLst>
                    <a:ext uri="{FF2B5EF4-FFF2-40B4-BE49-F238E27FC236}">
                      <a16:creationId xmlns:a16="http://schemas.microsoft.com/office/drawing/2014/main" id="{9BD72619-2487-454F-B102-ED919F325C2D}"/>
                    </a:ext>
                  </a:extLst>
                </p:cNvPr>
                <p:cNvGrpSpPr/>
                <p:nvPr/>
              </p:nvGrpSpPr>
              <p:grpSpPr>
                <a:xfrm>
                  <a:off x="4286605" y="4560512"/>
                  <a:ext cx="3499811" cy="1549227"/>
                  <a:chOff x="414546" y="3549120"/>
                  <a:chExt cx="3499811" cy="1549227"/>
                </a:xfrm>
              </p:grpSpPr>
              <p:cxnSp>
                <p:nvCxnSpPr>
                  <p:cNvPr id="45" name="Straight Arrow Connector 44">
                    <a:extLst>
                      <a:ext uri="{FF2B5EF4-FFF2-40B4-BE49-F238E27FC236}">
                        <a16:creationId xmlns:a16="http://schemas.microsoft.com/office/drawing/2014/main" id="{DADFF49D-3376-42C6-B9B5-C17E48300283}"/>
                      </a:ext>
                    </a:extLst>
                  </p:cNvPr>
                  <p:cNvCxnSpPr/>
                  <p:nvPr/>
                </p:nvCxnSpPr>
                <p:spPr>
                  <a:xfrm flipV="1">
                    <a:off x="1581150" y="4545897"/>
                    <a:ext cx="2333207" cy="552450"/>
                  </a:xfrm>
                  <a:prstGeom prst="straightConnector1">
                    <a:avLst/>
                  </a:prstGeom>
                  <a:ln>
                    <a:solidFill>
                      <a:srgbClr val="C00000"/>
                    </a:solidFill>
                    <a:headEnd type="none" w="sm" len="sm"/>
                    <a:tailEnd type="stealth"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FFC74D4-8423-4172-8CC7-3C859844EBF6}"/>
                      </a:ext>
                    </a:extLst>
                  </p:cNvPr>
                  <p:cNvCxnSpPr/>
                  <p:nvPr/>
                </p:nvCxnSpPr>
                <p:spPr>
                  <a:xfrm flipH="1" flipV="1">
                    <a:off x="419100" y="4133850"/>
                    <a:ext cx="1162050" cy="964497"/>
                  </a:xfrm>
                  <a:prstGeom prst="straightConnector1">
                    <a:avLst/>
                  </a:prstGeom>
                  <a:ln>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FAAF286-9068-4A27-ABA8-7AAC81B965E9}"/>
                      </a:ext>
                    </a:extLst>
                  </p:cNvPr>
                  <p:cNvCxnSpPr/>
                  <p:nvPr/>
                </p:nvCxnSpPr>
                <p:spPr>
                  <a:xfrm flipV="1">
                    <a:off x="414546" y="3549120"/>
                    <a:ext cx="2333207" cy="552450"/>
                  </a:xfrm>
                  <a:prstGeom prst="straightConnector1">
                    <a:avLst/>
                  </a:prstGeom>
                  <a:ln>
                    <a:solidFill>
                      <a:srgbClr val="C00000"/>
                    </a:solidFill>
                    <a:headEnd type="none" w="sm" len="sm"/>
                    <a:tailEnd type="stealth"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E15B260-2FA0-400A-90CF-995D7573B939}"/>
                      </a:ext>
                    </a:extLst>
                  </p:cNvPr>
                  <p:cNvCxnSpPr/>
                  <p:nvPr/>
                </p:nvCxnSpPr>
                <p:spPr>
                  <a:xfrm flipH="1" flipV="1">
                    <a:off x="2747753" y="3549120"/>
                    <a:ext cx="1162050" cy="964497"/>
                  </a:xfrm>
                  <a:prstGeom prst="straightConnector1">
                    <a:avLst/>
                  </a:prstGeom>
                  <a:ln>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27" name="Group 26">
                <a:extLst>
                  <a:ext uri="{FF2B5EF4-FFF2-40B4-BE49-F238E27FC236}">
                    <a16:creationId xmlns:a16="http://schemas.microsoft.com/office/drawing/2014/main" id="{4ECF2218-83E6-45C8-82B8-57815773F894}"/>
                  </a:ext>
                </a:extLst>
              </p:cNvPr>
              <p:cNvGrpSpPr/>
              <p:nvPr/>
            </p:nvGrpSpPr>
            <p:grpSpPr>
              <a:xfrm>
                <a:off x="2935109" y="869898"/>
                <a:ext cx="6189500" cy="2382341"/>
                <a:chOff x="2935109" y="3727398"/>
                <a:chExt cx="6189500" cy="2382341"/>
              </a:xfrm>
            </p:grpSpPr>
            <p:grpSp>
              <p:nvGrpSpPr>
                <p:cNvPr id="33" name="Group 32">
                  <a:extLst>
                    <a:ext uri="{FF2B5EF4-FFF2-40B4-BE49-F238E27FC236}">
                      <a16:creationId xmlns:a16="http://schemas.microsoft.com/office/drawing/2014/main" id="{34C1409C-3BB2-4ECE-8BC7-9861AD8A8C12}"/>
                    </a:ext>
                  </a:extLst>
                </p:cNvPr>
                <p:cNvGrpSpPr/>
                <p:nvPr/>
              </p:nvGrpSpPr>
              <p:grpSpPr>
                <a:xfrm>
                  <a:off x="2935109" y="3727398"/>
                  <a:ext cx="6189500" cy="2062243"/>
                  <a:chOff x="3047996" y="3439886"/>
                  <a:chExt cx="6189500" cy="2062243"/>
                </a:xfrm>
              </p:grpSpPr>
              <p:sp>
                <p:nvSpPr>
                  <p:cNvPr id="39" name="TextBox 38">
                    <a:extLst>
                      <a:ext uri="{FF2B5EF4-FFF2-40B4-BE49-F238E27FC236}">
                        <a16:creationId xmlns:a16="http://schemas.microsoft.com/office/drawing/2014/main" id="{3ED4F60B-4EC7-4063-91E9-B576CE32A1B6}"/>
                      </a:ext>
                    </a:extLst>
                  </p:cNvPr>
                  <p:cNvSpPr txBox="1"/>
                  <p:nvPr/>
                </p:nvSpPr>
                <p:spPr>
                  <a:xfrm>
                    <a:off x="7779757" y="4978909"/>
                    <a:ext cx="1457739" cy="523220"/>
                  </a:xfrm>
                  <a:prstGeom prst="rect">
                    <a:avLst/>
                  </a:prstGeom>
                  <a:noFill/>
                </p:spPr>
                <p:txBody>
                  <a:bodyPr wrap="square" rtlCol="0">
                    <a:spAutoFit/>
                  </a:bodyPr>
                  <a:lstStyle/>
                  <a:p>
                    <a:pPr algn="ctr"/>
                    <a:r>
                      <a:rPr lang="en-SG" sz="2800" dirty="0"/>
                      <a:t>(Y, {B})</a:t>
                    </a:r>
                  </a:p>
                </p:txBody>
              </p:sp>
              <p:sp>
                <p:nvSpPr>
                  <p:cNvPr id="40" name="TextBox 39">
                    <a:extLst>
                      <a:ext uri="{FF2B5EF4-FFF2-40B4-BE49-F238E27FC236}">
                        <a16:creationId xmlns:a16="http://schemas.microsoft.com/office/drawing/2014/main" id="{56871080-13C4-4196-A2D6-0D03F54D980A}"/>
                      </a:ext>
                    </a:extLst>
                  </p:cNvPr>
                  <p:cNvSpPr txBox="1"/>
                  <p:nvPr/>
                </p:nvSpPr>
                <p:spPr>
                  <a:xfrm>
                    <a:off x="4906614" y="4952760"/>
                    <a:ext cx="1457739" cy="523220"/>
                  </a:xfrm>
                  <a:prstGeom prst="rect">
                    <a:avLst/>
                  </a:prstGeom>
                  <a:noFill/>
                </p:spPr>
                <p:txBody>
                  <a:bodyPr wrap="square" rtlCol="0">
                    <a:spAutoFit/>
                  </a:bodyPr>
                  <a:lstStyle/>
                  <a:p>
                    <a:pPr algn="ctr"/>
                    <a:r>
                      <a:rPr lang="en-SG" sz="2800" dirty="0"/>
                      <a:t>(Y, {</a:t>
                    </a:r>
                    <a:r>
                      <a:rPr lang="en-SG" sz="2800" dirty="0">
                        <a:latin typeface="Arial" panose="020B0604020202020204" pitchFamily="34" charset="0"/>
                        <a:cs typeface="Arial" panose="020B0604020202020204" pitchFamily="34" charset="0"/>
                      </a:rPr>
                      <a:t>ø</a:t>
                    </a:r>
                    <a:r>
                      <a:rPr lang="en-SG" sz="2800" dirty="0"/>
                      <a:t>})</a:t>
                    </a:r>
                  </a:p>
                </p:txBody>
              </p:sp>
              <p:sp>
                <p:nvSpPr>
                  <p:cNvPr id="41" name="TextBox 40">
                    <a:extLst>
                      <a:ext uri="{FF2B5EF4-FFF2-40B4-BE49-F238E27FC236}">
                        <a16:creationId xmlns:a16="http://schemas.microsoft.com/office/drawing/2014/main" id="{14FBAE5D-A482-48E5-A77D-4B4FE7B894F5}"/>
                      </a:ext>
                    </a:extLst>
                  </p:cNvPr>
                  <p:cNvSpPr txBox="1"/>
                  <p:nvPr/>
                </p:nvSpPr>
                <p:spPr>
                  <a:xfrm>
                    <a:off x="3047996" y="4969931"/>
                    <a:ext cx="1457739" cy="523220"/>
                  </a:xfrm>
                  <a:prstGeom prst="rect">
                    <a:avLst/>
                  </a:prstGeom>
                  <a:noFill/>
                </p:spPr>
                <p:txBody>
                  <a:bodyPr wrap="square" rtlCol="0">
                    <a:spAutoFit/>
                  </a:bodyPr>
                  <a:lstStyle/>
                  <a:p>
                    <a:pPr algn="ctr"/>
                    <a:r>
                      <a:rPr lang="en-SG" sz="2800" dirty="0"/>
                      <a:t>(Y, {</a:t>
                    </a:r>
                    <a:r>
                      <a:rPr lang="en-SG" sz="2800" dirty="0">
                        <a:latin typeface="Arial" panose="020B0604020202020204" pitchFamily="34" charset="0"/>
                        <a:cs typeface="Arial" panose="020B0604020202020204" pitchFamily="34" charset="0"/>
                      </a:rPr>
                      <a:t>A</a:t>
                    </a:r>
                    <a:r>
                      <a:rPr lang="en-SG" sz="2800" dirty="0"/>
                      <a:t>})</a:t>
                    </a:r>
                  </a:p>
                </p:txBody>
              </p:sp>
              <p:sp>
                <p:nvSpPr>
                  <p:cNvPr id="42" name="TextBox 41">
                    <a:extLst>
                      <a:ext uri="{FF2B5EF4-FFF2-40B4-BE49-F238E27FC236}">
                        <a16:creationId xmlns:a16="http://schemas.microsoft.com/office/drawing/2014/main" id="{2F5BFCD2-5FDA-4F8E-A17E-034CADE132FB}"/>
                      </a:ext>
                    </a:extLst>
                  </p:cNvPr>
                  <p:cNvSpPr txBox="1"/>
                  <p:nvPr/>
                </p:nvSpPr>
                <p:spPr>
                  <a:xfrm>
                    <a:off x="5695001" y="3439886"/>
                    <a:ext cx="1835428" cy="523220"/>
                  </a:xfrm>
                  <a:prstGeom prst="rect">
                    <a:avLst/>
                  </a:prstGeom>
                  <a:noFill/>
                </p:spPr>
                <p:txBody>
                  <a:bodyPr wrap="square" rtlCol="0">
                    <a:spAutoFit/>
                  </a:bodyPr>
                  <a:lstStyle/>
                  <a:p>
                    <a:pPr algn="ctr"/>
                    <a:r>
                      <a:rPr lang="en-SG" sz="2800" dirty="0"/>
                      <a:t>(Y, {</a:t>
                    </a:r>
                    <a:r>
                      <a:rPr lang="en-SG" sz="2800" dirty="0">
                        <a:latin typeface="Arial" panose="020B0604020202020204" pitchFamily="34" charset="0"/>
                        <a:cs typeface="Arial" panose="020B0604020202020204" pitchFamily="34" charset="0"/>
                      </a:rPr>
                      <a:t>A,B</a:t>
                    </a:r>
                    <a:r>
                      <a:rPr lang="en-SG" sz="2800" dirty="0"/>
                      <a:t>})</a:t>
                    </a:r>
                  </a:p>
                </p:txBody>
              </p:sp>
            </p:grpSp>
            <p:grpSp>
              <p:nvGrpSpPr>
                <p:cNvPr id="34" name="Group 33">
                  <a:extLst>
                    <a:ext uri="{FF2B5EF4-FFF2-40B4-BE49-F238E27FC236}">
                      <a16:creationId xmlns:a16="http://schemas.microsoft.com/office/drawing/2014/main" id="{141999B4-6164-4023-89FE-3F47C3ECBB3D}"/>
                    </a:ext>
                  </a:extLst>
                </p:cNvPr>
                <p:cNvGrpSpPr/>
                <p:nvPr/>
              </p:nvGrpSpPr>
              <p:grpSpPr>
                <a:xfrm>
                  <a:off x="4286605" y="4560512"/>
                  <a:ext cx="3499811" cy="1549227"/>
                  <a:chOff x="414546" y="3549120"/>
                  <a:chExt cx="3499811" cy="1549227"/>
                </a:xfrm>
              </p:grpSpPr>
              <p:cxnSp>
                <p:nvCxnSpPr>
                  <p:cNvPr id="35" name="Straight Arrow Connector 34">
                    <a:extLst>
                      <a:ext uri="{FF2B5EF4-FFF2-40B4-BE49-F238E27FC236}">
                        <a16:creationId xmlns:a16="http://schemas.microsoft.com/office/drawing/2014/main" id="{7CEAAF84-0085-41BB-98A5-184F700F50D9}"/>
                      </a:ext>
                    </a:extLst>
                  </p:cNvPr>
                  <p:cNvCxnSpPr/>
                  <p:nvPr/>
                </p:nvCxnSpPr>
                <p:spPr>
                  <a:xfrm flipV="1">
                    <a:off x="1581150" y="4545897"/>
                    <a:ext cx="2333207" cy="552450"/>
                  </a:xfrm>
                  <a:prstGeom prst="straightConnector1">
                    <a:avLst/>
                  </a:prstGeom>
                  <a:ln>
                    <a:solidFill>
                      <a:srgbClr val="C00000"/>
                    </a:solidFill>
                    <a:headEnd type="none" w="sm" len="sm"/>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0FC0F52-C99D-4E0A-A3D3-5457B06DEEFD}"/>
                      </a:ext>
                    </a:extLst>
                  </p:cNvPr>
                  <p:cNvCxnSpPr/>
                  <p:nvPr/>
                </p:nvCxnSpPr>
                <p:spPr>
                  <a:xfrm flipH="1" flipV="1">
                    <a:off x="419100" y="4133850"/>
                    <a:ext cx="1162050" cy="964497"/>
                  </a:xfrm>
                  <a:prstGeom prst="straightConnector1">
                    <a:avLst/>
                  </a:prstGeom>
                  <a:ln>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F7029DF-3FBD-458B-9043-85626DCC2BCB}"/>
                      </a:ext>
                    </a:extLst>
                  </p:cNvPr>
                  <p:cNvCxnSpPr/>
                  <p:nvPr/>
                </p:nvCxnSpPr>
                <p:spPr>
                  <a:xfrm flipV="1">
                    <a:off x="414546" y="3549120"/>
                    <a:ext cx="2333207" cy="552450"/>
                  </a:xfrm>
                  <a:prstGeom prst="straightConnector1">
                    <a:avLst/>
                  </a:prstGeom>
                  <a:ln>
                    <a:solidFill>
                      <a:srgbClr val="C00000"/>
                    </a:solidFill>
                    <a:headEnd type="none" w="sm" len="sm"/>
                    <a:tailEnd type="stealth"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A32A3E9-0512-444F-A0EC-B69703569A5A}"/>
                      </a:ext>
                    </a:extLst>
                  </p:cNvPr>
                  <p:cNvCxnSpPr/>
                  <p:nvPr/>
                </p:nvCxnSpPr>
                <p:spPr>
                  <a:xfrm flipH="1" flipV="1">
                    <a:off x="2747753" y="3549120"/>
                    <a:ext cx="1162050" cy="964497"/>
                  </a:xfrm>
                  <a:prstGeom prst="straightConnector1">
                    <a:avLst/>
                  </a:prstGeom>
                  <a:ln>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28" name="Group 27">
                <a:extLst>
                  <a:ext uri="{FF2B5EF4-FFF2-40B4-BE49-F238E27FC236}">
                    <a16:creationId xmlns:a16="http://schemas.microsoft.com/office/drawing/2014/main" id="{4A18309B-18AD-4080-BF09-42A1608C07F4}"/>
                  </a:ext>
                </a:extLst>
              </p:cNvPr>
              <p:cNvGrpSpPr/>
              <p:nvPr/>
            </p:nvGrpSpPr>
            <p:grpSpPr>
              <a:xfrm>
                <a:off x="4286605" y="1735292"/>
                <a:ext cx="3495257" cy="4374447"/>
                <a:chOff x="4286605" y="1735292"/>
                <a:chExt cx="3495257" cy="4374447"/>
              </a:xfrm>
            </p:grpSpPr>
            <p:cxnSp>
              <p:nvCxnSpPr>
                <p:cNvPr id="29" name="Straight Arrow Connector 28">
                  <a:extLst>
                    <a:ext uri="{FF2B5EF4-FFF2-40B4-BE49-F238E27FC236}">
                      <a16:creationId xmlns:a16="http://schemas.microsoft.com/office/drawing/2014/main" id="{CD0F0D53-4764-4863-B78A-BBDCFE8135AD}"/>
                    </a:ext>
                  </a:extLst>
                </p:cNvPr>
                <p:cNvCxnSpPr/>
                <p:nvPr/>
              </p:nvCxnSpPr>
              <p:spPr>
                <a:xfrm flipV="1">
                  <a:off x="4286605" y="2287742"/>
                  <a:ext cx="0" cy="2825220"/>
                </a:xfrm>
                <a:prstGeom prst="straightConnector1">
                  <a:avLst/>
                </a:prstGeom>
                <a:ln w="19050">
                  <a:solidFill>
                    <a:srgbClr val="00B05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22773C3-9A80-4157-953A-EEA1D311A986}"/>
                    </a:ext>
                  </a:extLst>
                </p:cNvPr>
                <p:cNvCxnSpPr/>
                <p:nvPr/>
              </p:nvCxnSpPr>
              <p:spPr>
                <a:xfrm flipV="1">
                  <a:off x="5453209" y="3284519"/>
                  <a:ext cx="0" cy="2825220"/>
                </a:xfrm>
                <a:prstGeom prst="straightConnector1">
                  <a:avLst/>
                </a:prstGeom>
                <a:ln w="19050">
                  <a:solidFill>
                    <a:srgbClr val="00B05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1FA5DD2-DD51-458B-8C3E-5CE841F7327F}"/>
                    </a:ext>
                  </a:extLst>
                </p:cNvPr>
                <p:cNvCxnSpPr/>
                <p:nvPr/>
              </p:nvCxnSpPr>
              <p:spPr>
                <a:xfrm flipV="1">
                  <a:off x="7781862" y="2732069"/>
                  <a:ext cx="0" cy="2825220"/>
                </a:xfrm>
                <a:prstGeom prst="straightConnector1">
                  <a:avLst/>
                </a:prstGeom>
                <a:ln w="57150">
                  <a:solidFill>
                    <a:srgbClr val="00B05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9DD6722-43FA-4CB9-A780-B873B926F145}"/>
                    </a:ext>
                  </a:extLst>
                </p:cNvPr>
                <p:cNvCxnSpPr/>
                <p:nvPr/>
              </p:nvCxnSpPr>
              <p:spPr>
                <a:xfrm flipV="1">
                  <a:off x="6582067" y="1735292"/>
                  <a:ext cx="0" cy="2825220"/>
                </a:xfrm>
                <a:prstGeom prst="straightConnector1">
                  <a:avLst/>
                </a:prstGeom>
                <a:ln w="19050">
                  <a:solidFill>
                    <a:srgbClr val="00B050"/>
                  </a:solidFill>
                  <a:prstDash val="dash"/>
                  <a:headEnd type="none" w="lg" len="lg"/>
                  <a:tailEnd type="stealth" w="lg" len="lg"/>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471157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A75F5-D760-4AEE-B905-4607B000BC81}"/>
              </a:ext>
            </a:extLst>
          </p:cNvPr>
          <p:cNvSpPr>
            <a:spLocks noGrp="1"/>
          </p:cNvSpPr>
          <p:nvPr>
            <p:ph type="title"/>
          </p:nvPr>
        </p:nvSpPr>
        <p:spPr/>
        <p:txBody>
          <a:bodyPr/>
          <a:lstStyle/>
          <a:p>
            <a:r>
              <a:rPr lang="en-SG" dirty="0"/>
              <a:t>BLP properties (Rules)</a:t>
            </a:r>
          </a:p>
        </p:txBody>
      </p:sp>
      <p:sp>
        <p:nvSpPr>
          <p:cNvPr id="3" name="Content Placeholder 2">
            <a:extLst>
              <a:ext uri="{FF2B5EF4-FFF2-40B4-BE49-F238E27FC236}">
                <a16:creationId xmlns:a16="http://schemas.microsoft.com/office/drawing/2014/main" id="{3F03B9FC-9C1E-4070-AF7A-76F0C55ABD27}"/>
              </a:ext>
            </a:extLst>
          </p:cNvPr>
          <p:cNvSpPr>
            <a:spLocks noGrp="1"/>
          </p:cNvSpPr>
          <p:nvPr>
            <p:ph idx="1"/>
          </p:nvPr>
        </p:nvSpPr>
        <p:spPr/>
        <p:txBody>
          <a:bodyPr>
            <a:normAutofit fontScale="92500" lnSpcReduction="10000"/>
          </a:bodyPr>
          <a:lstStyle/>
          <a:p>
            <a:r>
              <a:rPr lang="en-SG" dirty="0" err="1"/>
              <a:t>Ss</a:t>
            </a:r>
            <a:r>
              <a:rPr lang="en-SG" dirty="0"/>
              <a:t>-property</a:t>
            </a:r>
          </a:p>
          <a:p>
            <a:pPr lvl="1"/>
            <a:r>
              <a:rPr lang="en-SG" dirty="0"/>
              <a:t>Subject S(n) can WRITE object O(n) </a:t>
            </a:r>
            <a:r>
              <a:rPr lang="en-SG" dirty="0" err="1"/>
              <a:t>iff</a:t>
            </a:r>
            <a:r>
              <a:rPr lang="en-SG" dirty="0"/>
              <a:t> level of clearance of subject L(S) is less than or equal the level of clearance of the object L(O), that is, L(S) </a:t>
            </a:r>
            <a:r>
              <a:rPr lang="en-SG" dirty="0">
                <a:latin typeface="Tahoma" panose="020B0604030504040204" pitchFamily="34" charset="0"/>
                <a:ea typeface="Tahoma" panose="020B0604030504040204" pitchFamily="34" charset="0"/>
                <a:cs typeface="Tahoma" panose="020B0604030504040204" pitchFamily="34" charset="0"/>
              </a:rPr>
              <a:t>≤ L(O), and the subject has permission to WRITE the object.</a:t>
            </a:r>
          </a:p>
          <a:p>
            <a:pPr lvl="1"/>
            <a:endParaRPr lang="en-SG" dirty="0">
              <a:latin typeface="Tahoma" panose="020B0604030504040204" pitchFamily="34" charset="0"/>
              <a:ea typeface="Tahoma" panose="020B0604030504040204" pitchFamily="34" charset="0"/>
              <a:cs typeface="Tahoma" panose="020B0604030504040204" pitchFamily="34" charset="0"/>
            </a:endParaRPr>
          </a:p>
          <a:p>
            <a:r>
              <a:rPr lang="en-SG" dirty="0">
                <a:latin typeface="Tahoma" panose="020B0604030504040204" pitchFamily="34" charset="0"/>
                <a:ea typeface="Tahoma" panose="020B0604030504040204" pitchFamily="34" charset="0"/>
                <a:cs typeface="Tahoma" panose="020B0604030504040204" pitchFamily="34" charset="0"/>
              </a:rPr>
              <a:t>*-property</a:t>
            </a:r>
          </a:p>
          <a:p>
            <a:pPr lvl="1"/>
            <a:r>
              <a:rPr lang="en-SG" dirty="0">
                <a:latin typeface="Tahoma" panose="020B0604030504040204" pitchFamily="34" charset="0"/>
                <a:ea typeface="Tahoma" panose="020B0604030504040204" pitchFamily="34" charset="0"/>
                <a:cs typeface="Tahoma" panose="020B0604030504040204" pitchFamily="34" charset="0"/>
              </a:rPr>
              <a:t>Subject S(n) can READ object O(n) </a:t>
            </a:r>
            <a:r>
              <a:rPr lang="en-SG" dirty="0" err="1">
                <a:latin typeface="Tahoma" panose="020B0604030504040204" pitchFamily="34" charset="0"/>
                <a:ea typeface="Tahoma" panose="020B0604030504040204" pitchFamily="34" charset="0"/>
                <a:cs typeface="Tahoma" panose="020B0604030504040204" pitchFamily="34" charset="0"/>
              </a:rPr>
              <a:t>iff</a:t>
            </a:r>
            <a:r>
              <a:rPr lang="en-SG" dirty="0">
                <a:latin typeface="Tahoma" panose="020B0604030504040204" pitchFamily="34" charset="0"/>
                <a:ea typeface="Tahoma" panose="020B0604030504040204" pitchFamily="34" charset="0"/>
                <a:cs typeface="Tahoma" panose="020B0604030504040204" pitchFamily="34" charset="0"/>
              </a:rPr>
              <a:t> level of clearance of subject L(S) is greater than or equal (dominant) the level of object L(O), that is, L(S) </a:t>
            </a:r>
            <a:r>
              <a:rPr lang="en-SG" dirty="0">
                <a:latin typeface="Arial" panose="020B0604020202020204" pitchFamily="34" charset="0"/>
                <a:ea typeface="Tahoma" panose="020B0604030504040204" pitchFamily="34" charset="0"/>
                <a:cs typeface="Arial" panose="020B0604020202020204" pitchFamily="34" charset="0"/>
              </a:rPr>
              <a:t>≥ L(O), and the subject has permission to READ the object.</a:t>
            </a:r>
          </a:p>
          <a:p>
            <a:pPr lvl="1"/>
            <a:endParaRPr lang="en-SG" dirty="0">
              <a:latin typeface="Arial" panose="020B0604020202020204" pitchFamily="34" charset="0"/>
              <a:ea typeface="Tahoma" panose="020B0604030504040204" pitchFamily="34" charset="0"/>
              <a:cs typeface="Arial" panose="020B0604020202020204" pitchFamily="34" charset="0"/>
            </a:endParaRPr>
          </a:p>
          <a:p>
            <a:r>
              <a:rPr lang="en-SG" dirty="0">
                <a:latin typeface="Arial" panose="020B0604020202020204" pitchFamily="34" charset="0"/>
                <a:ea typeface="Tahoma" panose="020B0604030504040204" pitchFamily="34" charset="0"/>
                <a:cs typeface="Arial" panose="020B0604020202020204" pitchFamily="34" charset="0"/>
              </a:rPr>
              <a:t>Discretionary</a:t>
            </a:r>
          </a:p>
          <a:p>
            <a:pPr lvl="1"/>
            <a:r>
              <a:rPr lang="en-SG" dirty="0">
                <a:latin typeface="Arial" panose="020B0604020202020204" pitchFamily="34" charset="0"/>
                <a:ea typeface="Tahoma" panose="020B0604030504040204" pitchFamily="34" charset="0"/>
                <a:cs typeface="Arial" panose="020B0604020202020204" pitchFamily="34" charset="0"/>
              </a:rPr>
              <a:t>Subject S(n) can discretionarily transfer his/her authorization to Subject at a different clearance level (subject to organization policy).</a:t>
            </a:r>
            <a:endParaRPr lang="en-SG" dirty="0"/>
          </a:p>
        </p:txBody>
      </p:sp>
    </p:spTree>
    <p:extLst>
      <p:ext uri="{BB962C8B-B14F-4D97-AF65-F5344CB8AC3E}">
        <p14:creationId xmlns:p14="http://schemas.microsoft.com/office/powerpoint/2010/main" val="3175413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1722</Words>
  <Application>Microsoft Office PowerPoint</Application>
  <PresentationFormat>Widescreen</PresentationFormat>
  <Paragraphs>289</Paragraphs>
  <Slides>18</Slides>
  <Notes>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Tahoma</vt:lpstr>
      <vt:lpstr>Office Theme</vt:lpstr>
      <vt:lpstr>CSCI262 – Systems Security</vt:lpstr>
      <vt:lpstr>BLP Lattice</vt:lpstr>
      <vt:lpstr>PowerPoint Presentation</vt:lpstr>
      <vt:lpstr>PowerPoint Presentation</vt:lpstr>
      <vt:lpstr>PowerPoint Presentation</vt:lpstr>
      <vt:lpstr>PowerPoint Presentation</vt:lpstr>
      <vt:lpstr>Example of the dominances:</vt:lpstr>
      <vt:lpstr>Partial Order</vt:lpstr>
      <vt:lpstr>BLP properties (Rules)</vt:lpstr>
      <vt:lpstr>Subjects and Object at various level of clearance</vt:lpstr>
      <vt:lpstr>PowerPoint Presentation</vt:lpstr>
      <vt:lpstr>Yet anther BLP lattice example</vt:lpstr>
      <vt:lpstr>PowerPoint Presentation</vt:lpstr>
      <vt:lpstr>PowerPoint Presentation</vt:lpstr>
      <vt:lpstr>Example of the dominances:</vt:lpstr>
      <vt:lpstr>BLP properties (Rules)</vt:lpstr>
      <vt:lpstr>Subjects and Object at various level of clearance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CSCI262 – Systems Security</dc:title>
  <dc:creator>Sionggo Japit</dc:creator>
  <cp:lastModifiedBy>Sionggo Japit</cp:lastModifiedBy>
  <cp:revision>3</cp:revision>
  <dcterms:created xsi:type="dcterms:W3CDTF">2020-10-12T03:41:39Z</dcterms:created>
  <dcterms:modified xsi:type="dcterms:W3CDTF">2020-10-15T04:00:01Z</dcterms:modified>
</cp:coreProperties>
</file>