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Lst>
  <p:notesMasterIdLst>
    <p:notesMasterId r:id="rId121"/>
  </p:notesMasterIdLst>
  <p:handoutMasterIdLst>
    <p:handoutMasterId r:id="rId122"/>
  </p:handoutMasterIdLst>
  <p:sldIdLst>
    <p:sldId id="256" r:id="rId2"/>
    <p:sldId id="257" r:id="rId3"/>
    <p:sldId id="346" r:id="rId4"/>
    <p:sldId id="258" r:id="rId5"/>
    <p:sldId id="347" r:id="rId6"/>
    <p:sldId id="348" r:id="rId7"/>
    <p:sldId id="349" r:id="rId8"/>
    <p:sldId id="350" r:id="rId9"/>
    <p:sldId id="259" r:id="rId10"/>
    <p:sldId id="351" r:id="rId11"/>
    <p:sldId id="260" r:id="rId12"/>
    <p:sldId id="261" r:id="rId13"/>
    <p:sldId id="262" r:id="rId14"/>
    <p:sldId id="352" r:id="rId15"/>
    <p:sldId id="271" r:id="rId16"/>
    <p:sldId id="353" r:id="rId17"/>
    <p:sldId id="325" r:id="rId18"/>
    <p:sldId id="326" r:id="rId19"/>
    <p:sldId id="264" r:id="rId20"/>
    <p:sldId id="354" r:id="rId21"/>
    <p:sldId id="355" r:id="rId22"/>
    <p:sldId id="356" r:id="rId23"/>
    <p:sldId id="265" r:id="rId24"/>
    <p:sldId id="266" r:id="rId25"/>
    <p:sldId id="267" r:id="rId26"/>
    <p:sldId id="384" r:id="rId27"/>
    <p:sldId id="270" r:id="rId28"/>
    <p:sldId id="268" r:id="rId29"/>
    <p:sldId id="357" r:id="rId30"/>
    <p:sldId id="269" r:id="rId31"/>
    <p:sldId id="358" r:id="rId32"/>
    <p:sldId id="327" r:id="rId33"/>
    <p:sldId id="359" r:id="rId34"/>
    <p:sldId id="328" r:id="rId35"/>
    <p:sldId id="329" r:id="rId36"/>
    <p:sldId id="360" r:id="rId37"/>
    <p:sldId id="342" r:id="rId38"/>
    <p:sldId id="361" r:id="rId39"/>
    <p:sldId id="343" r:id="rId40"/>
    <p:sldId id="344" r:id="rId41"/>
    <p:sldId id="345" r:id="rId42"/>
    <p:sldId id="274" r:id="rId43"/>
    <p:sldId id="339" r:id="rId44"/>
    <p:sldId id="332" r:id="rId45"/>
    <p:sldId id="333" r:id="rId46"/>
    <p:sldId id="340" r:id="rId47"/>
    <p:sldId id="331" r:id="rId48"/>
    <p:sldId id="335" r:id="rId49"/>
    <p:sldId id="336" r:id="rId50"/>
    <p:sldId id="337" r:id="rId51"/>
    <p:sldId id="279" r:id="rId52"/>
    <p:sldId id="362" r:id="rId53"/>
    <p:sldId id="280" r:id="rId54"/>
    <p:sldId id="363" r:id="rId55"/>
    <p:sldId id="330" r:id="rId56"/>
    <p:sldId id="364" r:id="rId57"/>
    <p:sldId id="365" r:id="rId58"/>
    <p:sldId id="366" r:id="rId59"/>
    <p:sldId id="367" r:id="rId60"/>
    <p:sldId id="368" r:id="rId61"/>
    <p:sldId id="369" r:id="rId62"/>
    <p:sldId id="370" r:id="rId63"/>
    <p:sldId id="371" r:id="rId64"/>
    <p:sldId id="372" r:id="rId65"/>
    <p:sldId id="373" r:id="rId66"/>
    <p:sldId id="374" r:id="rId67"/>
    <p:sldId id="375" r:id="rId68"/>
    <p:sldId id="376" r:id="rId69"/>
    <p:sldId id="377" r:id="rId70"/>
    <p:sldId id="378" r:id="rId71"/>
    <p:sldId id="379" r:id="rId72"/>
    <p:sldId id="380" r:id="rId73"/>
    <p:sldId id="381" r:id="rId74"/>
    <p:sldId id="382" r:id="rId75"/>
    <p:sldId id="383" r:id="rId76"/>
    <p:sldId id="281" r:id="rId77"/>
    <p:sldId id="285" r:id="rId78"/>
    <p:sldId id="286" r:id="rId79"/>
    <p:sldId id="287" r:id="rId80"/>
    <p:sldId id="288" r:id="rId81"/>
    <p:sldId id="289" r:id="rId82"/>
    <p:sldId id="290" r:id="rId83"/>
    <p:sldId id="291" r:id="rId84"/>
    <p:sldId id="292" r:id="rId85"/>
    <p:sldId id="293" r:id="rId86"/>
    <p:sldId id="294" r:id="rId87"/>
    <p:sldId id="295" r:id="rId88"/>
    <p:sldId id="296" r:id="rId89"/>
    <p:sldId id="297" r:id="rId90"/>
    <p:sldId id="298" r:id="rId91"/>
    <p:sldId id="299" r:id="rId92"/>
    <p:sldId id="300" r:id="rId93"/>
    <p:sldId id="301" r:id="rId94"/>
    <p:sldId id="302" r:id="rId95"/>
    <p:sldId id="303" r:id="rId96"/>
    <p:sldId id="304" r:id="rId97"/>
    <p:sldId id="305" r:id="rId98"/>
    <p:sldId id="385" r:id="rId99"/>
    <p:sldId id="306" r:id="rId100"/>
    <p:sldId id="386" r:id="rId101"/>
    <p:sldId id="307" r:id="rId102"/>
    <p:sldId id="387" r:id="rId103"/>
    <p:sldId id="308" r:id="rId104"/>
    <p:sldId id="388" r:id="rId105"/>
    <p:sldId id="309" r:id="rId106"/>
    <p:sldId id="389" r:id="rId107"/>
    <p:sldId id="310" r:id="rId108"/>
    <p:sldId id="311" r:id="rId109"/>
    <p:sldId id="312" r:id="rId110"/>
    <p:sldId id="313" r:id="rId111"/>
    <p:sldId id="314" r:id="rId112"/>
    <p:sldId id="315" r:id="rId113"/>
    <p:sldId id="316" r:id="rId114"/>
    <p:sldId id="317" r:id="rId115"/>
    <p:sldId id="318" r:id="rId116"/>
    <p:sldId id="319" r:id="rId117"/>
    <p:sldId id="320" r:id="rId118"/>
    <p:sldId id="321" r:id="rId119"/>
    <p:sldId id="322" r:id="rId1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70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ED648F-7E64-4259-B863-02C3876DD50B}" v="56" dt="2021-10-15T11:41:27.1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469" autoAdjust="0"/>
    <p:restoredTop sz="94660"/>
  </p:normalViewPr>
  <p:slideViewPr>
    <p:cSldViewPr snapToGrid="0" snapToObjects="1">
      <p:cViewPr varScale="1">
        <p:scale>
          <a:sx n="81" d="100"/>
          <a:sy n="81" d="100"/>
        </p:scale>
        <p:origin x="893"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128" Type="http://schemas.microsoft.com/office/2015/10/relationships/revisionInfo" Target="revisionInfo.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i Chong" userId="465e953e-baa5-438d-bbf0-aee7344b99d9" providerId="ADAL" clId="{49ED648F-7E64-4259-B863-02C3876DD50B}"/>
    <pc:docChg chg="undo custSel modSld">
      <pc:chgData name="Hui Chong" userId="465e953e-baa5-438d-bbf0-aee7344b99d9" providerId="ADAL" clId="{49ED648F-7E64-4259-B863-02C3876DD50B}" dt="2021-10-15T16:59:39.163" v="1404" actId="1076"/>
      <pc:docMkLst>
        <pc:docMk/>
      </pc:docMkLst>
      <pc:sldChg chg="modSp mod">
        <pc:chgData name="Hui Chong" userId="465e953e-baa5-438d-bbf0-aee7344b99d9" providerId="ADAL" clId="{49ED648F-7E64-4259-B863-02C3876DD50B}" dt="2021-10-15T16:59:39.163" v="1404" actId="1076"/>
        <pc:sldMkLst>
          <pc:docMk/>
          <pc:sldMk cId="3324658047" sldId="256"/>
        </pc:sldMkLst>
        <pc:spChg chg="mod">
          <ac:chgData name="Hui Chong" userId="465e953e-baa5-438d-bbf0-aee7344b99d9" providerId="ADAL" clId="{49ED648F-7E64-4259-B863-02C3876DD50B}" dt="2021-10-15T16:59:39.163" v="1404" actId="1076"/>
          <ac:spMkLst>
            <pc:docMk/>
            <pc:sldMk cId="3324658047" sldId="256"/>
            <ac:spMk id="4" creationId="{00000000-0000-0000-0000-000000000000}"/>
          </ac:spMkLst>
        </pc:spChg>
      </pc:sldChg>
      <pc:sldChg chg="modSp mod">
        <pc:chgData name="Hui Chong" userId="465e953e-baa5-438d-bbf0-aee7344b99d9" providerId="ADAL" clId="{49ED648F-7E64-4259-B863-02C3876DD50B}" dt="2021-10-08T14:18:19.375" v="1129" actId="20577"/>
        <pc:sldMkLst>
          <pc:docMk/>
          <pc:sldMk cId="885522799" sldId="267"/>
        </pc:sldMkLst>
        <pc:spChg chg="mod">
          <ac:chgData name="Hui Chong" userId="465e953e-baa5-438d-bbf0-aee7344b99d9" providerId="ADAL" clId="{49ED648F-7E64-4259-B863-02C3876DD50B}" dt="2021-10-08T14:18:19.375" v="1129" actId="20577"/>
          <ac:spMkLst>
            <pc:docMk/>
            <pc:sldMk cId="885522799" sldId="267"/>
            <ac:spMk id="3" creationId="{00000000-0000-0000-0000-000000000000}"/>
          </ac:spMkLst>
        </pc:spChg>
      </pc:sldChg>
      <pc:sldChg chg="addSp delSp modSp mod">
        <pc:chgData name="Hui Chong" userId="465e953e-baa5-438d-bbf0-aee7344b99d9" providerId="ADAL" clId="{49ED648F-7E64-4259-B863-02C3876DD50B}" dt="2021-10-08T13:40:16.747" v="878" actId="1076"/>
        <pc:sldMkLst>
          <pc:docMk/>
          <pc:sldMk cId="3242216221" sldId="279"/>
        </pc:sldMkLst>
        <pc:spChg chg="mod">
          <ac:chgData name="Hui Chong" userId="465e953e-baa5-438d-bbf0-aee7344b99d9" providerId="ADAL" clId="{49ED648F-7E64-4259-B863-02C3876DD50B}" dt="2021-10-08T13:40:00.452" v="875" actId="404"/>
          <ac:spMkLst>
            <pc:docMk/>
            <pc:sldMk cId="3242216221" sldId="279"/>
            <ac:spMk id="3" creationId="{00000000-0000-0000-0000-000000000000}"/>
          </ac:spMkLst>
        </pc:spChg>
        <pc:spChg chg="add mod">
          <ac:chgData name="Hui Chong" userId="465e953e-baa5-438d-bbf0-aee7344b99d9" providerId="ADAL" clId="{49ED648F-7E64-4259-B863-02C3876DD50B}" dt="2021-10-08T13:40:16.747" v="878" actId="1076"/>
          <ac:spMkLst>
            <pc:docMk/>
            <pc:sldMk cId="3242216221" sldId="279"/>
            <ac:spMk id="9" creationId="{1A116A06-7414-469B-9EA8-CA3FCE57D3D1}"/>
          </ac:spMkLst>
        </pc:spChg>
        <pc:picChg chg="add del mod">
          <ac:chgData name="Hui Chong" userId="465e953e-baa5-438d-bbf0-aee7344b99d9" providerId="ADAL" clId="{49ED648F-7E64-4259-B863-02C3876DD50B}" dt="2021-10-08T13:39:52.236" v="871" actId="478"/>
          <ac:picMkLst>
            <pc:docMk/>
            <pc:sldMk cId="3242216221" sldId="279"/>
            <ac:picMk id="8" creationId="{2DBABA95-656A-4676-B441-87C626213194}"/>
          </ac:picMkLst>
        </pc:picChg>
        <pc:picChg chg="add mod">
          <ac:chgData name="Hui Chong" userId="465e953e-baa5-438d-bbf0-aee7344b99d9" providerId="ADAL" clId="{49ED648F-7E64-4259-B863-02C3876DD50B}" dt="2021-10-08T13:40:12.961" v="877" actId="14100"/>
          <ac:picMkLst>
            <pc:docMk/>
            <pc:sldMk cId="3242216221" sldId="279"/>
            <ac:picMk id="11" creationId="{EB295310-FE89-46CC-819B-6D544E6FCE1E}"/>
          </ac:picMkLst>
        </pc:picChg>
      </pc:sldChg>
      <pc:sldChg chg="addSp delSp modSp mod">
        <pc:chgData name="Hui Chong" userId="465e953e-baa5-438d-bbf0-aee7344b99d9" providerId="ADAL" clId="{49ED648F-7E64-4259-B863-02C3876DD50B}" dt="2021-10-15T11:43:12.449" v="1392" actId="20577"/>
        <pc:sldMkLst>
          <pc:docMk/>
          <pc:sldMk cId="3077936623" sldId="285"/>
        </pc:sldMkLst>
        <pc:spChg chg="mod">
          <ac:chgData name="Hui Chong" userId="465e953e-baa5-438d-bbf0-aee7344b99d9" providerId="ADAL" clId="{49ED648F-7E64-4259-B863-02C3876DD50B}" dt="2021-10-15T11:43:12.449" v="1392" actId="20577"/>
          <ac:spMkLst>
            <pc:docMk/>
            <pc:sldMk cId="3077936623" sldId="285"/>
            <ac:spMk id="3" creationId="{00000000-0000-0000-0000-000000000000}"/>
          </ac:spMkLst>
        </pc:spChg>
        <pc:picChg chg="add del mod">
          <ac:chgData name="Hui Chong" userId="465e953e-baa5-438d-bbf0-aee7344b99d9" providerId="ADAL" clId="{49ED648F-7E64-4259-B863-02C3876DD50B}" dt="2021-10-15T11:40:05.770" v="1145" actId="478"/>
          <ac:picMkLst>
            <pc:docMk/>
            <pc:sldMk cId="3077936623" sldId="285"/>
            <ac:picMk id="8" creationId="{1608C69B-68F3-47C2-87E1-7DC47B946B6C}"/>
          </ac:picMkLst>
        </pc:picChg>
        <pc:picChg chg="add mod">
          <ac:chgData name="Hui Chong" userId="465e953e-baa5-438d-bbf0-aee7344b99d9" providerId="ADAL" clId="{49ED648F-7E64-4259-B863-02C3876DD50B}" dt="2021-10-15T11:40:09.805" v="1147" actId="1076"/>
          <ac:picMkLst>
            <pc:docMk/>
            <pc:sldMk cId="3077936623" sldId="285"/>
            <ac:picMk id="10" creationId="{92903F30-4EE4-4B04-9363-E62AD6D50896}"/>
          </ac:picMkLst>
        </pc:picChg>
      </pc:sldChg>
      <pc:sldChg chg="modSp mod">
        <pc:chgData name="Hui Chong" userId="465e953e-baa5-438d-bbf0-aee7344b99d9" providerId="ADAL" clId="{49ED648F-7E64-4259-B863-02C3876DD50B}" dt="2021-10-15T11:43:58.142" v="1396" actId="20577"/>
        <pc:sldMkLst>
          <pc:docMk/>
          <pc:sldMk cId="4217203789" sldId="286"/>
        </pc:sldMkLst>
        <pc:spChg chg="mod">
          <ac:chgData name="Hui Chong" userId="465e953e-baa5-438d-bbf0-aee7344b99d9" providerId="ADAL" clId="{49ED648F-7E64-4259-B863-02C3876DD50B}" dt="2021-10-15T11:43:58.142" v="1396" actId="20577"/>
          <ac:spMkLst>
            <pc:docMk/>
            <pc:sldMk cId="4217203789" sldId="286"/>
            <ac:spMk id="7" creationId="{00000000-0000-0000-0000-000000000000}"/>
          </ac:spMkLst>
        </pc:spChg>
      </pc:sldChg>
      <pc:sldChg chg="addSp modSp mod">
        <pc:chgData name="Hui Chong" userId="465e953e-baa5-438d-bbf0-aee7344b99d9" providerId="ADAL" clId="{49ED648F-7E64-4259-B863-02C3876DD50B}" dt="2021-10-15T11:55:24.386" v="1400" actId="1076"/>
        <pc:sldMkLst>
          <pc:docMk/>
          <pc:sldMk cId="1432242582" sldId="288"/>
        </pc:sldMkLst>
        <pc:picChg chg="add mod">
          <ac:chgData name="Hui Chong" userId="465e953e-baa5-438d-bbf0-aee7344b99d9" providerId="ADAL" clId="{49ED648F-7E64-4259-B863-02C3876DD50B}" dt="2021-10-15T11:55:24.386" v="1400" actId="1076"/>
          <ac:picMkLst>
            <pc:docMk/>
            <pc:sldMk cId="1432242582" sldId="288"/>
            <ac:picMk id="8" creationId="{04F6C106-16E3-447A-9F97-CFF26BDDAC73}"/>
          </ac:picMkLst>
        </pc:picChg>
      </pc:sldChg>
      <pc:sldChg chg="addSp modSp mod">
        <pc:chgData name="Hui Chong" userId="465e953e-baa5-438d-bbf0-aee7344b99d9" providerId="ADAL" clId="{49ED648F-7E64-4259-B863-02C3876DD50B}" dt="2021-10-15T11:24:23.972" v="1140" actId="1076"/>
        <pc:sldMkLst>
          <pc:docMk/>
          <pc:sldMk cId="3187038111" sldId="344"/>
        </pc:sldMkLst>
        <pc:spChg chg="mod">
          <ac:chgData name="Hui Chong" userId="465e953e-baa5-438d-bbf0-aee7344b99d9" providerId="ADAL" clId="{49ED648F-7E64-4259-B863-02C3876DD50B}" dt="2021-10-15T11:24:01.193" v="1134" actId="1076"/>
          <ac:spMkLst>
            <pc:docMk/>
            <pc:sldMk cId="3187038111" sldId="344"/>
            <ac:spMk id="2" creationId="{00000000-0000-0000-0000-000000000000}"/>
          </ac:spMkLst>
        </pc:spChg>
        <pc:spChg chg="mod">
          <ac:chgData name="Hui Chong" userId="465e953e-baa5-438d-bbf0-aee7344b99d9" providerId="ADAL" clId="{49ED648F-7E64-4259-B863-02C3876DD50B}" dt="2021-10-15T11:24:16.979" v="1137" actId="14100"/>
          <ac:spMkLst>
            <pc:docMk/>
            <pc:sldMk cId="3187038111" sldId="344"/>
            <ac:spMk id="3" creationId="{00000000-0000-0000-0000-000000000000}"/>
          </ac:spMkLst>
        </pc:spChg>
        <pc:picChg chg="add mod">
          <ac:chgData name="Hui Chong" userId="465e953e-baa5-438d-bbf0-aee7344b99d9" providerId="ADAL" clId="{49ED648F-7E64-4259-B863-02C3876DD50B}" dt="2021-10-15T11:24:23.972" v="1140" actId="1076"/>
          <ac:picMkLst>
            <pc:docMk/>
            <pc:sldMk cId="3187038111" sldId="344"/>
            <ac:picMk id="5" creationId="{892A7845-8D17-40C7-B0CB-3E71C5A4313C}"/>
          </ac:picMkLst>
        </pc:picChg>
      </pc:sldChg>
      <pc:sldChg chg="modSp mod">
        <pc:chgData name="Hui Chong" userId="465e953e-baa5-438d-bbf0-aee7344b99d9" providerId="ADAL" clId="{49ED648F-7E64-4259-B863-02C3876DD50B}" dt="2021-10-08T11:55:59.503" v="149" actId="115"/>
        <pc:sldMkLst>
          <pc:docMk/>
          <pc:sldMk cId="1866107426" sldId="346"/>
        </pc:sldMkLst>
        <pc:spChg chg="mod">
          <ac:chgData name="Hui Chong" userId="465e953e-baa5-438d-bbf0-aee7344b99d9" providerId="ADAL" clId="{49ED648F-7E64-4259-B863-02C3876DD50B}" dt="2021-10-08T11:53:32.555" v="4" actId="20577"/>
          <ac:spMkLst>
            <pc:docMk/>
            <pc:sldMk cId="1866107426" sldId="346"/>
            <ac:spMk id="3" creationId="{00000000-0000-0000-0000-000000000000}"/>
          </ac:spMkLst>
        </pc:spChg>
        <pc:spChg chg="mod">
          <ac:chgData name="Hui Chong" userId="465e953e-baa5-438d-bbf0-aee7344b99d9" providerId="ADAL" clId="{49ED648F-7E64-4259-B863-02C3876DD50B}" dt="2021-10-08T11:55:59.503" v="149" actId="115"/>
          <ac:spMkLst>
            <pc:docMk/>
            <pc:sldMk cId="1866107426" sldId="346"/>
            <ac:spMk id="7" creationId="{00000000-0000-0000-0000-000000000000}"/>
          </ac:spMkLst>
        </pc:spChg>
      </pc:sldChg>
      <pc:sldChg chg="addSp modSp mod">
        <pc:chgData name="Hui Chong" userId="465e953e-baa5-438d-bbf0-aee7344b99d9" providerId="ADAL" clId="{49ED648F-7E64-4259-B863-02C3876DD50B}" dt="2021-10-08T12:06:56.484" v="361" actId="1076"/>
        <pc:sldMkLst>
          <pc:docMk/>
          <pc:sldMk cId="3614253223" sldId="348"/>
        </pc:sldMkLst>
        <pc:spChg chg="mod">
          <ac:chgData name="Hui Chong" userId="465e953e-baa5-438d-bbf0-aee7344b99d9" providerId="ADAL" clId="{49ED648F-7E64-4259-B863-02C3876DD50B}" dt="2021-10-08T11:59:49.816" v="248" actId="14100"/>
          <ac:spMkLst>
            <pc:docMk/>
            <pc:sldMk cId="3614253223" sldId="348"/>
            <ac:spMk id="3" creationId="{00000000-0000-0000-0000-000000000000}"/>
          </ac:spMkLst>
        </pc:spChg>
        <pc:spChg chg="mod">
          <ac:chgData name="Hui Chong" userId="465e953e-baa5-438d-bbf0-aee7344b99d9" providerId="ADAL" clId="{49ED648F-7E64-4259-B863-02C3876DD50B}" dt="2021-10-08T12:06:31.476" v="351" actId="403"/>
          <ac:spMkLst>
            <pc:docMk/>
            <pc:sldMk cId="3614253223" sldId="348"/>
            <ac:spMk id="9" creationId="{00000000-0000-0000-0000-000000000000}"/>
          </ac:spMkLst>
        </pc:spChg>
        <pc:spChg chg="mod">
          <ac:chgData name="Hui Chong" userId="465e953e-baa5-438d-bbf0-aee7344b99d9" providerId="ADAL" clId="{49ED648F-7E64-4259-B863-02C3876DD50B}" dt="2021-10-08T12:06:43.697" v="357" actId="404"/>
          <ac:spMkLst>
            <pc:docMk/>
            <pc:sldMk cId="3614253223" sldId="348"/>
            <ac:spMk id="11" creationId="{00000000-0000-0000-0000-000000000000}"/>
          </ac:spMkLst>
        </pc:spChg>
        <pc:spChg chg="mod">
          <ac:chgData name="Hui Chong" userId="465e953e-baa5-438d-bbf0-aee7344b99d9" providerId="ADAL" clId="{49ED648F-7E64-4259-B863-02C3876DD50B}" dt="2021-10-08T12:06:51.869" v="359" actId="1076"/>
          <ac:spMkLst>
            <pc:docMk/>
            <pc:sldMk cId="3614253223" sldId="348"/>
            <ac:spMk id="15" creationId="{00000000-0000-0000-0000-000000000000}"/>
          </ac:spMkLst>
        </pc:spChg>
        <pc:grpChg chg="mod">
          <ac:chgData name="Hui Chong" userId="465e953e-baa5-438d-bbf0-aee7344b99d9" providerId="ADAL" clId="{49ED648F-7E64-4259-B863-02C3876DD50B}" dt="2021-10-08T12:06:49.349" v="358" actId="14100"/>
          <ac:grpSpMkLst>
            <pc:docMk/>
            <pc:sldMk cId="3614253223" sldId="348"/>
            <ac:grpSpMk id="16" creationId="{00000000-0000-0000-0000-000000000000}"/>
          </ac:grpSpMkLst>
        </pc:grpChg>
        <pc:picChg chg="add mod">
          <ac:chgData name="Hui Chong" userId="465e953e-baa5-438d-bbf0-aee7344b99d9" providerId="ADAL" clId="{49ED648F-7E64-4259-B863-02C3876DD50B}" dt="2021-10-08T12:06:56.484" v="361" actId="1076"/>
          <ac:picMkLst>
            <pc:docMk/>
            <pc:sldMk cId="3614253223" sldId="348"/>
            <ac:picMk id="8" creationId="{B64AA97B-7356-4D65-B8D1-841167ED46D9}"/>
          </ac:picMkLst>
        </pc:picChg>
      </pc:sldChg>
      <pc:sldChg chg="modSp mod">
        <pc:chgData name="Hui Chong" userId="465e953e-baa5-438d-bbf0-aee7344b99d9" providerId="ADAL" clId="{49ED648F-7E64-4259-B863-02C3876DD50B}" dt="2021-10-08T12:08:06.752" v="391" actId="404"/>
        <pc:sldMkLst>
          <pc:docMk/>
          <pc:sldMk cId="2979309038" sldId="349"/>
        </pc:sldMkLst>
        <pc:spChg chg="mod">
          <ac:chgData name="Hui Chong" userId="465e953e-baa5-438d-bbf0-aee7344b99d9" providerId="ADAL" clId="{49ED648F-7E64-4259-B863-02C3876DD50B}" dt="2021-10-08T12:08:06.752" v="391" actId="404"/>
          <ac:spMkLst>
            <pc:docMk/>
            <pc:sldMk cId="2979309038" sldId="349"/>
            <ac:spMk id="11" creationId="{00000000-0000-0000-0000-000000000000}"/>
          </ac:spMkLst>
        </pc:spChg>
        <pc:spChg chg="mod">
          <ac:chgData name="Hui Chong" userId="465e953e-baa5-438d-bbf0-aee7344b99d9" providerId="ADAL" clId="{49ED648F-7E64-4259-B863-02C3876DD50B}" dt="2021-10-08T12:08:06.752" v="391" actId="404"/>
          <ac:spMkLst>
            <pc:docMk/>
            <pc:sldMk cId="2979309038" sldId="349"/>
            <ac:spMk id="15" creationId="{00000000-0000-0000-0000-000000000000}"/>
          </ac:spMkLst>
        </pc:spChg>
        <pc:grpChg chg="mod">
          <ac:chgData name="Hui Chong" userId="465e953e-baa5-438d-bbf0-aee7344b99d9" providerId="ADAL" clId="{49ED648F-7E64-4259-B863-02C3876DD50B}" dt="2021-10-08T12:08:06.752" v="391" actId="404"/>
          <ac:grpSpMkLst>
            <pc:docMk/>
            <pc:sldMk cId="2979309038" sldId="349"/>
            <ac:grpSpMk id="16" creationId="{00000000-0000-0000-0000-000000000000}"/>
          </ac:grpSpMkLst>
        </pc:grpChg>
      </pc:sldChg>
      <pc:sldChg chg="modSp mod">
        <pc:chgData name="Hui Chong" userId="465e953e-baa5-438d-bbf0-aee7344b99d9" providerId="ADAL" clId="{49ED648F-7E64-4259-B863-02C3876DD50B}" dt="2021-10-08T12:08:20.557" v="428" actId="20577"/>
        <pc:sldMkLst>
          <pc:docMk/>
          <pc:sldMk cId="1542495683" sldId="350"/>
        </pc:sldMkLst>
        <pc:spChg chg="mod">
          <ac:chgData name="Hui Chong" userId="465e953e-baa5-438d-bbf0-aee7344b99d9" providerId="ADAL" clId="{49ED648F-7E64-4259-B863-02C3876DD50B}" dt="2021-10-08T12:08:20.557" v="428" actId="20577"/>
          <ac:spMkLst>
            <pc:docMk/>
            <pc:sldMk cId="1542495683" sldId="350"/>
            <ac:spMk id="18" creationId="{00000000-0000-0000-0000-000000000000}"/>
          </ac:spMkLst>
        </pc:spChg>
      </pc:sldChg>
      <pc:sldChg chg="addSp modSp mod">
        <pc:chgData name="Hui Chong" userId="465e953e-baa5-438d-bbf0-aee7344b99d9" providerId="ADAL" clId="{49ED648F-7E64-4259-B863-02C3876DD50B}" dt="2021-10-08T12:14:28.460" v="512" actId="20577"/>
        <pc:sldMkLst>
          <pc:docMk/>
          <pc:sldMk cId="1902325477" sldId="351"/>
        </pc:sldMkLst>
        <pc:spChg chg="mod">
          <ac:chgData name="Hui Chong" userId="465e953e-baa5-438d-bbf0-aee7344b99d9" providerId="ADAL" clId="{49ED648F-7E64-4259-B863-02C3876DD50B}" dt="2021-10-08T12:14:28.460" v="512" actId="20577"/>
          <ac:spMkLst>
            <pc:docMk/>
            <pc:sldMk cId="1902325477" sldId="351"/>
            <ac:spMk id="7" creationId="{00000000-0000-0000-0000-000000000000}"/>
          </ac:spMkLst>
        </pc:spChg>
        <pc:picChg chg="add mod">
          <ac:chgData name="Hui Chong" userId="465e953e-baa5-438d-bbf0-aee7344b99d9" providerId="ADAL" clId="{49ED648F-7E64-4259-B863-02C3876DD50B}" dt="2021-10-08T12:13:55.135" v="446" actId="14100"/>
          <ac:picMkLst>
            <pc:docMk/>
            <pc:sldMk cId="1902325477" sldId="351"/>
            <ac:picMk id="9" creationId="{2767FF85-FB4E-419B-AE48-8CCD58BE942D}"/>
          </ac:picMkLst>
        </pc:picChg>
      </pc:sldChg>
      <pc:sldChg chg="modSp mod">
        <pc:chgData name="Hui Chong" userId="465e953e-baa5-438d-bbf0-aee7344b99d9" providerId="ADAL" clId="{49ED648F-7E64-4259-B863-02C3876DD50B}" dt="2021-10-08T13:24:24.457" v="557" actId="404"/>
        <pc:sldMkLst>
          <pc:docMk/>
          <pc:sldMk cId="3683468317" sldId="352"/>
        </pc:sldMkLst>
        <pc:spChg chg="mod">
          <ac:chgData name="Hui Chong" userId="465e953e-baa5-438d-bbf0-aee7344b99d9" providerId="ADAL" clId="{49ED648F-7E64-4259-B863-02C3876DD50B}" dt="2021-10-08T13:24:24.457" v="557" actId="404"/>
          <ac:spMkLst>
            <pc:docMk/>
            <pc:sldMk cId="3683468317" sldId="352"/>
            <ac:spMk id="1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60C812-B224-1D4F-960B-9C62C14345E3}" type="datetimeFigureOut">
              <a:rPr lang="en-US" smtClean="0"/>
              <a:t>10/15/2021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6FE862-6B92-3E4E-A14E-F48885546692}" type="slidenum">
              <a:rPr lang="en-US" smtClean="0"/>
              <a:t>‹#›</a:t>
            </a:fld>
            <a:endParaRPr lang="en-US"/>
          </a:p>
        </p:txBody>
      </p:sp>
    </p:spTree>
    <p:extLst>
      <p:ext uri="{BB962C8B-B14F-4D97-AF65-F5344CB8AC3E}">
        <p14:creationId xmlns:p14="http://schemas.microsoft.com/office/powerpoint/2010/main" val="37990639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94B48D-613B-2948-A3C1-FC7349BD34CF}" type="datetimeFigureOut">
              <a:rPr lang="en-US" smtClean="0"/>
              <a:t>10/15/2021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545669-B959-E94E-A73F-E59FD7C86B36}" type="slidenum">
              <a:rPr lang="en-US" smtClean="0"/>
              <a:t>‹#›</a:t>
            </a:fld>
            <a:endParaRPr lang="en-US"/>
          </a:p>
        </p:txBody>
      </p:sp>
    </p:spTree>
    <p:extLst>
      <p:ext uri="{BB962C8B-B14F-4D97-AF65-F5344CB8AC3E}">
        <p14:creationId xmlns:p14="http://schemas.microsoft.com/office/powerpoint/2010/main" val="128927662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D545669-B959-E94E-A73F-E59FD7C86B36}" type="slidenum">
              <a:rPr lang="en-US" smtClean="0"/>
              <a:t>25</a:t>
            </a:fld>
            <a:endParaRPr lang="en-US"/>
          </a:p>
        </p:txBody>
      </p:sp>
    </p:spTree>
    <p:extLst>
      <p:ext uri="{BB962C8B-B14F-4D97-AF65-F5344CB8AC3E}">
        <p14:creationId xmlns:p14="http://schemas.microsoft.com/office/powerpoint/2010/main" val="4216397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Rainbow tables are used in finding passwords based on a retrieved hash of a password, salted or</a:t>
            </a:r>
          </a:p>
          <a:p>
            <a:r>
              <a:rPr lang="en-US" sz="1200" b="0" i="0" u="none" strike="noStrike" kern="1200" baseline="0" dirty="0">
                <a:solidFill>
                  <a:schemeClr val="tx1"/>
                </a:solidFill>
                <a:latin typeface="+mn-lt"/>
                <a:ea typeface="+mn-ea"/>
                <a:cs typeface="+mn-cs"/>
              </a:rPr>
              <a:t>unsalted. They are used as lookup tables and contain the hashes of passwords or salted passwords.</a:t>
            </a:r>
          </a:p>
          <a:p>
            <a:r>
              <a:rPr lang="en-US" sz="1200" b="0" i="0" u="none" strike="noStrike" kern="1200" baseline="0" dirty="0">
                <a:solidFill>
                  <a:schemeClr val="tx1"/>
                </a:solidFill>
                <a:latin typeface="+mn-lt"/>
                <a:ea typeface="+mn-ea"/>
                <a:cs typeface="+mn-cs"/>
              </a:rPr>
              <a:t>If there are salted passwords the table is going to be larger, with each password having a list of</a:t>
            </a:r>
          </a:p>
          <a:p>
            <a:r>
              <a:rPr lang="en-US" sz="1200" b="0" i="0" u="none" strike="noStrike" kern="1200" baseline="0" dirty="0">
                <a:solidFill>
                  <a:schemeClr val="tx1"/>
                </a:solidFill>
                <a:latin typeface="+mn-lt"/>
                <a:ea typeface="+mn-ea"/>
                <a:cs typeface="+mn-cs"/>
              </a:rPr>
              <a:t>hashes associated with all the possible salts.</a:t>
            </a:r>
            <a:endParaRPr lang="en-US" dirty="0"/>
          </a:p>
        </p:txBody>
      </p:sp>
      <p:sp>
        <p:nvSpPr>
          <p:cNvPr id="4" name="Slide Number Placeholder 3"/>
          <p:cNvSpPr>
            <a:spLocks noGrp="1"/>
          </p:cNvSpPr>
          <p:nvPr>
            <p:ph type="sldNum" sz="quarter" idx="10"/>
          </p:nvPr>
        </p:nvSpPr>
        <p:spPr/>
        <p:txBody>
          <a:bodyPr/>
          <a:lstStyle/>
          <a:p>
            <a:fld id="{B508A8EA-9304-A14F-821F-E416E238BDCC}" type="slidenum">
              <a:rPr lang="en-US" smtClean="0"/>
              <a:t>51</a:t>
            </a:fld>
            <a:endParaRPr lang="en-US" dirty="0"/>
          </a:p>
        </p:txBody>
      </p:sp>
    </p:spTree>
    <p:extLst>
      <p:ext uri="{BB962C8B-B14F-4D97-AF65-F5344CB8AC3E}">
        <p14:creationId xmlns:p14="http://schemas.microsoft.com/office/powerpoint/2010/main" val="2532986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Rainbow tables are used in finding passwords based on a retrieved hash of a password, salted or</a:t>
            </a:r>
          </a:p>
          <a:p>
            <a:r>
              <a:rPr lang="en-US" sz="1200" b="0" i="0" u="none" strike="noStrike" kern="1200" baseline="0" dirty="0">
                <a:solidFill>
                  <a:schemeClr val="tx1"/>
                </a:solidFill>
                <a:latin typeface="+mn-lt"/>
                <a:ea typeface="+mn-ea"/>
                <a:cs typeface="+mn-cs"/>
              </a:rPr>
              <a:t>unsalted. They are used as lookup tables and contain the hashes of passwords or salted passwords.</a:t>
            </a:r>
          </a:p>
          <a:p>
            <a:r>
              <a:rPr lang="en-US" sz="1200" b="0" i="0" u="none" strike="noStrike" kern="1200" baseline="0" dirty="0">
                <a:solidFill>
                  <a:schemeClr val="tx1"/>
                </a:solidFill>
                <a:latin typeface="+mn-lt"/>
                <a:ea typeface="+mn-ea"/>
                <a:cs typeface="+mn-cs"/>
              </a:rPr>
              <a:t>If there are salted passwords the table is going to be larger, with each password having a list of</a:t>
            </a:r>
          </a:p>
          <a:p>
            <a:r>
              <a:rPr lang="en-US" sz="1200" b="0" i="0" u="none" strike="noStrike" kern="1200" baseline="0" dirty="0">
                <a:solidFill>
                  <a:schemeClr val="tx1"/>
                </a:solidFill>
                <a:latin typeface="+mn-lt"/>
                <a:ea typeface="+mn-ea"/>
                <a:cs typeface="+mn-cs"/>
              </a:rPr>
              <a:t>hashes associated with all the possible salts.</a:t>
            </a:r>
            <a:endParaRPr lang="en-US" dirty="0"/>
          </a:p>
        </p:txBody>
      </p:sp>
      <p:sp>
        <p:nvSpPr>
          <p:cNvPr id="4" name="Slide Number Placeholder 3"/>
          <p:cNvSpPr>
            <a:spLocks noGrp="1"/>
          </p:cNvSpPr>
          <p:nvPr>
            <p:ph type="sldNum" sz="quarter" idx="10"/>
          </p:nvPr>
        </p:nvSpPr>
        <p:spPr/>
        <p:txBody>
          <a:bodyPr/>
          <a:lstStyle/>
          <a:p>
            <a:fld id="{B508A8EA-9304-A14F-821F-E416E238BDCC}" type="slidenum">
              <a:rPr lang="en-US" smtClean="0"/>
              <a:t>52</a:t>
            </a:fld>
            <a:endParaRPr lang="en-US" dirty="0"/>
          </a:p>
        </p:txBody>
      </p:sp>
    </p:spTree>
    <p:extLst>
      <p:ext uri="{BB962C8B-B14F-4D97-AF65-F5344CB8AC3E}">
        <p14:creationId xmlns:p14="http://schemas.microsoft.com/office/powerpoint/2010/main" val="946826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08A8EA-9304-A14F-821F-E416E238BDCC}" type="slidenum">
              <a:rPr lang="en-US" smtClean="0"/>
              <a:t>83</a:t>
            </a:fld>
            <a:endParaRPr lang="en-US" dirty="0"/>
          </a:p>
        </p:txBody>
      </p:sp>
    </p:spTree>
    <p:extLst>
      <p:ext uri="{BB962C8B-B14F-4D97-AF65-F5344CB8AC3E}">
        <p14:creationId xmlns:p14="http://schemas.microsoft.com/office/powerpoint/2010/main" val="2122084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371600"/>
            <a:ext cx="7848600" cy="1927225"/>
          </a:xfrm>
        </p:spPr>
        <p:txBody>
          <a:bodyPr anchor="b">
            <a:noAutofit/>
          </a:bodyPr>
          <a:lstStyle>
            <a:lvl1pPr>
              <a:defRPr sz="5400" cap="none" baseline="0"/>
            </a:lvl1pPr>
          </a:lstStyle>
          <a:p>
            <a:r>
              <a:rPr lang="en-US" dirty="0"/>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C50FDA-DA94-3744-96DB-01C757888FCD}"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16236" y="397509"/>
            <a:ext cx="2010056" cy="924054"/>
          </a:xfrm>
          <a:prstGeom prst="rect">
            <a:avLst/>
          </a:prstGeom>
        </p:spPr>
      </p:pic>
      <p:pic>
        <p:nvPicPr>
          <p:cNvPr id="9" name="Picture 8"/>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685800" y="447167"/>
            <a:ext cx="1492498" cy="84724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8D0611-8B6E-6F45-8912-BB84A9D0BE10}"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BBA132-470D-9148-95F0-0993D3AEBE3D}"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2362200"/>
            <a:ext cx="7772400" cy="2200275"/>
          </a:xfrm>
        </p:spPr>
        <p:txBody>
          <a:bodyPr anchor="b">
            <a:normAutofit/>
          </a:bodyPr>
          <a:lstStyle>
            <a:lvl1pPr algn="l">
              <a:defRPr sz="4800" b="0" cap="none">
                <a:solidFill>
                  <a:srgbClr val="800000"/>
                </a:solidFill>
              </a:defRPr>
            </a:lvl1pPr>
          </a:lstStyle>
          <a:p>
            <a:r>
              <a:rPr lang="en-US" dirty="0"/>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8C041D-6F4D-D740-86D0-4E39D606028E}"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234058-D310-654C-93AF-2433EAB413B2}" type="datetime2">
              <a:rPr lang="en-SG" smtClean="0"/>
              <a:t>Friday, 15 October 2021</a:t>
            </a:fld>
            <a:endParaRPr lang="en-US"/>
          </a:p>
        </p:txBody>
      </p:sp>
      <p:sp>
        <p:nvSpPr>
          <p:cNvPr id="6" name="Footer Placeholder 5"/>
          <p:cNvSpPr>
            <a:spLocks noGrp="1"/>
          </p:cNvSpPr>
          <p:nvPr>
            <p:ph type="ftr" sz="quarter" idx="11"/>
          </p:nvPr>
        </p:nvSpPr>
        <p:spPr/>
        <p:txBody>
          <a:bodyPr/>
          <a:lstStyle/>
          <a:p>
            <a:pPr algn="r"/>
            <a:r>
              <a:rPr lang="en-US"/>
              <a:t>CSCI235 - Database Systems</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43BC9D-1C97-2043-962B-616B2BB31E88}" type="datetime2">
              <a:rPr lang="en-SG" smtClean="0"/>
              <a:t>Friday, 15 October 2021</a:t>
            </a:fld>
            <a:endParaRPr lang="en-US"/>
          </a:p>
        </p:txBody>
      </p:sp>
      <p:sp>
        <p:nvSpPr>
          <p:cNvPr id="8" name="Footer Placeholder 7"/>
          <p:cNvSpPr>
            <a:spLocks noGrp="1"/>
          </p:cNvSpPr>
          <p:nvPr>
            <p:ph type="ftr" sz="quarter" idx="11"/>
          </p:nvPr>
        </p:nvSpPr>
        <p:spPr/>
        <p:txBody>
          <a:bodyPr/>
          <a:lstStyle/>
          <a:p>
            <a:pPr algn="r"/>
            <a:r>
              <a:rPr lang="en-US"/>
              <a:t>CSCI235 - Database Systems</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9A85D9-6100-CE4D-8AEC-49B7E281E152}" type="datetime2">
              <a:rPr lang="en-SG" smtClean="0"/>
              <a:t>Friday, 15 October 2021</a:t>
            </a:fld>
            <a:endParaRPr lang="en-US"/>
          </a:p>
        </p:txBody>
      </p:sp>
      <p:sp>
        <p:nvSpPr>
          <p:cNvPr id="4" name="Footer Placeholder 3"/>
          <p:cNvSpPr>
            <a:spLocks noGrp="1"/>
          </p:cNvSpPr>
          <p:nvPr>
            <p:ph type="ftr" sz="quarter" idx="11"/>
          </p:nvPr>
        </p:nvSpPr>
        <p:spPr/>
        <p:txBody>
          <a:bodyPr/>
          <a:lstStyle/>
          <a:p>
            <a:pPr algn="r"/>
            <a:r>
              <a:rPr lang="en-US"/>
              <a:t>CSCI235 - Database Systems</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3C1A3-57BE-5649-9340-E8E6DFDD7CC2}" type="datetime2">
              <a:rPr lang="en-SG" smtClean="0"/>
              <a:t>Friday, 15 October 2021</a:t>
            </a:fld>
            <a:endParaRPr lang="en-US"/>
          </a:p>
        </p:txBody>
      </p:sp>
      <p:sp>
        <p:nvSpPr>
          <p:cNvPr id="3" name="Footer Placeholder 2"/>
          <p:cNvSpPr>
            <a:spLocks noGrp="1"/>
          </p:cNvSpPr>
          <p:nvPr>
            <p:ph type="ftr" sz="quarter" idx="11"/>
          </p:nvPr>
        </p:nvSpPr>
        <p:spPr/>
        <p:txBody>
          <a:bodyPr/>
          <a:lstStyle/>
          <a:p>
            <a:pPr algn="r"/>
            <a:r>
              <a:rPr lang="en-US"/>
              <a:t>CSCI235 - Database Systems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42B7B4-BDEA-4149-A799-101952C810ED}" type="datetime2">
              <a:rPr lang="en-SG" smtClean="0"/>
              <a:t>Friday, 15 October 2021</a:t>
            </a:fld>
            <a:endParaRPr lang="en-US"/>
          </a:p>
        </p:txBody>
      </p:sp>
      <p:sp>
        <p:nvSpPr>
          <p:cNvPr id="6" name="Footer Placeholder 5"/>
          <p:cNvSpPr>
            <a:spLocks noGrp="1"/>
          </p:cNvSpPr>
          <p:nvPr>
            <p:ph type="ftr" sz="quarter" idx="11"/>
          </p:nvPr>
        </p:nvSpPr>
        <p:spPr/>
        <p:txBody>
          <a:bodyPr/>
          <a:lstStyle/>
          <a:p>
            <a:pPr algn="r"/>
            <a:r>
              <a:rPr lang="en-US"/>
              <a:t>CSCI235 - Database Systems</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3F00BD-1F67-FD4A-8AC7-FBE2E0549592}" type="datetime2">
              <a:rPr lang="en-SG" smtClean="0"/>
              <a:t>Friday, 15 October 2021</a:t>
            </a:fld>
            <a:endParaRPr lang="en-US"/>
          </a:p>
        </p:txBody>
      </p:sp>
      <p:sp>
        <p:nvSpPr>
          <p:cNvPr id="6" name="Footer Placeholder 5"/>
          <p:cNvSpPr>
            <a:spLocks noGrp="1"/>
          </p:cNvSpPr>
          <p:nvPr>
            <p:ph type="ftr" sz="quarter" idx="11"/>
          </p:nvPr>
        </p:nvSpPr>
        <p:spPr/>
        <p:txBody>
          <a:bodyPr/>
          <a:lstStyle/>
          <a:p>
            <a:pPr algn="r"/>
            <a:r>
              <a:rPr lang="en-US"/>
              <a:t>CSCI235 - Database Systems</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3258B67-5679-5643-9F80-B373AD2CAFBA}" type="datetime2">
              <a:rPr lang="en-SG" smtClean="0"/>
              <a:t>Friday, 15 October 2021</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r>
              <a:rPr lang="en-US"/>
              <a:t>CSCI235 - Database Systems</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japit@uow.edu.au" TargetMode="External"/><Relationship Id="rId2" Type="http://schemas.openxmlformats.org/officeDocument/2006/relationships/hyperlink" Target="mailto:hduong@uow.edu.a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0.png"/></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CSCI262 – System Security</a:t>
            </a:r>
          </a:p>
        </p:txBody>
      </p:sp>
      <p:sp>
        <p:nvSpPr>
          <p:cNvPr id="4" name="TextBox 3"/>
          <p:cNvSpPr txBox="1"/>
          <p:nvPr/>
        </p:nvSpPr>
        <p:spPr>
          <a:xfrm>
            <a:off x="2867352" y="556087"/>
            <a:ext cx="3485496" cy="2274662"/>
          </a:xfrm>
          <a:prstGeom prst="rect">
            <a:avLst/>
          </a:prstGeom>
          <a:noFill/>
        </p:spPr>
        <p:txBody>
          <a:bodyPr wrap="square" rtlCol="0">
            <a:spAutoFit/>
          </a:bodyPr>
          <a:lstStyle/>
          <a:p>
            <a:r>
              <a:rPr lang="en-SG" sz="2800" dirty="0">
                <a:solidFill>
                  <a:schemeClr val="accent2">
                    <a:lumMod val="50000"/>
                  </a:schemeClr>
                </a:solidFill>
                <a:latin typeface="Bradley Hand ITC" panose="03070402050302030203" pitchFamily="66" charset="0"/>
              </a:rPr>
              <a:t>Welcome to CSCI262 – System Security…Please remember to tap your attendance </a:t>
            </a:r>
            <a:r>
              <a:rPr lang="en-SG" sz="2800" dirty="0">
                <a:solidFill>
                  <a:schemeClr val="accent2">
                    <a:lumMod val="50000"/>
                  </a:schemeClr>
                </a:solidFill>
                <a:latin typeface="Bradley Hand ITC" panose="03070402050302030203" pitchFamily="66" charset="0"/>
                <a:sym typeface="Wingdings" panose="05000000000000000000" pitchFamily="2" charset="2"/>
              </a:rPr>
              <a:t>  </a:t>
            </a:r>
            <a:endParaRPr lang="en-SG" sz="2800" dirty="0">
              <a:solidFill>
                <a:schemeClr val="accent2">
                  <a:lumMod val="50000"/>
                </a:schemeClr>
              </a:solidFill>
              <a:latin typeface="Bradley Hand ITC" panose="03070402050302030203" pitchFamily="66" charset="0"/>
            </a:endParaRPr>
          </a:p>
        </p:txBody>
      </p:sp>
      <p:sp>
        <p:nvSpPr>
          <p:cNvPr id="6" name="Subtitle 2"/>
          <p:cNvSpPr>
            <a:spLocks noGrp="1"/>
          </p:cNvSpPr>
          <p:nvPr>
            <p:ph type="subTitle" idx="1"/>
          </p:nvPr>
        </p:nvSpPr>
        <p:spPr>
          <a:xfrm>
            <a:off x="685800" y="3505199"/>
            <a:ext cx="7848600" cy="2930769"/>
          </a:xfrm>
        </p:spPr>
        <p:txBody>
          <a:bodyPr>
            <a:noAutofit/>
          </a:bodyPr>
          <a:lstStyle/>
          <a:p>
            <a:r>
              <a:rPr lang="en-US" dirty="0"/>
              <a:t>Tutorial Set A</a:t>
            </a:r>
          </a:p>
          <a:p>
            <a:endParaRPr lang="en-US" dirty="0"/>
          </a:p>
          <a:p>
            <a:r>
              <a:rPr lang="en-US" dirty="0"/>
              <a:t>Lecturer: Dr. Dung Duong (</a:t>
            </a:r>
            <a:r>
              <a:rPr lang="en-US" dirty="0">
                <a:hlinkClick r:id="rId2"/>
              </a:rPr>
              <a:t>hduong@uow.edu.au</a:t>
            </a:r>
            <a:r>
              <a:rPr lang="en-US" dirty="0"/>
              <a:t>) </a:t>
            </a:r>
          </a:p>
          <a:p>
            <a:r>
              <a:rPr lang="en-US" dirty="0"/>
              <a:t>Tutor: Sionggo Japit (</a:t>
            </a:r>
            <a:r>
              <a:rPr lang="en-US" dirty="0">
                <a:hlinkClick r:id="rId3"/>
              </a:rPr>
              <a:t>sjapit@uow.edu.au</a:t>
            </a:r>
            <a:r>
              <a:rPr lang="en-US" dirty="0"/>
              <a:t>)</a:t>
            </a:r>
          </a:p>
          <a:p>
            <a:endParaRPr lang="en-US" dirty="0"/>
          </a:p>
          <a:p>
            <a:fld id="{81B55DC6-FD15-B043-9C18-AB67DA847ED4}" type="datetime3">
              <a:rPr lang="en-SG" smtClean="0"/>
              <a:t>15 October 2021</a:t>
            </a:fld>
            <a:endParaRPr lang="en-US" dirty="0"/>
          </a:p>
        </p:txBody>
      </p:sp>
    </p:spTree>
    <p:extLst>
      <p:ext uri="{BB962C8B-B14F-4D97-AF65-F5344CB8AC3E}">
        <p14:creationId xmlns:p14="http://schemas.microsoft.com/office/powerpoint/2010/main" val="3324658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1c</a:t>
            </a:r>
          </a:p>
        </p:txBody>
      </p:sp>
      <p:sp>
        <p:nvSpPr>
          <p:cNvPr id="3" name="Content Placeholder 2"/>
          <p:cNvSpPr>
            <a:spLocks noGrp="1"/>
          </p:cNvSpPr>
          <p:nvPr>
            <p:ph idx="1"/>
          </p:nvPr>
        </p:nvSpPr>
        <p:spPr/>
        <p:txBody>
          <a:bodyPr/>
          <a:lstStyle/>
          <a:p>
            <a:pPr marL="0" indent="0">
              <a:buNone/>
            </a:pPr>
            <a:r>
              <a:rPr lang="en-SG" dirty="0"/>
              <a:t>How much additional entropy is added by the inclusion of a </a:t>
            </a:r>
            <a:r>
              <a:rPr lang="en-SG" dirty="0" err="1"/>
              <a:t>uniformally</a:t>
            </a:r>
            <a:r>
              <a:rPr lang="en-SG" dirty="0"/>
              <a:t> random digit on the end of that password?</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10</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457200" y="2844890"/>
                <a:ext cx="8229600" cy="3635739"/>
              </a:xfrm>
              <a:prstGeom prst="rect">
                <a:avLst/>
              </a:prstGeom>
              <a:noFill/>
            </p:spPr>
            <p:txBody>
              <a:bodyPr wrap="square" rtlCol="0">
                <a:spAutoFit/>
              </a:bodyPr>
              <a:lstStyle/>
              <a:p>
                <a:r>
                  <a:rPr lang="en-SG" sz="2400" dirty="0">
                    <a:solidFill>
                      <a:srgbClr val="C00000"/>
                    </a:solidFill>
                  </a:rPr>
                  <a:t>By adding a </a:t>
                </a:r>
                <a:r>
                  <a:rPr lang="en-SG" sz="2400" dirty="0" err="1">
                    <a:solidFill>
                      <a:srgbClr val="C00000"/>
                    </a:solidFill>
                  </a:rPr>
                  <a:t>uniformally</a:t>
                </a:r>
                <a:r>
                  <a:rPr lang="en-SG" sz="2400" dirty="0">
                    <a:solidFill>
                      <a:srgbClr val="C00000"/>
                    </a:solidFill>
                  </a:rPr>
                  <a:t> random digit on the end of that password, an additional of </a:t>
                </a:r>
                <a14:m>
                  <m:oMath xmlns:m="http://schemas.openxmlformats.org/officeDocument/2006/math">
                    <m:func>
                      <m:funcPr>
                        <m:ctrlPr>
                          <a:rPr lang="en-SG" sz="2400" i="1" smtClean="0">
                            <a:solidFill>
                              <a:srgbClr val="C00000"/>
                            </a:solidFill>
                            <a:latin typeface="Cambria Math" panose="02040503050406030204" pitchFamily="18" charset="0"/>
                          </a:rPr>
                        </m:ctrlPr>
                      </m:funcPr>
                      <m:fName>
                        <m:sSub>
                          <m:sSubPr>
                            <m:ctrlPr>
                              <a:rPr lang="en-SG" sz="2400" i="1" smtClean="0">
                                <a:solidFill>
                                  <a:srgbClr val="C00000"/>
                                </a:solidFill>
                                <a:latin typeface="Cambria Math" panose="02040503050406030204" pitchFamily="18" charset="0"/>
                              </a:rPr>
                            </m:ctrlPr>
                          </m:sSubPr>
                          <m:e>
                            <m:r>
                              <m:rPr>
                                <m:sty m:val="p"/>
                              </m:rPr>
                              <a:rPr lang="en-SG" sz="2400" i="0" smtClean="0">
                                <a:solidFill>
                                  <a:srgbClr val="C00000"/>
                                </a:solidFill>
                                <a:latin typeface="Cambria Math" panose="02040503050406030204" pitchFamily="18" charset="0"/>
                              </a:rPr>
                              <m:t>log</m:t>
                            </m:r>
                          </m:e>
                          <m:sub>
                            <m:r>
                              <a:rPr lang="en-SG" sz="2400" b="0" i="1" smtClean="0">
                                <a:solidFill>
                                  <a:srgbClr val="C00000"/>
                                </a:solidFill>
                                <a:latin typeface="Cambria Math" panose="02040503050406030204" pitchFamily="18" charset="0"/>
                              </a:rPr>
                              <m:t>2</m:t>
                            </m:r>
                          </m:sub>
                        </m:sSub>
                      </m:fName>
                      <m:e>
                        <m:r>
                          <a:rPr lang="en-SG" sz="2400" b="0" i="1" smtClean="0">
                            <a:solidFill>
                              <a:srgbClr val="C00000"/>
                            </a:solidFill>
                            <a:latin typeface="Cambria Math" panose="02040503050406030204" pitchFamily="18" charset="0"/>
                          </a:rPr>
                          <m:t>10= </m:t>
                        </m:r>
                        <m:f>
                          <m:fPr>
                            <m:ctrlPr>
                              <a:rPr lang="en-SG" sz="2400" b="0" i="1" smtClean="0">
                                <a:solidFill>
                                  <a:srgbClr val="C00000"/>
                                </a:solidFill>
                                <a:latin typeface="Cambria Math" panose="02040503050406030204" pitchFamily="18" charset="0"/>
                              </a:rPr>
                            </m:ctrlPr>
                          </m:fPr>
                          <m:num>
                            <m:func>
                              <m:funcPr>
                                <m:ctrlPr>
                                  <a:rPr lang="en-SG" sz="2400" b="0" i="1" smtClean="0">
                                    <a:solidFill>
                                      <a:srgbClr val="C00000"/>
                                    </a:solidFill>
                                    <a:latin typeface="Cambria Math" panose="02040503050406030204" pitchFamily="18" charset="0"/>
                                  </a:rPr>
                                </m:ctrlPr>
                              </m:funcPr>
                              <m:fName>
                                <m:sSub>
                                  <m:sSubPr>
                                    <m:ctrlPr>
                                      <a:rPr lang="en-SG" sz="2400" b="0" i="1" smtClean="0">
                                        <a:solidFill>
                                          <a:srgbClr val="C00000"/>
                                        </a:solidFill>
                                        <a:latin typeface="Cambria Math" panose="02040503050406030204" pitchFamily="18" charset="0"/>
                                      </a:rPr>
                                    </m:ctrlPr>
                                  </m:sSubPr>
                                  <m:e>
                                    <m:r>
                                      <m:rPr>
                                        <m:sty m:val="p"/>
                                      </m:rPr>
                                      <a:rPr lang="en-SG" sz="2400" b="0" i="0" smtClean="0">
                                        <a:solidFill>
                                          <a:srgbClr val="C00000"/>
                                        </a:solidFill>
                                        <a:latin typeface="Cambria Math" panose="02040503050406030204" pitchFamily="18" charset="0"/>
                                      </a:rPr>
                                      <m:t>log</m:t>
                                    </m:r>
                                  </m:e>
                                  <m:sub>
                                    <m:r>
                                      <a:rPr lang="en-SG" sz="2400" b="0" i="1" smtClean="0">
                                        <a:solidFill>
                                          <a:srgbClr val="C00000"/>
                                        </a:solidFill>
                                        <a:latin typeface="Cambria Math" panose="02040503050406030204" pitchFamily="18" charset="0"/>
                                      </a:rPr>
                                      <m:t>10</m:t>
                                    </m:r>
                                  </m:sub>
                                </m:sSub>
                              </m:fName>
                              <m:e>
                                <m:r>
                                  <a:rPr lang="en-SG" sz="2400" b="0" i="1" smtClean="0">
                                    <a:solidFill>
                                      <a:srgbClr val="C00000"/>
                                    </a:solidFill>
                                    <a:latin typeface="Cambria Math" panose="02040503050406030204" pitchFamily="18" charset="0"/>
                                  </a:rPr>
                                  <m:t>10</m:t>
                                </m:r>
                              </m:e>
                            </m:func>
                          </m:num>
                          <m:den>
                            <m:func>
                              <m:funcPr>
                                <m:ctrlPr>
                                  <a:rPr lang="en-SG" sz="2400" b="0" i="1" smtClean="0">
                                    <a:solidFill>
                                      <a:srgbClr val="C00000"/>
                                    </a:solidFill>
                                    <a:latin typeface="Cambria Math" panose="02040503050406030204" pitchFamily="18" charset="0"/>
                                  </a:rPr>
                                </m:ctrlPr>
                              </m:funcPr>
                              <m:fName>
                                <m:sSub>
                                  <m:sSubPr>
                                    <m:ctrlPr>
                                      <a:rPr lang="en-SG" sz="2400" b="0" i="1" smtClean="0">
                                        <a:solidFill>
                                          <a:srgbClr val="C00000"/>
                                        </a:solidFill>
                                        <a:latin typeface="Cambria Math" panose="02040503050406030204" pitchFamily="18" charset="0"/>
                                      </a:rPr>
                                    </m:ctrlPr>
                                  </m:sSubPr>
                                  <m:e>
                                    <m:r>
                                      <m:rPr>
                                        <m:sty m:val="p"/>
                                      </m:rPr>
                                      <a:rPr lang="en-SG" sz="2400" b="0" i="0" smtClean="0">
                                        <a:solidFill>
                                          <a:srgbClr val="C00000"/>
                                        </a:solidFill>
                                        <a:latin typeface="Cambria Math" panose="02040503050406030204" pitchFamily="18" charset="0"/>
                                      </a:rPr>
                                      <m:t>log</m:t>
                                    </m:r>
                                  </m:e>
                                  <m:sub>
                                    <m:r>
                                      <a:rPr lang="en-SG" sz="2400" b="0" i="1" smtClean="0">
                                        <a:solidFill>
                                          <a:srgbClr val="C00000"/>
                                        </a:solidFill>
                                        <a:latin typeface="Cambria Math" panose="02040503050406030204" pitchFamily="18" charset="0"/>
                                      </a:rPr>
                                      <m:t>10</m:t>
                                    </m:r>
                                  </m:sub>
                                </m:sSub>
                              </m:fName>
                              <m:e>
                                <m:r>
                                  <a:rPr lang="en-SG" sz="2400" b="0" i="1" smtClean="0">
                                    <a:solidFill>
                                      <a:srgbClr val="C00000"/>
                                    </a:solidFill>
                                    <a:latin typeface="Cambria Math" panose="02040503050406030204" pitchFamily="18" charset="0"/>
                                  </a:rPr>
                                  <m:t>2</m:t>
                                </m:r>
                              </m:e>
                            </m:func>
                          </m:den>
                        </m:f>
                      </m:e>
                    </m:func>
                  </m:oMath>
                </a14:m>
                <a:r>
                  <a:rPr lang="en-SG" sz="2400" dirty="0">
                    <a:solidFill>
                      <a:srgbClr val="C00000"/>
                    </a:solidFill>
                  </a:rPr>
                  <a:t> = 3.32 bits of information will be added to the original entropy; that is, 37.6 + 3.32 = 40.92. This is because a </a:t>
                </a:r>
                <a:r>
                  <a:rPr lang="en-SG" sz="2400" dirty="0" err="1">
                    <a:solidFill>
                      <a:srgbClr val="C00000"/>
                    </a:solidFill>
                  </a:rPr>
                  <a:t>uniformally</a:t>
                </a:r>
                <a:r>
                  <a:rPr lang="en-SG" sz="2400" dirty="0">
                    <a:solidFill>
                      <a:srgbClr val="C00000"/>
                    </a:solidFill>
                  </a:rPr>
                  <a:t> random digit can be any one of the ten (10) possible digits.</a:t>
                </a:r>
              </a:p>
              <a:p>
                <a:endParaRPr lang="en-SG" sz="2400" dirty="0">
                  <a:solidFill>
                    <a:srgbClr val="C00000"/>
                  </a:solidFill>
                </a:endParaRPr>
              </a:p>
              <a:p>
                <a:r>
                  <a:rPr lang="en-SG" sz="2400" dirty="0">
                    <a:solidFill>
                      <a:srgbClr val="C00000"/>
                    </a:solidFill>
                  </a:rPr>
                  <a:t>With an entropy of 40.92 bits, the strength of the password equals </a:t>
                </a:r>
                <a14:m>
                  <m:oMath xmlns:m="http://schemas.openxmlformats.org/officeDocument/2006/math">
                    <m:sSup>
                      <m:sSupPr>
                        <m:ctrlPr>
                          <a:rPr lang="en-SG" sz="2400" i="1" smtClean="0">
                            <a:solidFill>
                              <a:srgbClr val="C00000"/>
                            </a:solidFill>
                            <a:latin typeface="Cambria Math" panose="02040503050406030204" pitchFamily="18" charset="0"/>
                          </a:rPr>
                        </m:ctrlPr>
                      </m:sSupPr>
                      <m:e>
                        <m:r>
                          <a:rPr lang="en-SG" sz="2400" b="0" i="1" smtClean="0">
                            <a:solidFill>
                              <a:srgbClr val="C00000"/>
                            </a:solidFill>
                            <a:latin typeface="Cambria Math" panose="02040503050406030204" pitchFamily="18" charset="0"/>
                          </a:rPr>
                          <m:t>2</m:t>
                        </m:r>
                      </m:e>
                      <m:sup>
                        <m:r>
                          <a:rPr lang="en-SG" sz="2400" b="0" i="1" smtClean="0">
                            <a:solidFill>
                              <a:srgbClr val="C00000"/>
                            </a:solidFill>
                            <a:latin typeface="Cambria Math" panose="02040503050406030204" pitchFamily="18" charset="0"/>
                          </a:rPr>
                          <m:t>40.92 </m:t>
                        </m:r>
                      </m:sup>
                    </m:sSup>
                    <m:r>
                      <a:rPr lang="en-SG" sz="2400" i="1" smtClean="0">
                        <a:solidFill>
                          <a:srgbClr val="C00000"/>
                        </a:solidFill>
                        <a:latin typeface="Cambria Math" panose="02040503050406030204" pitchFamily="18" charset="0"/>
                        <a:ea typeface="Cambria Math" panose="02040503050406030204" pitchFamily="18" charset="0"/>
                      </a:rPr>
                      <m:t>≈</m:t>
                    </m:r>
                    <m:r>
                      <a:rPr lang="en-SG" sz="2400" b="0" i="1" smtClean="0">
                        <a:solidFill>
                          <a:srgbClr val="C00000"/>
                        </a:solidFill>
                        <a:latin typeface="Cambria Math" panose="02040503050406030204" pitchFamily="18" charset="0"/>
                        <a:ea typeface="Cambria Math" panose="02040503050406030204" pitchFamily="18" charset="0"/>
                      </a:rPr>
                      <m:t>2.08×</m:t>
                    </m:r>
                    <m:sSup>
                      <m:sSupPr>
                        <m:ctrlPr>
                          <a:rPr lang="en-SG" sz="2400" b="0" i="1" smtClean="0">
                            <a:solidFill>
                              <a:srgbClr val="C00000"/>
                            </a:solidFill>
                            <a:latin typeface="Cambria Math" panose="02040503050406030204" pitchFamily="18" charset="0"/>
                            <a:ea typeface="Cambria Math" panose="02040503050406030204" pitchFamily="18" charset="0"/>
                          </a:rPr>
                        </m:ctrlPr>
                      </m:sSupPr>
                      <m:e>
                        <m:r>
                          <a:rPr lang="en-SG" sz="2400" b="0" i="1" smtClean="0">
                            <a:solidFill>
                              <a:srgbClr val="C00000"/>
                            </a:solidFill>
                            <a:latin typeface="Cambria Math" panose="02040503050406030204" pitchFamily="18" charset="0"/>
                            <a:ea typeface="Cambria Math" panose="02040503050406030204" pitchFamily="18" charset="0"/>
                          </a:rPr>
                          <m:t>10</m:t>
                        </m:r>
                      </m:e>
                      <m:sup>
                        <m:r>
                          <a:rPr lang="en-SG" sz="2400" b="0" i="1" smtClean="0">
                            <a:solidFill>
                              <a:srgbClr val="C00000"/>
                            </a:solidFill>
                            <a:latin typeface="Cambria Math" panose="02040503050406030204" pitchFamily="18" charset="0"/>
                            <a:ea typeface="Cambria Math" panose="02040503050406030204" pitchFamily="18" charset="0"/>
                          </a:rPr>
                          <m:t>12</m:t>
                        </m:r>
                      </m:sup>
                    </m:sSup>
                    <m:r>
                      <a:rPr lang="en-SG" sz="2400" b="0" i="1" smtClean="0">
                        <a:solidFill>
                          <a:srgbClr val="C00000"/>
                        </a:solidFill>
                        <a:latin typeface="Cambria Math" panose="02040503050406030204" pitchFamily="18" charset="0"/>
                        <a:ea typeface="Cambria Math" panose="02040503050406030204" pitchFamily="18" charset="0"/>
                      </a:rPr>
                      <m:t>.</m:t>
                    </m:r>
                  </m:oMath>
                </a14:m>
                <a:r>
                  <a:rPr lang="en-SG" sz="2400" dirty="0">
                    <a:solidFill>
                      <a:srgbClr val="C00000"/>
                    </a:solidFill>
                  </a:rPr>
                  <a:t> (combination)</a:t>
                </a:r>
              </a:p>
              <a:p>
                <a:r>
                  <a:rPr lang="en-SG" sz="2000" dirty="0">
                    <a:solidFill>
                      <a:srgbClr val="D37096"/>
                    </a:solidFill>
                  </a:rPr>
                  <a:t>**1 log 10 because digital is 0-9 (10 digits) </a:t>
                </a:r>
              </a:p>
            </p:txBody>
          </p:sp>
        </mc:Choice>
        <mc:Fallback xmlns="">
          <p:sp>
            <p:nvSpPr>
              <p:cNvPr id="7" name="TextBox 6"/>
              <p:cNvSpPr txBox="1">
                <a:spLocks noRot="1" noChangeAspect="1" noMove="1" noResize="1" noEditPoints="1" noAdjustHandles="1" noChangeArrowheads="1" noChangeShapeType="1" noTextEdit="1"/>
              </p:cNvSpPr>
              <p:nvPr/>
            </p:nvSpPr>
            <p:spPr>
              <a:xfrm>
                <a:off x="457200" y="2844890"/>
                <a:ext cx="8229600" cy="3635739"/>
              </a:xfrm>
              <a:prstGeom prst="rect">
                <a:avLst/>
              </a:prstGeom>
              <a:blipFill>
                <a:blip r:embed="rId2"/>
                <a:stretch>
                  <a:fillRect l="-1111" t="-1174" r="-296" b="-503"/>
                </a:stretch>
              </a:blipFill>
            </p:spPr>
            <p:txBody>
              <a:bodyPr/>
              <a:lstStyle/>
              <a:p>
                <a:r>
                  <a:rPr lang="en-GB">
                    <a:noFill/>
                  </a:rPr>
                  <a:t> </a:t>
                </a:r>
              </a:p>
            </p:txBody>
          </p:sp>
        </mc:Fallback>
      </mc:AlternateContent>
      <p:pic>
        <p:nvPicPr>
          <p:cNvPr id="9" name="Picture 8">
            <a:extLst>
              <a:ext uri="{FF2B5EF4-FFF2-40B4-BE49-F238E27FC236}">
                <a16:creationId xmlns:a16="http://schemas.microsoft.com/office/drawing/2014/main" id="{2767FF85-FB4E-419B-AE48-8CCD58BE942D}"/>
              </a:ext>
            </a:extLst>
          </p:cNvPr>
          <p:cNvPicPr>
            <a:picLocks noChangeAspect="1"/>
          </p:cNvPicPr>
          <p:nvPr/>
        </p:nvPicPr>
        <p:blipFill>
          <a:blip r:embed="rId3"/>
          <a:stretch>
            <a:fillRect/>
          </a:stretch>
        </p:blipFill>
        <p:spPr>
          <a:xfrm>
            <a:off x="3810000" y="40841"/>
            <a:ext cx="4006456" cy="1483159"/>
          </a:xfrm>
          <a:prstGeom prst="rect">
            <a:avLst/>
          </a:prstGeom>
        </p:spPr>
      </p:pic>
    </p:spTree>
    <p:extLst>
      <p:ext uri="{BB962C8B-B14F-4D97-AF65-F5344CB8AC3E}">
        <p14:creationId xmlns:p14="http://schemas.microsoft.com/office/powerpoint/2010/main" val="19023254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11</a:t>
            </a:r>
          </a:p>
        </p:txBody>
      </p:sp>
      <p:sp>
        <p:nvSpPr>
          <p:cNvPr id="3" name="Slide Number Placeholder 2"/>
          <p:cNvSpPr>
            <a:spLocks noGrp="1"/>
          </p:cNvSpPr>
          <p:nvPr>
            <p:ph type="sldNum" sz="quarter" idx="12"/>
          </p:nvPr>
        </p:nvSpPr>
        <p:spPr/>
        <p:txBody>
          <a:bodyPr/>
          <a:lstStyle/>
          <a:p>
            <a:fld id="{E2C47F1E-AC7B-4302-B773-36DEFE2CC4A8}" type="slidenum">
              <a:rPr lang="en-US" smtClean="0"/>
              <a:pPr/>
              <a:t>100</a:t>
            </a:fld>
            <a:endParaRPr lang="en-US" dirty="0"/>
          </a:p>
        </p:txBody>
      </p:sp>
      <p:sp>
        <p:nvSpPr>
          <p:cNvPr id="4" name="Content Placeholder 3"/>
          <p:cNvSpPr>
            <a:spLocks noGrp="1"/>
          </p:cNvSpPr>
          <p:nvPr>
            <p:ph sz="quarter" idx="1"/>
          </p:nvPr>
        </p:nvSpPr>
        <p:spPr/>
        <p:txBody>
          <a:bodyPr/>
          <a:lstStyle/>
          <a:p>
            <a:pPr marL="457200" lvl="1" indent="-457200">
              <a:buClr>
                <a:schemeClr val="accent1"/>
              </a:buClr>
              <a:buSzPct val="85000"/>
              <a:buFont typeface="+mj-lt"/>
              <a:buAutoNum type="alphaLcParenR" startAt="2"/>
            </a:pPr>
            <a:r>
              <a:rPr lang="en-US" dirty="0"/>
              <a:t>Bob, cleared for (Confidential, {C}), wants to access a document classified (Confidential, {B}).</a:t>
            </a:r>
          </a:p>
          <a:p>
            <a:pPr marL="0" lvl="1" indent="0">
              <a:buClr>
                <a:schemeClr val="accent1"/>
              </a:buClr>
              <a:buSzPct val="85000"/>
              <a:buNone/>
            </a:pPr>
            <a:endParaRPr lang="en-US" sz="1050" dirty="0"/>
          </a:p>
          <a:p>
            <a:pPr marL="0" lvl="1" indent="0">
              <a:buClr>
                <a:schemeClr val="accent1"/>
              </a:buClr>
              <a:buSzPct val="85000"/>
              <a:buNone/>
            </a:pPr>
            <a:r>
              <a:rPr lang="en-US" dirty="0">
                <a:solidFill>
                  <a:schemeClr val="accent2">
                    <a:lumMod val="50000"/>
                  </a:schemeClr>
                </a:solidFill>
              </a:rPr>
              <a:t>Time allocated: 5 minutes</a:t>
            </a:r>
          </a:p>
          <a:p>
            <a:pPr marL="514350" indent="-514350">
              <a:buClr>
                <a:schemeClr val="accent5"/>
              </a:buClr>
              <a:buNone/>
            </a:pPr>
            <a:endParaRPr lang="en-US" sz="2800" dirty="0">
              <a:solidFill>
                <a:schemeClr val="accent2">
                  <a:lumMod val="50000"/>
                </a:schemeClr>
              </a:solidFill>
            </a:endParaRPr>
          </a:p>
          <a:p>
            <a:pPr marL="788670" lvl="1" indent="-514350">
              <a:buClr>
                <a:schemeClr val="accent5"/>
              </a:buClr>
              <a:buNone/>
            </a:pPr>
            <a:endParaRPr lang="en-SG" sz="2400" dirty="0">
              <a:solidFill>
                <a:schemeClr val="accent2">
                  <a:lumMod val="50000"/>
                </a:schemeClr>
              </a:solidFill>
            </a:endParaRPr>
          </a:p>
        </p:txBody>
      </p:sp>
      <p:sp>
        <p:nvSpPr>
          <p:cNvPr id="5" name="Rectangle 4"/>
          <p:cNvSpPr/>
          <p:nvPr/>
        </p:nvSpPr>
        <p:spPr>
          <a:xfrm>
            <a:off x="457200" y="3064980"/>
            <a:ext cx="8229600" cy="1569660"/>
          </a:xfrm>
          <a:prstGeom prst="rect">
            <a:avLst/>
          </a:prstGeom>
        </p:spPr>
        <p:txBody>
          <a:bodyPr wrap="square">
            <a:spAutoFit/>
          </a:bodyPr>
          <a:lstStyle/>
          <a:p>
            <a:pPr marL="432000" indent="-432000">
              <a:buNone/>
            </a:pPr>
            <a:r>
              <a:rPr lang="en-US" sz="2400" dirty="0">
                <a:solidFill>
                  <a:srgbClr val="C4130F"/>
                </a:solidFill>
              </a:rPr>
              <a:t>Use BLP</a:t>
            </a:r>
            <a:endParaRPr lang="en-SG" sz="2400" dirty="0">
              <a:solidFill>
                <a:srgbClr val="C4130F"/>
              </a:solidFill>
            </a:endParaRPr>
          </a:p>
          <a:p>
            <a:pPr marL="432000" indent="-432000">
              <a:buClr>
                <a:schemeClr val="accent5"/>
              </a:buClr>
              <a:buFont typeface="Arial"/>
              <a:buChar char="•"/>
            </a:pPr>
            <a:r>
              <a:rPr lang="en-US" sz="2400" dirty="0">
                <a:solidFill>
                  <a:srgbClr val="C4130F"/>
                </a:solidFill>
              </a:rPr>
              <a:t>Bob cannot access B. Even though Bob has the same clearance level as the level of the document, but Bob has no access to category {B} objects.</a:t>
            </a:r>
          </a:p>
        </p:txBody>
      </p:sp>
    </p:spTree>
    <p:extLst>
      <p:ext uri="{BB962C8B-B14F-4D97-AF65-F5344CB8AC3E}">
        <p14:creationId xmlns:p14="http://schemas.microsoft.com/office/powerpoint/2010/main" val="36258645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11</a:t>
            </a:r>
          </a:p>
        </p:txBody>
      </p:sp>
      <p:sp>
        <p:nvSpPr>
          <p:cNvPr id="3" name="Slide Number Placeholder 2"/>
          <p:cNvSpPr>
            <a:spLocks noGrp="1"/>
          </p:cNvSpPr>
          <p:nvPr>
            <p:ph type="sldNum" sz="quarter" idx="12"/>
          </p:nvPr>
        </p:nvSpPr>
        <p:spPr/>
        <p:txBody>
          <a:bodyPr/>
          <a:lstStyle/>
          <a:p>
            <a:fld id="{E2C47F1E-AC7B-4302-B773-36DEFE2CC4A8}" type="slidenum">
              <a:rPr lang="en-US" smtClean="0"/>
              <a:pPr/>
              <a:t>101</a:t>
            </a:fld>
            <a:endParaRPr lang="en-US" dirty="0"/>
          </a:p>
        </p:txBody>
      </p:sp>
      <p:sp>
        <p:nvSpPr>
          <p:cNvPr id="4" name="Content Placeholder 3"/>
          <p:cNvSpPr>
            <a:spLocks noGrp="1"/>
          </p:cNvSpPr>
          <p:nvPr>
            <p:ph sz="quarter" idx="1"/>
          </p:nvPr>
        </p:nvSpPr>
        <p:spPr/>
        <p:txBody>
          <a:bodyPr/>
          <a:lstStyle/>
          <a:p>
            <a:pPr marL="457200" lvl="1" indent="-457200">
              <a:buClr>
                <a:schemeClr val="accent1"/>
              </a:buClr>
              <a:buSzPct val="85000"/>
              <a:buFont typeface="+mj-lt"/>
              <a:buAutoNum type="alphaLcParenR" startAt="3"/>
            </a:pPr>
            <a:r>
              <a:rPr lang="en-US" dirty="0"/>
              <a:t>Chris, cleared for (Secret, {C}), wants to access a document classified (Confidential, {A}) </a:t>
            </a:r>
          </a:p>
          <a:p>
            <a:pPr marL="0" lvl="1" indent="0">
              <a:buClr>
                <a:schemeClr val="accent1"/>
              </a:buClr>
              <a:buSzPct val="85000"/>
              <a:buNone/>
            </a:pPr>
            <a:endParaRPr lang="en-US" dirty="0">
              <a:solidFill>
                <a:schemeClr val="accent2">
                  <a:lumMod val="50000"/>
                </a:schemeClr>
              </a:solidFill>
            </a:endParaRPr>
          </a:p>
          <a:p>
            <a:pPr marL="0" lvl="1" indent="0">
              <a:buClr>
                <a:schemeClr val="accent1"/>
              </a:buClr>
              <a:buSzPct val="85000"/>
              <a:buNone/>
            </a:pPr>
            <a:r>
              <a:rPr lang="en-US" dirty="0">
                <a:solidFill>
                  <a:schemeClr val="accent2">
                    <a:lumMod val="50000"/>
                  </a:schemeClr>
                </a:solidFill>
              </a:rPr>
              <a:t>Time allocated: 5 minutes</a:t>
            </a:r>
          </a:p>
          <a:p>
            <a:pPr marL="0" lvl="1" indent="0">
              <a:buClr>
                <a:schemeClr val="accent1"/>
              </a:buClr>
              <a:buSzPct val="85000"/>
              <a:buNone/>
            </a:pPr>
            <a:endParaRPr lang="en-US" dirty="0"/>
          </a:p>
        </p:txBody>
      </p:sp>
    </p:spTree>
    <p:extLst>
      <p:ext uri="{BB962C8B-B14F-4D97-AF65-F5344CB8AC3E}">
        <p14:creationId xmlns:p14="http://schemas.microsoft.com/office/powerpoint/2010/main" val="268642799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11</a:t>
            </a:r>
          </a:p>
        </p:txBody>
      </p:sp>
      <p:sp>
        <p:nvSpPr>
          <p:cNvPr id="3" name="Slide Number Placeholder 2"/>
          <p:cNvSpPr>
            <a:spLocks noGrp="1"/>
          </p:cNvSpPr>
          <p:nvPr>
            <p:ph type="sldNum" sz="quarter" idx="12"/>
          </p:nvPr>
        </p:nvSpPr>
        <p:spPr/>
        <p:txBody>
          <a:bodyPr/>
          <a:lstStyle/>
          <a:p>
            <a:fld id="{E2C47F1E-AC7B-4302-B773-36DEFE2CC4A8}" type="slidenum">
              <a:rPr lang="en-US" smtClean="0"/>
              <a:pPr/>
              <a:t>102</a:t>
            </a:fld>
            <a:endParaRPr lang="en-US" dirty="0"/>
          </a:p>
        </p:txBody>
      </p:sp>
      <p:sp>
        <p:nvSpPr>
          <p:cNvPr id="4" name="Content Placeholder 3"/>
          <p:cNvSpPr>
            <a:spLocks noGrp="1"/>
          </p:cNvSpPr>
          <p:nvPr>
            <p:ph sz="quarter" idx="1"/>
          </p:nvPr>
        </p:nvSpPr>
        <p:spPr/>
        <p:txBody>
          <a:bodyPr/>
          <a:lstStyle/>
          <a:p>
            <a:pPr marL="457200" lvl="1" indent="-457200">
              <a:buClr>
                <a:schemeClr val="accent1"/>
              </a:buClr>
              <a:buSzPct val="85000"/>
              <a:buFont typeface="+mj-lt"/>
              <a:buAutoNum type="alphaLcParenR" startAt="3"/>
            </a:pPr>
            <a:r>
              <a:rPr lang="en-US" dirty="0"/>
              <a:t>Chris, cleared for (Secret, {C}), wants to access a document classified (Confidential, {A}) </a:t>
            </a:r>
          </a:p>
          <a:p>
            <a:pPr marL="0" lvl="1" indent="0">
              <a:buClr>
                <a:schemeClr val="accent1"/>
              </a:buClr>
              <a:buSzPct val="85000"/>
              <a:buNone/>
            </a:pPr>
            <a:endParaRPr lang="en-US" dirty="0">
              <a:solidFill>
                <a:schemeClr val="accent2">
                  <a:lumMod val="50000"/>
                </a:schemeClr>
              </a:solidFill>
            </a:endParaRPr>
          </a:p>
          <a:p>
            <a:pPr marL="0" lvl="1" indent="0">
              <a:buClr>
                <a:schemeClr val="accent1"/>
              </a:buClr>
              <a:buSzPct val="85000"/>
              <a:buNone/>
            </a:pPr>
            <a:r>
              <a:rPr lang="en-US" dirty="0">
                <a:solidFill>
                  <a:schemeClr val="accent2">
                    <a:lumMod val="50000"/>
                  </a:schemeClr>
                </a:solidFill>
              </a:rPr>
              <a:t>Time allocated: 5 minutes</a:t>
            </a:r>
          </a:p>
          <a:p>
            <a:pPr marL="0" lvl="1" indent="0">
              <a:buClr>
                <a:schemeClr val="accent1"/>
              </a:buClr>
              <a:buSzPct val="85000"/>
              <a:buNone/>
            </a:pPr>
            <a:endParaRPr lang="en-US" dirty="0"/>
          </a:p>
        </p:txBody>
      </p:sp>
      <p:sp>
        <p:nvSpPr>
          <p:cNvPr id="5" name="Rectangle 4"/>
          <p:cNvSpPr/>
          <p:nvPr/>
        </p:nvSpPr>
        <p:spPr>
          <a:xfrm>
            <a:off x="457200" y="3034471"/>
            <a:ext cx="8229600" cy="830997"/>
          </a:xfrm>
          <a:prstGeom prst="rect">
            <a:avLst/>
          </a:prstGeom>
        </p:spPr>
        <p:txBody>
          <a:bodyPr wrap="square">
            <a:spAutoFit/>
          </a:bodyPr>
          <a:lstStyle/>
          <a:p>
            <a:pPr marL="274320" lvl="1">
              <a:buClr>
                <a:schemeClr val="accent1"/>
              </a:buClr>
              <a:buSzPct val="85000"/>
              <a:buNone/>
            </a:pPr>
            <a:r>
              <a:rPr lang="en-US" sz="2400" dirty="0">
                <a:solidFill>
                  <a:srgbClr val="C4130F"/>
                </a:solidFill>
              </a:rPr>
              <a:t>Use BLP</a:t>
            </a:r>
            <a:endParaRPr lang="en-SG" sz="2400" dirty="0">
              <a:solidFill>
                <a:srgbClr val="C4130F"/>
              </a:solidFill>
            </a:endParaRPr>
          </a:p>
          <a:p>
            <a:pPr marL="617220" lvl="1" indent="-342900">
              <a:buClr>
                <a:schemeClr val="accent5"/>
              </a:buClr>
              <a:buFont typeface="Arial"/>
              <a:buChar char="•"/>
            </a:pPr>
            <a:r>
              <a:rPr lang="en-US" sz="2400" dirty="0">
                <a:solidFill>
                  <a:srgbClr val="C4130F"/>
                </a:solidFill>
              </a:rPr>
              <a:t>Chris cannot access A.</a:t>
            </a:r>
            <a:endParaRPr lang="en-SG" sz="2400" dirty="0">
              <a:solidFill>
                <a:srgbClr val="C4130F"/>
              </a:solidFill>
            </a:endParaRPr>
          </a:p>
        </p:txBody>
      </p:sp>
    </p:spTree>
    <p:extLst>
      <p:ext uri="{BB962C8B-B14F-4D97-AF65-F5344CB8AC3E}">
        <p14:creationId xmlns:p14="http://schemas.microsoft.com/office/powerpoint/2010/main" val="14120231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11</a:t>
            </a:r>
          </a:p>
        </p:txBody>
      </p:sp>
      <p:sp>
        <p:nvSpPr>
          <p:cNvPr id="3" name="Slide Number Placeholder 2"/>
          <p:cNvSpPr>
            <a:spLocks noGrp="1"/>
          </p:cNvSpPr>
          <p:nvPr>
            <p:ph type="sldNum" sz="quarter" idx="12"/>
          </p:nvPr>
        </p:nvSpPr>
        <p:spPr/>
        <p:txBody>
          <a:bodyPr/>
          <a:lstStyle/>
          <a:p>
            <a:fld id="{E2C47F1E-AC7B-4302-B773-36DEFE2CC4A8}" type="slidenum">
              <a:rPr lang="en-US" smtClean="0"/>
              <a:pPr/>
              <a:t>103</a:t>
            </a:fld>
            <a:endParaRPr lang="en-US" dirty="0"/>
          </a:p>
        </p:txBody>
      </p:sp>
      <p:sp>
        <p:nvSpPr>
          <p:cNvPr id="4" name="Content Placeholder 3"/>
          <p:cNvSpPr>
            <a:spLocks noGrp="1"/>
          </p:cNvSpPr>
          <p:nvPr>
            <p:ph sz="quarter" idx="1"/>
          </p:nvPr>
        </p:nvSpPr>
        <p:spPr/>
        <p:txBody>
          <a:bodyPr>
            <a:normAutofit/>
          </a:bodyPr>
          <a:lstStyle/>
          <a:p>
            <a:pPr marL="457200" lvl="1" indent="-457200">
              <a:buClr>
                <a:schemeClr val="accent1"/>
              </a:buClr>
              <a:buSzPct val="85000"/>
              <a:buFont typeface="+mj-lt"/>
              <a:buAutoNum type="alphaLcParenR" startAt="4"/>
            </a:pPr>
            <a:r>
              <a:rPr lang="en-US" dirty="0"/>
              <a:t>Dan, cleared for (Top Secret, {A,C}), wants to access a document classified (Confidential, {A}) </a:t>
            </a:r>
          </a:p>
          <a:p>
            <a:pPr marL="0" lvl="1" indent="0">
              <a:buClr>
                <a:schemeClr val="accent1"/>
              </a:buClr>
              <a:buSzPct val="85000"/>
              <a:buNone/>
            </a:pPr>
            <a:endParaRPr lang="en-US" sz="1400" dirty="0"/>
          </a:p>
          <a:p>
            <a:pPr marL="0" lvl="1" indent="0">
              <a:buClr>
                <a:schemeClr val="accent1"/>
              </a:buClr>
              <a:buSzPct val="85000"/>
              <a:buNone/>
            </a:pPr>
            <a:r>
              <a:rPr lang="en-US" dirty="0">
                <a:solidFill>
                  <a:schemeClr val="accent2">
                    <a:lumMod val="50000"/>
                  </a:schemeClr>
                </a:solidFill>
              </a:rPr>
              <a:t>Time allocated: 5 minutes</a:t>
            </a:r>
          </a:p>
          <a:p>
            <a:pPr>
              <a:buNone/>
            </a:pPr>
            <a:endParaRPr lang="en-US" sz="2400" dirty="0"/>
          </a:p>
        </p:txBody>
      </p:sp>
    </p:spTree>
    <p:extLst>
      <p:ext uri="{BB962C8B-B14F-4D97-AF65-F5344CB8AC3E}">
        <p14:creationId xmlns:p14="http://schemas.microsoft.com/office/powerpoint/2010/main" val="26796692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11</a:t>
            </a:r>
          </a:p>
        </p:txBody>
      </p:sp>
      <p:sp>
        <p:nvSpPr>
          <p:cNvPr id="3" name="Slide Number Placeholder 2"/>
          <p:cNvSpPr>
            <a:spLocks noGrp="1"/>
          </p:cNvSpPr>
          <p:nvPr>
            <p:ph type="sldNum" sz="quarter" idx="12"/>
          </p:nvPr>
        </p:nvSpPr>
        <p:spPr/>
        <p:txBody>
          <a:bodyPr/>
          <a:lstStyle/>
          <a:p>
            <a:fld id="{E2C47F1E-AC7B-4302-B773-36DEFE2CC4A8}" type="slidenum">
              <a:rPr lang="en-US" smtClean="0"/>
              <a:pPr/>
              <a:t>104</a:t>
            </a:fld>
            <a:endParaRPr lang="en-US" dirty="0"/>
          </a:p>
        </p:txBody>
      </p:sp>
      <p:sp>
        <p:nvSpPr>
          <p:cNvPr id="4" name="Content Placeholder 3"/>
          <p:cNvSpPr>
            <a:spLocks noGrp="1"/>
          </p:cNvSpPr>
          <p:nvPr>
            <p:ph sz="quarter" idx="1"/>
          </p:nvPr>
        </p:nvSpPr>
        <p:spPr/>
        <p:txBody>
          <a:bodyPr>
            <a:normAutofit/>
          </a:bodyPr>
          <a:lstStyle/>
          <a:p>
            <a:pPr marL="457200" lvl="1" indent="-457200">
              <a:buClr>
                <a:schemeClr val="accent1"/>
              </a:buClr>
              <a:buSzPct val="85000"/>
              <a:buFont typeface="+mj-lt"/>
              <a:buAutoNum type="alphaLcParenR" startAt="4"/>
            </a:pPr>
            <a:r>
              <a:rPr lang="en-US" dirty="0"/>
              <a:t>Dan, cleared for (Top Secret, {A,C}), wants to access a document classified (Confidential, {A}) </a:t>
            </a:r>
          </a:p>
          <a:p>
            <a:pPr marL="0" lvl="1" indent="0">
              <a:buClr>
                <a:schemeClr val="accent1"/>
              </a:buClr>
              <a:buSzPct val="85000"/>
              <a:buNone/>
            </a:pPr>
            <a:endParaRPr lang="en-US" sz="1400" dirty="0"/>
          </a:p>
          <a:p>
            <a:pPr marL="0" lvl="1" indent="0">
              <a:buClr>
                <a:schemeClr val="accent1"/>
              </a:buClr>
              <a:buSzPct val="85000"/>
              <a:buNone/>
            </a:pPr>
            <a:r>
              <a:rPr lang="en-US" dirty="0">
                <a:solidFill>
                  <a:schemeClr val="accent2">
                    <a:lumMod val="50000"/>
                  </a:schemeClr>
                </a:solidFill>
              </a:rPr>
              <a:t>Time allocated: 5 minutes</a:t>
            </a:r>
          </a:p>
          <a:p>
            <a:pPr>
              <a:buNone/>
            </a:pPr>
            <a:endParaRPr lang="en-US" sz="2400" dirty="0"/>
          </a:p>
        </p:txBody>
      </p:sp>
      <p:sp>
        <p:nvSpPr>
          <p:cNvPr id="5" name="TextBox 4"/>
          <p:cNvSpPr txBox="1"/>
          <p:nvPr/>
        </p:nvSpPr>
        <p:spPr>
          <a:xfrm>
            <a:off x="457200" y="2976977"/>
            <a:ext cx="8229600" cy="2677656"/>
          </a:xfrm>
          <a:prstGeom prst="rect">
            <a:avLst/>
          </a:prstGeom>
          <a:noFill/>
        </p:spPr>
        <p:txBody>
          <a:bodyPr wrap="square" rtlCol="0">
            <a:spAutoFit/>
          </a:bodyPr>
          <a:lstStyle/>
          <a:p>
            <a:pPr marL="285750" indent="-285750">
              <a:buFont typeface="Arial"/>
              <a:buChar char="•"/>
            </a:pPr>
            <a:r>
              <a:rPr lang="en-US" sz="2400" dirty="0">
                <a:solidFill>
                  <a:srgbClr val="C4130F"/>
                </a:solidFill>
              </a:rPr>
              <a:t>Dan can read A (ss-property)</a:t>
            </a:r>
          </a:p>
          <a:p>
            <a:pPr lvl="1"/>
            <a:r>
              <a:rPr lang="en-US" sz="2400" b="1" dirty="0">
                <a:solidFill>
                  <a:srgbClr val="C4130F"/>
                </a:solidFill>
              </a:rPr>
              <a:t>ss-property </a:t>
            </a:r>
            <a:r>
              <a:rPr lang="en-US" sz="2400" dirty="0">
                <a:solidFill>
                  <a:srgbClr val="C4130F"/>
                </a:solidFill>
              </a:rPr>
              <a:t>(simple security property) states that a subject can only read an object of less or equal security level.</a:t>
            </a:r>
          </a:p>
          <a:p>
            <a:pPr marL="285750" indent="-285750">
              <a:buFont typeface="Arial"/>
              <a:buChar char="•"/>
            </a:pPr>
            <a:r>
              <a:rPr lang="en-US" sz="2400" dirty="0">
                <a:solidFill>
                  <a:srgbClr val="C4130F"/>
                </a:solidFill>
              </a:rPr>
              <a:t>Dan cannot write to A (*-property)</a:t>
            </a:r>
          </a:p>
          <a:p>
            <a:pPr lvl="1"/>
            <a:r>
              <a:rPr lang="en-US" sz="2400" dirty="0">
                <a:solidFill>
                  <a:srgbClr val="C4130F"/>
                </a:solidFill>
              </a:rPr>
              <a:t>According to </a:t>
            </a:r>
            <a:r>
              <a:rPr lang="en-US" sz="2400" b="1" dirty="0">
                <a:solidFill>
                  <a:srgbClr val="C4130F"/>
                </a:solidFill>
              </a:rPr>
              <a:t>*-property</a:t>
            </a:r>
            <a:r>
              <a:rPr lang="en-US" sz="2400" dirty="0">
                <a:solidFill>
                  <a:srgbClr val="C4130F"/>
                </a:solidFill>
              </a:rPr>
              <a:t>, a subject can only write into an object of higher or equal security level.</a:t>
            </a:r>
          </a:p>
        </p:txBody>
      </p:sp>
    </p:spTree>
    <p:extLst>
      <p:ext uri="{BB962C8B-B14F-4D97-AF65-F5344CB8AC3E}">
        <p14:creationId xmlns:p14="http://schemas.microsoft.com/office/powerpoint/2010/main" val="40090754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11</a:t>
            </a:r>
          </a:p>
        </p:txBody>
      </p:sp>
      <p:sp>
        <p:nvSpPr>
          <p:cNvPr id="3" name="Slide Number Placeholder 2"/>
          <p:cNvSpPr>
            <a:spLocks noGrp="1"/>
          </p:cNvSpPr>
          <p:nvPr>
            <p:ph type="sldNum" sz="quarter" idx="12"/>
          </p:nvPr>
        </p:nvSpPr>
        <p:spPr/>
        <p:txBody>
          <a:bodyPr/>
          <a:lstStyle/>
          <a:p>
            <a:fld id="{E2C47F1E-AC7B-4302-B773-36DEFE2CC4A8}" type="slidenum">
              <a:rPr lang="en-US" smtClean="0"/>
              <a:pPr/>
              <a:t>105</a:t>
            </a:fld>
            <a:endParaRPr lang="en-US" dirty="0"/>
          </a:p>
        </p:txBody>
      </p:sp>
      <p:sp>
        <p:nvSpPr>
          <p:cNvPr id="4" name="Content Placeholder 3"/>
          <p:cNvSpPr>
            <a:spLocks noGrp="1"/>
          </p:cNvSpPr>
          <p:nvPr>
            <p:ph sz="quarter" idx="1"/>
          </p:nvPr>
        </p:nvSpPr>
        <p:spPr>
          <a:xfrm>
            <a:off x="457199" y="1600200"/>
            <a:ext cx="8519119" cy="4876800"/>
          </a:xfrm>
        </p:spPr>
        <p:txBody>
          <a:bodyPr>
            <a:normAutofit/>
          </a:bodyPr>
          <a:lstStyle/>
          <a:p>
            <a:pPr marL="457200" lvl="1" indent="-457200">
              <a:buClr>
                <a:schemeClr val="accent1"/>
              </a:buClr>
              <a:buSzPct val="85000"/>
              <a:buFont typeface="+mj-lt"/>
              <a:buAutoNum type="alphaLcParenR" startAt="5"/>
            </a:pPr>
            <a:r>
              <a:rPr lang="en-US" dirty="0"/>
              <a:t>Eve, who has no clearances (and so works at the Unclassified level), wants to access a document classified (Confidential, {B}).</a:t>
            </a:r>
          </a:p>
          <a:p>
            <a:pPr marL="0" lvl="1" indent="0">
              <a:buClr>
                <a:schemeClr val="accent1"/>
              </a:buClr>
              <a:buSzPct val="85000"/>
              <a:buNone/>
            </a:pPr>
            <a:endParaRPr lang="en-US" sz="1200" dirty="0"/>
          </a:p>
          <a:p>
            <a:pPr marL="0" lvl="1" indent="0">
              <a:buNone/>
            </a:pPr>
            <a:r>
              <a:rPr lang="en-US" dirty="0">
                <a:solidFill>
                  <a:schemeClr val="accent2">
                    <a:lumMod val="50000"/>
                  </a:schemeClr>
                </a:solidFill>
              </a:rPr>
              <a:t>Time allocated: 5 minutes</a:t>
            </a:r>
          </a:p>
        </p:txBody>
      </p:sp>
    </p:spTree>
    <p:extLst>
      <p:ext uri="{BB962C8B-B14F-4D97-AF65-F5344CB8AC3E}">
        <p14:creationId xmlns:p14="http://schemas.microsoft.com/office/powerpoint/2010/main" val="21017308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11</a:t>
            </a:r>
          </a:p>
        </p:txBody>
      </p:sp>
      <p:sp>
        <p:nvSpPr>
          <p:cNvPr id="3" name="Slide Number Placeholder 2"/>
          <p:cNvSpPr>
            <a:spLocks noGrp="1"/>
          </p:cNvSpPr>
          <p:nvPr>
            <p:ph type="sldNum" sz="quarter" idx="12"/>
          </p:nvPr>
        </p:nvSpPr>
        <p:spPr/>
        <p:txBody>
          <a:bodyPr/>
          <a:lstStyle/>
          <a:p>
            <a:fld id="{E2C47F1E-AC7B-4302-B773-36DEFE2CC4A8}" type="slidenum">
              <a:rPr lang="en-US" smtClean="0"/>
              <a:pPr/>
              <a:t>106</a:t>
            </a:fld>
            <a:endParaRPr lang="en-US" dirty="0"/>
          </a:p>
        </p:txBody>
      </p:sp>
      <p:sp>
        <p:nvSpPr>
          <p:cNvPr id="4" name="Content Placeholder 3"/>
          <p:cNvSpPr>
            <a:spLocks noGrp="1"/>
          </p:cNvSpPr>
          <p:nvPr>
            <p:ph sz="quarter" idx="1"/>
          </p:nvPr>
        </p:nvSpPr>
        <p:spPr>
          <a:xfrm>
            <a:off x="457199" y="1600200"/>
            <a:ext cx="8519119" cy="4876800"/>
          </a:xfrm>
        </p:spPr>
        <p:txBody>
          <a:bodyPr>
            <a:normAutofit/>
          </a:bodyPr>
          <a:lstStyle/>
          <a:p>
            <a:pPr marL="457200" lvl="1" indent="-457200">
              <a:buClr>
                <a:schemeClr val="accent1"/>
              </a:buClr>
              <a:buSzPct val="85000"/>
              <a:buFont typeface="+mj-lt"/>
              <a:buAutoNum type="alphaLcParenR" startAt="5"/>
            </a:pPr>
            <a:r>
              <a:rPr lang="en-US" dirty="0"/>
              <a:t>Eve, who has no clearances (and so works at the Unclassified level), wants to access a document classified (Confidential, {B}).</a:t>
            </a:r>
          </a:p>
          <a:p>
            <a:pPr marL="0" lvl="1" indent="0">
              <a:buClr>
                <a:schemeClr val="accent1"/>
              </a:buClr>
              <a:buSzPct val="85000"/>
              <a:buNone/>
            </a:pPr>
            <a:endParaRPr lang="en-US" sz="1200" dirty="0"/>
          </a:p>
          <a:p>
            <a:pPr marL="0" lvl="1" indent="0">
              <a:buNone/>
            </a:pPr>
            <a:r>
              <a:rPr lang="en-US" dirty="0">
                <a:solidFill>
                  <a:schemeClr val="accent2">
                    <a:lumMod val="50000"/>
                  </a:schemeClr>
                </a:solidFill>
              </a:rPr>
              <a:t>Time allocated: 5 minutes</a:t>
            </a:r>
          </a:p>
        </p:txBody>
      </p:sp>
      <p:sp>
        <p:nvSpPr>
          <p:cNvPr id="7" name="TextBox 6"/>
          <p:cNvSpPr txBox="1"/>
          <p:nvPr/>
        </p:nvSpPr>
        <p:spPr>
          <a:xfrm>
            <a:off x="457199" y="2993233"/>
            <a:ext cx="8229600" cy="3046988"/>
          </a:xfrm>
          <a:prstGeom prst="rect">
            <a:avLst/>
          </a:prstGeom>
          <a:noFill/>
        </p:spPr>
        <p:txBody>
          <a:bodyPr wrap="square" rtlCol="0">
            <a:spAutoFit/>
          </a:bodyPr>
          <a:lstStyle/>
          <a:p>
            <a:r>
              <a:rPr lang="en-US" sz="2400" dirty="0">
                <a:solidFill>
                  <a:srgbClr val="C4130F"/>
                </a:solidFill>
              </a:rPr>
              <a:t>Use BLP</a:t>
            </a:r>
          </a:p>
          <a:p>
            <a:pPr marL="285750" indent="-285750">
              <a:buFont typeface="Arial"/>
              <a:buChar char="•"/>
            </a:pPr>
            <a:r>
              <a:rPr lang="en-US" sz="2400" dirty="0">
                <a:solidFill>
                  <a:srgbClr val="C4130F"/>
                </a:solidFill>
              </a:rPr>
              <a:t>Eve can write to B (*-property)</a:t>
            </a:r>
          </a:p>
          <a:p>
            <a:pPr lvl="1"/>
            <a:r>
              <a:rPr lang="en-US" sz="2400" dirty="0">
                <a:solidFill>
                  <a:srgbClr val="C4130F"/>
                </a:solidFill>
              </a:rPr>
              <a:t>According to </a:t>
            </a:r>
            <a:r>
              <a:rPr lang="en-US" sz="2400" b="1" dirty="0">
                <a:solidFill>
                  <a:srgbClr val="C4130F"/>
                </a:solidFill>
              </a:rPr>
              <a:t>*-property</a:t>
            </a:r>
            <a:r>
              <a:rPr lang="en-US" sz="2400" dirty="0">
                <a:solidFill>
                  <a:srgbClr val="C4130F"/>
                </a:solidFill>
              </a:rPr>
              <a:t>, a subject can only write into an object of higher or equal security level.</a:t>
            </a:r>
          </a:p>
          <a:p>
            <a:pPr marL="285750" indent="-285750">
              <a:buFont typeface="Arial"/>
              <a:buChar char="•"/>
            </a:pPr>
            <a:r>
              <a:rPr lang="en-US" sz="2400" dirty="0">
                <a:solidFill>
                  <a:srgbClr val="C4130F"/>
                </a:solidFill>
              </a:rPr>
              <a:t>Eve cannot read B (ss-property)</a:t>
            </a:r>
          </a:p>
          <a:p>
            <a:pPr lvl="1"/>
            <a:r>
              <a:rPr lang="en-US" sz="2400" b="1" dirty="0">
                <a:solidFill>
                  <a:srgbClr val="C4130F"/>
                </a:solidFill>
              </a:rPr>
              <a:t>ss-property </a:t>
            </a:r>
            <a:r>
              <a:rPr lang="en-US" sz="2400" dirty="0">
                <a:solidFill>
                  <a:srgbClr val="C4130F"/>
                </a:solidFill>
              </a:rPr>
              <a:t>(simple security property) states that a subject can only read an object of less of equal security level.</a:t>
            </a:r>
          </a:p>
        </p:txBody>
      </p:sp>
    </p:spTree>
    <p:extLst>
      <p:ext uri="{BB962C8B-B14F-4D97-AF65-F5344CB8AC3E}">
        <p14:creationId xmlns:p14="http://schemas.microsoft.com/office/powerpoint/2010/main" val="132256243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Question 10</a:t>
            </a:r>
            <a:endParaRPr lang="en-SG" dirty="0"/>
          </a:p>
        </p:txBody>
      </p:sp>
      <p:sp>
        <p:nvSpPr>
          <p:cNvPr id="3" name="Slide Number Placeholder 2"/>
          <p:cNvSpPr>
            <a:spLocks noGrp="1"/>
          </p:cNvSpPr>
          <p:nvPr>
            <p:ph type="sldNum" sz="quarter" idx="12"/>
          </p:nvPr>
        </p:nvSpPr>
        <p:spPr/>
        <p:txBody>
          <a:bodyPr/>
          <a:lstStyle/>
          <a:p>
            <a:fld id="{E2C47F1E-AC7B-4302-B773-36DEFE2CC4A8}" type="slidenum">
              <a:rPr lang="en-US" smtClean="0"/>
              <a:pPr/>
              <a:t>107</a:t>
            </a:fld>
            <a:endParaRPr lang="en-US" dirty="0"/>
          </a:p>
        </p:txBody>
      </p:sp>
      <p:sp>
        <p:nvSpPr>
          <p:cNvPr id="4" name="Content Placeholder 3"/>
          <p:cNvSpPr>
            <a:spLocks noGrp="1"/>
          </p:cNvSpPr>
          <p:nvPr>
            <p:ph sz="quarter" idx="1"/>
          </p:nvPr>
        </p:nvSpPr>
        <p:spPr/>
        <p:txBody>
          <a:bodyPr>
            <a:normAutofit/>
          </a:bodyPr>
          <a:lstStyle/>
          <a:p>
            <a:pPr marL="0" indent="0">
              <a:buNone/>
            </a:pPr>
            <a:r>
              <a:rPr lang="en-SG" dirty="0"/>
              <a:t>Let us simplify the situation to classifications Secret and Unclassified and categories A, B, and C. Is it possible to have a partial order on the relationship between levels if we consider the composite categories like {A,C} to imply A or C?</a:t>
            </a:r>
          </a:p>
        </p:txBody>
      </p:sp>
    </p:spTree>
    <p:extLst>
      <p:ext uri="{BB962C8B-B14F-4D97-AF65-F5344CB8AC3E}">
        <p14:creationId xmlns:p14="http://schemas.microsoft.com/office/powerpoint/2010/main" val="187325911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10</a:t>
            </a:r>
          </a:p>
        </p:txBody>
      </p:sp>
      <p:sp>
        <p:nvSpPr>
          <p:cNvPr id="3" name="Content Placeholder 2"/>
          <p:cNvSpPr>
            <a:spLocks noGrp="1"/>
          </p:cNvSpPr>
          <p:nvPr>
            <p:ph idx="1"/>
          </p:nvPr>
        </p:nvSpPr>
        <p:spPr/>
        <p:txBody>
          <a:bodyPr>
            <a:noAutofit/>
          </a:bodyPr>
          <a:lstStyle/>
          <a:p>
            <a:r>
              <a:rPr lang="en-US" sz="2400" dirty="0">
                <a:solidFill>
                  <a:srgbClr val="9D1E23"/>
                </a:solidFill>
              </a:rPr>
              <a:t>It is not possible. The explanation are described as follow.</a:t>
            </a:r>
          </a:p>
          <a:p>
            <a:r>
              <a:rPr lang="en-US" sz="2400" dirty="0">
                <a:solidFill>
                  <a:srgbClr val="9D1E23"/>
                </a:solidFill>
              </a:rPr>
              <a:t>In multilevel security (MLS), access control is based on a partial ordering (lattice) of security.</a:t>
            </a:r>
          </a:p>
          <a:p>
            <a:r>
              <a:rPr lang="en-US" sz="2400" dirty="0">
                <a:solidFill>
                  <a:srgbClr val="9D1E23"/>
                </a:solidFill>
              </a:rPr>
              <a:t>Generally, categories as well as the security clearance are used in lattices.</a:t>
            </a:r>
          </a:p>
          <a:p>
            <a:r>
              <a:rPr lang="en-US" sz="2400" dirty="0">
                <a:solidFill>
                  <a:srgbClr val="9D1E23"/>
                </a:solidFill>
              </a:rPr>
              <a:t>A, B, and C are different categories of objects.</a:t>
            </a:r>
          </a:p>
          <a:p>
            <a:r>
              <a:rPr lang="en-US" sz="2400" dirty="0">
                <a:solidFill>
                  <a:srgbClr val="9D1E23"/>
                </a:solidFill>
              </a:rPr>
              <a:t>Secret and unclassified are security labels, and a pair (unclassified, {A}) indicates a security clearance on a classification of object.</a:t>
            </a:r>
          </a:p>
          <a:p>
            <a:r>
              <a:rPr lang="en-US" sz="2400" dirty="0">
                <a:solidFill>
                  <a:srgbClr val="9D1E23"/>
                </a:solidFill>
              </a:rPr>
              <a:t>The partial ordering ≤ is defined by (unclassified, {A}) ≤ (secret, {A}) if and only if unclassified ≤ secret and {A} ≤ {A}. </a:t>
            </a: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a:t>CSCI262 - System Security</a:t>
            </a:r>
            <a:endParaRPr lang="en-US" dirty="0"/>
          </a:p>
        </p:txBody>
      </p:sp>
      <p:sp>
        <p:nvSpPr>
          <p:cNvPr id="6" name="Slide Number Placeholder 5"/>
          <p:cNvSpPr>
            <a:spLocks noGrp="1"/>
          </p:cNvSpPr>
          <p:nvPr>
            <p:ph type="sldNum" sz="quarter" idx="12"/>
          </p:nvPr>
        </p:nvSpPr>
        <p:spPr/>
        <p:txBody>
          <a:bodyPr/>
          <a:lstStyle/>
          <a:p>
            <a:fld id="{89A39569-A813-394B-A3BB-FB6B4BF77608}" type="slidenum">
              <a:rPr lang="en-US" smtClean="0"/>
              <a:t>108</a:t>
            </a:fld>
            <a:endParaRPr lang="en-US" dirty="0"/>
          </a:p>
        </p:txBody>
      </p:sp>
    </p:spTree>
    <p:extLst>
      <p:ext uri="{BB962C8B-B14F-4D97-AF65-F5344CB8AC3E}">
        <p14:creationId xmlns:p14="http://schemas.microsoft.com/office/powerpoint/2010/main" val="284926387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10</a:t>
            </a: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a:t>CSCI262 - System Security</a:t>
            </a:r>
            <a:endParaRPr lang="en-US" dirty="0"/>
          </a:p>
        </p:txBody>
      </p:sp>
      <p:sp>
        <p:nvSpPr>
          <p:cNvPr id="6" name="Slide Number Placeholder 5"/>
          <p:cNvSpPr>
            <a:spLocks noGrp="1"/>
          </p:cNvSpPr>
          <p:nvPr>
            <p:ph type="sldNum" sz="quarter" idx="12"/>
          </p:nvPr>
        </p:nvSpPr>
        <p:spPr/>
        <p:txBody>
          <a:bodyPr/>
          <a:lstStyle/>
          <a:p>
            <a:fld id="{89A39569-A813-394B-A3BB-FB6B4BF77608}" type="slidenum">
              <a:rPr lang="en-US" smtClean="0"/>
              <a:t>109</a:t>
            </a:fld>
            <a:endParaRPr lang="en-US" dirty="0"/>
          </a:p>
        </p:txBody>
      </p:sp>
      <p:cxnSp>
        <p:nvCxnSpPr>
          <p:cNvPr id="41" name="Straight Connector 40"/>
          <p:cNvCxnSpPr/>
          <p:nvPr/>
        </p:nvCxnSpPr>
        <p:spPr>
          <a:xfrm flipV="1">
            <a:off x="4059076" y="2940231"/>
            <a:ext cx="2832739" cy="436790"/>
          </a:xfrm>
          <a:prstGeom prst="line">
            <a:avLst/>
          </a:prstGeom>
          <a:ln>
            <a:solidFill>
              <a:schemeClr val="tx2">
                <a:lumMod val="75000"/>
              </a:schemeClr>
            </a:solidFill>
            <a:headEnd type="none"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118251" y="2755502"/>
            <a:ext cx="1912284" cy="621519"/>
          </a:xfrm>
          <a:prstGeom prst="line">
            <a:avLst/>
          </a:prstGeom>
          <a:ln>
            <a:solidFill>
              <a:schemeClr val="tx2">
                <a:lumMod val="75000"/>
              </a:schemeClr>
            </a:solidFill>
            <a:headEnd type="stealth" w="lg" len="lg"/>
            <a:tailEnd type="oval" w="lg" len="lg"/>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4030535" y="3377021"/>
            <a:ext cx="0" cy="2144909"/>
          </a:xfrm>
          <a:prstGeom prst="line">
            <a:avLst/>
          </a:prstGeom>
          <a:ln>
            <a:solidFill>
              <a:schemeClr val="tx2">
                <a:lumMod val="75000"/>
              </a:schemeClr>
            </a:solidFill>
            <a:headEnd type="stealth" w="lg" len="lg"/>
            <a:tailEnd type="oval" w="lg" len="lg"/>
          </a:ln>
        </p:spPr>
        <p:style>
          <a:lnRef idx="2">
            <a:schemeClr val="accent1"/>
          </a:lnRef>
          <a:fillRef idx="0">
            <a:schemeClr val="accent1"/>
          </a:fillRef>
          <a:effectRef idx="1">
            <a:schemeClr val="accent1"/>
          </a:effectRef>
          <a:fontRef idx="minor">
            <a:schemeClr val="tx1"/>
          </a:fontRef>
        </p:style>
      </p:cxnSp>
      <p:grpSp>
        <p:nvGrpSpPr>
          <p:cNvPr id="3" name="Group 2"/>
          <p:cNvGrpSpPr/>
          <p:nvPr/>
        </p:nvGrpSpPr>
        <p:grpSpPr>
          <a:xfrm>
            <a:off x="67298" y="1713205"/>
            <a:ext cx="8962604" cy="4403550"/>
            <a:chOff x="67298" y="1699350"/>
            <a:chExt cx="8962604" cy="4403550"/>
          </a:xfrm>
        </p:grpSpPr>
        <p:sp>
          <p:nvSpPr>
            <p:cNvPr id="8" name="TextBox 7"/>
            <p:cNvSpPr txBox="1"/>
            <p:nvPr/>
          </p:nvSpPr>
          <p:spPr>
            <a:xfrm>
              <a:off x="2622287" y="5641235"/>
              <a:ext cx="3296550" cy="461665"/>
            </a:xfrm>
            <a:prstGeom prst="rect">
              <a:avLst/>
            </a:prstGeom>
            <a:noFill/>
          </p:spPr>
          <p:txBody>
            <a:bodyPr wrap="square" rtlCol="0">
              <a:spAutoFit/>
            </a:bodyPr>
            <a:lstStyle/>
            <a:p>
              <a:pPr algn="ctr"/>
              <a:r>
                <a:rPr lang="en-US" sz="2400" dirty="0">
                  <a:solidFill>
                    <a:srgbClr val="9D1E23"/>
                  </a:solidFill>
                </a:rPr>
                <a:t>(unclassified, {B})</a:t>
              </a:r>
            </a:p>
          </p:txBody>
        </p:sp>
        <p:sp>
          <p:nvSpPr>
            <p:cNvPr id="9" name="TextBox 8"/>
            <p:cNvSpPr txBox="1"/>
            <p:nvPr/>
          </p:nvSpPr>
          <p:spPr>
            <a:xfrm>
              <a:off x="3766522" y="1699350"/>
              <a:ext cx="2426017" cy="461665"/>
            </a:xfrm>
            <a:prstGeom prst="rect">
              <a:avLst/>
            </a:prstGeom>
            <a:noFill/>
          </p:spPr>
          <p:txBody>
            <a:bodyPr wrap="square" rtlCol="0">
              <a:spAutoFit/>
            </a:bodyPr>
            <a:lstStyle/>
            <a:p>
              <a:pPr algn="ctr"/>
              <a:r>
                <a:rPr lang="en-US" sz="2400" dirty="0">
                  <a:solidFill>
                    <a:srgbClr val="9D1E23"/>
                  </a:solidFill>
                </a:rPr>
                <a:t>(secret, {A,C})</a:t>
              </a:r>
            </a:p>
          </p:txBody>
        </p:sp>
        <p:sp>
          <p:nvSpPr>
            <p:cNvPr id="10" name="TextBox 9"/>
            <p:cNvSpPr txBox="1"/>
            <p:nvPr/>
          </p:nvSpPr>
          <p:spPr>
            <a:xfrm>
              <a:off x="3078961" y="2755502"/>
              <a:ext cx="1940835" cy="461665"/>
            </a:xfrm>
            <a:prstGeom prst="rect">
              <a:avLst/>
            </a:prstGeom>
            <a:noFill/>
          </p:spPr>
          <p:txBody>
            <a:bodyPr wrap="square" rtlCol="0">
              <a:spAutoFit/>
            </a:bodyPr>
            <a:lstStyle/>
            <a:p>
              <a:pPr algn="ctr"/>
              <a:r>
                <a:rPr lang="en-US" sz="2400" dirty="0">
                  <a:solidFill>
                    <a:srgbClr val="9D1E23"/>
                  </a:solidFill>
                </a:rPr>
                <a:t>(secret, {B})</a:t>
              </a:r>
            </a:p>
          </p:txBody>
        </p:sp>
        <p:sp>
          <p:nvSpPr>
            <p:cNvPr id="11" name="TextBox 10"/>
            <p:cNvSpPr txBox="1"/>
            <p:nvPr/>
          </p:nvSpPr>
          <p:spPr>
            <a:xfrm>
              <a:off x="3421463" y="3945550"/>
              <a:ext cx="3296550" cy="461665"/>
            </a:xfrm>
            <a:prstGeom prst="rect">
              <a:avLst/>
            </a:prstGeom>
            <a:noFill/>
          </p:spPr>
          <p:txBody>
            <a:bodyPr wrap="square" rtlCol="0">
              <a:spAutoFit/>
            </a:bodyPr>
            <a:lstStyle/>
            <a:p>
              <a:pPr algn="ctr"/>
              <a:r>
                <a:rPr lang="en-US" sz="2400" dirty="0">
                  <a:solidFill>
                    <a:srgbClr val="9D1E23"/>
                  </a:solidFill>
                </a:rPr>
                <a:t>(unclassified, {A,C})</a:t>
              </a:r>
            </a:p>
          </p:txBody>
        </p:sp>
        <p:sp>
          <p:nvSpPr>
            <p:cNvPr id="13" name="TextBox 12"/>
            <p:cNvSpPr txBox="1"/>
            <p:nvPr/>
          </p:nvSpPr>
          <p:spPr>
            <a:xfrm>
              <a:off x="67298" y="4928724"/>
              <a:ext cx="2597804" cy="461665"/>
            </a:xfrm>
            <a:prstGeom prst="rect">
              <a:avLst/>
            </a:prstGeom>
            <a:noFill/>
          </p:spPr>
          <p:txBody>
            <a:bodyPr wrap="square" rtlCol="0">
              <a:spAutoFit/>
            </a:bodyPr>
            <a:lstStyle/>
            <a:p>
              <a:pPr algn="ctr"/>
              <a:r>
                <a:rPr lang="en-US" sz="2400" dirty="0">
                  <a:solidFill>
                    <a:srgbClr val="9D1E23"/>
                  </a:solidFill>
                </a:rPr>
                <a:t>(unclassified, {A})</a:t>
              </a:r>
            </a:p>
          </p:txBody>
        </p:sp>
        <p:sp>
          <p:nvSpPr>
            <p:cNvPr id="14" name="TextBox 13"/>
            <p:cNvSpPr txBox="1"/>
            <p:nvPr/>
          </p:nvSpPr>
          <p:spPr>
            <a:xfrm>
              <a:off x="962285" y="2096205"/>
              <a:ext cx="2040741" cy="461665"/>
            </a:xfrm>
            <a:prstGeom prst="rect">
              <a:avLst/>
            </a:prstGeom>
            <a:noFill/>
          </p:spPr>
          <p:txBody>
            <a:bodyPr wrap="square" rtlCol="0">
              <a:spAutoFit/>
            </a:bodyPr>
            <a:lstStyle/>
            <a:p>
              <a:pPr algn="ctr"/>
              <a:r>
                <a:rPr lang="en-US" sz="2400" dirty="0">
                  <a:solidFill>
                    <a:srgbClr val="9D1E23"/>
                  </a:solidFill>
                </a:rPr>
                <a:t>(secret, {A})</a:t>
              </a:r>
            </a:p>
          </p:txBody>
        </p:sp>
        <p:sp>
          <p:nvSpPr>
            <p:cNvPr id="15" name="TextBox 14"/>
            <p:cNvSpPr txBox="1"/>
            <p:nvPr/>
          </p:nvSpPr>
          <p:spPr>
            <a:xfrm>
              <a:off x="6328136" y="5039408"/>
              <a:ext cx="2701766" cy="461665"/>
            </a:xfrm>
            <a:prstGeom prst="rect">
              <a:avLst/>
            </a:prstGeom>
            <a:noFill/>
          </p:spPr>
          <p:txBody>
            <a:bodyPr wrap="square" rtlCol="0">
              <a:spAutoFit/>
            </a:bodyPr>
            <a:lstStyle/>
            <a:p>
              <a:pPr algn="ctr"/>
              <a:r>
                <a:rPr lang="en-US" sz="2400" dirty="0">
                  <a:solidFill>
                    <a:srgbClr val="9D1E23"/>
                  </a:solidFill>
                </a:rPr>
                <a:t>(unclassified, {C})</a:t>
              </a:r>
            </a:p>
          </p:txBody>
        </p:sp>
        <p:cxnSp>
          <p:nvCxnSpPr>
            <p:cNvPr id="17" name="Straight Connector 16"/>
            <p:cNvCxnSpPr/>
            <p:nvPr/>
          </p:nvCxnSpPr>
          <p:spPr>
            <a:xfrm flipV="1">
              <a:off x="2108561" y="4439640"/>
              <a:ext cx="2861280" cy="460771"/>
            </a:xfrm>
            <a:prstGeom prst="line">
              <a:avLst/>
            </a:prstGeom>
            <a:ln>
              <a:solidFill>
                <a:schemeClr val="tx2">
                  <a:lumMod val="75000"/>
                </a:schemeClr>
              </a:solidFill>
              <a:headEnd type="oval"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4969841" y="4439640"/>
              <a:ext cx="1912284" cy="645500"/>
            </a:xfrm>
            <a:prstGeom prst="line">
              <a:avLst/>
            </a:prstGeom>
            <a:ln>
              <a:solidFill>
                <a:schemeClr val="tx2">
                  <a:lumMod val="75000"/>
                </a:schemeClr>
              </a:solidFill>
              <a:headEnd type="stealth" w="lg" len="lg"/>
              <a:tailEnd type="oval" w="lg" len="lg"/>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4049386" y="5085140"/>
              <a:ext cx="2832739" cy="436790"/>
            </a:xfrm>
            <a:prstGeom prst="line">
              <a:avLst/>
            </a:prstGeom>
            <a:ln>
              <a:solidFill>
                <a:schemeClr val="tx2">
                  <a:lumMod val="75000"/>
                </a:schemeClr>
              </a:solidFill>
              <a:headEnd type="none"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2108561" y="4900411"/>
              <a:ext cx="1912284" cy="621519"/>
            </a:xfrm>
            <a:prstGeom prst="line">
              <a:avLst/>
            </a:prstGeom>
            <a:ln>
              <a:solidFill>
                <a:schemeClr val="tx2">
                  <a:lumMod val="75000"/>
                </a:schemeClr>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2118251" y="2294731"/>
              <a:ext cx="2861280" cy="460771"/>
            </a:xfrm>
            <a:prstGeom prst="line">
              <a:avLst/>
            </a:prstGeom>
            <a:ln>
              <a:solidFill>
                <a:schemeClr val="tx2">
                  <a:lumMod val="75000"/>
                </a:schemeClr>
              </a:solidFill>
              <a:headEnd type="oval"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979531" y="2294731"/>
              <a:ext cx="1912284" cy="645500"/>
            </a:xfrm>
            <a:prstGeom prst="line">
              <a:avLst/>
            </a:prstGeom>
            <a:ln>
              <a:solidFill>
                <a:schemeClr val="tx2">
                  <a:lumMod val="75000"/>
                </a:schemeClr>
              </a:solidFill>
              <a:headEnd type="stealth" w="lg" len="lg"/>
              <a:tailEnd type="oval" w="lg" len="lg"/>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108561" y="2755502"/>
              <a:ext cx="0" cy="2144909"/>
            </a:xfrm>
            <a:prstGeom prst="line">
              <a:avLst/>
            </a:prstGeom>
            <a:ln>
              <a:solidFill>
                <a:schemeClr val="tx2">
                  <a:lumMod val="75000"/>
                </a:schemeClr>
              </a:solidFill>
              <a:headEnd type="stealth" w="lg" len="lg"/>
              <a:tailEnd type="oval" w="lg" len="lg"/>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887236" y="2940231"/>
              <a:ext cx="0" cy="2144909"/>
            </a:xfrm>
            <a:prstGeom prst="line">
              <a:avLst/>
            </a:prstGeom>
            <a:ln>
              <a:solidFill>
                <a:schemeClr val="tx2">
                  <a:lumMod val="75000"/>
                </a:schemeClr>
              </a:solidFill>
              <a:headEnd type="stealth" w="lg" len="lg"/>
              <a:tailEnd type="oval" w="lg" len="lg"/>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969841" y="2294731"/>
              <a:ext cx="0" cy="2144909"/>
            </a:xfrm>
            <a:prstGeom prst="line">
              <a:avLst/>
            </a:prstGeom>
            <a:ln>
              <a:solidFill>
                <a:schemeClr val="tx2">
                  <a:lumMod val="75000"/>
                </a:schemeClr>
              </a:solidFill>
              <a:headEnd type="stealth" w="lg" len="lg"/>
              <a:tailEnd type="oval" w="lg" len="lg"/>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6457064" y="2365182"/>
              <a:ext cx="1902101" cy="461665"/>
            </a:xfrm>
            <a:prstGeom prst="rect">
              <a:avLst/>
            </a:prstGeom>
            <a:noFill/>
          </p:spPr>
          <p:txBody>
            <a:bodyPr wrap="square" rtlCol="0">
              <a:spAutoFit/>
            </a:bodyPr>
            <a:lstStyle/>
            <a:p>
              <a:pPr algn="ctr"/>
              <a:r>
                <a:rPr lang="en-US" sz="2400" dirty="0">
                  <a:solidFill>
                    <a:srgbClr val="9D1E23"/>
                  </a:solidFill>
                </a:rPr>
                <a:t>(secret, {C})</a:t>
              </a:r>
            </a:p>
          </p:txBody>
        </p:sp>
      </p:grpSp>
    </p:spTree>
    <p:extLst>
      <p:ext uri="{BB962C8B-B14F-4D97-AF65-F5344CB8AC3E}">
        <p14:creationId xmlns:p14="http://schemas.microsoft.com/office/powerpoint/2010/main" val="3658564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1c</a:t>
            </a:r>
          </a:p>
        </p:txBody>
      </p:sp>
      <p:sp>
        <p:nvSpPr>
          <p:cNvPr id="3" name="Content Placeholder 2"/>
          <p:cNvSpPr>
            <a:spLocks noGrp="1"/>
          </p:cNvSpPr>
          <p:nvPr>
            <p:ph idx="1"/>
          </p:nvPr>
        </p:nvSpPr>
        <p:spPr/>
        <p:txBody>
          <a:bodyPr>
            <a:normAutofit/>
          </a:bodyPr>
          <a:lstStyle/>
          <a:p>
            <a:pPr marL="0" indent="0">
              <a:buNone/>
            </a:pPr>
            <a:r>
              <a:rPr lang="en-SG" dirty="0">
                <a:solidFill>
                  <a:srgbClr val="C00000"/>
                </a:solidFill>
              </a:rPr>
              <a:t>Alternatively, we can work out the total number of possible passwords and calculate the entropy for that total space. For example:</a:t>
            </a:r>
          </a:p>
          <a:p>
            <a:pPr marL="0" indent="0">
              <a:buNone/>
            </a:pPr>
            <a:endParaRPr lang="en-SG" dirty="0">
              <a:solidFill>
                <a:srgbClr val="C00000"/>
              </a:solidFill>
            </a:endParaRPr>
          </a:p>
          <a:p>
            <a:r>
              <a:rPr lang="en-US" dirty="0">
                <a:solidFill>
                  <a:srgbClr val="C00000"/>
                </a:solidFill>
              </a:rPr>
              <a:t>8 lowercase characters </a:t>
            </a:r>
            <a:r>
              <a:rPr lang="en-US" dirty="0">
                <a:solidFill>
                  <a:srgbClr val="C00000"/>
                </a:solidFill>
                <a:sym typeface="Wingdings"/>
              </a:rPr>
              <a:t> 26</a:t>
            </a:r>
            <a:r>
              <a:rPr lang="en-US" baseline="30000" dirty="0">
                <a:solidFill>
                  <a:srgbClr val="C00000"/>
                </a:solidFill>
                <a:sym typeface="Wingdings"/>
              </a:rPr>
              <a:t>8</a:t>
            </a:r>
            <a:r>
              <a:rPr lang="en-US" dirty="0">
                <a:solidFill>
                  <a:srgbClr val="C00000"/>
                </a:solidFill>
                <a:sym typeface="Wingdings"/>
              </a:rPr>
              <a:t> = 2.088 x 10</a:t>
            </a:r>
            <a:r>
              <a:rPr lang="en-US" baseline="30000" dirty="0">
                <a:solidFill>
                  <a:srgbClr val="C00000"/>
                </a:solidFill>
                <a:sym typeface="Wingdings"/>
              </a:rPr>
              <a:t>11</a:t>
            </a:r>
            <a:r>
              <a:rPr lang="en-US" dirty="0">
                <a:solidFill>
                  <a:srgbClr val="C00000"/>
                </a:solidFill>
                <a:sym typeface="Wingdings"/>
              </a:rPr>
              <a:t> possible combinations</a:t>
            </a:r>
          </a:p>
          <a:p>
            <a:r>
              <a:rPr lang="en-US" dirty="0">
                <a:solidFill>
                  <a:srgbClr val="C00000"/>
                </a:solidFill>
                <a:sym typeface="Wingdings"/>
              </a:rPr>
              <a:t>1 random digit  10</a:t>
            </a:r>
            <a:r>
              <a:rPr lang="en-US" baseline="30000" dirty="0">
                <a:solidFill>
                  <a:srgbClr val="C00000"/>
                </a:solidFill>
                <a:sym typeface="Wingdings"/>
              </a:rPr>
              <a:t>1</a:t>
            </a:r>
            <a:r>
              <a:rPr lang="en-US" dirty="0">
                <a:solidFill>
                  <a:srgbClr val="C00000"/>
                </a:solidFill>
                <a:sym typeface="Wingdings"/>
              </a:rPr>
              <a:t> = 10 possible combinations</a:t>
            </a:r>
          </a:p>
          <a:p>
            <a:r>
              <a:rPr lang="en-US" dirty="0">
                <a:solidFill>
                  <a:srgbClr val="C00000"/>
                </a:solidFill>
                <a:sym typeface="Wingdings"/>
              </a:rPr>
              <a:t>Thus in total there are 2.088 x 10</a:t>
            </a:r>
            <a:r>
              <a:rPr lang="en-US" baseline="30000" dirty="0">
                <a:solidFill>
                  <a:srgbClr val="C00000"/>
                </a:solidFill>
                <a:sym typeface="Wingdings"/>
              </a:rPr>
              <a:t>11</a:t>
            </a:r>
            <a:r>
              <a:rPr lang="en-US" dirty="0">
                <a:solidFill>
                  <a:srgbClr val="C00000"/>
                </a:solidFill>
                <a:sym typeface="Wingdings"/>
              </a:rPr>
              <a:t> x 10 = 2.088 x 10</a:t>
            </a:r>
            <a:r>
              <a:rPr lang="en-US" baseline="30000" dirty="0">
                <a:solidFill>
                  <a:srgbClr val="C00000"/>
                </a:solidFill>
                <a:sym typeface="Wingdings"/>
              </a:rPr>
              <a:t>12</a:t>
            </a:r>
            <a:r>
              <a:rPr lang="en-US" dirty="0">
                <a:solidFill>
                  <a:srgbClr val="C00000"/>
                </a:solidFill>
                <a:sym typeface="Wingdings"/>
              </a:rPr>
              <a:t> possible combinations</a:t>
            </a:r>
            <a:endParaRPr lang="en-US" dirty="0">
              <a:solidFill>
                <a:srgbClr val="C00000"/>
              </a:solidFill>
            </a:endParaRPr>
          </a:p>
          <a:p>
            <a:pPr marL="0" indent="0">
              <a:buNone/>
            </a:pPr>
            <a:endParaRPr lang="en-SG" dirty="0">
              <a:solidFill>
                <a:srgbClr val="C00000"/>
              </a:solidFill>
            </a:endParaRP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11</a:t>
            </a:fld>
            <a:endParaRPr lang="en-US"/>
          </a:p>
        </p:txBody>
      </p:sp>
    </p:spTree>
    <p:extLst>
      <p:ext uri="{BB962C8B-B14F-4D97-AF65-F5344CB8AC3E}">
        <p14:creationId xmlns:p14="http://schemas.microsoft.com/office/powerpoint/2010/main" val="399002807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10</a:t>
            </a:r>
          </a:p>
        </p:txBody>
      </p:sp>
      <p:sp>
        <p:nvSpPr>
          <p:cNvPr id="3" name="Content Placeholder 2"/>
          <p:cNvSpPr>
            <a:spLocks noGrp="1"/>
          </p:cNvSpPr>
          <p:nvPr>
            <p:ph idx="1"/>
          </p:nvPr>
        </p:nvSpPr>
        <p:spPr/>
        <p:txBody>
          <a:bodyPr>
            <a:normAutofit fontScale="92500" lnSpcReduction="10000"/>
          </a:bodyPr>
          <a:lstStyle/>
          <a:p>
            <a:r>
              <a:rPr lang="en-US" sz="2400" dirty="0">
                <a:solidFill>
                  <a:srgbClr val="9D1E23"/>
                </a:solidFill>
              </a:rPr>
              <a:t>From the lattice shown above, the relations of the various (security clearance, categories) pairs are as follows:</a:t>
            </a:r>
          </a:p>
          <a:p>
            <a:pPr lvl="1"/>
            <a:r>
              <a:rPr lang="en-US" dirty="0">
                <a:solidFill>
                  <a:srgbClr val="9D1E23"/>
                </a:solidFill>
              </a:rPr>
              <a:t>(unclassified,{B}) ≤ (unclassified,{A})</a:t>
            </a:r>
          </a:p>
          <a:p>
            <a:pPr lvl="1"/>
            <a:r>
              <a:rPr lang="en-US" dirty="0">
                <a:solidFill>
                  <a:srgbClr val="9D1E23"/>
                </a:solidFill>
              </a:rPr>
              <a:t>(unclassified,{B}) ≤ (unclassified,{C})</a:t>
            </a:r>
          </a:p>
          <a:p>
            <a:pPr lvl="1"/>
            <a:r>
              <a:rPr lang="en-US" dirty="0">
                <a:solidFill>
                  <a:srgbClr val="9D1E23"/>
                </a:solidFill>
              </a:rPr>
              <a:t>(unclassified,{A}) ≤ (unclassified,{A,C})</a:t>
            </a:r>
          </a:p>
          <a:p>
            <a:pPr lvl="1"/>
            <a:r>
              <a:rPr lang="en-US" dirty="0">
                <a:solidFill>
                  <a:srgbClr val="9D1E23"/>
                </a:solidFill>
              </a:rPr>
              <a:t>(unclassified,{C}) ≤ (unclassified,{A,C})</a:t>
            </a:r>
          </a:p>
          <a:p>
            <a:pPr lvl="1"/>
            <a:r>
              <a:rPr lang="en-US" dirty="0">
                <a:solidFill>
                  <a:srgbClr val="9D1E23"/>
                </a:solidFill>
              </a:rPr>
              <a:t>(unclassified,{A}) ≤ (secret,{A})</a:t>
            </a:r>
          </a:p>
          <a:p>
            <a:pPr lvl="1"/>
            <a:r>
              <a:rPr lang="en-US" dirty="0">
                <a:solidFill>
                  <a:srgbClr val="9D1E23"/>
                </a:solidFill>
              </a:rPr>
              <a:t>(unclassified,{B}) ≤ (secret,{B})</a:t>
            </a:r>
          </a:p>
          <a:p>
            <a:pPr lvl="1"/>
            <a:r>
              <a:rPr lang="en-US" dirty="0">
                <a:solidFill>
                  <a:srgbClr val="9D1E23"/>
                </a:solidFill>
              </a:rPr>
              <a:t>(unclassified,{C}) ≤ (secret,{C})</a:t>
            </a:r>
          </a:p>
          <a:p>
            <a:pPr lvl="1"/>
            <a:r>
              <a:rPr lang="en-US" dirty="0">
                <a:solidFill>
                  <a:srgbClr val="9D1E23"/>
                </a:solidFill>
              </a:rPr>
              <a:t>(unclassified,{A,C}) ≤ (secret,{A,C})</a:t>
            </a:r>
          </a:p>
          <a:p>
            <a:pPr lvl="1"/>
            <a:r>
              <a:rPr lang="en-US" dirty="0">
                <a:solidFill>
                  <a:srgbClr val="9D1E23"/>
                </a:solidFill>
              </a:rPr>
              <a:t>(secret,{A}) ≤ (secret,{A,C})</a:t>
            </a:r>
          </a:p>
          <a:p>
            <a:pPr lvl="1"/>
            <a:r>
              <a:rPr lang="en-US" dirty="0">
                <a:solidFill>
                  <a:srgbClr val="9D1E23"/>
                </a:solidFill>
              </a:rPr>
              <a:t>(secret,{B}) ≤ (secret,{A})</a:t>
            </a:r>
          </a:p>
          <a:p>
            <a:pPr lvl="1"/>
            <a:r>
              <a:rPr lang="en-US" dirty="0">
                <a:solidFill>
                  <a:srgbClr val="9D1E23"/>
                </a:solidFill>
              </a:rPr>
              <a:t>(secret,{B}) ≤ (secret,{C})</a:t>
            </a:r>
          </a:p>
          <a:p>
            <a:pPr lvl="1"/>
            <a:r>
              <a:rPr lang="en-US" dirty="0">
                <a:solidFill>
                  <a:srgbClr val="9D1E23"/>
                </a:solidFill>
              </a:rPr>
              <a:t>(secret,{C}) ≤ (secret,{A,C})</a:t>
            </a:r>
          </a:p>
          <a:p>
            <a:pPr lvl="1"/>
            <a:endParaRPr lang="en-US" dirty="0">
              <a:solidFill>
                <a:srgbClr val="9D1E23"/>
              </a:solidFill>
            </a:endParaRP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a:t>CSCI262 - System Security</a:t>
            </a:r>
            <a:endParaRPr lang="en-US" dirty="0"/>
          </a:p>
        </p:txBody>
      </p:sp>
      <p:sp>
        <p:nvSpPr>
          <p:cNvPr id="6" name="Slide Number Placeholder 5"/>
          <p:cNvSpPr>
            <a:spLocks noGrp="1"/>
          </p:cNvSpPr>
          <p:nvPr>
            <p:ph type="sldNum" sz="quarter" idx="12"/>
          </p:nvPr>
        </p:nvSpPr>
        <p:spPr/>
        <p:txBody>
          <a:bodyPr/>
          <a:lstStyle/>
          <a:p>
            <a:fld id="{89A39569-A813-394B-A3BB-FB6B4BF77608}" type="slidenum">
              <a:rPr lang="en-US" smtClean="0"/>
              <a:t>110</a:t>
            </a:fld>
            <a:endParaRPr lang="en-US" dirty="0"/>
          </a:p>
        </p:txBody>
      </p:sp>
    </p:spTree>
    <p:extLst>
      <p:ext uri="{BB962C8B-B14F-4D97-AF65-F5344CB8AC3E}">
        <p14:creationId xmlns:p14="http://schemas.microsoft.com/office/powerpoint/2010/main" val="300063468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10</a:t>
            </a:r>
          </a:p>
        </p:txBody>
      </p:sp>
      <p:sp>
        <p:nvSpPr>
          <p:cNvPr id="3" name="Content Placeholder 2"/>
          <p:cNvSpPr>
            <a:spLocks noGrp="1"/>
          </p:cNvSpPr>
          <p:nvPr>
            <p:ph idx="1"/>
          </p:nvPr>
        </p:nvSpPr>
        <p:spPr>
          <a:xfrm>
            <a:off x="457200" y="1620982"/>
            <a:ext cx="8229600" cy="4876800"/>
          </a:xfrm>
        </p:spPr>
        <p:txBody>
          <a:bodyPr>
            <a:normAutofit/>
          </a:bodyPr>
          <a:lstStyle/>
          <a:p>
            <a:r>
              <a:rPr lang="en-US" sz="2400" dirty="0">
                <a:solidFill>
                  <a:srgbClr val="9D1E23"/>
                </a:solidFill>
              </a:rPr>
              <a:t>Assuming that we have a relation </a:t>
            </a:r>
            <a:r>
              <a:rPr lang="en-US" sz="2400" dirty="0">
                <a:solidFill>
                  <a:srgbClr val="008000"/>
                </a:solidFill>
              </a:rPr>
              <a:t>(unclassified, {A,C}) ≤ (secret, {C})</a:t>
            </a: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a:t>CSCI262 - System Security</a:t>
            </a:r>
            <a:endParaRPr lang="en-US" dirty="0"/>
          </a:p>
        </p:txBody>
      </p:sp>
      <p:sp>
        <p:nvSpPr>
          <p:cNvPr id="6" name="Slide Number Placeholder 5"/>
          <p:cNvSpPr>
            <a:spLocks noGrp="1"/>
          </p:cNvSpPr>
          <p:nvPr>
            <p:ph type="sldNum" sz="quarter" idx="12"/>
          </p:nvPr>
        </p:nvSpPr>
        <p:spPr/>
        <p:txBody>
          <a:bodyPr/>
          <a:lstStyle/>
          <a:p>
            <a:fld id="{89A39569-A813-394B-A3BB-FB6B4BF77608}" type="slidenum">
              <a:rPr lang="en-US" smtClean="0"/>
              <a:t>111</a:t>
            </a:fld>
            <a:endParaRPr lang="en-US" dirty="0"/>
          </a:p>
        </p:txBody>
      </p:sp>
      <p:grpSp>
        <p:nvGrpSpPr>
          <p:cNvPr id="33" name="Group 32"/>
          <p:cNvGrpSpPr/>
          <p:nvPr/>
        </p:nvGrpSpPr>
        <p:grpSpPr>
          <a:xfrm>
            <a:off x="95008" y="2313326"/>
            <a:ext cx="8962604" cy="4403550"/>
            <a:chOff x="67298" y="2313336"/>
            <a:chExt cx="8962604" cy="4403550"/>
          </a:xfrm>
        </p:grpSpPr>
        <p:cxnSp>
          <p:nvCxnSpPr>
            <p:cNvPr id="21" name="Straight Connector 20"/>
            <p:cNvCxnSpPr/>
            <p:nvPr/>
          </p:nvCxnSpPr>
          <p:spPr>
            <a:xfrm flipV="1">
              <a:off x="4059076" y="3568067"/>
              <a:ext cx="2832739" cy="436790"/>
            </a:xfrm>
            <a:prstGeom prst="line">
              <a:avLst/>
            </a:prstGeom>
            <a:ln>
              <a:solidFill>
                <a:schemeClr val="tx2">
                  <a:lumMod val="75000"/>
                </a:schemeClr>
              </a:solidFill>
              <a:headEnd type="none"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118251" y="3383338"/>
              <a:ext cx="1912284" cy="621519"/>
            </a:xfrm>
            <a:prstGeom prst="line">
              <a:avLst/>
            </a:prstGeom>
            <a:ln>
              <a:solidFill>
                <a:schemeClr val="tx2">
                  <a:lumMod val="75000"/>
                </a:schemeClr>
              </a:solidFill>
              <a:headEnd type="stealth" w="lg" len="lg"/>
              <a:tailEnd type="oval" w="lg" len="lg"/>
            </a:ln>
          </p:spPr>
          <p:style>
            <a:lnRef idx="2">
              <a:schemeClr val="accent1"/>
            </a:lnRef>
            <a:fillRef idx="0">
              <a:schemeClr val="accent1"/>
            </a:fillRef>
            <a:effectRef idx="1">
              <a:schemeClr val="accent1"/>
            </a:effectRef>
            <a:fontRef idx="minor">
              <a:schemeClr val="tx1"/>
            </a:fontRef>
          </p:style>
        </p:cxnSp>
        <p:grpSp>
          <p:nvGrpSpPr>
            <p:cNvPr id="32" name="Group 31"/>
            <p:cNvGrpSpPr/>
            <p:nvPr/>
          </p:nvGrpSpPr>
          <p:grpSpPr>
            <a:xfrm>
              <a:off x="67298" y="2313336"/>
              <a:ext cx="8962604" cy="4403550"/>
              <a:chOff x="67298" y="2327186"/>
              <a:chExt cx="8962604" cy="4403550"/>
            </a:xfrm>
          </p:grpSpPr>
          <p:sp>
            <p:nvSpPr>
              <p:cNvPr id="8" name="TextBox 7"/>
              <p:cNvSpPr txBox="1"/>
              <p:nvPr/>
            </p:nvSpPr>
            <p:spPr>
              <a:xfrm>
                <a:off x="2622287" y="6269071"/>
                <a:ext cx="3296550" cy="461665"/>
              </a:xfrm>
              <a:prstGeom prst="rect">
                <a:avLst/>
              </a:prstGeom>
              <a:noFill/>
            </p:spPr>
            <p:txBody>
              <a:bodyPr wrap="square" rtlCol="0">
                <a:spAutoFit/>
              </a:bodyPr>
              <a:lstStyle/>
              <a:p>
                <a:pPr algn="ctr"/>
                <a:r>
                  <a:rPr lang="en-US" sz="2400" dirty="0">
                    <a:solidFill>
                      <a:srgbClr val="9D1E23"/>
                    </a:solidFill>
                  </a:rPr>
                  <a:t>(unclassified, {B})</a:t>
                </a:r>
              </a:p>
            </p:txBody>
          </p:sp>
          <p:sp>
            <p:nvSpPr>
              <p:cNvPr id="9" name="TextBox 8"/>
              <p:cNvSpPr txBox="1"/>
              <p:nvPr/>
            </p:nvSpPr>
            <p:spPr>
              <a:xfrm>
                <a:off x="3766522" y="2327186"/>
                <a:ext cx="2426017" cy="461665"/>
              </a:xfrm>
              <a:prstGeom prst="rect">
                <a:avLst/>
              </a:prstGeom>
              <a:noFill/>
            </p:spPr>
            <p:txBody>
              <a:bodyPr wrap="square" rtlCol="0">
                <a:spAutoFit/>
              </a:bodyPr>
              <a:lstStyle/>
              <a:p>
                <a:pPr algn="ctr"/>
                <a:r>
                  <a:rPr lang="en-US" sz="2400" dirty="0">
                    <a:solidFill>
                      <a:srgbClr val="9D1E23"/>
                    </a:solidFill>
                  </a:rPr>
                  <a:t>(secret, {A,C})</a:t>
                </a:r>
              </a:p>
            </p:txBody>
          </p:sp>
          <p:sp>
            <p:nvSpPr>
              <p:cNvPr id="10" name="TextBox 9"/>
              <p:cNvSpPr txBox="1"/>
              <p:nvPr/>
            </p:nvSpPr>
            <p:spPr>
              <a:xfrm>
                <a:off x="3078961" y="3383338"/>
                <a:ext cx="1940835" cy="461665"/>
              </a:xfrm>
              <a:prstGeom prst="rect">
                <a:avLst/>
              </a:prstGeom>
              <a:noFill/>
            </p:spPr>
            <p:txBody>
              <a:bodyPr wrap="square" rtlCol="0">
                <a:spAutoFit/>
              </a:bodyPr>
              <a:lstStyle/>
              <a:p>
                <a:pPr algn="ctr"/>
                <a:r>
                  <a:rPr lang="en-US" sz="2400" dirty="0">
                    <a:solidFill>
                      <a:srgbClr val="9D1E23"/>
                    </a:solidFill>
                  </a:rPr>
                  <a:t>(secret, {B})</a:t>
                </a:r>
              </a:p>
            </p:txBody>
          </p:sp>
          <p:sp>
            <p:nvSpPr>
              <p:cNvPr id="11" name="TextBox 10"/>
              <p:cNvSpPr txBox="1"/>
              <p:nvPr/>
            </p:nvSpPr>
            <p:spPr>
              <a:xfrm>
                <a:off x="3421463" y="4573386"/>
                <a:ext cx="3296550" cy="461665"/>
              </a:xfrm>
              <a:prstGeom prst="rect">
                <a:avLst/>
              </a:prstGeom>
              <a:noFill/>
            </p:spPr>
            <p:txBody>
              <a:bodyPr wrap="square" rtlCol="0">
                <a:spAutoFit/>
              </a:bodyPr>
              <a:lstStyle/>
              <a:p>
                <a:pPr algn="ctr"/>
                <a:r>
                  <a:rPr lang="en-US" sz="2400" dirty="0">
                    <a:solidFill>
                      <a:srgbClr val="9D1E23"/>
                    </a:solidFill>
                  </a:rPr>
                  <a:t>(unclassified, {A,C})</a:t>
                </a:r>
              </a:p>
            </p:txBody>
          </p:sp>
          <p:sp>
            <p:nvSpPr>
              <p:cNvPr id="12" name="TextBox 11"/>
              <p:cNvSpPr txBox="1"/>
              <p:nvPr/>
            </p:nvSpPr>
            <p:spPr>
              <a:xfrm>
                <a:off x="67298" y="5556560"/>
                <a:ext cx="2597804" cy="461665"/>
              </a:xfrm>
              <a:prstGeom prst="rect">
                <a:avLst/>
              </a:prstGeom>
              <a:noFill/>
            </p:spPr>
            <p:txBody>
              <a:bodyPr wrap="square" rtlCol="0">
                <a:spAutoFit/>
              </a:bodyPr>
              <a:lstStyle/>
              <a:p>
                <a:pPr algn="ctr"/>
                <a:r>
                  <a:rPr lang="en-US" sz="2400" dirty="0">
                    <a:solidFill>
                      <a:srgbClr val="9D1E23"/>
                    </a:solidFill>
                  </a:rPr>
                  <a:t>(unclassified, {A})</a:t>
                </a:r>
              </a:p>
            </p:txBody>
          </p:sp>
          <p:sp>
            <p:nvSpPr>
              <p:cNvPr id="13" name="TextBox 12"/>
              <p:cNvSpPr txBox="1"/>
              <p:nvPr/>
            </p:nvSpPr>
            <p:spPr>
              <a:xfrm>
                <a:off x="962285" y="2724041"/>
                <a:ext cx="2040741" cy="461665"/>
              </a:xfrm>
              <a:prstGeom prst="rect">
                <a:avLst/>
              </a:prstGeom>
              <a:noFill/>
            </p:spPr>
            <p:txBody>
              <a:bodyPr wrap="square" rtlCol="0">
                <a:spAutoFit/>
              </a:bodyPr>
              <a:lstStyle/>
              <a:p>
                <a:pPr algn="ctr"/>
                <a:r>
                  <a:rPr lang="en-US" sz="2400" dirty="0">
                    <a:solidFill>
                      <a:srgbClr val="9D1E23"/>
                    </a:solidFill>
                  </a:rPr>
                  <a:t>(secret, {A})</a:t>
                </a:r>
              </a:p>
            </p:txBody>
          </p:sp>
          <p:sp>
            <p:nvSpPr>
              <p:cNvPr id="14" name="TextBox 13"/>
              <p:cNvSpPr txBox="1"/>
              <p:nvPr/>
            </p:nvSpPr>
            <p:spPr>
              <a:xfrm>
                <a:off x="6328136" y="5667244"/>
                <a:ext cx="2701766" cy="461665"/>
              </a:xfrm>
              <a:prstGeom prst="rect">
                <a:avLst/>
              </a:prstGeom>
              <a:noFill/>
            </p:spPr>
            <p:txBody>
              <a:bodyPr wrap="square" rtlCol="0">
                <a:spAutoFit/>
              </a:bodyPr>
              <a:lstStyle/>
              <a:p>
                <a:pPr algn="ctr"/>
                <a:r>
                  <a:rPr lang="en-US" sz="2400" dirty="0">
                    <a:solidFill>
                      <a:srgbClr val="9D1E23"/>
                    </a:solidFill>
                  </a:rPr>
                  <a:t>(unclassified, {C})</a:t>
                </a:r>
              </a:p>
            </p:txBody>
          </p:sp>
          <p:cxnSp>
            <p:nvCxnSpPr>
              <p:cNvPr id="15" name="Straight Connector 14"/>
              <p:cNvCxnSpPr/>
              <p:nvPr/>
            </p:nvCxnSpPr>
            <p:spPr>
              <a:xfrm flipV="1">
                <a:off x="2108561" y="5067476"/>
                <a:ext cx="2861280" cy="460771"/>
              </a:xfrm>
              <a:prstGeom prst="line">
                <a:avLst/>
              </a:prstGeom>
              <a:ln>
                <a:solidFill>
                  <a:schemeClr val="tx2">
                    <a:lumMod val="75000"/>
                  </a:schemeClr>
                </a:solidFill>
                <a:headEnd type="none"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969841" y="5067476"/>
                <a:ext cx="1912284" cy="645500"/>
              </a:xfrm>
              <a:prstGeom prst="line">
                <a:avLst/>
              </a:prstGeom>
              <a:ln>
                <a:solidFill>
                  <a:schemeClr val="tx2">
                    <a:lumMod val="75000"/>
                  </a:schemeClr>
                </a:solidFill>
                <a:headEnd type="stealth" w="lg" len="lg"/>
                <a:tailEnd type="oval" w="lg" len="lg"/>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4049386" y="5712976"/>
                <a:ext cx="2832739" cy="436790"/>
              </a:xfrm>
              <a:prstGeom prst="line">
                <a:avLst/>
              </a:prstGeom>
              <a:ln>
                <a:solidFill>
                  <a:schemeClr val="tx2">
                    <a:lumMod val="75000"/>
                  </a:schemeClr>
                </a:solidFill>
                <a:headEnd type="none"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108561" y="5528247"/>
                <a:ext cx="1912284" cy="621519"/>
              </a:xfrm>
              <a:prstGeom prst="line">
                <a:avLst/>
              </a:prstGeom>
              <a:ln>
                <a:solidFill>
                  <a:schemeClr val="tx2">
                    <a:lumMod val="75000"/>
                  </a:schemeClr>
                </a:solidFill>
                <a:headEnd type="stealth" w="lg" len="lg"/>
                <a:tailEnd type="oval" w="lg" len="lg"/>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2118251" y="2922567"/>
                <a:ext cx="2861280" cy="460771"/>
              </a:xfrm>
              <a:prstGeom prst="line">
                <a:avLst/>
              </a:prstGeom>
              <a:ln>
                <a:solidFill>
                  <a:schemeClr val="tx2">
                    <a:lumMod val="75000"/>
                  </a:schemeClr>
                </a:solidFill>
                <a:headEnd type="oval"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4979531" y="2922567"/>
                <a:ext cx="1912284" cy="645500"/>
              </a:xfrm>
              <a:prstGeom prst="line">
                <a:avLst/>
              </a:prstGeom>
              <a:ln>
                <a:solidFill>
                  <a:schemeClr val="tx2">
                    <a:lumMod val="75000"/>
                  </a:schemeClr>
                </a:solidFill>
                <a:headEnd type="stealth" w="lg" len="lg"/>
                <a:tailEnd type="oval" w="lg" len="lg"/>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108561" y="3383338"/>
                <a:ext cx="0" cy="2144909"/>
              </a:xfrm>
              <a:prstGeom prst="line">
                <a:avLst/>
              </a:prstGeom>
              <a:ln>
                <a:solidFill>
                  <a:schemeClr val="tx2">
                    <a:lumMod val="75000"/>
                  </a:schemeClr>
                </a:solidFill>
                <a:headEnd type="stealth" w="lg" len="lg"/>
                <a:tailEnd type="oval" w="lg" len="lg"/>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030535" y="4004857"/>
                <a:ext cx="0" cy="2144909"/>
              </a:xfrm>
              <a:prstGeom prst="line">
                <a:avLst/>
              </a:prstGeom>
              <a:ln>
                <a:solidFill>
                  <a:schemeClr val="tx2">
                    <a:lumMod val="75000"/>
                  </a:schemeClr>
                </a:solidFill>
                <a:headEnd type="stealth" w="lg" len="lg"/>
                <a:tailEnd type="oval" w="lg" len="lg"/>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887236" y="3568067"/>
                <a:ext cx="0" cy="2144909"/>
              </a:xfrm>
              <a:prstGeom prst="line">
                <a:avLst/>
              </a:prstGeom>
              <a:ln>
                <a:solidFill>
                  <a:schemeClr val="tx2">
                    <a:lumMod val="75000"/>
                  </a:schemeClr>
                </a:solidFill>
                <a:headEnd type="stealth" w="lg" len="lg"/>
                <a:tailEnd type="oval" w="lg" len="lg"/>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969841" y="2922567"/>
                <a:ext cx="0" cy="2144909"/>
              </a:xfrm>
              <a:prstGeom prst="line">
                <a:avLst/>
              </a:prstGeom>
              <a:ln>
                <a:solidFill>
                  <a:schemeClr val="tx2">
                    <a:lumMod val="75000"/>
                  </a:schemeClr>
                </a:solidFill>
                <a:headEnd type="stealth" w="lg" len="lg"/>
                <a:tailEnd type="oval" w="lg" len="lg"/>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6457064" y="2993018"/>
                <a:ext cx="1902101" cy="461665"/>
              </a:xfrm>
              <a:prstGeom prst="rect">
                <a:avLst/>
              </a:prstGeom>
              <a:noFill/>
            </p:spPr>
            <p:txBody>
              <a:bodyPr wrap="square" rtlCol="0">
                <a:spAutoFit/>
              </a:bodyPr>
              <a:lstStyle/>
              <a:p>
                <a:pPr algn="ctr"/>
                <a:r>
                  <a:rPr lang="en-US" sz="2400" dirty="0">
                    <a:solidFill>
                      <a:srgbClr val="9D1E23"/>
                    </a:solidFill>
                  </a:rPr>
                  <a:t>(secret, {C})</a:t>
                </a:r>
              </a:p>
            </p:txBody>
          </p:sp>
          <p:cxnSp>
            <p:nvCxnSpPr>
              <p:cNvPr id="28" name="Straight Connector 27"/>
              <p:cNvCxnSpPr/>
              <p:nvPr/>
            </p:nvCxnSpPr>
            <p:spPr>
              <a:xfrm flipV="1">
                <a:off x="4979531" y="3568067"/>
                <a:ext cx="1921974" cy="1499409"/>
              </a:xfrm>
              <a:prstGeom prst="line">
                <a:avLst/>
              </a:prstGeom>
              <a:ln>
                <a:solidFill>
                  <a:srgbClr val="008000"/>
                </a:solidFill>
                <a:headEnd type="none" w="lg" len="lg"/>
                <a:tailEnd type="stealth" w="lg" len="lg"/>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flipV="1">
                <a:off x="4947796" y="2890142"/>
                <a:ext cx="72000" cy="7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C00000"/>
                  </a:solidFill>
                </a:endParaRPr>
              </a:p>
            </p:txBody>
          </p:sp>
        </p:grpSp>
      </p:grpSp>
    </p:spTree>
    <p:extLst>
      <p:ext uri="{BB962C8B-B14F-4D97-AF65-F5344CB8AC3E}">
        <p14:creationId xmlns:p14="http://schemas.microsoft.com/office/powerpoint/2010/main" val="406504573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10</a:t>
            </a:r>
          </a:p>
        </p:txBody>
      </p:sp>
      <p:sp>
        <p:nvSpPr>
          <p:cNvPr id="3" name="Content Placeholder 2"/>
          <p:cNvSpPr>
            <a:spLocks noGrp="1"/>
          </p:cNvSpPr>
          <p:nvPr>
            <p:ph idx="1"/>
          </p:nvPr>
        </p:nvSpPr>
        <p:spPr/>
        <p:txBody>
          <a:bodyPr>
            <a:normAutofit/>
          </a:bodyPr>
          <a:lstStyle/>
          <a:p>
            <a:r>
              <a:rPr lang="en-US" sz="2400" dirty="0">
                <a:solidFill>
                  <a:srgbClr val="9D1E23"/>
                </a:solidFill>
              </a:rPr>
              <a:t>If we consider the composite categories {A,C} to implies A or C, then according to the relation (unclassified, {A,C}) ≤ (secret, {C}) means a subject whose clearance is (secret, {C}) is able to read the object in category A because (unclassified, {A,C}) implies it is enough to have (unclassified, {A}) or (unclassified, {C}) to read this.</a:t>
            </a: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a:t>CSCI262 - System Security</a:t>
            </a:r>
            <a:endParaRPr lang="en-US" dirty="0"/>
          </a:p>
        </p:txBody>
      </p:sp>
      <p:sp>
        <p:nvSpPr>
          <p:cNvPr id="6" name="Slide Number Placeholder 5"/>
          <p:cNvSpPr>
            <a:spLocks noGrp="1"/>
          </p:cNvSpPr>
          <p:nvPr>
            <p:ph type="sldNum" sz="quarter" idx="12"/>
          </p:nvPr>
        </p:nvSpPr>
        <p:spPr/>
        <p:txBody>
          <a:bodyPr/>
          <a:lstStyle/>
          <a:p>
            <a:fld id="{89A39569-A813-394B-A3BB-FB6B4BF77608}" type="slidenum">
              <a:rPr lang="en-US" smtClean="0"/>
              <a:t>112</a:t>
            </a:fld>
            <a:endParaRPr lang="en-US" dirty="0"/>
          </a:p>
        </p:txBody>
      </p:sp>
    </p:spTree>
    <p:extLst>
      <p:ext uri="{BB962C8B-B14F-4D97-AF65-F5344CB8AC3E}">
        <p14:creationId xmlns:p14="http://schemas.microsoft.com/office/powerpoint/2010/main" val="20313752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a:t>
            </a:r>
            <a:endParaRPr lang="en-SG" dirty="0"/>
          </a:p>
        </p:txBody>
      </p:sp>
      <p:sp>
        <p:nvSpPr>
          <p:cNvPr id="3" name="Slide Number Placeholder 2"/>
          <p:cNvSpPr>
            <a:spLocks noGrp="1"/>
          </p:cNvSpPr>
          <p:nvPr>
            <p:ph type="sldNum" sz="quarter" idx="12"/>
          </p:nvPr>
        </p:nvSpPr>
        <p:spPr/>
        <p:txBody>
          <a:bodyPr/>
          <a:lstStyle/>
          <a:p>
            <a:fld id="{E2C47F1E-AC7B-4302-B773-36DEFE2CC4A8}" type="slidenum">
              <a:rPr lang="en-US" smtClean="0"/>
              <a:pPr/>
              <a:t>113</a:t>
            </a:fld>
            <a:endParaRPr lang="en-US" dirty="0"/>
          </a:p>
        </p:txBody>
      </p:sp>
      <p:sp>
        <p:nvSpPr>
          <p:cNvPr id="4" name="Content Placeholder 3"/>
          <p:cNvSpPr>
            <a:spLocks noGrp="1"/>
          </p:cNvSpPr>
          <p:nvPr>
            <p:ph sz="quarter" idx="1"/>
          </p:nvPr>
        </p:nvSpPr>
        <p:spPr>
          <a:xfrm>
            <a:off x="457199" y="1600200"/>
            <a:ext cx="8376411" cy="4876800"/>
          </a:xfrm>
        </p:spPr>
        <p:txBody>
          <a:bodyPr>
            <a:noAutofit/>
          </a:bodyPr>
          <a:lstStyle/>
          <a:p>
            <a:pPr marL="0" indent="0">
              <a:spcBef>
                <a:spcPts val="0"/>
              </a:spcBef>
              <a:buNone/>
            </a:pPr>
            <a:r>
              <a:rPr lang="en-SG" dirty="0"/>
              <a:t>The primary property provided by the Chinese Wall model of access is neither integrity nor confidentiality. Rather it is conflict of interest. Explain what is meant by a conflict of interest. Give an example to show how adding triplets to the current access set changes the access control matrix.</a:t>
            </a:r>
          </a:p>
          <a:p>
            <a:pPr marL="514350" indent="-514350">
              <a:spcBef>
                <a:spcPts val="0"/>
              </a:spcBef>
              <a:buNone/>
            </a:pPr>
            <a:endParaRPr lang="en-SG" dirty="0"/>
          </a:p>
          <a:p>
            <a:pPr marL="514350" indent="-514350">
              <a:spcBef>
                <a:spcPts val="0"/>
              </a:spcBef>
              <a:buNone/>
            </a:pPr>
            <a:endParaRPr lang="en-SG" dirty="0"/>
          </a:p>
        </p:txBody>
      </p:sp>
    </p:spTree>
    <p:extLst>
      <p:ext uri="{BB962C8B-B14F-4D97-AF65-F5344CB8AC3E}">
        <p14:creationId xmlns:p14="http://schemas.microsoft.com/office/powerpoint/2010/main" val="227298832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a:t>
            </a:r>
          </a:p>
        </p:txBody>
      </p:sp>
      <p:sp>
        <p:nvSpPr>
          <p:cNvPr id="3" name="Slide Number Placeholder 2"/>
          <p:cNvSpPr>
            <a:spLocks noGrp="1"/>
          </p:cNvSpPr>
          <p:nvPr>
            <p:ph type="sldNum" sz="quarter" idx="12"/>
          </p:nvPr>
        </p:nvSpPr>
        <p:spPr/>
        <p:txBody>
          <a:bodyPr/>
          <a:lstStyle/>
          <a:p>
            <a:fld id="{E2C47F1E-AC7B-4302-B773-36DEFE2CC4A8}" type="slidenum">
              <a:rPr lang="en-US" smtClean="0"/>
              <a:pPr/>
              <a:t>114</a:t>
            </a:fld>
            <a:endParaRPr lang="en-US" dirty="0"/>
          </a:p>
        </p:txBody>
      </p:sp>
      <p:sp>
        <p:nvSpPr>
          <p:cNvPr id="4" name="Content Placeholder 3"/>
          <p:cNvSpPr>
            <a:spLocks noGrp="1"/>
          </p:cNvSpPr>
          <p:nvPr>
            <p:ph sz="quarter" idx="1"/>
          </p:nvPr>
        </p:nvSpPr>
        <p:spPr/>
        <p:txBody>
          <a:bodyPr>
            <a:normAutofit/>
          </a:bodyPr>
          <a:lstStyle/>
          <a:p>
            <a:r>
              <a:rPr lang="en-SG" dirty="0">
                <a:solidFill>
                  <a:srgbClr val="800000"/>
                </a:solidFill>
              </a:rPr>
              <a:t>Conflict of interest of Chinese Wall Model is a concept that is used in Chinese Wall Model to control access to objects that might conflict the interest of the subject; it is similar to the code of conduct applies in financial and legal professions.</a:t>
            </a:r>
            <a:r>
              <a:rPr lang="en-US" dirty="0">
                <a:solidFill>
                  <a:srgbClr val="800000"/>
                </a:solidFill>
              </a:rPr>
              <a:t> </a:t>
            </a:r>
          </a:p>
          <a:p>
            <a:endParaRPr lang="en-US" dirty="0">
              <a:solidFill>
                <a:srgbClr val="800000"/>
              </a:solidFill>
            </a:endParaRPr>
          </a:p>
          <a:p>
            <a:r>
              <a:rPr lang="en-US" dirty="0">
                <a:solidFill>
                  <a:srgbClr val="800000"/>
                </a:solidFill>
              </a:rPr>
              <a:t>The main idea in this concept is to use a logical wall (barrier) to prevent a subject that accesses data from one side of the wall from accessing data on the other side which has conflict of interest. </a:t>
            </a:r>
          </a:p>
        </p:txBody>
      </p:sp>
    </p:spTree>
    <p:extLst>
      <p:ext uri="{BB962C8B-B14F-4D97-AF65-F5344CB8AC3E}">
        <p14:creationId xmlns:p14="http://schemas.microsoft.com/office/powerpoint/2010/main" val="15488000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a:t>
            </a:r>
          </a:p>
        </p:txBody>
      </p:sp>
      <p:sp>
        <p:nvSpPr>
          <p:cNvPr id="3" name="Slide Number Placeholder 2"/>
          <p:cNvSpPr>
            <a:spLocks noGrp="1"/>
          </p:cNvSpPr>
          <p:nvPr>
            <p:ph type="sldNum" sz="quarter" idx="12"/>
          </p:nvPr>
        </p:nvSpPr>
        <p:spPr/>
        <p:txBody>
          <a:bodyPr/>
          <a:lstStyle/>
          <a:p>
            <a:fld id="{E2C47F1E-AC7B-4302-B773-36DEFE2CC4A8}" type="slidenum">
              <a:rPr lang="en-US" smtClean="0"/>
              <a:pPr/>
              <a:t>115</a:t>
            </a:fld>
            <a:endParaRPr lang="en-US" dirty="0"/>
          </a:p>
        </p:txBody>
      </p:sp>
      <p:sp>
        <p:nvSpPr>
          <p:cNvPr id="4" name="Content Placeholder 3"/>
          <p:cNvSpPr>
            <a:spLocks noGrp="1"/>
          </p:cNvSpPr>
          <p:nvPr>
            <p:ph sz="quarter" idx="1"/>
          </p:nvPr>
        </p:nvSpPr>
        <p:spPr/>
        <p:txBody>
          <a:bodyPr>
            <a:noAutofit/>
          </a:bodyPr>
          <a:lstStyle/>
          <a:p>
            <a:pPr>
              <a:spcBef>
                <a:spcPts val="0"/>
              </a:spcBef>
            </a:pPr>
            <a:r>
              <a:rPr lang="en-US" sz="2400" dirty="0">
                <a:solidFill>
                  <a:srgbClr val="800000"/>
                </a:solidFill>
              </a:rPr>
              <a:t>CWM consists of the following components:</a:t>
            </a:r>
          </a:p>
          <a:p>
            <a:pPr lvl="1">
              <a:spcBef>
                <a:spcPts val="0"/>
              </a:spcBef>
            </a:pPr>
            <a:r>
              <a:rPr lang="en-US" sz="2400" b="1" dirty="0">
                <a:solidFill>
                  <a:srgbClr val="800000"/>
                </a:solidFill>
              </a:rPr>
              <a:t>Subjects</a:t>
            </a:r>
            <a:r>
              <a:rPr lang="en-US" sz="2400" dirty="0">
                <a:solidFill>
                  <a:srgbClr val="800000"/>
                </a:solidFill>
              </a:rPr>
              <a:t>: Active entities that may wish to access protected objects; includes users and processes</a:t>
            </a:r>
          </a:p>
          <a:p>
            <a:pPr lvl="1">
              <a:spcBef>
                <a:spcPts val="0"/>
              </a:spcBef>
            </a:pPr>
            <a:r>
              <a:rPr lang="en-US" sz="2400" b="1" dirty="0">
                <a:solidFill>
                  <a:srgbClr val="800000"/>
                </a:solidFill>
              </a:rPr>
              <a:t>Information</a:t>
            </a:r>
            <a:r>
              <a:rPr lang="en-US" sz="2400" dirty="0">
                <a:solidFill>
                  <a:srgbClr val="800000"/>
                </a:solidFill>
              </a:rPr>
              <a:t>: Corporate information organized into a hierarchy with three levels:</a:t>
            </a:r>
          </a:p>
          <a:p>
            <a:pPr lvl="2">
              <a:spcBef>
                <a:spcPts val="0"/>
              </a:spcBef>
            </a:pPr>
            <a:r>
              <a:rPr lang="en-US" sz="2400" dirty="0">
                <a:solidFill>
                  <a:srgbClr val="800000"/>
                </a:solidFill>
              </a:rPr>
              <a:t>Objects: Individual items of information, each concerning a single corporation</a:t>
            </a:r>
          </a:p>
          <a:p>
            <a:pPr lvl="2">
              <a:spcBef>
                <a:spcPts val="0"/>
              </a:spcBef>
            </a:pPr>
            <a:r>
              <a:rPr lang="en-US" sz="2400" dirty="0">
                <a:solidFill>
                  <a:srgbClr val="800000"/>
                </a:solidFill>
              </a:rPr>
              <a:t>Dataset (DS): All objects that concern the same corporation</a:t>
            </a:r>
          </a:p>
          <a:p>
            <a:pPr lvl="2">
              <a:spcBef>
                <a:spcPts val="0"/>
              </a:spcBef>
            </a:pPr>
            <a:r>
              <a:rPr lang="en-US" sz="2400" dirty="0">
                <a:solidFill>
                  <a:srgbClr val="800000"/>
                </a:solidFill>
              </a:rPr>
              <a:t>Conflict of interest (CI) class: All datasets whose corporations are in competition</a:t>
            </a:r>
          </a:p>
          <a:p>
            <a:pPr lvl="1">
              <a:spcBef>
                <a:spcPts val="0"/>
              </a:spcBef>
            </a:pPr>
            <a:r>
              <a:rPr lang="en-US" sz="2400" b="1" dirty="0">
                <a:solidFill>
                  <a:srgbClr val="800000"/>
                </a:solidFill>
              </a:rPr>
              <a:t>Access rules</a:t>
            </a:r>
            <a:r>
              <a:rPr lang="en-US" sz="2400" dirty="0">
                <a:solidFill>
                  <a:srgbClr val="800000"/>
                </a:solidFill>
              </a:rPr>
              <a:t>: Rules for read and write access</a:t>
            </a:r>
          </a:p>
        </p:txBody>
      </p:sp>
      <p:sp>
        <p:nvSpPr>
          <p:cNvPr id="5" name="Rectangle 4"/>
          <p:cNvSpPr/>
          <p:nvPr/>
        </p:nvSpPr>
        <p:spPr>
          <a:xfrm>
            <a:off x="0" y="6171952"/>
            <a:ext cx="9144000" cy="646331"/>
          </a:xfrm>
          <a:prstGeom prst="rect">
            <a:avLst/>
          </a:prstGeom>
        </p:spPr>
        <p:txBody>
          <a:bodyPr wrap="square">
            <a:spAutoFit/>
          </a:bodyPr>
          <a:lstStyle/>
          <a:p>
            <a:pPr>
              <a:spcBef>
                <a:spcPts val="0"/>
              </a:spcBef>
              <a:buNone/>
            </a:pPr>
            <a:r>
              <a:rPr lang="en-SG" dirty="0"/>
              <a:t>(</a:t>
            </a:r>
            <a:r>
              <a:rPr lang="en-US" dirty="0"/>
              <a:t>William Stallings and Lawrie Brown, Computer Security: Principles and Practice, Pearson Education, 2008, page 317-319).</a:t>
            </a:r>
          </a:p>
        </p:txBody>
      </p:sp>
    </p:spTree>
    <p:extLst>
      <p:ext uri="{BB962C8B-B14F-4D97-AF65-F5344CB8AC3E}">
        <p14:creationId xmlns:p14="http://schemas.microsoft.com/office/powerpoint/2010/main" val="421867962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a:t>
            </a:r>
          </a:p>
        </p:txBody>
      </p:sp>
      <p:sp>
        <p:nvSpPr>
          <p:cNvPr id="3" name="Slide Number Placeholder 2"/>
          <p:cNvSpPr>
            <a:spLocks noGrp="1"/>
          </p:cNvSpPr>
          <p:nvPr>
            <p:ph type="sldNum" sz="quarter" idx="12"/>
          </p:nvPr>
        </p:nvSpPr>
        <p:spPr/>
        <p:txBody>
          <a:bodyPr/>
          <a:lstStyle/>
          <a:p>
            <a:fld id="{E2C47F1E-AC7B-4302-B773-36DEFE2CC4A8}" type="slidenum">
              <a:rPr lang="en-US" smtClean="0"/>
              <a:pPr/>
              <a:t>116</a:t>
            </a:fld>
            <a:endParaRPr lang="en-US" dirty="0"/>
          </a:p>
        </p:txBody>
      </p:sp>
      <p:sp>
        <p:nvSpPr>
          <p:cNvPr id="7" name="Rectangle 6"/>
          <p:cNvSpPr/>
          <p:nvPr/>
        </p:nvSpPr>
        <p:spPr>
          <a:xfrm>
            <a:off x="0" y="6171952"/>
            <a:ext cx="9144000" cy="646331"/>
          </a:xfrm>
          <a:prstGeom prst="rect">
            <a:avLst/>
          </a:prstGeom>
        </p:spPr>
        <p:txBody>
          <a:bodyPr wrap="square">
            <a:spAutoFit/>
          </a:bodyPr>
          <a:lstStyle/>
          <a:p>
            <a:pPr>
              <a:spcBef>
                <a:spcPts val="0"/>
              </a:spcBef>
              <a:buNone/>
            </a:pPr>
            <a:r>
              <a:rPr lang="en-SG" dirty="0"/>
              <a:t>(</a:t>
            </a:r>
            <a:r>
              <a:rPr lang="en-US" dirty="0"/>
              <a:t>William Stallings and Lawrie Brown, Computer Security: Principles and Practice, 3ed Pearson Education, 2015, page 474-475).</a:t>
            </a:r>
          </a:p>
        </p:txBody>
      </p:sp>
      <p:pic>
        <p:nvPicPr>
          <p:cNvPr id="8" name="Content Placeholder 7"/>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75136" y="1600200"/>
            <a:ext cx="6823541" cy="4592293"/>
          </a:xfrm>
        </p:spPr>
      </p:pic>
      <p:sp>
        <p:nvSpPr>
          <p:cNvPr id="9" name="TextBox 8"/>
          <p:cNvSpPr txBox="1"/>
          <p:nvPr/>
        </p:nvSpPr>
        <p:spPr>
          <a:xfrm>
            <a:off x="6248400" y="1654076"/>
            <a:ext cx="2438400"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a:t>In the diagram, </a:t>
            </a:r>
            <a:r>
              <a:rPr lang="en-US" dirty="0">
                <a:latin typeface="Times New Roman" charset="0"/>
              </a:rPr>
              <a:t>there are datasets representing banks, oil companies, and gas companies. All bank datasets are in one CI, all oil company datasets in another CI, and so forth.</a:t>
            </a:r>
            <a:endParaRPr lang="en-US" dirty="0"/>
          </a:p>
        </p:txBody>
      </p:sp>
    </p:spTree>
    <p:extLst>
      <p:ext uri="{BB962C8B-B14F-4D97-AF65-F5344CB8AC3E}">
        <p14:creationId xmlns:p14="http://schemas.microsoft.com/office/powerpoint/2010/main" val="13898599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a:t>
            </a:r>
          </a:p>
        </p:txBody>
      </p:sp>
      <p:sp>
        <p:nvSpPr>
          <p:cNvPr id="3" name="Slide Number Placeholder 2"/>
          <p:cNvSpPr>
            <a:spLocks noGrp="1"/>
          </p:cNvSpPr>
          <p:nvPr>
            <p:ph type="sldNum" sz="quarter" idx="12"/>
          </p:nvPr>
        </p:nvSpPr>
        <p:spPr/>
        <p:txBody>
          <a:bodyPr/>
          <a:lstStyle/>
          <a:p>
            <a:fld id="{E2C47F1E-AC7B-4302-B773-36DEFE2CC4A8}" type="slidenum">
              <a:rPr lang="en-US" smtClean="0"/>
              <a:pPr/>
              <a:t>117</a:t>
            </a:fld>
            <a:endParaRPr lang="en-US" dirty="0"/>
          </a:p>
        </p:txBody>
      </p:sp>
      <p:sp>
        <p:nvSpPr>
          <p:cNvPr id="4" name="Content Placeholder 3"/>
          <p:cNvSpPr>
            <a:spLocks noGrp="1"/>
          </p:cNvSpPr>
          <p:nvPr>
            <p:ph sz="quarter" idx="1"/>
          </p:nvPr>
        </p:nvSpPr>
        <p:spPr/>
        <p:txBody>
          <a:bodyPr>
            <a:normAutofit/>
          </a:bodyPr>
          <a:lstStyle/>
          <a:p>
            <a:r>
              <a:rPr lang="en-US" dirty="0">
                <a:solidFill>
                  <a:srgbClr val="800000"/>
                </a:solidFill>
                <a:latin typeface="Times New Roman" charset="0"/>
              </a:rPr>
              <a:t>The basis of the Chinese wall policy is that subjects are only allowed access to information that is not held to conflict with any other information that they already possess. </a:t>
            </a:r>
          </a:p>
          <a:p>
            <a:r>
              <a:rPr lang="en-US" dirty="0">
                <a:solidFill>
                  <a:srgbClr val="800000"/>
                </a:solidFill>
                <a:latin typeface="Times New Roman" charset="0"/>
              </a:rPr>
              <a:t>Once a subject accesses information from one dataset, a wall is set up to protect information in other datasets in the same CI. </a:t>
            </a:r>
          </a:p>
          <a:p>
            <a:r>
              <a:rPr lang="en-US" dirty="0">
                <a:solidFill>
                  <a:srgbClr val="800000"/>
                </a:solidFill>
                <a:latin typeface="Times New Roman" charset="0"/>
              </a:rPr>
              <a:t>The subject can access information on one side of the wall but not the other side.</a:t>
            </a:r>
          </a:p>
          <a:p>
            <a:r>
              <a:rPr lang="en-US" dirty="0">
                <a:solidFill>
                  <a:srgbClr val="800000"/>
                </a:solidFill>
                <a:latin typeface="Times New Roman" charset="0"/>
              </a:rPr>
              <a:t>When additional accesses are made in other CIs by the same subject, the shape of the wall changes to maintain the desired protection.</a:t>
            </a:r>
          </a:p>
          <a:p>
            <a:r>
              <a:rPr lang="en-US" dirty="0">
                <a:solidFill>
                  <a:srgbClr val="800000"/>
                </a:solidFill>
                <a:latin typeface="Times New Roman" charset="0"/>
              </a:rPr>
              <a:t>Each subject is controlled by his or her own wall - the walls for different subjects are different. </a:t>
            </a:r>
            <a:endParaRPr lang="en-US" dirty="0">
              <a:solidFill>
                <a:srgbClr val="800000"/>
              </a:solidFill>
            </a:endParaRPr>
          </a:p>
        </p:txBody>
      </p:sp>
    </p:spTree>
    <p:extLst>
      <p:ext uri="{BB962C8B-B14F-4D97-AF65-F5344CB8AC3E}">
        <p14:creationId xmlns:p14="http://schemas.microsoft.com/office/powerpoint/2010/main" val="35136421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a:t>
            </a:r>
          </a:p>
        </p:txBody>
      </p:sp>
      <p:sp>
        <p:nvSpPr>
          <p:cNvPr id="3" name="Slide Number Placeholder 2"/>
          <p:cNvSpPr>
            <a:spLocks noGrp="1"/>
          </p:cNvSpPr>
          <p:nvPr>
            <p:ph type="sldNum" sz="quarter" idx="12"/>
          </p:nvPr>
        </p:nvSpPr>
        <p:spPr/>
        <p:txBody>
          <a:bodyPr/>
          <a:lstStyle/>
          <a:p>
            <a:fld id="{E2C47F1E-AC7B-4302-B773-36DEFE2CC4A8}" type="slidenum">
              <a:rPr lang="en-US" smtClean="0"/>
              <a:pPr/>
              <a:t>118</a:t>
            </a:fld>
            <a:endParaRPr lang="en-US" dirty="0"/>
          </a:p>
        </p:txBody>
      </p:sp>
      <p:sp>
        <p:nvSpPr>
          <p:cNvPr id="4" name="Content Placeholder 3"/>
          <p:cNvSpPr>
            <a:spLocks noGrp="1"/>
          </p:cNvSpPr>
          <p:nvPr>
            <p:ph sz="quarter" idx="1"/>
          </p:nvPr>
        </p:nvSpPr>
        <p:spPr/>
        <p:txBody>
          <a:bodyPr>
            <a:noAutofit/>
          </a:bodyPr>
          <a:lstStyle/>
          <a:p>
            <a:r>
              <a:rPr lang="en-US" sz="2400" dirty="0">
                <a:solidFill>
                  <a:srgbClr val="800000"/>
                </a:solidFill>
                <a:latin typeface="Times New Roman" charset="0"/>
              </a:rPr>
              <a:t>To enforce the access control described earlier, two rules are needed:</a:t>
            </a:r>
          </a:p>
          <a:p>
            <a:pPr lvl="1"/>
            <a:r>
              <a:rPr lang="en-US" sz="2400" b="1" dirty="0">
                <a:solidFill>
                  <a:srgbClr val="800000"/>
                </a:solidFill>
                <a:latin typeface="Times New Roman" charset="0"/>
              </a:rPr>
              <a:t>Simple security rule: </a:t>
            </a:r>
            <a:r>
              <a:rPr lang="en-US" sz="2400" dirty="0">
                <a:solidFill>
                  <a:srgbClr val="800000"/>
                </a:solidFill>
                <a:latin typeface="Times New Roman" charset="0"/>
              </a:rPr>
              <a:t>A subject S can read on object O only if: O is in the same DS as an object already accessed by S, </a:t>
            </a:r>
            <a:r>
              <a:rPr lang="en-US" sz="2400" b="1" dirty="0">
                <a:solidFill>
                  <a:srgbClr val="800000"/>
                </a:solidFill>
                <a:latin typeface="Times New Roman" charset="0"/>
              </a:rPr>
              <a:t>or </a:t>
            </a:r>
            <a:r>
              <a:rPr lang="en-US" sz="2400" dirty="0">
                <a:solidFill>
                  <a:srgbClr val="800000"/>
                </a:solidFill>
                <a:latin typeface="Times New Roman" charset="0"/>
              </a:rPr>
              <a:t>O belongs to a CI from which S has not yet accessed any information. Figure b and c in slide 72 illustrate the operation of this rule. </a:t>
            </a:r>
          </a:p>
          <a:p>
            <a:pPr lvl="1"/>
            <a:r>
              <a:rPr lang="en-US" sz="2400" b="1" dirty="0">
                <a:solidFill>
                  <a:srgbClr val="800000"/>
                </a:solidFill>
                <a:latin typeface="Times New Roman" charset="0"/>
              </a:rPr>
              <a:t>*-property rule: </a:t>
            </a:r>
            <a:r>
              <a:rPr lang="en-US" sz="2400" dirty="0">
                <a:solidFill>
                  <a:srgbClr val="800000"/>
                </a:solidFill>
                <a:latin typeface="Times New Roman" charset="0"/>
              </a:rPr>
              <a:t>A subject S can write an object O only if: S can read O according to the simple security rule, </a:t>
            </a:r>
            <a:r>
              <a:rPr lang="en-US" sz="2400" b="1" dirty="0">
                <a:solidFill>
                  <a:srgbClr val="800000"/>
                </a:solidFill>
                <a:latin typeface="Times New Roman" charset="0"/>
              </a:rPr>
              <a:t>and</a:t>
            </a:r>
            <a:r>
              <a:rPr lang="en-US" sz="2400" dirty="0">
                <a:solidFill>
                  <a:srgbClr val="800000"/>
                </a:solidFill>
                <a:latin typeface="Times New Roman" charset="0"/>
              </a:rPr>
              <a:t> All objects that S can read are in the same DS as O. Thus, in the figures shown in slide 72, neither John nor Jane has write access to any objects.</a:t>
            </a:r>
          </a:p>
          <a:p>
            <a:endParaRPr lang="en-US" sz="2400" dirty="0">
              <a:solidFill>
                <a:srgbClr val="800000"/>
              </a:solidFill>
            </a:endParaRPr>
          </a:p>
        </p:txBody>
      </p:sp>
    </p:spTree>
    <p:extLst>
      <p:ext uri="{BB962C8B-B14F-4D97-AF65-F5344CB8AC3E}">
        <p14:creationId xmlns:p14="http://schemas.microsoft.com/office/powerpoint/2010/main" val="167172755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lstStyle/>
          <a:p>
            <a:r>
              <a:rPr lang="en-US" dirty="0"/>
              <a:t>William Stallings, Lawrie Brown 2015, </a:t>
            </a:r>
            <a:r>
              <a:rPr lang="en-US" i="1" dirty="0"/>
              <a:t>Computer Security: Principles and Practice</a:t>
            </a:r>
            <a:r>
              <a:rPr lang="en-US" dirty="0"/>
              <a:t>, 3ed, Pearson Education Limited, Edinburgh Gate, England</a:t>
            </a:r>
          </a:p>
          <a:p>
            <a:r>
              <a:rPr lang="en-US" dirty="0"/>
              <a:t>Matt Bishop 2002, </a:t>
            </a:r>
            <a:r>
              <a:rPr lang="en-US" i="1" dirty="0"/>
              <a:t>Computer Security: Art and Science</a:t>
            </a:r>
            <a:r>
              <a:rPr lang="en-US" dirty="0"/>
              <a:t>, Addition-Wesley</a:t>
            </a:r>
          </a:p>
          <a:p>
            <a:r>
              <a:rPr lang="en-US" dirty="0"/>
              <a:t>Dr Luke McAven, Lecture notes, 2015 Session 4</a:t>
            </a: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a:t>CSCI262 - System Security</a:t>
            </a:r>
            <a:endParaRPr lang="en-US" dirty="0"/>
          </a:p>
        </p:txBody>
      </p:sp>
      <p:sp>
        <p:nvSpPr>
          <p:cNvPr id="6" name="Slide Number Placeholder 5"/>
          <p:cNvSpPr>
            <a:spLocks noGrp="1"/>
          </p:cNvSpPr>
          <p:nvPr>
            <p:ph type="sldNum" sz="quarter" idx="12"/>
          </p:nvPr>
        </p:nvSpPr>
        <p:spPr/>
        <p:txBody>
          <a:bodyPr/>
          <a:lstStyle/>
          <a:p>
            <a:fld id="{89A39569-A813-394B-A3BB-FB6B4BF77608}" type="slidenum">
              <a:rPr lang="en-US" smtClean="0"/>
              <a:t>119</a:t>
            </a:fld>
            <a:endParaRPr lang="en-US" dirty="0"/>
          </a:p>
        </p:txBody>
      </p:sp>
    </p:spTree>
    <p:extLst>
      <p:ext uri="{BB962C8B-B14F-4D97-AF65-F5344CB8AC3E}">
        <p14:creationId xmlns:p14="http://schemas.microsoft.com/office/powerpoint/2010/main" val="1361912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1c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67256"/>
                <a:ext cx="8229600" cy="4876800"/>
              </a:xfrm>
            </p:spPr>
            <p:txBody>
              <a:bodyPr>
                <a:normAutofit/>
              </a:bodyPr>
              <a:lstStyle/>
              <a:p>
                <a:pPr marL="0" indent="0">
                  <a:buNone/>
                </a:pPr>
                <a14:m>
                  <m:oMathPara xmlns:m="http://schemas.openxmlformats.org/officeDocument/2006/math">
                    <m:oMathParaPr>
                      <m:jc m:val="left"/>
                    </m:oMathParaPr>
                    <m:oMath xmlns:m="http://schemas.openxmlformats.org/officeDocument/2006/math">
                      <m:r>
                        <a:rPr lang="en-SG" sz="2800" b="0" i="1" smtClean="0">
                          <a:solidFill>
                            <a:srgbClr val="C00000"/>
                          </a:solidFill>
                          <a:latin typeface="Cambria Math" panose="02040503050406030204" pitchFamily="18" charset="0"/>
                        </a:rPr>
                        <m:t>𝑊𝑖𝑡h</m:t>
                      </m:r>
                      <m:r>
                        <a:rPr lang="en-SG" sz="2800" b="0" i="1" smtClean="0">
                          <a:solidFill>
                            <a:srgbClr val="C00000"/>
                          </a:solidFill>
                          <a:latin typeface="Cambria Math" panose="02040503050406030204" pitchFamily="18" charset="0"/>
                        </a:rPr>
                        <m:t> 2.088×</m:t>
                      </m:r>
                      <m:sSup>
                        <m:sSupPr>
                          <m:ctrlPr>
                            <a:rPr lang="en-SG" sz="2800" b="0" i="1" smtClean="0">
                              <a:solidFill>
                                <a:srgbClr val="C00000"/>
                              </a:solidFill>
                              <a:latin typeface="Cambria Math" panose="02040503050406030204" pitchFamily="18" charset="0"/>
                              <a:ea typeface="Cambria Math" panose="02040503050406030204" pitchFamily="18" charset="0"/>
                            </a:rPr>
                          </m:ctrlPr>
                        </m:sSupPr>
                        <m:e>
                          <m:r>
                            <a:rPr lang="en-SG" sz="2800" b="0" i="1" smtClean="0">
                              <a:solidFill>
                                <a:srgbClr val="C00000"/>
                              </a:solidFill>
                              <a:latin typeface="Cambria Math" panose="02040503050406030204" pitchFamily="18" charset="0"/>
                              <a:ea typeface="Cambria Math" panose="02040503050406030204" pitchFamily="18" charset="0"/>
                            </a:rPr>
                            <m:t>10</m:t>
                          </m:r>
                        </m:e>
                        <m:sup>
                          <m:r>
                            <a:rPr lang="en-SG" sz="2800" b="0" i="1" smtClean="0">
                              <a:solidFill>
                                <a:srgbClr val="C00000"/>
                              </a:solidFill>
                              <a:latin typeface="Cambria Math" panose="02040503050406030204" pitchFamily="18" charset="0"/>
                              <a:ea typeface="Cambria Math" panose="02040503050406030204" pitchFamily="18" charset="0"/>
                            </a:rPr>
                            <m:t>12</m:t>
                          </m:r>
                        </m:sup>
                      </m:sSup>
                      <m:r>
                        <a:rPr lang="en-SG" sz="2800" b="0" i="1" smtClean="0">
                          <a:solidFill>
                            <a:srgbClr val="C00000"/>
                          </a:solidFill>
                          <a:latin typeface="Cambria Math" panose="02040503050406030204" pitchFamily="18" charset="0"/>
                          <a:ea typeface="Cambria Math" panose="02040503050406030204" pitchFamily="18" charset="0"/>
                        </a:rPr>
                        <m:t> </m:t>
                      </m:r>
                      <m:r>
                        <a:rPr lang="en-SG" sz="2800" b="0" i="1" smtClean="0">
                          <a:solidFill>
                            <a:srgbClr val="C00000"/>
                          </a:solidFill>
                          <a:latin typeface="Cambria Math" panose="02040503050406030204" pitchFamily="18" charset="0"/>
                          <a:ea typeface="Cambria Math" panose="02040503050406030204" pitchFamily="18" charset="0"/>
                        </a:rPr>
                        <m:t>𝑝𝑜𝑠𝑠𝑖𝑏𝑙𝑒</m:t>
                      </m:r>
                      <m:r>
                        <a:rPr lang="en-SG" sz="2800" b="0" i="1" smtClean="0">
                          <a:solidFill>
                            <a:srgbClr val="C00000"/>
                          </a:solidFill>
                          <a:latin typeface="Cambria Math" panose="02040503050406030204" pitchFamily="18" charset="0"/>
                          <a:ea typeface="Cambria Math" panose="02040503050406030204" pitchFamily="18" charset="0"/>
                        </a:rPr>
                        <m:t> </m:t>
                      </m:r>
                      <m:r>
                        <a:rPr lang="en-SG" sz="2800" b="0" i="1" smtClean="0">
                          <a:solidFill>
                            <a:srgbClr val="C00000"/>
                          </a:solidFill>
                          <a:latin typeface="Cambria Math" panose="02040503050406030204" pitchFamily="18" charset="0"/>
                          <a:ea typeface="Cambria Math" panose="02040503050406030204" pitchFamily="18" charset="0"/>
                        </a:rPr>
                        <m:t>𝑐𝑜𝑚𝑏𝑖𝑛𝑎𝑡𝑖𝑜𝑛𝑠</m:t>
                      </m:r>
                      <m:r>
                        <a:rPr lang="en-SG" sz="2800" b="0" i="1" smtClean="0">
                          <a:solidFill>
                            <a:srgbClr val="C00000"/>
                          </a:solidFill>
                          <a:latin typeface="Cambria Math" panose="02040503050406030204" pitchFamily="18" charset="0"/>
                          <a:ea typeface="Cambria Math" panose="02040503050406030204" pitchFamily="18" charset="0"/>
                        </a:rPr>
                        <m:t>, </m:t>
                      </m:r>
                      <m:r>
                        <a:rPr lang="en-SG" sz="2800" b="0" i="1" smtClean="0">
                          <a:solidFill>
                            <a:srgbClr val="C00000"/>
                          </a:solidFill>
                          <a:latin typeface="Cambria Math" panose="02040503050406030204" pitchFamily="18" charset="0"/>
                          <a:ea typeface="Cambria Math" panose="02040503050406030204" pitchFamily="18" charset="0"/>
                        </a:rPr>
                        <m:t>𝑡h𝑒</m:t>
                      </m:r>
                      <m:r>
                        <a:rPr lang="en-SG" sz="2800" b="0" i="1" smtClean="0">
                          <a:solidFill>
                            <a:srgbClr val="C00000"/>
                          </a:solidFill>
                          <a:latin typeface="Cambria Math" panose="02040503050406030204" pitchFamily="18" charset="0"/>
                          <a:ea typeface="Cambria Math" panose="02040503050406030204" pitchFamily="18" charset="0"/>
                        </a:rPr>
                        <m:t> </m:t>
                      </m:r>
                    </m:oMath>
                  </m:oMathPara>
                </a14:m>
                <a:endParaRPr lang="en-SG" sz="2800" b="0" i="1" dirty="0">
                  <a:solidFill>
                    <a:srgbClr val="C00000"/>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SG" sz="2800" b="0" i="1" smtClean="0">
                          <a:solidFill>
                            <a:srgbClr val="C00000"/>
                          </a:solidFill>
                          <a:latin typeface="Cambria Math" panose="02040503050406030204" pitchFamily="18" charset="0"/>
                          <a:ea typeface="Cambria Math" panose="02040503050406030204" pitchFamily="18" charset="0"/>
                        </a:rPr>
                        <m:t>𝑒𝑛𝑡𝑟𝑜𝑝𝑦</m:t>
                      </m:r>
                      <m:r>
                        <a:rPr lang="en-SG" sz="2800" b="0" i="1" smtClean="0">
                          <a:solidFill>
                            <a:srgbClr val="C00000"/>
                          </a:solidFill>
                          <a:latin typeface="Cambria Math" panose="02040503050406030204" pitchFamily="18" charset="0"/>
                          <a:ea typeface="Cambria Math" panose="02040503050406030204" pitchFamily="18" charset="0"/>
                        </a:rPr>
                        <m:t> </m:t>
                      </m:r>
                      <m:r>
                        <a:rPr lang="en-SG" sz="2800" b="0" i="1" smtClean="0">
                          <a:solidFill>
                            <a:srgbClr val="C00000"/>
                          </a:solidFill>
                          <a:latin typeface="Cambria Math" panose="02040503050406030204" pitchFamily="18" charset="0"/>
                          <a:ea typeface="Cambria Math" panose="02040503050406030204" pitchFamily="18" charset="0"/>
                        </a:rPr>
                        <m:t>𝑜𝑓</m:t>
                      </m:r>
                      <m:r>
                        <a:rPr lang="en-SG" sz="2800" b="0" i="1" smtClean="0">
                          <a:solidFill>
                            <a:srgbClr val="C00000"/>
                          </a:solidFill>
                          <a:latin typeface="Cambria Math" panose="02040503050406030204" pitchFamily="18" charset="0"/>
                          <a:ea typeface="Cambria Math" panose="02040503050406030204" pitchFamily="18" charset="0"/>
                        </a:rPr>
                        <m:t> </m:t>
                      </m:r>
                      <m:r>
                        <a:rPr lang="en-SG" sz="2800" b="0" i="1" smtClean="0">
                          <a:solidFill>
                            <a:srgbClr val="C00000"/>
                          </a:solidFill>
                          <a:latin typeface="Cambria Math" panose="02040503050406030204" pitchFamily="18" charset="0"/>
                          <a:ea typeface="Cambria Math" panose="02040503050406030204" pitchFamily="18" charset="0"/>
                        </a:rPr>
                        <m:t>𝑡h𝑒</m:t>
                      </m:r>
                      <m:r>
                        <a:rPr lang="en-SG" sz="2800" b="0" i="1" smtClean="0">
                          <a:solidFill>
                            <a:srgbClr val="C00000"/>
                          </a:solidFill>
                          <a:latin typeface="Cambria Math" panose="02040503050406030204" pitchFamily="18" charset="0"/>
                          <a:ea typeface="Cambria Math" panose="02040503050406030204" pitchFamily="18" charset="0"/>
                        </a:rPr>
                        <m:t> </m:t>
                      </m:r>
                      <m:r>
                        <a:rPr lang="en-SG" sz="2800" b="0" i="1" smtClean="0">
                          <a:solidFill>
                            <a:srgbClr val="C00000"/>
                          </a:solidFill>
                          <a:latin typeface="Cambria Math" panose="02040503050406030204" pitchFamily="18" charset="0"/>
                          <a:ea typeface="Cambria Math" panose="02040503050406030204" pitchFamily="18" charset="0"/>
                        </a:rPr>
                        <m:t>𝑝𝑎𝑠𝑠𝑤𝑜𝑟𝑑</m:t>
                      </m:r>
                      <m:r>
                        <a:rPr lang="en-SG" sz="2800" b="0" i="1" smtClean="0">
                          <a:solidFill>
                            <a:srgbClr val="C00000"/>
                          </a:solidFill>
                          <a:latin typeface="Cambria Math" panose="02040503050406030204" pitchFamily="18" charset="0"/>
                          <a:ea typeface="Cambria Math" panose="02040503050406030204" pitchFamily="18" charset="0"/>
                        </a:rPr>
                        <m:t> </m:t>
                      </m:r>
                      <m:r>
                        <a:rPr lang="en-SG" sz="2800" b="0" i="1" smtClean="0">
                          <a:solidFill>
                            <a:srgbClr val="C00000"/>
                          </a:solidFill>
                          <a:latin typeface="Cambria Math" panose="02040503050406030204" pitchFamily="18" charset="0"/>
                          <a:ea typeface="Cambria Math" panose="02040503050406030204" pitchFamily="18" charset="0"/>
                        </a:rPr>
                        <m:t>𝑖𝑠</m:t>
                      </m:r>
                      <m:r>
                        <a:rPr lang="en-SG" sz="2800" b="0" i="1" smtClean="0">
                          <a:solidFill>
                            <a:srgbClr val="C00000"/>
                          </a:solidFill>
                          <a:latin typeface="Cambria Math" panose="02040503050406030204" pitchFamily="18" charset="0"/>
                          <a:ea typeface="Cambria Math" panose="02040503050406030204" pitchFamily="18" charset="0"/>
                        </a:rPr>
                        <m:t>:</m:t>
                      </m:r>
                    </m:oMath>
                  </m:oMathPara>
                </a14:m>
                <a:endParaRPr lang="en-SG" sz="2800" i="1" dirty="0">
                  <a:solidFill>
                    <a:srgbClr val="C00000"/>
                  </a:solidFill>
                  <a:latin typeface="Cambria Math" panose="02040503050406030204" pitchFamily="18" charset="0"/>
                </a:endParaRPr>
              </a:p>
              <a:p>
                <a:pPr marL="0" indent="0">
                  <a:buNone/>
                </a:pPr>
                <a:endParaRPr lang="en-SG" sz="2800" i="1" dirty="0">
                  <a:solidFill>
                    <a:srgbClr val="C00000"/>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SG" b="0" i="1" smtClean="0">
                          <a:solidFill>
                            <a:srgbClr val="C00000"/>
                          </a:solidFill>
                          <a:latin typeface="Cambria Math" panose="02040503050406030204" pitchFamily="18" charset="0"/>
                        </a:rPr>
                        <m:t>𝐸𝑛𝑡𝑟𝑜𝑝𝑦</m:t>
                      </m:r>
                      <m:r>
                        <a:rPr lang="en-SG" b="0" i="1" smtClean="0">
                          <a:solidFill>
                            <a:srgbClr val="C00000"/>
                          </a:solidFill>
                          <a:latin typeface="Cambria Math" panose="02040503050406030204" pitchFamily="18" charset="0"/>
                        </a:rPr>
                        <m:t>=</m:t>
                      </m:r>
                      <m:r>
                        <a:rPr lang="en-SG" b="0" i="1" smtClean="0">
                          <a:solidFill>
                            <a:srgbClr val="C00000"/>
                          </a:solidFill>
                          <a:latin typeface="Cambria Math" panose="02040503050406030204" pitchFamily="18" charset="0"/>
                        </a:rPr>
                        <m:t>𝐿</m:t>
                      </m:r>
                      <m:func>
                        <m:funcPr>
                          <m:ctrlPr>
                            <a:rPr lang="en-SG" b="0" i="1" smtClean="0">
                              <a:solidFill>
                                <a:srgbClr val="C00000"/>
                              </a:solidFill>
                              <a:latin typeface="Cambria Math" panose="02040503050406030204" pitchFamily="18" charset="0"/>
                            </a:rPr>
                          </m:ctrlPr>
                        </m:funcPr>
                        <m:fName>
                          <m:r>
                            <m:rPr>
                              <m:sty m:val="p"/>
                            </m:rPr>
                            <a:rPr lang="en-SG" b="0" i="0" smtClean="0">
                              <a:solidFill>
                                <a:srgbClr val="C00000"/>
                              </a:solidFill>
                              <a:latin typeface="Cambria Math" panose="02040503050406030204" pitchFamily="18" charset="0"/>
                            </a:rPr>
                            <m:t>log</m:t>
                          </m:r>
                          <m:r>
                            <a:rPr lang="en-SG" b="0" i="0" baseline="-25000" smtClean="0">
                              <a:solidFill>
                                <a:srgbClr val="C00000"/>
                              </a:solidFill>
                              <a:latin typeface="Cambria Math" panose="02040503050406030204" pitchFamily="18" charset="0"/>
                            </a:rPr>
                            <m:t>2</m:t>
                          </m:r>
                        </m:fName>
                        <m:e>
                          <m:r>
                            <a:rPr lang="en-SG" b="0" i="1" smtClean="0">
                              <a:solidFill>
                                <a:srgbClr val="C00000"/>
                              </a:solidFill>
                              <a:latin typeface="Cambria Math" panose="02040503050406030204" pitchFamily="18" charset="0"/>
                            </a:rPr>
                            <m:t>𝑁</m:t>
                          </m:r>
                        </m:e>
                      </m:func>
                    </m:oMath>
                  </m:oMathPara>
                </a14:m>
                <a:endParaRPr lang="en-SG" b="0" dirty="0">
                  <a:solidFill>
                    <a:srgbClr val="C00000"/>
                  </a:solidFill>
                </a:endParaRPr>
              </a:p>
              <a:p>
                <a:pPr marL="0" indent="0">
                  <a:buNone/>
                </a:pPr>
                <a14:m>
                  <m:oMathPara xmlns:m="http://schemas.openxmlformats.org/officeDocument/2006/math">
                    <m:oMathParaPr>
                      <m:jc m:val="left"/>
                    </m:oMathParaPr>
                    <m:oMath xmlns:m="http://schemas.openxmlformats.org/officeDocument/2006/math">
                      <m:r>
                        <a:rPr lang="en-SG" b="0" i="1" smtClean="0">
                          <a:solidFill>
                            <a:srgbClr val="C00000"/>
                          </a:solidFill>
                          <a:latin typeface="Cambria Math" panose="02040503050406030204" pitchFamily="18" charset="0"/>
                        </a:rPr>
                        <m:t>                  =1</m:t>
                      </m:r>
                      <m:func>
                        <m:funcPr>
                          <m:ctrlPr>
                            <a:rPr lang="en-SG" b="0" i="1" smtClean="0">
                              <a:solidFill>
                                <a:srgbClr val="C00000"/>
                              </a:solidFill>
                              <a:latin typeface="Cambria Math" panose="02040503050406030204" pitchFamily="18" charset="0"/>
                            </a:rPr>
                          </m:ctrlPr>
                        </m:funcPr>
                        <m:fName>
                          <m:r>
                            <m:rPr>
                              <m:sty m:val="p"/>
                            </m:rPr>
                            <a:rPr lang="en-SG" b="0" i="0" smtClean="0">
                              <a:solidFill>
                                <a:srgbClr val="C00000"/>
                              </a:solidFill>
                              <a:latin typeface="Cambria Math" panose="02040503050406030204" pitchFamily="18" charset="0"/>
                            </a:rPr>
                            <m:t>log</m:t>
                          </m:r>
                          <m:r>
                            <a:rPr lang="en-SG" b="0" i="0" baseline="-25000" smtClean="0">
                              <a:solidFill>
                                <a:srgbClr val="C00000"/>
                              </a:solidFill>
                              <a:latin typeface="Cambria Math" panose="02040503050406030204" pitchFamily="18" charset="0"/>
                            </a:rPr>
                            <m:t>2</m:t>
                          </m:r>
                        </m:fName>
                        <m:e>
                          <m:r>
                            <a:rPr lang="en-SG" b="0" i="1" smtClean="0">
                              <a:solidFill>
                                <a:srgbClr val="C00000"/>
                              </a:solidFill>
                              <a:latin typeface="Cambria Math" panose="02040503050406030204" pitchFamily="18" charset="0"/>
                            </a:rPr>
                            <m:t>2.088 ×10</m:t>
                          </m:r>
                          <m:r>
                            <a:rPr lang="en-SG" b="0" i="1" baseline="30000" smtClean="0">
                              <a:solidFill>
                                <a:srgbClr val="C00000"/>
                              </a:solidFill>
                              <a:latin typeface="Cambria Math" panose="02040503050406030204" pitchFamily="18" charset="0"/>
                            </a:rPr>
                            <m:t>12</m:t>
                          </m:r>
                        </m:e>
                      </m:func>
                    </m:oMath>
                  </m:oMathPara>
                </a14:m>
                <a:endParaRPr lang="en-SG" dirty="0">
                  <a:solidFill>
                    <a:srgbClr val="C00000"/>
                  </a:solidFill>
                </a:endParaRPr>
              </a:p>
              <a:p>
                <a:pPr marL="0" indent="0">
                  <a:buNone/>
                </a:pPr>
                <a14:m>
                  <m:oMathPara xmlns:m="http://schemas.openxmlformats.org/officeDocument/2006/math">
                    <m:oMathParaPr>
                      <m:jc m:val="left"/>
                    </m:oMathParaPr>
                    <m:oMath xmlns:m="http://schemas.openxmlformats.org/officeDocument/2006/math">
                      <m:r>
                        <a:rPr lang="en-SG" b="0" i="1" smtClean="0">
                          <a:solidFill>
                            <a:srgbClr val="C00000"/>
                          </a:solidFill>
                          <a:latin typeface="Cambria Math" panose="02040503050406030204" pitchFamily="18" charset="0"/>
                        </a:rPr>
                        <m:t>                  = </m:t>
                      </m:r>
                      <m:f>
                        <m:fPr>
                          <m:ctrlPr>
                            <a:rPr lang="en-SG" b="0" i="1" smtClean="0">
                              <a:solidFill>
                                <a:srgbClr val="C00000"/>
                              </a:solidFill>
                              <a:latin typeface="Cambria Math" panose="02040503050406030204" pitchFamily="18" charset="0"/>
                            </a:rPr>
                          </m:ctrlPr>
                        </m:fPr>
                        <m:num>
                          <m:r>
                            <a:rPr lang="en-SG" b="0" i="1" smtClean="0">
                              <a:solidFill>
                                <a:srgbClr val="C00000"/>
                              </a:solidFill>
                              <a:latin typeface="Cambria Math" panose="02040503050406030204" pitchFamily="18" charset="0"/>
                            </a:rPr>
                            <m:t>𝑙𝑜𝑔</m:t>
                          </m:r>
                          <m:r>
                            <a:rPr lang="en-SG" b="0" i="1" baseline="-25000" smtClean="0">
                              <a:solidFill>
                                <a:srgbClr val="C00000"/>
                              </a:solidFill>
                              <a:latin typeface="Cambria Math" panose="02040503050406030204" pitchFamily="18" charset="0"/>
                            </a:rPr>
                            <m:t>10 </m:t>
                          </m:r>
                          <m:r>
                            <a:rPr lang="en-SG" b="0" i="1" smtClean="0">
                              <a:solidFill>
                                <a:srgbClr val="C00000"/>
                              </a:solidFill>
                              <a:latin typeface="Cambria Math" panose="02040503050406030204" pitchFamily="18" charset="0"/>
                            </a:rPr>
                            <m:t>2.088 </m:t>
                          </m:r>
                          <m:r>
                            <a:rPr lang="en-SG" b="0" i="1" smtClean="0">
                              <a:solidFill>
                                <a:srgbClr val="C00000"/>
                              </a:solidFill>
                              <a:latin typeface="Cambria Math" panose="02040503050406030204" pitchFamily="18" charset="0"/>
                              <a:ea typeface="Cambria Math" panose="02040503050406030204" pitchFamily="18" charset="0"/>
                            </a:rPr>
                            <m:t>×10</m:t>
                          </m:r>
                          <m:r>
                            <a:rPr lang="en-SG" b="0" i="1" baseline="30000" smtClean="0">
                              <a:solidFill>
                                <a:srgbClr val="C00000"/>
                              </a:solidFill>
                              <a:latin typeface="Cambria Math" panose="02040503050406030204" pitchFamily="18" charset="0"/>
                              <a:ea typeface="Cambria Math" panose="02040503050406030204" pitchFamily="18" charset="0"/>
                            </a:rPr>
                            <m:t>12</m:t>
                          </m:r>
                        </m:num>
                        <m:den>
                          <m:r>
                            <a:rPr lang="en-SG" b="0" i="1" smtClean="0">
                              <a:solidFill>
                                <a:srgbClr val="C00000"/>
                              </a:solidFill>
                              <a:latin typeface="Cambria Math" panose="02040503050406030204" pitchFamily="18" charset="0"/>
                            </a:rPr>
                            <m:t>𝑙𝑜𝑔</m:t>
                          </m:r>
                          <m:r>
                            <a:rPr lang="en-SG" b="0" i="1" baseline="-25000" smtClean="0">
                              <a:solidFill>
                                <a:srgbClr val="C00000"/>
                              </a:solidFill>
                              <a:latin typeface="Cambria Math" panose="02040503050406030204" pitchFamily="18" charset="0"/>
                            </a:rPr>
                            <m:t>10 </m:t>
                          </m:r>
                          <m:r>
                            <a:rPr lang="en-SG" b="0" i="1" smtClean="0">
                              <a:solidFill>
                                <a:srgbClr val="C00000"/>
                              </a:solidFill>
                              <a:latin typeface="Cambria Math" panose="02040503050406030204" pitchFamily="18" charset="0"/>
                            </a:rPr>
                            <m:t>2</m:t>
                          </m:r>
                        </m:den>
                      </m:f>
                    </m:oMath>
                  </m:oMathPara>
                </a14:m>
                <a:endParaRPr lang="en-SG" dirty="0">
                  <a:solidFill>
                    <a:srgbClr val="C00000"/>
                  </a:solidFill>
                </a:endParaRPr>
              </a:p>
              <a:p>
                <a:pPr marL="0" indent="0">
                  <a:buNone/>
                </a:pPr>
                <a14:m>
                  <m:oMathPara xmlns:m="http://schemas.openxmlformats.org/officeDocument/2006/math">
                    <m:oMathParaPr>
                      <m:jc m:val="left"/>
                    </m:oMathParaPr>
                    <m:oMath xmlns:m="http://schemas.openxmlformats.org/officeDocument/2006/math">
                      <m:r>
                        <a:rPr lang="en-SG" b="0" i="1" smtClean="0">
                          <a:solidFill>
                            <a:srgbClr val="C00000"/>
                          </a:solidFill>
                          <a:latin typeface="Cambria Math" panose="02040503050406030204" pitchFamily="18" charset="0"/>
                        </a:rPr>
                        <m:t>                  =40.92</m:t>
                      </m:r>
                    </m:oMath>
                  </m:oMathPara>
                </a14:m>
                <a:endParaRPr lang="en-SG" dirty="0">
                  <a:solidFill>
                    <a:srgbClr val="C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67256"/>
                <a:ext cx="8229600" cy="4876800"/>
              </a:xfrm>
              <a:blipFill>
                <a:blip r:embed="rId3"/>
                <a:stretch>
                  <a:fillRect l="-593"/>
                </a:stretch>
              </a:blipFill>
            </p:spPr>
            <p:txBody>
              <a:bodyPr/>
              <a:lstStyle/>
              <a:p>
                <a:r>
                  <a:rPr lang="en-SG">
                    <a:noFill/>
                  </a:rPr>
                  <a:t> </a:t>
                </a:r>
              </a:p>
            </p:txBody>
          </p:sp>
        </mc:Fallback>
      </mc:AlternateContent>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12</a:t>
            </a:fld>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42714735"/>
              </p:ext>
            </p:extLst>
          </p:nvPr>
        </p:nvGraphicFramePr>
        <p:xfrm>
          <a:off x="2881313" y="2557463"/>
          <a:ext cx="114300" cy="215900"/>
        </p:xfrm>
        <a:graphic>
          <a:graphicData uri="http://schemas.openxmlformats.org/presentationml/2006/ole">
            <mc:AlternateContent xmlns:mc="http://schemas.openxmlformats.org/markup-compatibility/2006">
              <mc:Choice xmlns:v="urn:schemas-microsoft-com:vml" Requires="v">
                <p:oleObj name="Equation" r:id="rId4" imgW="114120" imgH="215640" progId="Equation.3">
                  <p:embed/>
                </p:oleObj>
              </mc:Choice>
              <mc:Fallback>
                <p:oleObj name="Equation" r:id="rId4" imgW="114120" imgH="215640" progId="Equation.3">
                  <p:embed/>
                  <p:pic>
                    <p:nvPicPr>
                      <p:cNvPr id="7" name="Object 6"/>
                      <p:cNvPicPr/>
                      <p:nvPr/>
                    </p:nvPicPr>
                    <p:blipFill>
                      <a:blip r:embed="rId5"/>
                      <a:stretch>
                        <a:fillRect/>
                      </a:stretch>
                    </p:blipFill>
                    <p:spPr>
                      <a:xfrm>
                        <a:off x="2881313" y="2557463"/>
                        <a:ext cx="114300" cy="215900"/>
                      </a:xfrm>
                      <a:prstGeom prst="rect">
                        <a:avLst/>
                      </a:prstGeom>
                    </p:spPr>
                  </p:pic>
                </p:oleObj>
              </mc:Fallback>
            </mc:AlternateContent>
          </a:graphicData>
        </a:graphic>
      </p:graphicFrame>
      <p:sp>
        <p:nvSpPr>
          <p:cNvPr id="9" name="TextBox 8"/>
          <p:cNvSpPr txBox="1"/>
          <p:nvPr/>
        </p:nvSpPr>
        <p:spPr>
          <a:xfrm>
            <a:off x="5912888" y="3426087"/>
            <a:ext cx="2240512" cy="461665"/>
          </a:xfrm>
          <a:prstGeom prst="rect">
            <a:avLst/>
          </a:prstGeom>
          <a:noFill/>
        </p:spPr>
        <p:txBody>
          <a:bodyPr wrap="square" rtlCol="0">
            <a:spAutoFit/>
          </a:bodyPr>
          <a:lstStyle/>
          <a:p>
            <a:r>
              <a:rPr lang="en-US" sz="2400" dirty="0">
                <a:solidFill>
                  <a:srgbClr val="C00000"/>
                </a:solidFill>
              </a:rPr>
              <a:t>Why L is 1?</a:t>
            </a:r>
          </a:p>
        </p:txBody>
      </p:sp>
      <p:sp>
        <p:nvSpPr>
          <p:cNvPr id="8" name="TextBox 7"/>
          <p:cNvSpPr txBox="1"/>
          <p:nvPr/>
        </p:nvSpPr>
        <p:spPr>
          <a:xfrm>
            <a:off x="5912888" y="3848100"/>
            <a:ext cx="3059662" cy="1938992"/>
          </a:xfrm>
          <a:prstGeom prst="rect">
            <a:avLst/>
          </a:prstGeom>
          <a:noFill/>
        </p:spPr>
        <p:txBody>
          <a:bodyPr wrap="square" rtlCol="0">
            <a:spAutoFit/>
          </a:bodyPr>
          <a:lstStyle/>
          <a:p>
            <a:r>
              <a:rPr lang="en-SG" sz="2400" dirty="0">
                <a:solidFill>
                  <a:srgbClr val="C00000"/>
                </a:solidFill>
              </a:rPr>
              <a:t>Basically there is only 1 (one) set of password with 2.088 x 10</a:t>
            </a:r>
            <a:r>
              <a:rPr lang="en-SG" sz="2400" baseline="30000" dirty="0">
                <a:solidFill>
                  <a:srgbClr val="C00000"/>
                </a:solidFill>
              </a:rPr>
              <a:t>12</a:t>
            </a:r>
            <a:r>
              <a:rPr lang="en-SG" sz="2400" dirty="0">
                <a:solidFill>
                  <a:srgbClr val="C00000"/>
                </a:solidFill>
              </a:rPr>
              <a:t> possible combinations.</a:t>
            </a:r>
          </a:p>
        </p:txBody>
      </p:sp>
    </p:spTree>
    <p:extLst>
      <p:ext uri="{BB962C8B-B14F-4D97-AF65-F5344CB8AC3E}">
        <p14:creationId xmlns:p14="http://schemas.microsoft.com/office/powerpoint/2010/main" val="2904411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1d</a:t>
            </a:r>
          </a:p>
        </p:txBody>
      </p:sp>
      <p:sp>
        <p:nvSpPr>
          <p:cNvPr id="3" name="Content Placeholder 2"/>
          <p:cNvSpPr>
            <a:spLocks noGrp="1"/>
          </p:cNvSpPr>
          <p:nvPr>
            <p:ph idx="1"/>
          </p:nvPr>
        </p:nvSpPr>
        <p:spPr/>
        <p:txBody>
          <a:bodyPr/>
          <a:lstStyle/>
          <a:p>
            <a:pPr marL="0" indent="0">
              <a:buNone/>
            </a:pPr>
            <a:r>
              <a:rPr lang="en-SG" dirty="0"/>
              <a:t>How much entropy is there associated with a typical ATM Pin?</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13</a:t>
            </a:fld>
            <a:endParaRPr lang="en-US"/>
          </a:p>
        </p:txBody>
      </p:sp>
    </p:spTree>
    <p:extLst>
      <p:ext uri="{BB962C8B-B14F-4D97-AF65-F5344CB8AC3E}">
        <p14:creationId xmlns:p14="http://schemas.microsoft.com/office/powerpoint/2010/main" val="2544687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1d</a:t>
            </a:r>
          </a:p>
        </p:txBody>
      </p:sp>
      <p:sp>
        <p:nvSpPr>
          <p:cNvPr id="3" name="Content Placeholder 2"/>
          <p:cNvSpPr>
            <a:spLocks noGrp="1"/>
          </p:cNvSpPr>
          <p:nvPr>
            <p:ph idx="1"/>
          </p:nvPr>
        </p:nvSpPr>
        <p:spPr/>
        <p:txBody>
          <a:bodyPr/>
          <a:lstStyle/>
          <a:p>
            <a:pPr marL="0" indent="0">
              <a:buNone/>
            </a:pPr>
            <a:r>
              <a:rPr lang="en-SG" dirty="0"/>
              <a:t>How much entropy is there associated with a typical ATM Pin?</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14</a:t>
            </a:fld>
            <a:endParaRPr lang="en-US"/>
          </a:p>
        </p:txBody>
      </p:sp>
      <mc:AlternateContent xmlns:mc="http://schemas.openxmlformats.org/markup-compatibility/2006" xmlns:a14="http://schemas.microsoft.com/office/drawing/2010/main">
        <mc:Choice Requires="a14">
          <p:sp>
            <p:nvSpPr>
              <p:cNvPr id="8" name="TextBox 7"/>
              <p:cNvSpPr txBox="1"/>
              <p:nvPr/>
            </p:nvSpPr>
            <p:spPr>
              <a:xfrm>
                <a:off x="711200" y="2678699"/>
                <a:ext cx="7975600" cy="3140347"/>
              </a:xfrm>
              <a:prstGeom prst="rect">
                <a:avLst/>
              </a:prstGeom>
              <a:noFill/>
            </p:spPr>
            <p:txBody>
              <a:bodyPr wrap="square" rtlCol="0">
                <a:spAutoFit/>
              </a:bodyPr>
              <a:lstStyle/>
              <a:p>
                <a:r>
                  <a:rPr lang="en-US" sz="2800" dirty="0">
                    <a:solidFill>
                      <a:srgbClr val="C00000"/>
                    </a:solidFill>
                  </a:rPr>
                  <a:t>In Singapore, the size of a typical ATM Pin is 6 digits long. Hence the entropy is:</a:t>
                </a:r>
              </a:p>
              <a:p>
                <a:endParaRPr lang="en-US" sz="2800" dirty="0">
                  <a:solidFill>
                    <a:srgbClr val="C00000"/>
                  </a:solidFill>
                </a:endParaRPr>
              </a:p>
              <a:p>
                <a:pPr/>
                <a14:m>
                  <m:oMathPara xmlns:m="http://schemas.openxmlformats.org/officeDocument/2006/math">
                    <m:oMathParaPr>
                      <m:jc m:val="left"/>
                    </m:oMathParaPr>
                    <m:oMath xmlns:m="http://schemas.openxmlformats.org/officeDocument/2006/math">
                      <m:r>
                        <a:rPr lang="en-SG" sz="2800" b="0" i="1" smtClean="0">
                          <a:solidFill>
                            <a:srgbClr val="C00000"/>
                          </a:solidFill>
                          <a:latin typeface="Cambria Math" panose="02040503050406030204" pitchFamily="18" charset="0"/>
                        </a:rPr>
                        <m:t>𝐸𝑛𝑡𝑟𝑜𝑝𝑦</m:t>
                      </m:r>
                      <m:r>
                        <a:rPr lang="en-SG" sz="2800" b="0" i="1" smtClean="0">
                          <a:solidFill>
                            <a:srgbClr val="C00000"/>
                          </a:solidFill>
                          <a:latin typeface="Cambria Math" panose="02040503050406030204" pitchFamily="18" charset="0"/>
                        </a:rPr>
                        <m:t>=</m:t>
                      </m:r>
                      <m:r>
                        <a:rPr lang="en-SG" sz="2800" b="0" i="1" smtClean="0">
                          <a:solidFill>
                            <a:srgbClr val="C00000"/>
                          </a:solidFill>
                          <a:latin typeface="Cambria Math" panose="02040503050406030204" pitchFamily="18" charset="0"/>
                        </a:rPr>
                        <m:t>𝐿</m:t>
                      </m:r>
                      <m:r>
                        <a:rPr lang="en-SG" sz="2800" b="0" i="1" smtClean="0">
                          <a:solidFill>
                            <a:srgbClr val="C00000"/>
                          </a:solidFill>
                          <a:latin typeface="Cambria Math" panose="02040503050406030204" pitchFamily="18" charset="0"/>
                        </a:rPr>
                        <m:t> </m:t>
                      </m:r>
                      <m:sSub>
                        <m:sSubPr>
                          <m:ctrlPr>
                            <a:rPr lang="en-SG" sz="2800" b="0" i="1" smtClean="0">
                              <a:solidFill>
                                <a:srgbClr val="C00000"/>
                              </a:solidFill>
                              <a:latin typeface="Cambria Math" panose="02040503050406030204" pitchFamily="18" charset="0"/>
                            </a:rPr>
                          </m:ctrlPr>
                        </m:sSubPr>
                        <m:e>
                          <m:r>
                            <a:rPr lang="en-SG" sz="2800" b="0" i="1" smtClean="0">
                              <a:solidFill>
                                <a:srgbClr val="C00000"/>
                              </a:solidFill>
                              <a:latin typeface="Cambria Math" panose="02040503050406030204" pitchFamily="18" charset="0"/>
                            </a:rPr>
                            <m:t>𝐿𝑜𝑔</m:t>
                          </m:r>
                        </m:e>
                        <m:sub>
                          <m:r>
                            <a:rPr lang="en-SG" sz="2800" b="0" i="1" smtClean="0">
                              <a:solidFill>
                                <a:srgbClr val="C00000"/>
                              </a:solidFill>
                              <a:latin typeface="Cambria Math" panose="02040503050406030204" pitchFamily="18" charset="0"/>
                            </a:rPr>
                            <m:t>2</m:t>
                          </m:r>
                        </m:sub>
                      </m:sSub>
                      <m:r>
                        <a:rPr lang="en-SG" sz="2800" b="0" i="1" smtClean="0">
                          <a:solidFill>
                            <a:srgbClr val="C00000"/>
                          </a:solidFill>
                          <a:latin typeface="Cambria Math" panose="02040503050406030204" pitchFamily="18" charset="0"/>
                        </a:rPr>
                        <m:t> </m:t>
                      </m:r>
                      <m:r>
                        <a:rPr lang="en-SG" sz="2800" b="0" i="1" smtClean="0">
                          <a:solidFill>
                            <a:srgbClr val="C00000"/>
                          </a:solidFill>
                          <a:latin typeface="Cambria Math" panose="02040503050406030204" pitchFamily="18" charset="0"/>
                        </a:rPr>
                        <m:t>𝑁</m:t>
                      </m:r>
                    </m:oMath>
                  </m:oMathPara>
                </a14:m>
                <a:endParaRPr lang="en-US" sz="2800" dirty="0">
                  <a:solidFill>
                    <a:srgbClr val="C00000"/>
                  </a:solidFill>
                </a:endParaRPr>
              </a:p>
              <a:p>
                <a:pPr/>
                <a14:m>
                  <m:oMathPara xmlns:m="http://schemas.openxmlformats.org/officeDocument/2006/math">
                    <m:oMathParaPr>
                      <m:jc m:val="left"/>
                    </m:oMathParaPr>
                    <m:oMath xmlns:m="http://schemas.openxmlformats.org/officeDocument/2006/math">
                      <m:r>
                        <a:rPr lang="en-SG" sz="2800" b="0" i="1" smtClean="0">
                          <a:solidFill>
                            <a:srgbClr val="C00000"/>
                          </a:solidFill>
                          <a:latin typeface="Cambria Math" panose="02040503050406030204" pitchFamily="18" charset="0"/>
                        </a:rPr>
                        <m:t>                  =6</m:t>
                      </m:r>
                      <m:r>
                        <a:rPr lang="en-SG" sz="2800" b="0" i="1" smtClean="0">
                          <a:solidFill>
                            <a:srgbClr val="C00000"/>
                          </a:solidFill>
                          <a:latin typeface="Cambria Math" panose="02040503050406030204" pitchFamily="18" charset="0"/>
                          <a:ea typeface="Cambria Math" panose="02040503050406030204" pitchFamily="18" charset="0"/>
                        </a:rPr>
                        <m:t>×</m:t>
                      </m:r>
                      <m:f>
                        <m:fPr>
                          <m:ctrlPr>
                            <a:rPr lang="en-SG" sz="2800" b="0" i="1" smtClean="0">
                              <a:solidFill>
                                <a:srgbClr val="C00000"/>
                              </a:solidFill>
                              <a:latin typeface="Cambria Math" panose="02040503050406030204" pitchFamily="18" charset="0"/>
                              <a:ea typeface="Cambria Math" panose="02040503050406030204" pitchFamily="18" charset="0"/>
                            </a:rPr>
                          </m:ctrlPr>
                        </m:fPr>
                        <m:num>
                          <m:sSub>
                            <m:sSubPr>
                              <m:ctrlPr>
                                <a:rPr lang="en-SG" sz="2800" b="0" i="1" smtClean="0">
                                  <a:solidFill>
                                    <a:srgbClr val="C00000"/>
                                  </a:solidFill>
                                  <a:latin typeface="Cambria Math" panose="02040503050406030204" pitchFamily="18" charset="0"/>
                                  <a:ea typeface="Cambria Math" panose="02040503050406030204" pitchFamily="18" charset="0"/>
                                </a:rPr>
                              </m:ctrlPr>
                            </m:sSubPr>
                            <m:e>
                              <m:r>
                                <a:rPr lang="en-SG" sz="2800" b="0" i="1" smtClean="0">
                                  <a:solidFill>
                                    <a:srgbClr val="C00000"/>
                                  </a:solidFill>
                                  <a:latin typeface="Cambria Math" panose="02040503050406030204" pitchFamily="18" charset="0"/>
                                  <a:ea typeface="Cambria Math" panose="02040503050406030204" pitchFamily="18" charset="0"/>
                                </a:rPr>
                                <m:t>𝑙𝑜𝑔</m:t>
                              </m:r>
                            </m:e>
                            <m:sub>
                              <m:r>
                                <a:rPr lang="en-SG" sz="2800" b="0" i="1" smtClean="0">
                                  <a:solidFill>
                                    <a:srgbClr val="C00000"/>
                                  </a:solidFill>
                                  <a:latin typeface="Cambria Math" panose="02040503050406030204" pitchFamily="18" charset="0"/>
                                  <a:ea typeface="Cambria Math" panose="02040503050406030204" pitchFamily="18" charset="0"/>
                                </a:rPr>
                                <m:t>10</m:t>
                              </m:r>
                            </m:sub>
                          </m:sSub>
                          <m:r>
                            <a:rPr lang="en-SG" sz="2800" b="0" i="1" smtClean="0">
                              <a:solidFill>
                                <a:srgbClr val="C00000"/>
                              </a:solidFill>
                              <a:latin typeface="Cambria Math" panose="02040503050406030204" pitchFamily="18" charset="0"/>
                              <a:ea typeface="Cambria Math" panose="02040503050406030204" pitchFamily="18" charset="0"/>
                            </a:rPr>
                            <m:t> 10</m:t>
                          </m:r>
                        </m:num>
                        <m:den>
                          <m:sSub>
                            <m:sSubPr>
                              <m:ctrlPr>
                                <a:rPr lang="en-SG" sz="2800" b="0" i="1" smtClean="0">
                                  <a:solidFill>
                                    <a:srgbClr val="C00000"/>
                                  </a:solidFill>
                                  <a:latin typeface="Cambria Math" panose="02040503050406030204" pitchFamily="18" charset="0"/>
                                  <a:ea typeface="Cambria Math" panose="02040503050406030204" pitchFamily="18" charset="0"/>
                                </a:rPr>
                              </m:ctrlPr>
                            </m:sSubPr>
                            <m:e>
                              <m:r>
                                <a:rPr lang="en-SG" sz="2800" b="0" i="1" smtClean="0">
                                  <a:solidFill>
                                    <a:srgbClr val="C00000"/>
                                  </a:solidFill>
                                  <a:latin typeface="Cambria Math" panose="02040503050406030204" pitchFamily="18" charset="0"/>
                                  <a:ea typeface="Cambria Math" panose="02040503050406030204" pitchFamily="18" charset="0"/>
                                </a:rPr>
                                <m:t>𝑙𝑜𝑔</m:t>
                              </m:r>
                            </m:e>
                            <m:sub>
                              <m:r>
                                <a:rPr lang="en-SG" sz="2800" b="0" i="1" smtClean="0">
                                  <a:solidFill>
                                    <a:srgbClr val="C00000"/>
                                  </a:solidFill>
                                  <a:latin typeface="Cambria Math" panose="02040503050406030204" pitchFamily="18" charset="0"/>
                                  <a:ea typeface="Cambria Math" panose="02040503050406030204" pitchFamily="18" charset="0"/>
                                </a:rPr>
                                <m:t>10</m:t>
                              </m:r>
                            </m:sub>
                          </m:sSub>
                          <m:r>
                            <a:rPr lang="en-SG" sz="2800" b="0" i="1" smtClean="0">
                              <a:solidFill>
                                <a:srgbClr val="C00000"/>
                              </a:solidFill>
                              <a:latin typeface="Cambria Math" panose="02040503050406030204" pitchFamily="18" charset="0"/>
                              <a:ea typeface="Cambria Math" panose="02040503050406030204" pitchFamily="18" charset="0"/>
                            </a:rPr>
                            <m:t> 2</m:t>
                          </m:r>
                        </m:den>
                      </m:f>
                    </m:oMath>
                  </m:oMathPara>
                </a14:m>
                <a:endParaRPr lang="en-US" sz="2800" dirty="0">
                  <a:solidFill>
                    <a:srgbClr val="C00000"/>
                  </a:solidFill>
                </a:endParaRPr>
              </a:p>
              <a:p>
                <a14:m>
                  <m:oMath xmlns:m="http://schemas.openxmlformats.org/officeDocument/2006/math">
                    <m:r>
                      <a:rPr lang="en-SG" sz="2800" b="0" i="1" smtClean="0">
                        <a:solidFill>
                          <a:srgbClr val="C00000"/>
                        </a:solidFill>
                        <a:latin typeface="Cambria Math" panose="02040503050406030204" pitchFamily="18" charset="0"/>
                        <a:ea typeface="Cambria Math" panose="02040503050406030204" pitchFamily="18" charset="0"/>
                      </a:rPr>
                      <m:t>                  </m:t>
                    </m:r>
                    <m:r>
                      <a:rPr lang="en-US" sz="2800" i="1" smtClean="0">
                        <a:solidFill>
                          <a:srgbClr val="C00000"/>
                        </a:solidFill>
                        <a:latin typeface="Cambria Math" panose="02040503050406030204" pitchFamily="18" charset="0"/>
                        <a:ea typeface="Cambria Math" panose="02040503050406030204" pitchFamily="18" charset="0"/>
                      </a:rPr>
                      <m:t>≈</m:t>
                    </m:r>
                    <m:r>
                      <a:rPr lang="en-SG" sz="2800" b="0" i="1" smtClean="0">
                        <a:solidFill>
                          <a:srgbClr val="C00000"/>
                        </a:solidFill>
                        <a:latin typeface="Cambria Math" panose="02040503050406030204" pitchFamily="18" charset="0"/>
                        <a:ea typeface="Cambria Math" panose="02040503050406030204" pitchFamily="18" charset="0"/>
                      </a:rPr>
                      <m:t>19.93</m:t>
                    </m:r>
                  </m:oMath>
                </a14:m>
                <a:r>
                  <a:rPr lang="en-US" sz="2800" dirty="0">
                    <a:solidFill>
                      <a:srgbClr val="C00000"/>
                    </a:solidFill>
                  </a:rPr>
                  <a:t> bits</a:t>
                </a:r>
              </a:p>
            </p:txBody>
          </p:sp>
        </mc:Choice>
        <mc:Fallback xmlns="">
          <p:sp>
            <p:nvSpPr>
              <p:cNvPr id="8" name="TextBox 7"/>
              <p:cNvSpPr txBox="1">
                <a:spLocks noRot="1" noChangeAspect="1" noMove="1" noResize="1" noEditPoints="1" noAdjustHandles="1" noChangeArrowheads="1" noChangeShapeType="1" noTextEdit="1"/>
              </p:cNvSpPr>
              <p:nvPr/>
            </p:nvSpPr>
            <p:spPr>
              <a:xfrm>
                <a:off x="711200" y="2678699"/>
                <a:ext cx="7975600" cy="3140347"/>
              </a:xfrm>
              <a:prstGeom prst="rect">
                <a:avLst/>
              </a:prstGeom>
              <a:blipFill>
                <a:blip r:embed="rId2"/>
                <a:stretch>
                  <a:fillRect l="-1606" t="-1938" b="-4264"/>
                </a:stretch>
              </a:blipFill>
            </p:spPr>
            <p:txBody>
              <a:bodyPr/>
              <a:lstStyle/>
              <a:p>
                <a:r>
                  <a:rPr lang="en-SG">
                    <a:noFill/>
                  </a:rPr>
                  <a:t> </a:t>
                </a:r>
              </a:p>
            </p:txBody>
          </p:sp>
        </mc:Fallback>
      </mc:AlternateContent>
      <p:sp>
        <p:nvSpPr>
          <p:cNvPr id="10" name="TextBox 9"/>
          <p:cNvSpPr txBox="1"/>
          <p:nvPr/>
        </p:nvSpPr>
        <p:spPr>
          <a:xfrm>
            <a:off x="5300133" y="4435533"/>
            <a:ext cx="3691467" cy="1692771"/>
          </a:xfrm>
          <a:prstGeom prst="rect">
            <a:avLst/>
          </a:prstGeom>
          <a:noFill/>
        </p:spPr>
        <p:txBody>
          <a:bodyPr wrap="square" rtlCol="0">
            <a:spAutoFit/>
          </a:bodyPr>
          <a:lstStyle/>
          <a:p>
            <a:r>
              <a:rPr lang="en-US" sz="2800" dirty="0">
                <a:solidFill>
                  <a:srgbClr val="C00000"/>
                </a:solidFill>
              </a:rPr>
              <a:t>…and the strength of a 6-digit PIN is about 2</a:t>
            </a:r>
            <a:r>
              <a:rPr lang="en-US" sz="2800" baseline="30000" dirty="0">
                <a:solidFill>
                  <a:srgbClr val="C00000"/>
                </a:solidFill>
              </a:rPr>
              <a:t>19.93</a:t>
            </a:r>
            <a:r>
              <a:rPr lang="en-US" sz="2800" dirty="0">
                <a:solidFill>
                  <a:srgbClr val="C00000"/>
                </a:solidFill>
              </a:rPr>
              <a:t> = 998,913.</a:t>
            </a:r>
          </a:p>
          <a:p>
            <a:r>
              <a:rPr lang="en-US" dirty="0">
                <a:solidFill>
                  <a:srgbClr val="C00000"/>
                </a:solidFill>
              </a:rPr>
              <a:t>Each bit has 2 value (0 &amp;1) </a:t>
            </a:r>
          </a:p>
        </p:txBody>
      </p:sp>
    </p:spTree>
    <p:extLst>
      <p:ext uri="{BB962C8B-B14F-4D97-AF65-F5344CB8AC3E}">
        <p14:creationId xmlns:p14="http://schemas.microsoft.com/office/powerpoint/2010/main" val="3683468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1e</a:t>
            </a:r>
          </a:p>
        </p:txBody>
      </p:sp>
      <p:sp>
        <p:nvSpPr>
          <p:cNvPr id="3" name="Content Placeholder 2"/>
          <p:cNvSpPr>
            <a:spLocks noGrp="1"/>
          </p:cNvSpPr>
          <p:nvPr>
            <p:ph idx="1"/>
          </p:nvPr>
        </p:nvSpPr>
        <p:spPr/>
        <p:txBody>
          <a:bodyPr/>
          <a:lstStyle/>
          <a:p>
            <a:pPr marL="0" indent="0">
              <a:buNone/>
            </a:pPr>
            <a:r>
              <a:rPr lang="en-SG" dirty="0"/>
              <a:t>Is fDtk53$e3W22eSDmvfFp-4F a good password? Why or why not?</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15</a:t>
            </a:fld>
            <a:endParaRPr lang="en-US"/>
          </a:p>
        </p:txBody>
      </p:sp>
    </p:spTree>
    <p:extLst>
      <p:ext uri="{BB962C8B-B14F-4D97-AF65-F5344CB8AC3E}">
        <p14:creationId xmlns:p14="http://schemas.microsoft.com/office/powerpoint/2010/main" val="2550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1e</a:t>
            </a:r>
          </a:p>
        </p:txBody>
      </p:sp>
      <p:sp>
        <p:nvSpPr>
          <p:cNvPr id="3" name="Content Placeholder 2"/>
          <p:cNvSpPr>
            <a:spLocks noGrp="1"/>
          </p:cNvSpPr>
          <p:nvPr>
            <p:ph idx="1"/>
          </p:nvPr>
        </p:nvSpPr>
        <p:spPr/>
        <p:txBody>
          <a:bodyPr/>
          <a:lstStyle/>
          <a:p>
            <a:pPr marL="0" indent="0">
              <a:buNone/>
            </a:pPr>
            <a:r>
              <a:rPr lang="en-SG" dirty="0"/>
              <a:t>Is fDtk53$e3W22eSDmvfFp-4F a good password? Why or why not?</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16</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457200" y="2609850"/>
                <a:ext cx="8229600" cy="3443700"/>
              </a:xfrm>
              <a:prstGeom prst="rect">
                <a:avLst/>
              </a:prstGeom>
              <a:noFill/>
            </p:spPr>
            <p:txBody>
              <a:bodyPr wrap="square" rtlCol="0">
                <a:spAutoFit/>
              </a:bodyPr>
              <a:lstStyle/>
              <a:p>
                <a:r>
                  <a:rPr lang="en-SG" sz="2400" dirty="0">
                    <a:solidFill>
                      <a:srgbClr val="C00000"/>
                    </a:solidFill>
                  </a:rPr>
                  <a:t>It is a ‘yes’ and a ‘no’. The password described above consists of 23 characters long drawn from a possible of 92 symbols (10 digits, 26 lowercase alphabets, 26 uppercase alphabets, and 30 symbols), we have:</a:t>
                </a:r>
              </a:p>
              <a:p>
                <a:endParaRPr lang="en-SG" sz="2400" dirty="0">
                  <a:solidFill>
                    <a:srgbClr val="C00000"/>
                  </a:solidFill>
                </a:endParaRPr>
              </a:p>
              <a:p>
                <a:pPr/>
                <a14:m>
                  <m:oMathPara xmlns:m="http://schemas.openxmlformats.org/officeDocument/2006/math">
                    <m:oMathParaPr>
                      <m:jc m:val="left"/>
                    </m:oMathParaPr>
                    <m:oMath xmlns:m="http://schemas.openxmlformats.org/officeDocument/2006/math">
                      <m:r>
                        <a:rPr lang="en-SG" sz="2400" b="0" i="1" smtClean="0">
                          <a:solidFill>
                            <a:srgbClr val="C00000"/>
                          </a:solidFill>
                          <a:latin typeface="Cambria Math" panose="02040503050406030204" pitchFamily="18" charset="0"/>
                        </a:rPr>
                        <m:t>𝐸𝑛𝑡𝑟𝑜𝑝𝑦</m:t>
                      </m:r>
                      <m:r>
                        <a:rPr lang="en-SG" sz="2400" b="0" i="1" smtClean="0">
                          <a:solidFill>
                            <a:srgbClr val="C00000"/>
                          </a:solidFill>
                          <a:latin typeface="Cambria Math" panose="02040503050406030204" pitchFamily="18" charset="0"/>
                        </a:rPr>
                        <m:t>=</m:t>
                      </m:r>
                      <m:r>
                        <a:rPr lang="en-SG" sz="2400" b="0" i="1" smtClean="0">
                          <a:solidFill>
                            <a:srgbClr val="C00000"/>
                          </a:solidFill>
                          <a:latin typeface="Cambria Math" panose="02040503050406030204" pitchFamily="18" charset="0"/>
                        </a:rPr>
                        <m:t>𝐿</m:t>
                      </m:r>
                      <m:r>
                        <a:rPr lang="en-SG" sz="2400" b="0" i="1" smtClean="0">
                          <a:solidFill>
                            <a:srgbClr val="C00000"/>
                          </a:solidFill>
                          <a:latin typeface="Cambria Math" panose="02040503050406030204" pitchFamily="18" charset="0"/>
                        </a:rPr>
                        <m:t> </m:t>
                      </m:r>
                      <m:sSub>
                        <m:sSubPr>
                          <m:ctrlPr>
                            <a:rPr lang="en-SG" sz="2400" b="0" i="1" smtClean="0">
                              <a:solidFill>
                                <a:srgbClr val="C00000"/>
                              </a:solidFill>
                              <a:latin typeface="Cambria Math" panose="02040503050406030204" pitchFamily="18" charset="0"/>
                            </a:rPr>
                          </m:ctrlPr>
                        </m:sSubPr>
                        <m:e>
                          <m:r>
                            <a:rPr lang="en-SG" sz="2400" b="0" i="1" smtClean="0">
                              <a:solidFill>
                                <a:srgbClr val="C00000"/>
                              </a:solidFill>
                              <a:latin typeface="Cambria Math" panose="02040503050406030204" pitchFamily="18" charset="0"/>
                            </a:rPr>
                            <m:t>𝑙𝑜𝑔</m:t>
                          </m:r>
                        </m:e>
                        <m:sub>
                          <m:r>
                            <a:rPr lang="en-SG" sz="2400" b="0" i="1" smtClean="0">
                              <a:solidFill>
                                <a:srgbClr val="C00000"/>
                              </a:solidFill>
                              <a:latin typeface="Cambria Math" panose="02040503050406030204" pitchFamily="18" charset="0"/>
                            </a:rPr>
                            <m:t>2</m:t>
                          </m:r>
                        </m:sub>
                      </m:sSub>
                      <m:r>
                        <a:rPr lang="en-SG" sz="2400" b="0" i="1" smtClean="0">
                          <a:solidFill>
                            <a:srgbClr val="C00000"/>
                          </a:solidFill>
                          <a:latin typeface="Cambria Math" panose="02040503050406030204" pitchFamily="18" charset="0"/>
                        </a:rPr>
                        <m:t> </m:t>
                      </m:r>
                      <m:r>
                        <a:rPr lang="en-SG" sz="2400" b="0" i="1" smtClean="0">
                          <a:solidFill>
                            <a:srgbClr val="C00000"/>
                          </a:solidFill>
                          <a:latin typeface="Cambria Math" panose="02040503050406030204" pitchFamily="18" charset="0"/>
                        </a:rPr>
                        <m:t>𝑁</m:t>
                      </m:r>
                    </m:oMath>
                  </m:oMathPara>
                </a14:m>
                <a:endParaRPr lang="en-SG" sz="2400" b="0" dirty="0">
                  <a:solidFill>
                    <a:srgbClr val="C00000"/>
                  </a:solidFill>
                </a:endParaRPr>
              </a:p>
              <a:p>
                <a:pPr/>
                <a14:m>
                  <m:oMathPara xmlns:m="http://schemas.openxmlformats.org/officeDocument/2006/math">
                    <m:oMathParaPr>
                      <m:jc m:val="left"/>
                    </m:oMathParaPr>
                    <m:oMath xmlns:m="http://schemas.openxmlformats.org/officeDocument/2006/math">
                      <m:r>
                        <a:rPr lang="en-SG" sz="2400" b="0" i="1" smtClean="0">
                          <a:solidFill>
                            <a:srgbClr val="C00000"/>
                          </a:solidFill>
                          <a:latin typeface="Cambria Math" panose="02040503050406030204" pitchFamily="18" charset="0"/>
                        </a:rPr>
                        <m:t>                  =23</m:t>
                      </m:r>
                      <m:r>
                        <a:rPr lang="en-SG" sz="2400" b="0" i="1" smtClean="0">
                          <a:solidFill>
                            <a:srgbClr val="C00000"/>
                          </a:solidFill>
                          <a:latin typeface="Cambria Math" panose="02040503050406030204" pitchFamily="18" charset="0"/>
                          <a:ea typeface="Cambria Math" panose="02040503050406030204" pitchFamily="18" charset="0"/>
                        </a:rPr>
                        <m:t>×</m:t>
                      </m:r>
                      <m:f>
                        <m:fPr>
                          <m:ctrlPr>
                            <a:rPr lang="en-SG" sz="2400" b="0" i="1" smtClean="0">
                              <a:solidFill>
                                <a:srgbClr val="C00000"/>
                              </a:solidFill>
                              <a:latin typeface="Cambria Math" panose="02040503050406030204" pitchFamily="18" charset="0"/>
                              <a:ea typeface="Cambria Math" panose="02040503050406030204" pitchFamily="18" charset="0"/>
                            </a:rPr>
                          </m:ctrlPr>
                        </m:fPr>
                        <m:num>
                          <m:sSub>
                            <m:sSubPr>
                              <m:ctrlPr>
                                <a:rPr lang="en-SG" sz="2400" b="0" i="1" smtClean="0">
                                  <a:solidFill>
                                    <a:srgbClr val="C00000"/>
                                  </a:solidFill>
                                  <a:latin typeface="Cambria Math" panose="02040503050406030204" pitchFamily="18" charset="0"/>
                                  <a:ea typeface="Cambria Math" panose="02040503050406030204" pitchFamily="18" charset="0"/>
                                </a:rPr>
                              </m:ctrlPr>
                            </m:sSubPr>
                            <m:e>
                              <m:r>
                                <a:rPr lang="en-SG" sz="2400" b="0" i="1" smtClean="0">
                                  <a:solidFill>
                                    <a:srgbClr val="C00000"/>
                                  </a:solidFill>
                                  <a:latin typeface="Cambria Math" panose="02040503050406030204" pitchFamily="18" charset="0"/>
                                  <a:ea typeface="Cambria Math" panose="02040503050406030204" pitchFamily="18" charset="0"/>
                                </a:rPr>
                                <m:t>𝑙𝑜𝑔</m:t>
                              </m:r>
                            </m:e>
                            <m:sub>
                              <m:r>
                                <a:rPr lang="en-SG" sz="2400" b="0" i="1" smtClean="0">
                                  <a:solidFill>
                                    <a:srgbClr val="C00000"/>
                                  </a:solidFill>
                                  <a:latin typeface="Cambria Math" panose="02040503050406030204" pitchFamily="18" charset="0"/>
                                  <a:ea typeface="Cambria Math" panose="02040503050406030204" pitchFamily="18" charset="0"/>
                                </a:rPr>
                                <m:t>10</m:t>
                              </m:r>
                            </m:sub>
                          </m:sSub>
                          <m:r>
                            <a:rPr lang="en-SG" sz="2400" b="0" i="1" smtClean="0">
                              <a:solidFill>
                                <a:srgbClr val="C00000"/>
                              </a:solidFill>
                              <a:latin typeface="Cambria Math" panose="02040503050406030204" pitchFamily="18" charset="0"/>
                              <a:ea typeface="Cambria Math" panose="02040503050406030204" pitchFamily="18" charset="0"/>
                            </a:rPr>
                            <m:t> 92</m:t>
                          </m:r>
                        </m:num>
                        <m:den>
                          <m:sSub>
                            <m:sSubPr>
                              <m:ctrlPr>
                                <a:rPr lang="en-SG" sz="2400" b="0" i="1" smtClean="0">
                                  <a:solidFill>
                                    <a:srgbClr val="C00000"/>
                                  </a:solidFill>
                                  <a:latin typeface="Cambria Math" panose="02040503050406030204" pitchFamily="18" charset="0"/>
                                  <a:ea typeface="Cambria Math" panose="02040503050406030204" pitchFamily="18" charset="0"/>
                                </a:rPr>
                              </m:ctrlPr>
                            </m:sSubPr>
                            <m:e>
                              <m:r>
                                <a:rPr lang="en-SG" sz="2400" b="0" i="1" smtClean="0">
                                  <a:solidFill>
                                    <a:srgbClr val="C00000"/>
                                  </a:solidFill>
                                  <a:latin typeface="Cambria Math" panose="02040503050406030204" pitchFamily="18" charset="0"/>
                                  <a:ea typeface="Cambria Math" panose="02040503050406030204" pitchFamily="18" charset="0"/>
                                </a:rPr>
                                <m:t>𝑙𝑜𝑔</m:t>
                              </m:r>
                            </m:e>
                            <m:sub>
                              <m:r>
                                <a:rPr lang="en-SG" sz="2400" b="0" i="1" smtClean="0">
                                  <a:solidFill>
                                    <a:srgbClr val="C00000"/>
                                  </a:solidFill>
                                  <a:latin typeface="Cambria Math" panose="02040503050406030204" pitchFamily="18" charset="0"/>
                                  <a:ea typeface="Cambria Math" panose="02040503050406030204" pitchFamily="18" charset="0"/>
                                </a:rPr>
                                <m:t>10</m:t>
                              </m:r>
                            </m:sub>
                          </m:sSub>
                          <m:r>
                            <a:rPr lang="en-SG" sz="2400" b="0" i="1" smtClean="0">
                              <a:solidFill>
                                <a:srgbClr val="C00000"/>
                              </a:solidFill>
                              <a:latin typeface="Cambria Math" panose="02040503050406030204" pitchFamily="18" charset="0"/>
                              <a:ea typeface="Cambria Math" panose="02040503050406030204" pitchFamily="18" charset="0"/>
                            </a:rPr>
                            <m:t> 2</m:t>
                          </m:r>
                        </m:den>
                      </m:f>
                    </m:oMath>
                  </m:oMathPara>
                </a14:m>
                <a:endParaRPr lang="en-SG" sz="2400" b="0" dirty="0">
                  <a:solidFill>
                    <a:srgbClr val="C00000"/>
                  </a:solidFill>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SG" sz="2400" b="0" i="1" smtClean="0">
                          <a:solidFill>
                            <a:srgbClr val="C00000"/>
                          </a:solidFill>
                          <a:latin typeface="Cambria Math" panose="02040503050406030204" pitchFamily="18" charset="0"/>
                        </a:rPr>
                        <m:t>                  =150.04 </m:t>
                      </m:r>
                      <m:r>
                        <a:rPr lang="en-SG" sz="2400" b="0" i="1" smtClean="0">
                          <a:solidFill>
                            <a:srgbClr val="C00000"/>
                          </a:solidFill>
                          <a:latin typeface="Cambria Math" panose="02040503050406030204" pitchFamily="18" charset="0"/>
                        </a:rPr>
                        <m:t>𝑏𝑖𝑡𝑠</m:t>
                      </m:r>
                    </m:oMath>
                  </m:oMathPara>
                </a14:m>
                <a:endParaRPr lang="en-SG" sz="2400" dirty="0">
                  <a:solidFill>
                    <a:srgbClr val="C0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57200" y="2609850"/>
                <a:ext cx="8229600" cy="3443700"/>
              </a:xfrm>
              <a:prstGeom prst="rect">
                <a:avLst/>
              </a:prstGeom>
              <a:blipFill>
                <a:blip r:embed="rId2"/>
                <a:stretch>
                  <a:fillRect l="-1111" t="-1239"/>
                </a:stretch>
              </a:blipFill>
            </p:spPr>
            <p:txBody>
              <a:bodyPr/>
              <a:lstStyle/>
              <a:p>
                <a:r>
                  <a:rPr lang="en-SG">
                    <a:noFill/>
                  </a:rPr>
                  <a:t> </a:t>
                </a:r>
              </a:p>
            </p:txBody>
          </p:sp>
        </mc:Fallback>
      </mc:AlternateContent>
    </p:spTree>
    <p:extLst>
      <p:ext uri="{BB962C8B-B14F-4D97-AF65-F5344CB8AC3E}">
        <p14:creationId xmlns:p14="http://schemas.microsoft.com/office/powerpoint/2010/main" val="319278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1e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SG" dirty="0">
                    <a:solidFill>
                      <a:srgbClr val="C00000"/>
                    </a:solidFill>
                  </a:rPr>
                  <a:t>150.04 bits of information forms 1.47 x 10</a:t>
                </a:r>
                <a:r>
                  <a:rPr lang="en-SG" baseline="30000" dirty="0">
                    <a:solidFill>
                      <a:srgbClr val="C00000"/>
                    </a:solidFill>
                  </a:rPr>
                  <a:t>45</a:t>
                </a:r>
                <a:r>
                  <a:rPr lang="en-SG" dirty="0">
                    <a:solidFill>
                      <a:srgbClr val="C00000"/>
                    </a:solidFill>
                  </a:rPr>
                  <a:t> combinations. With a typical computer that can find 1000 combination in a second, for example, a brute-form attempt for 1.47 x 10</a:t>
                </a:r>
                <a:r>
                  <a:rPr lang="en-SG" baseline="30000" dirty="0">
                    <a:solidFill>
                      <a:srgbClr val="C00000"/>
                    </a:solidFill>
                  </a:rPr>
                  <a:t>45</a:t>
                </a:r>
                <a:r>
                  <a:rPr lang="en-SG" dirty="0">
                    <a:solidFill>
                      <a:srgbClr val="C00000"/>
                    </a:solidFill>
                  </a:rPr>
                  <a:t> combinations would need</a:t>
                </a:r>
              </a:p>
              <a:p>
                <a:pPr marL="0" indent="0">
                  <a:buNone/>
                </a:pPr>
                <a:endParaRPr lang="en-SG" baseline="30000" dirty="0">
                  <a:solidFill>
                    <a:srgbClr val="C00000"/>
                  </a:solidFill>
                </a:endParaRPr>
              </a:p>
              <a:p>
                <a:pPr marL="0" indent="0">
                  <a:buNone/>
                </a:pPr>
                <a14:m>
                  <m:oMathPara xmlns:m="http://schemas.openxmlformats.org/officeDocument/2006/math">
                    <m:oMathParaPr>
                      <m:jc m:val="left"/>
                    </m:oMathParaPr>
                    <m:oMath xmlns:m="http://schemas.openxmlformats.org/officeDocument/2006/math">
                      <m:f>
                        <m:fPr>
                          <m:ctrlPr>
                            <a:rPr lang="en-SG" b="0" i="1" smtClean="0">
                              <a:solidFill>
                                <a:srgbClr val="C00000"/>
                              </a:solidFill>
                              <a:latin typeface="Cambria Math" panose="02040503050406030204" pitchFamily="18" charset="0"/>
                            </a:rPr>
                          </m:ctrlPr>
                        </m:fPr>
                        <m:num>
                          <m:d>
                            <m:dPr>
                              <m:ctrlPr>
                                <a:rPr lang="en-SG" i="1" smtClean="0">
                                  <a:solidFill>
                                    <a:srgbClr val="C00000"/>
                                  </a:solidFill>
                                  <a:latin typeface="Cambria Math" panose="02040503050406030204" pitchFamily="18" charset="0"/>
                                </a:rPr>
                              </m:ctrlPr>
                            </m:dPr>
                            <m:e>
                              <m:r>
                                <a:rPr lang="en-SG" b="0" i="1" smtClean="0">
                                  <a:solidFill>
                                    <a:srgbClr val="C00000"/>
                                  </a:solidFill>
                                  <a:latin typeface="Cambria Math" panose="02040503050406030204" pitchFamily="18" charset="0"/>
                                </a:rPr>
                                <m:t>1.47</m:t>
                              </m:r>
                              <m:r>
                                <a:rPr lang="en-SG" b="0" i="1" smtClean="0">
                                  <a:solidFill>
                                    <a:srgbClr val="C00000"/>
                                  </a:solidFill>
                                  <a:latin typeface="Cambria Math" panose="02040503050406030204" pitchFamily="18" charset="0"/>
                                  <a:ea typeface="Cambria Math" panose="02040503050406030204" pitchFamily="18" charset="0"/>
                                </a:rPr>
                                <m:t>×</m:t>
                              </m:r>
                              <m:sSup>
                                <m:sSupPr>
                                  <m:ctrlPr>
                                    <a:rPr lang="en-SG" b="0" i="1" smtClean="0">
                                      <a:solidFill>
                                        <a:srgbClr val="C00000"/>
                                      </a:solidFill>
                                      <a:latin typeface="Cambria Math" panose="02040503050406030204" pitchFamily="18" charset="0"/>
                                      <a:ea typeface="Cambria Math" panose="02040503050406030204" pitchFamily="18" charset="0"/>
                                    </a:rPr>
                                  </m:ctrlPr>
                                </m:sSupPr>
                                <m:e>
                                  <m:r>
                                    <a:rPr lang="en-SG" b="0" i="1" smtClean="0">
                                      <a:solidFill>
                                        <a:srgbClr val="C00000"/>
                                      </a:solidFill>
                                      <a:latin typeface="Cambria Math" panose="02040503050406030204" pitchFamily="18" charset="0"/>
                                      <a:ea typeface="Cambria Math" panose="02040503050406030204" pitchFamily="18" charset="0"/>
                                    </a:rPr>
                                    <m:t>10</m:t>
                                  </m:r>
                                </m:e>
                                <m:sup>
                                  <m:r>
                                    <a:rPr lang="en-SG" b="0" i="1" smtClean="0">
                                      <a:solidFill>
                                        <a:srgbClr val="C00000"/>
                                      </a:solidFill>
                                      <a:latin typeface="Cambria Math" panose="02040503050406030204" pitchFamily="18" charset="0"/>
                                      <a:ea typeface="Cambria Math" panose="02040503050406030204" pitchFamily="18" charset="0"/>
                                    </a:rPr>
                                    <m:t>45</m:t>
                                  </m:r>
                                </m:sup>
                              </m:sSup>
                            </m:e>
                          </m:d>
                        </m:num>
                        <m:den>
                          <m:r>
                            <a:rPr lang="en-SG" b="0" i="1" smtClean="0">
                              <a:solidFill>
                                <a:srgbClr val="C00000"/>
                              </a:solidFill>
                              <a:latin typeface="Cambria Math" panose="02040503050406030204" pitchFamily="18" charset="0"/>
                            </a:rPr>
                            <m:t>1000</m:t>
                          </m:r>
                        </m:den>
                      </m:f>
                      <m:r>
                        <a:rPr lang="en-SG" b="0" i="1" smtClean="0">
                          <a:solidFill>
                            <a:srgbClr val="C00000"/>
                          </a:solidFill>
                          <a:latin typeface="Cambria Math" panose="02040503050406030204" pitchFamily="18" charset="0"/>
                        </a:rPr>
                        <m:t>=1.47</m:t>
                      </m:r>
                      <m:r>
                        <a:rPr lang="en-SG" b="0" i="1" smtClean="0">
                          <a:solidFill>
                            <a:srgbClr val="C00000"/>
                          </a:solidFill>
                          <a:latin typeface="Cambria Math" panose="02040503050406030204" pitchFamily="18" charset="0"/>
                          <a:ea typeface="Cambria Math" panose="02040503050406030204" pitchFamily="18" charset="0"/>
                        </a:rPr>
                        <m:t>×</m:t>
                      </m:r>
                      <m:sSup>
                        <m:sSupPr>
                          <m:ctrlPr>
                            <a:rPr lang="en-SG" b="0" i="1" smtClean="0">
                              <a:solidFill>
                                <a:srgbClr val="C00000"/>
                              </a:solidFill>
                              <a:latin typeface="Cambria Math" panose="02040503050406030204" pitchFamily="18" charset="0"/>
                              <a:ea typeface="Cambria Math" panose="02040503050406030204" pitchFamily="18" charset="0"/>
                            </a:rPr>
                          </m:ctrlPr>
                        </m:sSupPr>
                        <m:e>
                          <m:r>
                            <a:rPr lang="en-SG" b="0" i="1" smtClean="0">
                              <a:solidFill>
                                <a:srgbClr val="C00000"/>
                              </a:solidFill>
                              <a:latin typeface="Cambria Math" panose="02040503050406030204" pitchFamily="18" charset="0"/>
                              <a:ea typeface="Cambria Math" panose="02040503050406030204" pitchFamily="18" charset="0"/>
                            </a:rPr>
                            <m:t>10</m:t>
                          </m:r>
                        </m:e>
                        <m:sup>
                          <m:r>
                            <a:rPr lang="en-SG" b="0" i="1" smtClean="0">
                              <a:solidFill>
                                <a:srgbClr val="C00000"/>
                              </a:solidFill>
                              <a:latin typeface="Cambria Math" panose="02040503050406030204" pitchFamily="18" charset="0"/>
                              <a:ea typeface="Cambria Math" panose="02040503050406030204" pitchFamily="18" charset="0"/>
                            </a:rPr>
                            <m:t>42</m:t>
                          </m:r>
                        </m:sup>
                      </m:sSup>
                      <m:r>
                        <a:rPr lang="en-SG" b="0" i="1" smtClean="0">
                          <a:solidFill>
                            <a:srgbClr val="C00000"/>
                          </a:solidFill>
                          <a:latin typeface="Cambria Math" panose="02040503050406030204" pitchFamily="18" charset="0"/>
                          <a:ea typeface="Cambria Math" panose="02040503050406030204" pitchFamily="18" charset="0"/>
                        </a:rPr>
                        <m:t> </m:t>
                      </m:r>
                      <m:r>
                        <a:rPr lang="en-SG" b="0" i="1" smtClean="0">
                          <a:solidFill>
                            <a:srgbClr val="C00000"/>
                          </a:solidFill>
                          <a:latin typeface="Cambria Math" panose="02040503050406030204" pitchFamily="18" charset="0"/>
                          <a:ea typeface="Cambria Math" panose="02040503050406030204" pitchFamily="18" charset="0"/>
                        </a:rPr>
                        <m:t>𝑠𝑒𝑐𝑜𝑛𝑑𝑠</m:t>
                      </m:r>
                    </m:oMath>
                  </m:oMathPara>
                </a14:m>
                <a:endParaRPr lang="en-SG" dirty="0">
                  <a:solidFill>
                    <a:srgbClr val="C00000"/>
                  </a:solidFill>
                </a:endParaRPr>
              </a:p>
              <a:p>
                <a:pPr marL="0" indent="0">
                  <a:buNone/>
                </a:pPr>
                <a14:m>
                  <m:oMathPara xmlns:m="http://schemas.openxmlformats.org/officeDocument/2006/math">
                    <m:oMathParaPr>
                      <m:jc m:val="left"/>
                    </m:oMathParaPr>
                    <m:oMath xmlns:m="http://schemas.openxmlformats.org/officeDocument/2006/math">
                      <m:f>
                        <m:fPr>
                          <m:ctrlPr>
                            <a:rPr lang="en-SG" i="1" smtClean="0">
                              <a:solidFill>
                                <a:srgbClr val="C00000"/>
                              </a:solidFill>
                              <a:latin typeface="Cambria Math" panose="02040503050406030204" pitchFamily="18" charset="0"/>
                            </a:rPr>
                          </m:ctrlPr>
                        </m:fPr>
                        <m:num>
                          <m:r>
                            <a:rPr lang="en-SG" b="0" i="1" smtClean="0">
                              <a:solidFill>
                                <a:srgbClr val="C00000"/>
                              </a:solidFill>
                              <a:latin typeface="Cambria Math" panose="02040503050406030204" pitchFamily="18" charset="0"/>
                            </a:rPr>
                            <m:t>1.47</m:t>
                          </m:r>
                          <m:r>
                            <a:rPr lang="en-SG" b="0" i="1" smtClean="0">
                              <a:solidFill>
                                <a:srgbClr val="C00000"/>
                              </a:solidFill>
                              <a:latin typeface="Cambria Math" panose="02040503050406030204" pitchFamily="18" charset="0"/>
                              <a:ea typeface="Cambria Math" panose="02040503050406030204" pitchFamily="18" charset="0"/>
                            </a:rPr>
                            <m:t>×</m:t>
                          </m:r>
                          <m:sSup>
                            <m:sSupPr>
                              <m:ctrlPr>
                                <a:rPr lang="en-SG" b="0" i="1" smtClean="0">
                                  <a:solidFill>
                                    <a:srgbClr val="C00000"/>
                                  </a:solidFill>
                                  <a:latin typeface="Cambria Math" panose="02040503050406030204" pitchFamily="18" charset="0"/>
                                  <a:ea typeface="Cambria Math" panose="02040503050406030204" pitchFamily="18" charset="0"/>
                                </a:rPr>
                              </m:ctrlPr>
                            </m:sSupPr>
                            <m:e>
                              <m:r>
                                <a:rPr lang="en-SG" b="0" i="1" smtClean="0">
                                  <a:solidFill>
                                    <a:srgbClr val="C00000"/>
                                  </a:solidFill>
                                  <a:latin typeface="Cambria Math" panose="02040503050406030204" pitchFamily="18" charset="0"/>
                                  <a:ea typeface="Cambria Math" panose="02040503050406030204" pitchFamily="18" charset="0"/>
                                </a:rPr>
                                <m:t>10</m:t>
                              </m:r>
                            </m:e>
                            <m:sup>
                              <m:r>
                                <a:rPr lang="en-SG" b="0" i="1" smtClean="0">
                                  <a:solidFill>
                                    <a:srgbClr val="C00000"/>
                                  </a:solidFill>
                                  <a:latin typeface="Cambria Math" panose="02040503050406030204" pitchFamily="18" charset="0"/>
                                  <a:ea typeface="Cambria Math" panose="02040503050406030204" pitchFamily="18" charset="0"/>
                                </a:rPr>
                                <m:t>45</m:t>
                              </m:r>
                            </m:sup>
                          </m:sSup>
                        </m:num>
                        <m:den>
                          <m:r>
                            <a:rPr lang="en-SG" b="0" i="1" smtClean="0">
                              <a:solidFill>
                                <a:srgbClr val="C00000"/>
                              </a:solidFill>
                              <a:latin typeface="Cambria Math" panose="02040503050406030204" pitchFamily="18" charset="0"/>
                            </a:rPr>
                            <m:t>3600</m:t>
                          </m:r>
                        </m:den>
                      </m:f>
                      <m:r>
                        <a:rPr lang="en-SG" b="0" i="1" smtClean="0">
                          <a:solidFill>
                            <a:srgbClr val="C00000"/>
                          </a:solidFill>
                          <a:latin typeface="Cambria Math" panose="02040503050406030204" pitchFamily="18" charset="0"/>
                        </a:rPr>
                        <m:t>=4.08</m:t>
                      </m:r>
                      <m:r>
                        <a:rPr lang="en-SG" b="0" i="1" smtClean="0">
                          <a:solidFill>
                            <a:srgbClr val="C00000"/>
                          </a:solidFill>
                          <a:latin typeface="Cambria Math" panose="02040503050406030204" pitchFamily="18" charset="0"/>
                          <a:ea typeface="Cambria Math" panose="02040503050406030204" pitchFamily="18" charset="0"/>
                        </a:rPr>
                        <m:t>×</m:t>
                      </m:r>
                      <m:sSup>
                        <m:sSupPr>
                          <m:ctrlPr>
                            <a:rPr lang="en-SG" b="0" i="1" smtClean="0">
                              <a:solidFill>
                                <a:srgbClr val="C00000"/>
                              </a:solidFill>
                              <a:latin typeface="Cambria Math" panose="02040503050406030204" pitchFamily="18" charset="0"/>
                              <a:ea typeface="Cambria Math" panose="02040503050406030204" pitchFamily="18" charset="0"/>
                            </a:rPr>
                          </m:ctrlPr>
                        </m:sSupPr>
                        <m:e>
                          <m:r>
                            <a:rPr lang="en-SG" b="0" i="1" smtClean="0">
                              <a:solidFill>
                                <a:srgbClr val="C00000"/>
                              </a:solidFill>
                              <a:latin typeface="Cambria Math" panose="02040503050406030204" pitchFamily="18" charset="0"/>
                              <a:ea typeface="Cambria Math" panose="02040503050406030204" pitchFamily="18" charset="0"/>
                            </a:rPr>
                            <m:t>10</m:t>
                          </m:r>
                        </m:e>
                        <m:sup>
                          <m:r>
                            <a:rPr lang="en-SG" b="0" i="1" smtClean="0">
                              <a:solidFill>
                                <a:srgbClr val="C00000"/>
                              </a:solidFill>
                              <a:latin typeface="Cambria Math" panose="02040503050406030204" pitchFamily="18" charset="0"/>
                              <a:ea typeface="Cambria Math" panose="02040503050406030204" pitchFamily="18" charset="0"/>
                            </a:rPr>
                            <m:t>38</m:t>
                          </m:r>
                        </m:sup>
                      </m:sSup>
                      <m:r>
                        <a:rPr lang="en-SG" b="0" i="1" smtClean="0">
                          <a:solidFill>
                            <a:srgbClr val="C00000"/>
                          </a:solidFill>
                          <a:latin typeface="Cambria Math" panose="02040503050406030204" pitchFamily="18" charset="0"/>
                          <a:ea typeface="Cambria Math" panose="02040503050406030204" pitchFamily="18" charset="0"/>
                        </a:rPr>
                        <m:t> </m:t>
                      </m:r>
                      <m:r>
                        <a:rPr lang="en-SG" b="0" i="1" smtClean="0">
                          <a:solidFill>
                            <a:srgbClr val="C00000"/>
                          </a:solidFill>
                          <a:latin typeface="Cambria Math" panose="02040503050406030204" pitchFamily="18" charset="0"/>
                          <a:ea typeface="Cambria Math" panose="02040503050406030204" pitchFamily="18" charset="0"/>
                        </a:rPr>
                        <m:t>h𝑜𝑢𝑟𝑠</m:t>
                      </m:r>
                    </m:oMath>
                  </m:oMathPara>
                </a14:m>
                <a:endParaRPr lang="en-SG" b="0" dirty="0">
                  <a:solidFill>
                    <a:srgbClr val="C00000"/>
                  </a:solidFill>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f>
                        <m:fPr>
                          <m:ctrlPr>
                            <a:rPr lang="en-SG" i="1" smtClean="0">
                              <a:solidFill>
                                <a:srgbClr val="C00000"/>
                              </a:solidFill>
                              <a:latin typeface="Cambria Math" panose="02040503050406030204" pitchFamily="18" charset="0"/>
                            </a:rPr>
                          </m:ctrlPr>
                        </m:fPr>
                        <m:num>
                          <m:r>
                            <a:rPr lang="en-SG" b="0" i="1" smtClean="0">
                              <a:solidFill>
                                <a:srgbClr val="C00000"/>
                              </a:solidFill>
                              <a:latin typeface="Cambria Math" panose="02040503050406030204" pitchFamily="18" charset="0"/>
                            </a:rPr>
                            <m:t>4.08</m:t>
                          </m:r>
                          <m:r>
                            <a:rPr lang="en-SG" b="0" i="1" smtClean="0">
                              <a:solidFill>
                                <a:srgbClr val="C00000"/>
                              </a:solidFill>
                              <a:latin typeface="Cambria Math" panose="02040503050406030204" pitchFamily="18" charset="0"/>
                              <a:ea typeface="Cambria Math" panose="02040503050406030204" pitchFamily="18" charset="0"/>
                            </a:rPr>
                            <m:t>×</m:t>
                          </m:r>
                          <m:sSup>
                            <m:sSupPr>
                              <m:ctrlPr>
                                <a:rPr lang="en-SG" b="0" i="1" smtClean="0">
                                  <a:solidFill>
                                    <a:srgbClr val="C00000"/>
                                  </a:solidFill>
                                  <a:latin typeface="Cambria Math" panose="02040503050406030204" pitchFamily="18" charset="0"/>
                                  <a:ea typeface="Cambria Math" panose="02040503050406030204" pitchFamily="18" charset="0"/>
                                </a:rPr>
                              </m:ctrlPr>
                            </m:sSupPr>
                            <m:e>
                              <m:r>
                                <a:rPr lang="en-SG" b="0" i="1" smtClean="0">
                                  <a:solidFill>
                                    <a:srgbClr val="C00000"/>
                                  </a:solidFill>
                                  <a:latin typeface="Cambria Math" panose="02040503050406030204" pitchFamily="18" charset="0"/>
                                  <a:ea typeface="Cambria Math" panose="02040503050406030204" pitchFamily="18" charset="0"/>
                                </a:rPr>
                                <m:t>10</m:t>
                              </m:r>
                            </m:e>
                            <m:sup>
                              <m:r>
                                <a:rPr lang="en-SG" b="0" i="1" smtClean="0">
                                  <a:solidFill>
                                    <a:srgbClr val="C00000"/>
                                  </a:solidFill>
                                  <a:latin typeface="Cambria Math" panose="02040503050406030204" pitchFamily="18" charset="0"/>
                                  <a:ea typeface="Cambria Math" panose="02040503050406030204" pitchFamily="18" charset="0"/>
                                </a:rPr>
                                <m:t>38</m:t>
                              </m:r>
                            </m:sup>
                          </m:sSup>
                        </m:num>
                        <m:den>
                          <m:r>
                            <a:rPr lang="en-SG" b="0" i="1" smtClean="0">
                              <a:solidFill>
                                <a:srgbClr val="C00000"/>
                              </a:solidFill>
                              <a:latin typeface="Cambria Math" panose="02040503050406030204" pitchFamily="18" charset="0"/>
                            </a:rPr>
                            <m:t>24</m:t>
                          </m:r>
                        </m:den>
                      </m:f>
                      <m:r>
                        <a:rPr lang="en-SG" b="0" i="1" smtClean="0">
                          <a:solidFill>
                            <a:srgbClr val="C00000"/>
                          </a:solidFill>
                          <a:latin typeface="Cambria Math" panose="02040503050406030204" pitchFamily="18" charset="0"/>
                        </a:rPr>
                        <m:t>=1.7</m:t>
                      </m:r>
                      <m:r>
                        <a:rPr lang="en-SG" b="0" i="1" smtClean="0">
                          <a:solidFill>
                            <a:srgbClr val="C00000"/>
                          </a:solidFill>
                          <a:latin typeface="Cambria Math" panose="02040503050406030204" pitchFamily="18" charset="0"/>
                          <a:ea typeface="Cambria Math" panose="02040503050406030204" pitchFamily="18" charset="0"/>
                        </a:rPr>
                        <m:t>×</m:t>
                      </m:r>
                      <m:sSup>
                        <m:sSupPr>
                          <m:ctrlPr>
                            <a:rPr lang="en-SG" b="0" i="1" smtClean="0">
                              <a:solidFill>
                                <a:srgbClr val="C00000"/>
                              </a:solidFill>
                              <a:latin typeface="Cambria Math" panose="02040503050406030204" pitchFamily="18" charset="0"/>
                              <a:ea typeface="Cambria Math" panose="02040503050406030204" pitchFamily="18" charset="0"/>
                            </a:rPr>
                          </m:ctrlPr>
                        </m:sSupPr>
                        <m:e>
                          <m:r>
                            <a:rPr lang="en-SG" b="0" i="1" smtClean="0">
                              <a:solidFill>
                                <a:srgbClr val="C00000"/>
                              </a:solidFill>
                              <a:latin typeface="Cambria Math" panose="02040503050406030204" pitchFamily="18" charset="0"/>
                              <a:ea typeface="Cambria Math" panose="02040503050406030204" pitchFamily="18" charset="0"/>
                            </a:rPr>
                            <m:t>10</m:t>
                          </m:r>
                        </m:e>
                        <m:sup>
                          <m:r>
                            <a:rPr lang="en-SG" b="0" i="1" smtClean="0">
                              <a:solidFill>
                                <a:srgbClr val="C00000"/>
                              </a:solidFill>
                              <a:latin typeface="Cambria Math" panose="02040503050406030204" pitchFamily="18" charset="0"/>
                              <a:ea typeface="Cambria Math" panose="02040503050406030204" pitchFamily="18" charset="0"/>
                            </a:rPr>
                            <m:t>37</m:t>
                          </m:r>
                        </m:sup>
                      </m:sSup>
                      <m:r>
                        <a:rPr lang="en-SG" b="0" i="0" smtClean="0">
                          <a:solidFill>
                            <a:srgbClr val="C00000"/>
                          </a:solidFill>
                          <a:latin typeface="Cambria Math" panose="02040503050406030204" pitchFamily="18" charset="0"/>
                          <a:ea typeface="Cambria Math" panose="02040503050406030204" pitchFamily="18" charset="0"/>
                        </a:rPr>
                        <m:t> </m:t>
                      </m:r>
                      <m:r>
                        <a:rPr lang="en-SG" b="0" i="1" smtClean="0">
                          <a:solidFill>
                            <a:srgbClr val="C00000"/>
                          </a:solidFill>
                          <a:latin typeface="Cambria Math" panose="02040503050406030204" pitchFamily="18" charset="0"/>
                          <a:ea typeface="Cambria Math" panose="02040503050406030204" pitchFamily="18" charset="0"/>
                        </a:rPr>
                        <m:t>𝑑𝑎𝑦𝑠</m:t>
                      </m:r>
                    </m:oMath>
                  </m:oMathPara>
                </a14:m>
                <a:endParaRPr lang="en-SG" i="1" dirty="0">
                  <a:solidFill>
                    <a:srgbClr val="C00000"/>
                  </a:solidFill>
                </a:endParaRPr>
              </a:p>
              <a:p>
                <a:pPr marL="0" indent="0">
                  <a:buNone/>
                </a:pPr>
                <a14:m>
                  <m:oMathPara xmlns:m="http://schemas.openxmlformats.org/officeDocument/2006/math">
                    <m:oMathParaPr>
                      <m:jc m:val="left"/>
                    </m:oMathParaPr>
                    <m:oMath xmlns:m="http://schemas.openxmlformats.org/officeDocument/2006/math">
                      <m:f>
                        <m:fPr>
                          <m:ctrlPr>
                            <a:rPr lang="en-SG" i="1" smtClean="0">
                              <a:solidFill>
                                <a:srgbClr val="C00000"/>
                              </a:solidFill>
                              <a:latin typeface="Cambria Math" panose="02040503050406030204" pitchFamily="18" charset="0"/>
                            </a:rPr>
                          </m:ctrlPr>
                        </m:fPr>
                        <m:num>
                          <m:r>
                            <a:rPr lang="en-SG" b="0" i="1" smtClean="0">
                              <a:solidFill>
                                <a:srgbClr val="C00000"/>
                              </a:solidFill>
                              <a:latin typeface="Cambria Math" panose="02040503050406030204" pitchFamily="18" charset="0"/>
                            </a:rPr>
                            <m:t>1.7</m:t>
                          </m:r>
                          <m:r>
                            <a:rPr lang="en-SG" b="0" i="1" smtClean="0">
                              <a:solidFill>
                                <a:srgbClr val="C00000"/>
                              </a:solidFill>
                              <a:latin typeface="Cambria Math" panose="02040503050406030204" pitchFamily="18" charset="0"/>
                              <a:ea typeface="Cambria Math" panose="02040503050406030204" pitchFamily="18" charset="0"/>
                            </a:rPr>
                            <m:t>×</m:t>
                          </m:r>
                          <m:sSup>
                            <m:sSupPr>
                              <m:ctrlPr>
                                <a:rPr lang="en-SG" b="0" i="1" smtClean="0">
                                  <a:solidFill>
                                    <a:srgbClr val="C00000"/>
                                  </a:solidFill>
                                  <a:latin typeface="Cambria Math" panose="02040503050406030204" pitchFamily="18" charset="0"/>
                                  <a:ea typeface="Cambria Math" panose="02040503050406030204" pitchFamily="18" charset="0"/>
                                </a:rPr>
                              </m:ctrlPr>
                            </m:sSupPr>
                            <m:e>
                              <m:r>
                                <a:rPr lang="en-SG" b="0" i="1" smtClean="0">
                                  <a:solidFill>
                                    <a:srgbClr val="C00000"/>
                                  </a:solidFill>
                                  <a:latin typeface="Cambria Math" panose="02040503050406030204" pitchFamily="18" charset="0"/>
                                  <a:ea typeface="Cambria Math" panose="02040503050406030204" pitchFamily="18" charset="0"/>
                                </a:rPr>
                                <m:t>10</m:t>
                              </m:r>
                            </m:e>
                            <m:sup>
                              <m:r>
                                <a:rPr lang="en-SG" b="0" i="1" smtClean="0">
                                  <a:solidFill>
                                    <a:srgbClr val="C00000"/>
                                  </a:solidFill>
                                  <a:latin typeface="Cambria Math" panose="02040503050406030204" pitchFamily="18" charset="0"/>
                                  <a:ea typeface="Cambria Math" panose="02040503050406030204" pitchFamily="18" charset="0"/>
                                </a:rPr>
                                <m:t>37</m:t>
                              </m:r>
                            </m:sup>
                          </m:sSup>
                        </m:num>
                        <m:den>
                          <m:r>
                            <a:rPr lang="en-SG" b="0" i="1" smtClean="0">
                              <a:solidFill>
                                <a:srgbClr val="C00000"/>
                              </a:solidFill>
                              <a:latin typeface="Cambria Math" panose="02040503050406030204" pitchFamily="18" charset="0"/>
                            </a:rPr>
                            <m:t>365</m:t>
                          </m:r>
                        </m:den>
                      </m:f>
                      <m:r>
                        <a:rPr lang="en-SG" b="0" i="1" smtClean="0">
                          <a:solidFill>
                            <a:srgbClr val="C00000"/>
                          </a:solidFill>
                          <a:latin typeface="Cambria Math" panose="02040503050406030204" pitchFamily="18" charset="0"/>
                        </a:rPr>
                        <m:t>=4.7</m:t>
                      </m:r>
                      <m:r>
                        <a:rPr lang="en-SG" b="0" i="1" smtClean="0">
                          <a:solidFill>
                            <a:srgbClr val="C00000"/>
                          </a:solidFill>
                          <a:latin typeface="Cambria Math" panose="02040503050406030204" pitchFamily="18" charset="0"/>
                          <a:ea typeface="Cambria Math" panose="02040503050406030204" pitchFamily="18" charset="0"/>
                        </a:rPr>
                        <m:t>×</m:t>
                      </m:r>
                      <m:sSup>
                        <m:sSupPr>
                          <m:ctrlPr>
                            <a:rPr lang="en-SG" b="0" i="1" smtClean="0">
                              <a:solidFill>
                                <a:srgbClr val="C00000"/>
                              </a:solidFill>
                              <a:latin typeface="Cambria Math" panose="02040503050406030204" pitchFamily="18" charset="0"/>
                              <a:ea typeface="Cambria Math" panose="02040503050406030204" pitchFamily="18" charset="0"/>
                            </a:rPr>
                          </m:ctrlPr>
                        </m:sSupPr>
                        <m:e>
                          <m:r>
                            <a:rPr lang="en-SG" b="0" i="1" smtClean="0">
                              <a:solidFill>
                                <a:srgbClr val="C00000"/>
                              </a:solidFill>
                              <a:latin typeface="Cambria Math" panose="02040503050406030204" pitchFamily="18" charset="0"/>
                              <a:ea typeface="Cambria Math" panose="02040503050406030204" pitchFamily="18" charset="0"/>
                            </a:rPr>
                            <m:t>10</m:t>
                          </m:r>
                        </m:e>
                        <m:sup>
                          <m:r>
                            <a:rPr lang="en-SG" b="0" i="1" smtClean="0">
                              <a:solidFill>
                                <a:srgbClr val="C00000"/>
                              </a:solidFill>
                              <a:latin typeface="Cambria Math" panose="02040503050406030204" pitchFamily="18" charset="0"/>
                              <a:ea typeface="Cambria Math" panose="02040503050406030204" pitchFamily="18" charset="0"/>
                            </a:rPr>
                            <m:t>34</m:t>
                          </m:r>
                        </m:sup>
                      </m:sSup>
                      <m:r>
                        <a:rPr lang="en-SG" b="0" i="1" smtClean="0">
                          <a:solidFill>
                            <a:srgbClr val="C00000"/>
                          </a:solidFill>
                          <a:latin typeface="Cambria Math" panose="02040503050406030204" pitchFamily="18" charset="0"/>
                          <a:ea typeface="Cambria Math" panose="02040503050406030204" pitchFamily="18" charset="0"/>
                        </a:rPr>
                        <m:t> </m:t>
                      </m:r>
                      <m:r>
                        <a:rPr lang="en-SG" b="0" i="1" smtClean="0">
                          <a:solidFill>
                            <a:srgbClr val="C00000"/>
                          </a:solidFill>
                          <a:latin typeface="Cambria Math" panose="02040503050406030204" pitchFamily="18" charset="0"/>
                          <a:ea typeface="Cambria Math" panose="02040503050406030204" pitchFamily="18" charset="0"/>
                        </a:rPr>
                        <m:t>𝑦𝑒𝑎𝑟𝑠</m:t>
                      </m:r>
                    </m:oMath>
                  </m:oMathPara>
                </a14:m>
                <a:endParaRPr lang="en-SG" dirty="0">
                  <a:solidFill>
                    <a:srgbClr val="C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11" t="-875" r="-1333"/>
                </a:stretch>
              </a:blipFill>
            </p:spPr>
            <p:txBody>
              <a:bodyPr/>
              <a:lstStyle/>
              <a:p>
                <a:r>
                  <a:rPr lang="en-SG">
                    <a:noFill/>
                  </a:rPr>
                  <a:t> </a:t>
                </a:r>
              </a:p>
            </p:txBody>
          </p:sp>
        </mc:Fallback>
      </mc:AlternateContent>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17</a:t>
            </a:fld>
            <a:endParaRPr lang="en-US"/>
          </a:p>
        </p:txBody>
      </p:sp>
    </p:spTree>
    <p:extLst>
      <p:ext uri="{BB962C8B-B14F-4D97-AF65-F5344CB8AC3E}">
        <p14:creationId xmlns:p14="http://schemas.microsoft.com/office/powerpoint/2010/main" val="2533171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1e</a:t>
            </a:r>
          </a:p>
        </p:txBody>
      </p:sp>
      <p:sp>
        <p:nvSpPr>
          <p:cNvPr id="3" name="Content Placeholder 2"/>
          <p:cNvSpPr>
            <a:spLocks noGrp="1"/>
          </p:cNvSpPr>
          <p:nvPr>
            <p:ph idx="1"/>
          </p:nvPr>
        </p:nvSpPr>
        <p:spPr/>
        <p:txBody>
          <a:bodyPr/>
          <a:lstStyle/>
          <a:p>
            <a:pPr marL="0" indent="0">
              <a:buNone/>
            </a:pPr>
            <a:r>
              <a:rPr lang="en-SG" dirty="0">
                <a:solidFill>
                  <a:srgbClr val="C00000"/>
                </a:solidFill>
              </a:rPr>
              <a:t>From the entropy points of view, the password is very strong, and hence ‘yes’ it is a good password. Unfortunately, this is not usually the case in real-life because a randomly generated 23-symbol long password is hard to remember. People tend to generate password with some template or pattern, hence ‘no’ this password is too difficult to remember and people would unlikely use it.</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18</a:t>
            </a:fld>
            <a:endParaRPr lang="en-US"/>
          </a:p>
        </p:txBody>
      </p:sp>
    </p:spTree>
    <p:extLst>
      <p:ext uri="{BB962C8B-B14F-4D97-AF65-F5344CB8AC3E}">
        <p14:creationId xmlns:p14="http://schemas.microsoft.com/office/powerpoint/2010/main" val="4032373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1f</a:t>
            </a:r>
          </a:p>
        </p:txBody>
      </p:sp>
      <p:sp>
        <p:nvSpPr>
          <p:cNvPr id="3" name="Content Placeholder 2"/>
          <p:cNvSpPr>
            <a:spLocks noGrp="1"/>
          </p:cNvSpPr>
          <p:nvPr>
            <p:ph idx="1"/>
          </p:nvPr>
        </p:nvSpPr>
        <p:spPr>
          <a:xfrm>
            <a:off x="457200" y="1420908"/>
            <a:ext cx="8229600" cy="4876800"/>
          </a:xfrm>
        </p:spPr>
        <p:txBody>
          <a:bodyPr/>
          <a:lstStyle/>
          <a:p>
            <a:r>
              <a:rPr lang="en-US" dirty="0"/>
              <a:t>Without writing down your password, or the method of choosing your password, estimate the entropy associated with the password you use most.</a:t>
            </a: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19</a:t>
            </a:fld>
            <a:endParaRPr lang="en-US" dirty="0"/>
          </a:p>
        </p:txBody>
      </p:sp>
    </p:spTree>
    <p:extLst>
      <p:ext uri="{BB962C8B-B14F-4D97-AF65-F5344CB8AC3E}">
        <p14:creationId xmlns:p14="http://schemas.microsoft.com/office/powerpoint/2010/main" val="3527536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a:t>
            </a:r>
          </a:p>
        </p:txBody>
      </p:sp>
      <p:sp>
        <p:nvSpPr>
          <p:cNvPr id="3" name="Content Placeholder 2"/>
          <p:cNvSpPr>
            <a:spLocks noGrp="1"/>
          </p:cNvSpPr>
          <p:nvPr>
            <p:ph idx="1"/>
          </p:nvPr>
        </p:nvSpPr>
        <p:spPr/>
        <p:txBody>
          <a:bodyPr/>
          <a:lstStyle/>
          <a:p>
            <a:pPr marL="0" indent="0">
              <a:buNone/>
            </a:pPr>
            <a:r>
              <a:rPr lang="en-US" dirty="0"/>
              <a:t>Is there any harm in revealing old passwords? Why or why not?</a:t>
            </a:r>
          </a:p>
        </p:txBody>
      </p:sp>
      <p:sp>
        <p:nvSpPr>
          <p:cNvPr id="4" name="Date Placeholder 3"/>
          <p:cNvSpPr>
            <a:spLocks noGrp="1"/>
          </p:cNvSpPr>
          <p:nvPr>
            <p:ph type="dt" sz="half" idx="10"/>
          </p:nvPr>
        </p:nvSpPr>
        <p:spPr/>
        <p:txBody>
          <a:bodyPr/>
          <a:lstStyle/>
          <a:p>
            <a:fld id="{02FB5F05-4A8D-5E4D-9750-45781FA05915}"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2</a:t>
            </a:fld>
            <a:endParaRPr lang="en-US"/>
          </a:p>
        </p:txBody>
      </p:sp>
    </p:spTree>
    <p:extLst>
      <p:ext uri="{BB962C8B-B14F-4D97-AF65-F5344CB8AC3E}">
        <p14:creationId xmlns:p14="http://schemas.microsoft.com/office/powerpoint/2010/main" val="1988874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1f</a:t>
            </a:r>
          </a:p>
        </p:txBody>
      </p:sp>
      <p:sp>
        <p:nvSpPr>
          <p:cNvPr id="3" name="Content Placeholder 2"/>
          <p:cNvSpPr>
            <a:spLocks noGrp="1"/>
          </p:cNvSpPr>
          <p:nvPr>
            <p:ph idx="1"/>
          </p:nvPr>
        </p:nvSpPr>
        <p:spPr>
          <a:xfrm>
            <a:off x="457200" y="1420908"/>
            <a:ext cx="8229600" cy="4876800"/>
          </a:xfrm>
        </p:spPr>
        <p:txBody>
          <a:bodyPr/>
          <a:lstStyle/>
          <a:p>
            <a:r>
              <a:rPr lang="en-US" dirty="0"/>
              <a:t>Without writing down your password, or the method of choosing your password, estimate the entropy associated with the password you use most.</a:t>
            </a: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20</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626534" y="2771059"/>
                <a:ext cx="7890934" cy="3443700"/>
              </a:xfrm>
              <a:prstGeom prst="rect">
                <a:avLst/>
              </a:prstGeom>
              <a:noFill/>
            </p:spPr>
            <p:txBody>
              <a:bodyPr wrap="square" rtlCol="0">
                <a:spAutoFit/>
              </a:bodyPr>
              <a:lstStyle/>
              <a:p>
                <a:r>
                  <a:rPr lang="en-US" sz="2400" dirty="0">
                    <a:solidFill>
                      <a:srgbClr val="C00000"/>
                    </a:solidFill>
                  </a:rPr>
                  <a:t>For a typical 12 characters long password drawn from a possible of 62 symbols (10 digits, 26 lowercase alphabets, and 26 uppercase alphabets), for example, we have:</a:t>
                </a:r>
              </a:p>
              <a:p>
                <a:r>
                  <a:rPr lang="en-US" sz="2400" dirty="0">
                    <a:solidFill>
                      <a:srgbClr val="C00000"/>
                    </a:solidFill>
                  </a:rPr>
                  <a:t> </a:t>
                </a:r>
                <a:endParaRPr lang="en-SG" sz="2400" b="0" i="1" dirty="0">
                  <a:solidFill>
                    <a:srgbClr val="C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SG" sz="2400" b="0" i="1" smtClean="0">
                          <a:solidFill>
                            <a:srgbClr val="C00000"/>
                          </a:solidFill>
                          <a:latin typeface="Cambria Math" panose="02040503050406030204" pitchFamily="18" charset="0"/>
                        </a:rPr>
                        <m:t>𝐸𝑛𝑡𝑟𝑜𝑝𝑦</m:t>
                      </m:r>
                      <m:r>
                        <a:rPr lang="en-SG" sz="2400" b="0" i="1" smtClean="0">
                          <a:solidFill>
                            <a:srgbClr val="C00000"/>
                          </a:solidFill>
                          <a:latin typeface="Cambria Math" panose="02040503050406030204" pitchFamily="18" charset="0"/>
                        </a:rPr>
                        <m:t>=</m:t>
                      </m:r>
                      <m:r>
                        <a:rPr lang="en-SG" sz="2400" b="0" i="1" smtClean="0">
                          <a:solidFill>
                            <a:srgbClr val="C00000"/>
                          </a:solidFill>
                          <a:latin typeface="Cambria Math" panose="02040503050406030204" pitchFamily="18" charset="0"/>
                        </a:rPr>
                        <m:t>𝐿</m:t>
                      </m:r>
                      <m:r>
                        <a:rPr lang="en-SG" sz="2400" b="0" i="1" smtClean="0">
                          <a:solidFill>
                            <a:srgbClr val="C00000"/>
                          </a:solidFill>
                          <a:latin typeface="Cambria Math" panose="02040503050406030204" pitchFamily="18" charset="0"/>
                        </a:rPr>
                        <m:t> </m:t>
                      </m:r>
                      <m:sSub>
                        <m:sSubPr>
                          <m:ctrlPr>
                            <a:rPr lang="en-SG" sz="2400" b="0" i="1" smtClean="0">
                              <a:solidFill>
                                <a:srgbClr val="C00000"/>
                              </a:solidFill>
                              <a:latin typeface="Cambria Math" panose="02040503050406030204" pitchFamily="18" charset="0"/>
                            </a:rPr>
                          </m:ctrlPr>
                        </m:sSubPr>
                        <m:e>
                          <m:r>
                            <a:rPr lang="en-SG" sz="2400" b="0" i="1" smtClean="0">
                              <a:solidFill>
                                <a:srgbClr val="C00000"/>
                              </a:solidFill>
                              <a:latin typeface="Cambria Math" panose="02040503050406030204" pitchFamily="18" charset="0"/>
                            </a:rPr>
                            <m:t>𝑙𝑜𝑔</m:t>
                          </m:r>
                        </m:e>
                        <m:sub>
                          <m:r>
                            <a:rPr lang="en-SG" sz="2400" b="0" i="1" smtClean="0">
                              <a:solidFill>
                                <a:srgbClr val="C00000"/>
                              </a:solidFill>
                              <a:latin typeface="Cambria Math" panose="02040503050406030204" pitchFamily="18" charset="0"/>
                            </a:rPr>
                            <m:t>2</m:t>
                          </m:r>
                        </m:sub>
                      </m:sSub>
                      <m:r>
                        <a:rPr lang="en-SG" sz="2400" b="0" i="1" smtClean="0">
                          <a:solidFill>
                            <a:srgbClr val="C00000"/>
                          </a:solidFill>
                          <a:latin typeface="Cambria Math" panose="02040503050406030204" pitchFamily="18" charset="0"/>
                        </a:rPr>
                        <m:t> </m:t>
                      </m:r>
                      <m:r>
                        <a:rPr lang="en-SG" sz="2400" b="0" i="1" smtClean="0">
                          <a:solidFill>
                            <a:srgbClr val="C00000"/>
                          </a:solidFill>
                          <a:latin typeface="Cambria Math" panose="02040503050406030204" pitchFamily="18" charset="0"/>
                        </a:rPr>
                        <m:t>𝑁</m:t>
                      </m:r>
                    </m:oMath>
                  </m:oMathPara>
                </a14:m>
                <a:endParaRPr lang="en-SG" sz="2400" b="0" i="1" dirty="0">
                  <a:solidFill>
                    <a:srgbClr val="C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SG" sz="2400" b="0" i="1" smtClean="0">
                          <a:solidFill>
                            <a:srgbClr val="C00000"/>
                          </a:solidFill>
                          <a:latin typeface="Cambria Math" panose="02040503050406030204" pitchFamily="18" charset="0"/>
                        </a:rPr>
                        <m:t>                  =12 </m:t>
                      </m:r>
                      <m:r>
                        <a:rPr lang="en-SG" sz="2400" b="0" i="1" smtClean="0">
                          <a:solidFill>
                            <a:srgbClr val="C00000"/>
                          </a:solidFill>
                          <a:latin typeface="Cambria Math" panose="02040503050406030204" pitchFamily="18" charset="0"/>
                          <a:ea typeface="Cambria Math" panose="02040503050406030204" pitchFamily="18" charset="0"/>
                        </a:rPr>
                        <m:t>× </m:t>
                      </m:r>
                      <m:f>
                        <m:fPr>
                          <m:ctrlPr>
                            <a:rPr lang="en-SG" sz="2400" b="0" i="1" smtClean="0">
                              <a:solidFill>
                                <a:srgbClr val="C00000"/>
                              </a:solidFill>
                              <a:latin typeface="Cambria Math" panose="02040503050406030204" pitchFamily="18" charset="0"/>
                              <a:ea typeface="Cambria Math" panose="02040503050406030204" pitchFamily="18" charset="0"/>
                            </a:rPr>
                          </m:ctrlPr>
                        </m:fPr>
                        <m:num>
                          <m:sSub>
                            <m:sSubPr>
                              <m:ctrlPr>
                                <a:rPr lang="en-SG" sz="2400" b="0" i="1" smtClean="0">
                                  <a:solidFill>
                                    <a:srgbClr val="C00000"/>
                                  </a:solidFill>
                                  <a:latin typeface="Cambria Math" panose="02040503050406030204" pitchFamily="18" charset="0"/>
                                  <a:ea typeface="Cambria Math" panose="02040503050406030204" pitchFamily="18" charset="0"/>
                                </a:rPr>
                              </m:ctrlPr>
                            </m:sSubPr>
                            <m:e>
                              <m:r>
                                <a:rPr lang="en-SG" sz="2400" b="0" i="1" smtClean="0">
                                  <a:solidFill>
                                    <a:srgbClr val="C00000"/>
                                  </a:solidFill>
                                  <a:latin typeface="Cambria Math" panose="02040503050406030204" pitchFamily="18" charset="0"/>
                                  <a:ea typeface="Cambria Math" panose="02040503050406030204" pitchFamily="18" charset="0"/>
                                </a:rPr>
                                <m:t>𝑙𝑜𝑔</m:t>
                              </m:r>
                            </m:e>
                            <m:sub>
                              <m:r>
                                <a:rPr lang="en-SG" sz="2400" b="0" i="1" smtClean="0">
                                  <a:solidFill>
                                    <a:srgbClr val="C00000"/>
                                  </a:solidFill>
                                  <a:latin typeface="Cambria Math" panose="02040503050406030204" pitchFamily="18" charset="0"/>
                                  <a:ea typeface="Cambria Math" panose="02040503050406030204" pitchFamily="18" charset="0"/>
                                </a:rPr>
                                <m:t>10</m:t>
                              </m:r>
                            </m:sub>
                          </m:sSub>
                          <m:r>
                            <a:rPr lang="en-SG" sz="2400" b="0" i="1" smtClean="0">
                              <a:solidFill>
                                <a:srgbClr val="C00000"/>
                              </a:solidFill>
                              <a:latin typeface="Cambria Math" panose="02040503050406030204" pitchFamily="18" charset="0"/>
                              <a:ea typeface="Cambria Math" panose="02040503050406030204" pitchFamily="18" charset="0"/>
                            </a:rPr>
                            <m:t> 62</m:t>
                          </m:r>
                        </m:num>
                        <m:den>
                          <m:sSub>
                            <m:sSubPr>
                              <m:ctrlPr>
                                <a:rPr lang="en-SG" sz="2400" b="0" i="1" smtClean="0">
                                  <a:solidFill>
                                    <a:srgbClr val="C00000"/>
                                  </a:solidFill>
                                  <a:latin typeface="Cambria Math" panose="02040503050406030204" pitchFamily="18" charset="0"/>
                                  <a:ea typeface="Cambria Math" panose="02040503050406030204" pitchFamily="18" charset="0"/>
                                </a:rPr>
                              </m:ctrlPr>
                            </m:sSubPr>
                            <m:e>
                              <m:r>
                                <a:rPr lang="en-SG" sz="2400" b="0" i="1" smtClean="0">
                                  <a:solidFill>
                                    <a:srgbClr val="C00000"/>
                                  </a:solidFill>
                                  <a:latin typeface="Cambria Math" panose="02040503050406030204" pitchFamily="18" charset="0"/>
                                  <a:ea typeface="Cambria Math" panose="02040503050406030204" pitchFamily="18" charset="0"/>
                                </a:rPr>
                                <m:t>𝑙𝑜𝑔</m:t>
                              </m:r>
                            </m:e>
                            <m:sub>
                              <m:r>
                                <a:rPr lang="en-SG" sz="2400" b="0" i="1" smtClean="0">
                                  <a:solidFill>
                                    <a:srgbClr val="C00000"/>
                                  </a:solidFill>
                                  <a:latin typeface="Cambria Math" panose="02040503050406030204" pitchFamily="18" charset="0"/>
                                  <a:ea typeface="Cambria Math" panose="02040503050406030204" pitchFamily="18" charset="0"/>
                                </a:rPr>
                                <m:t>10</m:t>
                              </m:r>
                            </m:sub>
                          </m:sSub>
                          <m:r>
                            <a:rPr lang="en-SG" sz="2400" b="0" i="1" smtClean="0">
                              <a:solidFill>
                                <a:srgbClr val="C00000"/>
                              </a:solidFill>
                              <a:latin typeface="Cambria Math" panose="02040503050406030204" pitchFamily="18" charset="0"/>
                              <a:ea typeface="Cambria Math" panose="02040503050406030204" pitchFamily="18" charset="0"/>
                            </a:rPr>
                            <m:t> 2</m:t>
                          </m:r>
                        </m:den>
                      </m:f>
                    </m:oMath>
                  </m:oMathPara>
                </a14:m>
                <a:endParaRPr lang="en-SG" sz="2400" i="1" dirty="0">
                  <a:solidFill>
                    <a:srgbClr val="C00000"/>
                  </a:solidFill>
                  <a:latin typeface="Cambria Math" panose="02040503050406030204" pitchFamily="18" charset="0"/>
                </a:endParaRPr>
              </a:p>
              <a:p>
                <a:r>
                  <a:rPr lang="en-US" sz="2400" dirty="0">
                    <a:solidFill>
                      <a:srgbClr val="C00000"/>
                    </a:solidFill>
                    <a:ea typeface="Cambria Math" panose="02040503050406030204" pitchFamily="18" charset="0"/>
                  </a:rPr>
                  <a:t>               </a:t>
                </a:r>
                <a14:m>
                  <m:oMath xmlns:m="http://schemas.openxmlformats.org/officeDocument/2006/math">
                    <m:r>
                      <a:rPr lang="en-US" sz="2400" i="1" smtClean="0">
                        <a:solidFill>
                          <a:srgbClr val="C00000"/>
                        </a:solidFill>
                        <a:latin typeface="Cambria Math" panose="02040503050406030204" pitchFamily="18" charset="0"/>
                        <a:ea typeface="Cambria Math" panose="02040503050406030204" pitchFamily="18" charset="0"/>
                      </a:rPr>
                      <m:t>≈</m:t>
                    </m:r>
                    <m:r>
                      <a:rPr lang="en-SG" sz="2400" b="0" i="1" smtClean="0">
                        <a:solidFill>
                          <a:srgbClr val="C00000"/>
                        </a:solidFill>
                        <a:latin typeface="Cambria Math" panose="02040503050406030204" pitchFamily="18" charset="0"/>
                        <a:ea typeface="Cambria Math" panose="02040503050406030204" pitchFamily="18" charset="0"/>
                      </a:rPr>
                      <m:t>71.45</m:t>
                    </m:r>
                  </m:oMath>
                </a14:m>
                <a:r>
                  <a:rPr lang="en-US" sz="2400" dirty="0">
                    <a:solidFill>
                      <a:srgbClr val="C00000"/>
                    </a:solidFill>
                  </a:rPr>
                  <a:t> bits</a:t>
                </a:r>
              </a:p>
            </p:txBody>
          </p:sp>
        </mc:Choice>
        <mc:Fallback xmlns="">
          <p:sp>
            <p:nvSpPr>
              <p:cNvPr id="7" name="TextBox 6"/>
              <p:cNvSpPr txBox="1">
                <a:spLocks noRot="1" noChangeAspect="1" noMove="1" noResize="1" noEditPoints="1" noAdjustHandles="1" noChangeArrowheads="1" noChangeShapeType="1" noTextEdit="1"/>
              </p:cNvSpPr>
              <p:nvPr/>
            </p:nvSpPr>
            <p:spPr>
              <a:xfrm>
                <a:off x="626534" y="2771059"/>
                <a:ext cx="7890934" cy="3443700"/>
              </a:xfrm>
              <a:prstGeom prst="rect">
                <a:avLst/>
              </a:prstGeom>
              <a:blipFill>
                <a:blip r:embed="rId2"/>
                <a:stretch>
                  <a:fillRect l="-1236" t="-1241" b="-3369"/>
                </a:stretch>
              </a:blipFill>
            </p:spPr>
            <p:txBody>
              <a:bodyPr/>
              <a:lstStyle/>
              <a:p>
                <a:r>
                  <a:rPr lang="en-SG">
                    <a:noFill/>
                  </a:rPr>
                  <a:t> </a:t>
                </a:r>
              </a:p>
            </p:txBody>
          </p:sp>
        </mc:Fallback>
      </mc:AlternateContent>
    </p:spTree>
    <p:extLst>
      <p:ext uri="{BB962C8B-B14F-4D97-AF65-F5344CB8AC3E}">
        <p14:creationId xmlns:p14="http://schemas.microsoft.com/office/powerpoint/2010/main" val="1084374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1f</a:t>
            </a:r>
          </a:p>
        </p:txBody>
      </p:sp>
      <p:sp>
        <p:nvSpPr>
          <p:cNvPr id="3" name="Content Placeholder 2"/>
          <p:cNvSpPr>
            <a:spLocks noGrp="1"/>
          </p:cNvSpPr>
          <p:nvPr>
            <p:ph idx="1"/>
          </p:nvPr>
        </p:nvSpPr>
        <p:spPr>
          <a:xfrm>
            <a:off x="457200" y="1420908"/>
            <a:ext cx="8229600" cy="4876800"/>
          </a:xfrm>
        </p:spPr>
        <p:txBody>
          <a:bodyPr/>
          <a:lstStyle/>
          <a:p>
            <a:r>
              <a:rPr lang="en-US" dirty="0"/>
              <a:t>Without writing down your password, or the method of choosing your password, estimate the entropy associated with the password you use most.</a:t>
            </a: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21</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626534" y="2771059"/>
                <a:ext cx="7890934" cy="3443700"/>
              </a:xfrm>
              <a:prstGeom prst="rect">
                <a:avLst/>
              </a:prstGeom>
              <a:noFill/>
            </p:spPr>
            <p:txBody>
              <a:bodyPr wrap="square" rtlCol="0">
                <a:spAutoFit/>
              </a:bodyPr>
              <a:lstStyle/>
              <a:p>
                <a:r>
                  <a:rPr lang="en-US" sz="2400" dirty="0">
                    <a:solidFill>
                      <a:srgbClr val="C00000"/>
                    </a:solidFill>
                  </a:rPr>
                  <a:t>For a typical 12 characters long password drawn from a possible of 62 symbols (10 digits, 26 lowercase alphabets, and 26 uppercase alphabets), for example, we have:</a:t>
                </a:r>
              </a:p>
              <a:p>
                <a:r>
                  <a:rPr lang="en-US" sz="2400" dirty="0">
                    <a:solidFill>
                      <a:srgbClr val="C00000"/>
                    </a:solidFill>
                  </a:rPr>
                  <a:t> </a:t>
                </a:r>
                <a:endParaRPr lang="en-SG" sz="2400" b="0" i="1" dirty="0">
                  <a:solidFill>
                    <a:srgbClr val="C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SG" sz="2400" b="0" i="1" smtClean="0">
                          <a:solidFill>
                            <a:srgbClr val="C00000"/>
                          </a:solidFill>
                          <a:latin typeface="Cambria Math" panose="02040503050406030204" pitchFamily="18" charset="0"/>
                        </a:rPr>
                        <m:t>𝐸𝑛𝑡𝑟𝑜𝑝𝑦</m:t>
                      </m:r>
                      <m:r>
                        <a:rPr lang="en-SG" sz="2400" b="0" i="1" smtClean="0">
                          <a:solidFill>
                            <a:srgbClr val="C00000"/>
                          </a:solidFill>
                          <a:latin typeface="Cambria Math" panose="02040503050406030204" pitchFamily="18" charset="0"/>
                        </a:rPr>
                        <m:t>=</m:t>
                      </m:r>
                      <m:r>
                        <a:rPr lang="en-SG" sz="2400" b="0" i="1" smtClean="0">
                          <a:solidFill>
                            <a:srgbClr val="C00000"/>
                          </a:solidFill>
                          <a:latin typeface="Cambria Math" panose="02040503050406030204" pitchFamily="18" charset="0"/>
                        </a:rPr>
                        <m:t>𝐿</m:t>
                      </m:r>
                      <m:r>
                        <a:rPr lang="en-SG" sz="2400" b="0" i="1" smtClean="0">
                          <a:solidFill>
                            <a:srgbClr val="C00000"/>
                          </a:solidFill>
                          <a:latin typeface="Cambria Math" panose="02040503050406030204" pitchFamily="18" charset="0"/>
                        </a:rPr>
                        <m:t> </m:t>
                      </m:r>
                      <m:sSub>
                        <m:sSubPr>
                          <m:ctrlPr>
                            <a:rPr lang="en-SG" sz="2400" b="0" i="1" smtClean="0">
                              <a:solidFill>
                                <a:srgbClr val="C00000"/>
                              </a:solidFill>
                              <a:latin typeface="Cambria Math" panose="02040503050406030204" pitchFamily="18" charset="0"/>
                            </a:rPr>
                          </m:ctrlPr>
                        </m:sSubPr>
                        <m:e>
                          <m:r>
                            <a:rPr lang="en-SG" sz="2400" b="0" i="1" smtClean="0">
                              <a:solidFill>
                                <a:srgbClr val="C00000"/>
                              </a:solidFill>
                              <a:latin typeface="Cambria Math" panose="02040503050406030204" pitchFamily="18" charset="0"/>
                            </a:rPr>
                            <m:t>𝑙𝑜𝑔</m:t>
                          </m:r>
                        </m:e>
                        <m:sub>
                          <m:r>
                            <a:rPr lang="en-SG" sz="2400" b="0" i="1" smtClean="0">
                              <a:solidFill>
                                <a:srgbClr val="C00000"/>
                              </a:solidFill>
                              <a:latin typeface="Cambria Math" panose="02040503050406030204" pitchFamily="18" charset="0"/>
                            </a:rPr>
                            <m:t>2</m:t>
                          </m:r>
                        </m:sub>
                      </m:sSub>
                      <m:r>
                        <a:rPr lang="en-SG" sz="2400" b="0" i="1" smtClean="0">
                          <a:solidFill>
                            <a:srgbClr val="C00000"/>
                          </a:solidFill>
                          <a:latin typeface="Cambria Math" panose="02040503050406030204" pitchFamily="18" charset="0"/>
                        </a:rPr>
                        <m:t> </m:t>
                      </m:r>
                      <m:r>
                        <a:rPr lang="en-SG" sz="2400" b="0" i="1" smtClean="0">
                          <a:solidFill>
                            <a:srgbClr val="C00000"/>
                          </a:solidFill>
                          <a:latin typeface="Cambria Math" panose="02040503050406030204" pitchFamily="18" charset="0"/>
                        </a:rPr>
                        <m:t>𝑁</m:t>
                      </m:r>
                    </m:oMath>
                  </m:oMathPara>
                </a14:m>
                <a:endParaRPr lang="en-SG" sz="2400" b="0" i="1" dirty="0">
                  <a:solidFill>
                    <a:srgbClr val="C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SG" sz="2400" b="0" i="1" smtClean="0">
                          <a:solidFill>
                            <a:srgbClr val="C00000"/>
                          </a:solidFill>
                          <a:latin typeface="Cambria Math" panose="02040503050406030204" pitchFamily="18" charset="0"/>
                        </a:rPr>
                        <m:t>                  =12 </m:t>
                      </m:r>
                      <m:r>
                        <a:rPr lang="en-SG" sz="2400" b="0" i="1" smtClean="0">
                          <a:solidFill>
                            <a:srgbClr val="C00000"/>
                          </a:solidFill>
                          <a:latin typeface="Cambria Math" panose="02040503050406030204" pitchFamily="18" charset="0"/>
                          <a:ea typeface="Cambria Math" panose="02040503050406030204" pitchFamily="18" charset="0"/>
                        </a:rPr>
                        <m:t>× </m:t>
                      </m:r>
                      <m:f>
                        <m:fPr>
                          <m:ctrlPr>
                            <a:rPr lang="en-SG" sz="2400" b="0" i="1" smtClean="0">
                              <a:solidFill>
                                <a:srgbClr val="C00000"/>
                              </a:solidFill>
                              <a:latin typeface="Cambria Math" panose="02040503050406030204" pitchFamily="18" charset="0"/>
                              <a:ea typeface="Cambria Math" panose="02040503050406030204" pitchFamily="18" charset="0"/>
                            </a:rPr>
                          </m:ctrlPr>
                        </m:fPr>
                        <m:num>
                          <m:sSub>
                            <m:sSubPr>
                              <m:ctrlPr>
                                <a:rPr lang="en-SG" sz="2400" b="0" i="1" smtClean="0">
                                  <a:solidFill>
                                    <a:srgbClr val="C00000"/>
                                  </a:solidFill>
                                  <a:latin typeface="Cambria Math" panose="02040503050406030204" pitchFamily="18" charset="0"/>
                                  <a:ea typeface="Cambria Math" panose="02040503050406030204" pitchFamily="18" charset="0"/>
                                </a:rPr>
                              </m:ctrlPr>
                            </m:sSubPr>
                            <m:e>
                              <m:r>
                                <a:rPr lang="en-SG" sz="2400" b="0" i="1" smtClean="0">
                                  <a:solidFill>
                                    <a:srgbClr val="C00000"/>
                                  </a:solidFill>
                                  <a:latin typeface="Cambria Math" panose="02040503050406030204" pitchFamily="18" charset="0"/>
                                  <a:ea typeface="Cambria Math" panose="02040503050406030204" pitchFamily="18" charset="0"/>
                                </a:rPr>
                                <m:t>𝑙𝑜𝑔</m:t>
                              </m:r>
                            </m:e>
                            <m:sub>
                              <m:r>
                                <a:rPr lang="en-SG" sz="2400" b="0" i="1" smtClean="0">
                                  <a:solidFill>
                                    <a:srgbClr val="C00000"/>
                                  </a:solidFill>
                                  <a:latin typeface="Cambria Math" panose="02040503050406030204" pitchFamily="18" charset="0"/>
                                  <a:ea typeface="Cambria Math" panose="02040503050406030204" pitchFamily="18" charset="0"/>
                                </a:rPr>
                                <m:t>10</m:t>
                              </m:r>
                            </m:sub>
                          </m:sSub>
                          <m:r>
                            <a:rPr lang="en-SG" sz="2400" b="0" i="1" smtClean="0">
                              <a:solidFill>
                                <a:srgbClr val="C00000"/>
                              </a:solidFill>
                              <a:latin typeface="Cambria Math" panose="02040503050406030204" pitchFamily="18" charset="0"/>
                              <a:ea typeface="Cambria Math" panose="02040503050406030204" pitchFamily="18" charset="0"/>
                            </a:rPr>
                            <m:t> 62</m:t>
                          </m:r>
                        </m:num>
                        <m:den>
                          <m:sSub>
                            <m:sSubPr>
                              <m:ctrlPr>
                                <a:rPr lang="en-SG" sz="2400" b="0" i="1" smtClean="0">
                                  <a:solidFill>
                                    <a:srgbClr val="C00000"/>
                                  </a:solidFill>
                                  <a:latin typeface="Cambria Math" panose="02040503050406030204" pitchFamily="18" charset="0"/>
                                  <a:ea typeface="Cambria Math" panose="02040503050406030204" pitchFamily="18" charset="0"/>
                                </a:rPr>
                              </m:ctrlPr>
                            </m:sSubPr>
                            <m:e>
                              <m:r>
                                <a:rPr lang="en-SG" sz="2400" b="0" i="1" smtClean="0">
                                  <a:solidFill>
                                    <a:srgbClr val="C00000"/>
                                  </a:solidFill>
                                  <a:latin typeface="Cambria Math" panose="02040503050406030204" pitchFamily="18" charset="0"/>
                                  <a:ea typeface="Cambria Math" panose="02040503050406030204" pitchFamily="18" charset="0"/>
                                </a:rPr>
                                <m:t>𝑙𝑜𝑔</m:t>
                              </m:r>
                            </m:e>
                            <m:sub>
                              <m:r>
                                <a:rPr lang="en-SG" sz="2400" b="0" i="1" smtClean="0">
                                  <a:solidFill>
                                    <a:srgbClr val="C00000"/>
                                  </a:solidFill>
                                  <a:latin typeface="Cambria Math" panose="02040503050406030204" pitchFamily="18" charset="0"/>
                                  <a:ea typeface="Cambria Math" panose="02040503050406030204" pitchFamily="18" charset="0"/>
                                </a:rPr>
                                <m:t>10</m:t>
                              </m:r>
                            </m:sub>
                          </m:sSub>
                          <m:r>
                            <a:rPr lang="en-SG" sz="2400" b="0" i="1" smtClean="0">
                              <a:solidFill>
                                <a:srgbClr val="C00000"/>
                              </a:solidFill>
                              <a:latin typeface="Cambria Math" panose="02040503050406030204" pitchFamily="18" charset="0"/>
                              <a:ea typeface="Cambria Math" panose="02040503050406030204" pitchFamily="18" charset="0"/>
                            </a:rPr>
                            <m:t> 2</m:t>
                          </m:r>
                        </m:den>
                      </m:f>
                    </m:oMath>
                  </m:oMathPara>
                </a14:m>
                <a:endParaRPr lang="en-SG" sz="2400" i="1" dirty="0">
                  <a:solidFill>
                    <a:srgbClr val="C00000"/>
                  </a:solidFill>
                  <a:latin typeface="Cambria Math" panose="02040503050406030204" pitchFamily="18" charset="0"/>
                </a:endParaRPr>
              </a:p>
              <a:p>
                <a:r>
                  <a:rPr lang="en-US" sz="2400" dirty="0">
                    <a:solidFill>
                      <a:srgbClr val="C00000"/>
                    </a:solidFill>
                    <a:ea typeface="Cambria Math" panose="02040503050406030204" pitchFamily="18" charset="0"/>
                  </a:rPr>
                  <a:t>               </a:t>
                </a:r>
                <a14:m>
                  <m:oMath xmlns:m="http://schemas.openxmlformats.org/officeDocument/2006/math">
                    <m:r>
                      <a:rPr lang="en-US" sz="2400" i="1" smtClean="0">
                        <a:solidFill>
                          <a:srgbClr val="C00000"/>
                        </a:solidFill>
                        <a:latin typeface="Cambria Math" panose="02040503050406030204" pitchFamily="18" charset="0"/>
                        <a:ea typeface="Cambria Math" panose="02040503050406030204" pitchFamily="18" charset="0"/>
                      </a:rPr>
                      <m:t>≈</m:t>
                    </m:r>
                    <m:r>
                      <a:rPr lang="en-SG" sz="2400" b="0" i="1" smtClean="0">
                        <a:solidFill>
                          <a:srgbClr val="C00000"/>
                        </a:solidFill>
                        <a:latin typeface="Cambria Math" panose="02040503050406030204" pitchFamily="18" charset="0"/>
                        <a:ea typeface="Cambria Math" panose="02040503050406030204" pitchFamily="18" charset="0"/>
                      </a:rPr>
                      <m:t>71.45</m:t>
                    </m:r>
                  </m:oMath>
                </a14:m>
                <a:r>
                  <a:rPr lang="en-US" sz="2400" dirty="0">
                    <a:solidFill>
                      <a:srgbClr val="C00000"/>
                    </a:solidFill>
                  </a:rPr>
                  <a:t> bits</a:t>
                </a:r>
              </a:p>
            </p:txBody>
          </p:sp>
        </mc:Choice>
        <mc:Fallback xmlns="">
          <p:sp>
            <p:nvSpPr>
              <p:cNvPr id="7" name="TextBox 6"/>
              <p:cNvSpPr txBox="1">
                <a:spLocks noRot="1" noChangeAspect="1" noMove="1" noResize="1" noEditPoints="1" noAdjustHandles="1" noChangeArrowheads="1" noChangeShapeType="1" noTextEdit="1"/>
              </p:cNvSpPr>
              <p:nvPr/>
            </p:nvSpPr>
            <p:spPr>
              <a:xfrm>
                <a:off x="626534" y="2771059"/>
                <a:ext cx="7890934" cy="3443700"/>
              </a:xfrm>
              <a:prstGeom prst="rect">
                <a:avLst/>
              </a:prstGeom>
              <a:blipFill>
                <a:blip r:embed="rId2"/>
                <a:stretch>
                  <a:fillRect l="-1236" t="-1241" b="-3369"/>
                </a:stretch>
              </a:blipFill>
            </p:spPr>
            <p:txBody>
              <a:bodyPr/>
              <a:lstStyle/>
              <a:p>
                <a:r>
                  <a:rPr lang="en-SG">
                    <a:noFill/>
                  </a:rPr>
                  <a:t> </a:t>
                </a:r>
              </a:p>
            </p:txBody>
          </p:sp>
        </mc:Fallback>
      </mc:AlternateContent>
      <p:sp>
        <p:nvSpPr>
          <p:cNvPr id="10" name="TextBox 9"/>
          <p:cNvSpPr txBox="1"/>
          <p:nvPr/>
        </p:nvSpPr>
        <p:spPr>
          <a:xfrm>
            <a:off x="5753100" y="4610100"/>
            <a:ext cx="3067050" cy="830997"/>
          </a:xfrm>
          <a:prstGeom prst="rect">
            <a:avLst/>
          </a:prstGeom>
          <a:noFill/>
        </p:spPr>
        <p:txBody>
          <a:bodyPr wrap="square" rtlCol="0">
            <a:spAutoFit/>
          </a:bodyPr>
          <a:lstStyle/>
          <a:p>
            <a:r>
              <a:rPr lang="en-SG" sz="2400" dirty="0">
                <a:solidFill>
                  <a:srgbClr val="C00000"/>
                </a:solidFill>
              </a:rPr>
              <a:t>How strong is the password?</a:t>
            </a:r>
          </a:p>
        </p:txBody>
      </p:sp>
    </p:spTree>
    <p:extLst>
      <p:ext uri="{BB962C8B-B14F-4D97-AF65-F5344CB8AC3E}">
        <p14:creationId xmlns:p14="http://schemas.microsoft.com/office/powerpoint/2010/main" val="2692304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1f</a:t>
            </a:r>
          </a:p>
        </p:txBody>
      </p:sp>
      <p:sp>
        <p:nvSpPr>
          <p:cNvPr id="3" name="Content Placeholder 2"/>
          <p:cNvSpPr>
            <a:spLocks noGrp="1"/>
          </p:cNvSpPr>
          <p:nvPr>
            <p:ph idx="1"/>
          </p:nvPr>
        </p:nvSpPr>
        <p:spPr>
          <a:xfrm>
            <a:off x="457200" y="1420908"/>
            <a:ext cx="8229600" cy="4876800"/>
          </a:xfrm>
        </p:spPr>
        <p:txBody>
          <a:bodyPr/>
          <a:lstStyle/>
          <a:p>
            <a:r>
              <a:rPr lang="en-US" dirty="0"/>
              <a:t>Without writing down your password, or the method of choosing your password, estimate the entropy associated with the password you use most.</a:t>
            </a: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22</a:t>
            </a:fld>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626534" y="2771059"/>
                <a:ext cx="7890934" cy="3443700"/>
              </a:xfrm>
              <a:prstGeom prst="rect">
                <a:avLst/>
              </a:prstGeom>
              <a:noFill/>
            </p:spPr>
            <p:txBody>
              <a:bodyPr wrap="square" rtlCol="0">
                <a:spAutoFit/>
              </a:bodyPr>
              <a:lstStyle/>
              <a:p>
                <a:r>
                  <a:rPr lang="en-US" sz="2400" dirty="0">
                    <a:solidFill>
                      <a:srgbClr val="C00000"/>
                    </a:solidFill>
                  </a:rPr>
                  <a:t>For a typical 12 characters long password drawn from a possible of 62 symbols (10 digits, 26 lowercase alphabets, and 26 uppercase alphabets), for example, we have:</a:t>
                </a:r>
              </a:p>
              <a:p>
                <a:r>
                  <a:rPr lang="en-US" sz="2400" dirty="0">
                    <a:solidFill>
                      <a:srgbClr val="C00000"/>
                    </a:solidFill>
                  </a:rPr>
                  <a:t> </a:t>
                </a:r>
                <a:endParaRPr lang="en-SG" sz="2400" b="0" i="1" dirty="0">
                  <a:solidFill>
                    <a:srgbClr val="C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SG" sz="2400" b="0" i="1" smtClean="0">
                          <a:solidFill>
                            <a:srgbClr val="C00000"/>
                          </a:solidFill>
                          <a:latin typeface="Cambria Math" panose="02040503050406030204" pitchFamily="18" charset="0"/>
                        </a:rPr>
                        <m:t>𝐸𝑛𝑡𝑟𝑜𝑝𝑦</m:t>
                      </m:r>
                      <m:r>
                        <a:rPr lang="en-SG" sz="2400" b="0" i="1" smtClean="0">
                          <a:solidFill>
                            <a:srgbClr val="C00000"/>
                          </a:solidFill>
                          <a:latin typeface="Cambria Math" panose="02040503050406030204" pitchFamily="18" charset="0"/>
                        </a:rPr>
                        <m:t>=</m:t>
                      </m:r>
                      <m:r>
                        <a:rPr lang="en-SG" sz="2400" b="0" i="1" smtClean="0">
                          <a:solidFill>
                            <a:srgbClr val="C00000"/>
                          </a:solidFill>
                          <a:latin typeface="Cambria Math" panose="02040503050406030204" pitchFamily="18" charset="0"/>
                        </a:rPr>
                        <m:t>𝐿</m:t>
                      </m:r>
                      <m:r>
                        <a:rPr lang="en-SG" sz="2400" b="0" i="1" smtClean="0">
                          <a:solidFill>
                            <a:srgbClr val="C00000"/>
                          </a:solidFill>
                          <a:latin typeface="Cambria Math" panose="02040503050406030204" pitchFamily="18" charset="0"/>
                        </a:rPr>
                        <m:t> </m:t>
                      </m:r>
                      <m:sSub>
                        <m:sSubPr>
                          <m:ctrlPr>
                            <a:rPr lang="en-SG" sz="2400" b="0" i="1" smtClean="0">
                              <a:solidFill>
                                <a:srgbClr val="C00000"/>
                              </a:solidFill>
                              <a:latin typeface="Cambria Math" panose="02040503050406030204" pitchFamily="18" charset="0"/>
                            </a:rPr>
                          </m:ctrlPr>
                        </m:sSubPr>
                        <m:e>
                          <m:r>
                            <a:rPr lang="en-SG" sz="2400" b="0" i="1" smtClean="0">
                              <a:solidFill>
                                <a:srgbClr val="C00000"/>
                              </a:solidFill>
                              <a:latin typeface="Cambria Math" panose="02040503050406030204" pitchFamily="18" charset="0"/>
                            </a:rPr>
                            <m:t>𝑙𝑜𝑔</m:t>
                          </m:r>
                        </m:e>
                        <m:sub>
                          <m:r>
                            <a:rPr lang="en-SG" sz="2400" b="0" i="1" smtClean="0">
                              <a:solidFill>
                                <a:srgbClr val="C00000"/>
                              </a:solidFill>
                              <a:latin typeface="Cambria Math" panose="02040503050406030204" pitchFamily="18" charset="0"/>
                            </a:rPr>
                            <m:t>2</m:t>
                          </m:r>
                        </m:sub>
                      </m:sSub>
                      <m:r>
                        <a:rPr lang="en-SG" sz="2400" b="0" i="1" smtClean="0">
                          <a:solidFill>
                            <a:srgbClr val="C00000"/>
                          </a:solidFill>
                          <a:latin typeface="Cambria Math" panose="02040503050406030204" pitchFamily="18" charset="0"/>
                        </a:rPr>
                        <m:t> </m:t>
                      </m:r>
                      <m:r>
                        <a:rPr lang="en-SG" sz="2400" b="0" i="1" smtClean="0">
                          <a:solidFill>
                            <a:srgbClr val="C00000"/>
                          </a:solidFill>
                          <a:latin typeface="Cambria Math" panose="02040503050406030204" pitchFamily="18" charset="0"/>
                        </a:rPr>
                        <m:t>𝑁</m:t>
                      </m:r>
                    </m:oMath>
                  </m:oMathPara>
                </a14:m>
                <a:endParaRPr lang="en-SG" sz="2400" b="0" i="1" dirty="0">
                  <a:solidFill>
                    <a:srgbClr val="C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SG" sz="2400" b="0" i="1" smtClean="0">
                          <a:solidFill>
                            <a:srgbClr val="C00000"/>
                          </a:solidFill>
                          <a:latin typeface="Cambria Math" panose="02040503050406030204" pitchFamily="18" charset="0"/>
                        </a:rPr>
                        <m:t>                  =12 </m:t>
                      </m:r>
                      <m:r>
                        <a:rPr lang="en-SG" sz="2400" b="0" i="1" smtClean="0">
                          <a:solidFill>
                            <a:srgbClr val="C00000"/>
                          </a:solidFill>
                          <a:latin typeface="Cambria Math" panose="02040503050406030204" pitchFamily="18" charset="0"/>
                          <a:ea typeface="Cambria Math" panose="02040503050406030204" pitchFamily="18" charset="0"/>
                        </a:rPr>
                        <m:t>× </m:t>
                      </m:r>
                      <m:f>
                        <m:fPr>
                          <m:ctrlPr>
                            <a:rPr lang="en-SG" sz="2400" b="0" i="1" smtClean="0">
                              <a:solidFill>
                                <a:srgbClr val="C00000"/>
                              </a:solidFill>
                              <a:latin typeface="Cambria Math" panose="02040503050406030204" pitchFamily="18" charset="0"/>
                              <a:ea typeface="Cambria Math" panose="02040503050406030204" pitchFamily="18" charset="0"/>
                            </a:rPr>
                          </m:ctrlPr>
                        </m:fPr>
                        <m:num>
                          <m:sSub>
                            <m:sSubPr>
                              <m:ctrlPr>
                                <a:rPr lang="en-SG" sz="2400" b="0" i="1" smtClean="0">
                                  <a:solidFill>
                                    <a:srgbClr val="C00000"/>
                                  </a:solidFill>
                                  <a:latin typeface="Cambria Math" panose="02040503050406030204" pitchFamily="18" charset="0"/>
                                  <a:ea typeface="Cambria Math" panose="02040503050406030204" pitchFamily="18" charset="0"/>
                                </a:rPr>
                              </m:ctrlPr>
                            </m:sSubPr>
                            <m:e>
                              <m:r>
                                <a:rPr lang="en-SG" sz="2400" b="0" i="1" smtClean="0">
                                  <a:solidFill>
                                    <a:srgbClr val="C00000"/>
                                  </a:solidFill>
                                  <a:latin typeface="Cambria Math" panose="02040503050406030204" pitchFamily="18" charset="0"/>
                                  <a:ea typeface="Cambria Math" panose="02040503050406030204" pitchFamily="18" charset="0"/>
                                </a:rPr>
                                <m:t>𝑙𝑜𝑔</m:t>
                              </m:r>
                            </m:e>
                            <m:sub>
                              <m:r>
                                <a:rPr lang="en-SG" sz="2400" b="0" i="1" smtClean="0">
                                  <a:solidFill>
                                    <a:srgbClr val="C00000"/>
                                  </a:solidFill>
                                  <a:latin typeface="Cambria Math" panose="02040503050406030204" pitchFamily="18" charset="0"/>
                                  <a:ea typeface="Cambria Math" panose="02040503050406030204" pitchFamily="18" charset="0"/>
                                </a:rPr>
                                <m:t>10</m:t>
                              </m:r>
                            </m:sub>
                          </m:sSub>
                          <m:r>
                            <a:rPr lang="en-SG" sz="2400" b="0" i="1" smtClean="0">
                              <a:solidFill>
                                <a:srgbClr val="C00000"/>
                              </a:solidFill>
                              <a:latin typeface="Cambria Math" panose="02040503050406030204" pitchFamily="18" charset="0"/>
                              <a:ea typeface="Cambria Math" panose="02040503050406030204" pitchFamily="18" charset="0"/>
                            </a:rPr>
                            <m:t> 62</m:t>
                          </m:r>
                        </m:num>
                        <m:den>
                          <m:sSub>
                            <m:sSubPr>
                              <m:ctrlPr>
                                <a:rPr lang="en-SG" sz="2400" b="0" i="1" smtClean="0">
                                  <a:solidFill>
                                    <a:srgbClr val="C00000"/>
                                  </a:solidFill>
                                  <a:latin typeface="Cambria Math" panose="02040503050406030204" pitchFamily="18" charset="0"/>
                                  <a:ea typeface="Cambria Math" panose="02040503050406030204" pitchFamily="18" charset="0"/>
                                </a:rPr>
                              </m:ctrlPr>
                            </m:sSubPr>
                            <m:e>
                              <m:r>
                                <a:rPr lang="en-SG" sz="2400" b="0" i="1" smtClean="0">
                                  <a:solidFill>
                                    <a:srgbClr val="C00000"/>
                                  </a:solidFill>
                                  <a:latin typeface="Cambria Math" panose="02040503050406030204" pitchFamily="18" charset="0"/>
                                  <a:ea typeface="Cambria Math" panose="02040503050406030204" pitchFamily="18" charset="0"/>
                                </a:rPr>
                                <m:t>𝑙𝑜𝑔</m:t>
                              </m:r>
                            </m:e>
                            <m:sub>
                              <m:r>
                                <a:rPr lang="en-SG" sz="2400" b="0" i="1" smtClean="0">
                                  <a:solidFill>
                                    <a:srgbClr val="C00000"/>
                                  </a:solidFill>
                                  <a:latin typeface="Cambria Math" panose="02040503050406030204" pitchFamily="18" charset="0"/>
                                  <a:ea typeface="Cambria Math" panose="02040503050406030204" pitchFamily="18" charset="0"/>
                                </a:rPr>
                                <m:t>10</m:t>
                              </m:r>
                            </m:sub>
                          </m:sSub>
                          <m:r>
                            <a:rPr lang="en-SG" sz="2400" b="0" i="1" smtClean="0">
                              <a:solidFill>
                                <a:srgbClr val="C00000"/>
                              </a:solidFill>
                              <a:latin typeface="Cambria Math" panose="02040503050406030204" pitchFamily="18" charset="0"/>
                              <a:ea typeface="Cambria Math" panose="02040503050406030204" pitchFamily="18" charset="0"/>
                            </a:rPr>
                            <m:t> 2</m:t>
                          </m:r>
                        </m:den>
                      </m:f>
                    </m:oMath>
                  </m:oMathPara>
                </a14:m>
                <a:endParaRPr lang="en-SG" sz="2400" i="1" dirty="0">
                  <a:solidFill>
                    <a:srgbClr val="C00000"/>
                  </a:solidFill>
                  <a:latin typeface="Cambria Math" panose="02040503050406030204" pitchFamily="18" charset="0"/>
                </a:endParaRPr>
              </a:p>
              <a:p>
                <a:r>
                  <a:rPr lang="en-US" sz="2400" dirty="0">
                    <a:solidFill>
                      <a:srgbClr val="C00000"/>
                    </a:solidFill>
                    <a:ea typeface="Cambria Math" panose="02040503050406030204" pitchFamily="18" charset="0"/>
                  </a:rPr>
                  <a:t>               </a:t>
                </a:r>
                <a14:m>
                  <m:oMath xmlns:m="http://schemas.openxmlformats.org/officeDocument/2006/math">
                    <m:r>
                      <a:rPr lang="en-US" sz="2400" i="1" smtClean="0">
                        <a:solidFill>
                          <a:srgbClr val="C00000"/>
                        </a:solidFill>
                        <a:latin typeface="Cambria Math" panose="02040503050406030204" pitchFamily="18" charset="0"/>
                        <a:ea typeface="Cambria Math" panose="02040503050406030204" pitchFamily="18" charset="0"/>
                      </a:rPr>
                      <m:t>≈</m:t>
                    </m:r>
                    <m:r>
                      <a:rPr lang="en-SG" sz="2400" b="0" i="1" smtClean="0">
                        <a:solidFill>
                          <a:srgbClr val="C00000"/>
                        </a:solidFill>
                        <a:latin typeface="Cambria Math" panose="02040503050406030204" pitchFamily="18" charset="0"/>
                        <a:ea typeface="Cambria Math" panose="02040503050406030204" pitchFamily="18" charset="0"/>
                      </a:rPr>
                      <m:t>71.45</m:t>
                    </m:r>
                  </m:oMath>
                </a14:m>
                <a:r>
                  <a:rPr lang="en-US" sz="2400" dirty="0">
                    <a:solidFill>
                      <a:srgbClr val="C00000"/>
                    </a:solidFill>
                  </a:rPr>
                  <a:t> bits</a:t>
                </a:r>
              </a:p>
            </p:txBody>
          </p:sp>
        </mc:Choice>
        <mc:Fallback xmlns="">
          <p:sp>
            <p:nvSpPr>
              <p:cNvPr id="7" name="TextBox 6"/>
              <p:cNvSpPr txBox="1">
                <a:spLocks noRot="1" noChangeAspect="1" noMove="1" noResize="1" noEditPoints="1" noAdjustHandles="1" noChangeArrowheads="1" noChangeShapeType="1" noTextEdit="1"/>
              </p:cNvSpPr>
              <p:nvPr/>
            </p:nvSpPr>
            <p:spPr>
              <a:xfrm>
                <a:off x="626534" y="2771059"/>
                <a:ext cx="7890934" cy="3443700"/>
              </a:xfrm>
              <a:prstGeom prst="rect">
                <a:avLst/>
              </a:prstGeom>
              <a:blipFill>
                <a:blip r:embed="rId2"/>
                <a:stretch>
                  <a:fillRect l="-1236" t="-1241" b="-3369"/>
                </a:stretch>
              </a:blipFill>
            </p:spPr>
            <p:txBody>
              <a:bodyPr/>
              <a:lstStyle/>
              <a:p>
                <a:r>
                  <a:rPr lang="en-SG">
                    <a:noFill/>
                  </a:rPr>
                  <a:t> </a:t>
                </a:r>
              </a:p>
            </p:txBody>
          </p:sp>
        </mc:Fallback>
      </mc:AlternateContent>
      <p:sp>
        <p:nvSpPr>
          <p:cNvPr id="10" name="TextBox 9"/>
          <p:cNvSpPr txBox="1"/>
          <p:nvPr/>
        </p:nvSpPr>
        <p:spPr>
          <a:xfrm>
            <a:off x="5753100" y="4610100"/>
            <a:ext cx="3067050" cy="830997"/>
          </a:xfrm>
          <a:prstGeom prst="rect">
            <a:avLst/>
          </a:prstGeom>
          <a:noFill/>
        </p:spPr>
        <p:txBody>
          <a:bodyPr wrap="square" rtlCol="0">
            <a:spAutoFit/>
          </a:bodyPr>
          <a:lstStyle/>
          <a:p>
            <a:r>
              <a:rPr lang="en-SG" sz="2400" dirty="0">
                <a:solidFill>
                  <a:srgbClr val="C00000"/>
                </a:solidFill>
              </a:rPr>
              <a:t>How strong is the password?</a:t>
            </a:r>
          </a:p>
        </p:txBody>
      </p:sp>
      <mc:AlternateContent xmlns:mc="http://schemas.openxmlformats.org/markup-compatibility/2006" xmlns:a14="http://schemas.microsoft.com/office/drawing/2010/main">
        <mc:Choice Requires="a14">
          <p:sp>
            <p:nvSpPr>
              <p:cNvPr id="12" name="TextBox 11"/>
              <p:cNvSpPr txBox="1"/>
              <p:nvPr/>
            </p:nvSpPr>
            <p:spPr>
              <a:xfrm>
                <a:off x="5753100" y="5601962"/>
                <a:ext cx="2933700" cy="465833"/>
              </a:xfrm>
              <a:prstGeom prst="rect">
                <a:avLst/>
              </a:prstGeom>
              <a:noFill/>
            </p:spPr>
            <p:txBody>
              <a:bodyPr wrap="square" rtlCol="0">
                <a:spAutoFit/>
              </a:bodyPr>
              <a:lstStyle/>
              <a:p>
                <a14:m>
                  <m:oMath xmlns:m="http://schemas.openxmlformats.org/officeDocument/2006/math">
                    <m:sSup>
                      <m:sSupPr>
                        <m:ctrlPr>
                          <a:rPr lang="en-SG" sz="2400" i="1" smtClean="0">
                            <a:solidFill>
                              <a:srgbClr val="C00000"/>
                            </a:solidFill>
                            <a:latin typeface="Cambria Math" panose="02040503050406030204" pitchFamily="18" charset="0"/>
                          </a:rPr>
                        </m:ctrlPr>
                      </m:sSupPr>
                      <m:e>
                        <m:r>
                          <a:rPr lang="en-SG" sz="2400" b="0" i="1" smtClean="0">
                            <a:solidFill>
                              <a:srgbClr val="C00000"/>
                            </a:solidFill>
                            <a:latin typeface="Cambria Math" panose="02040503050406030204" pitchFamily="18" charset="0"/>
                          </a:rPr>
                          <m:t>2</m:t>
                        </m:r>
                      </m:e>
                      <m:sup>
                        <m:r>
                          <a:rPr lang="en-SG" sz="2400" b="0" i="1" smtClean="0">
                            <a:solidFill>
                              <a:srgbClr val="C00000"/>
                            </a:solidFill>
                            <a:latin typeface="Cambria Math" panose="02040503050406030204" pitchFamily="18" charset="0"/>
                          </a:rPr>
                          <m:t>71.45</m:t>
                        </m:r>
                      </m:sup>
                    </m:sSup>
                    <m:r>
                      <a:rPr lang="en-SG" sz="2400" b="0" i="1" smtClean="0">
                        <a:solidFill>
                          <a:srgbClr val="C00000"/>
                        </a:solidFill>
                        <a:latin typeface="Cambria Math" panose="02040503050406030204" pitchFamily="18" charset="0"/>
                        <a:ea typeface="Cambria Math" panose="02040503050406030204" pitchFamily="18" charset="0"/>
                      </a:rPr>
                      <m:t>≈3.2×</m:t>
                    </m:r>
                    <m:sSup>
                      <m:sSupPr>
                        <m:ctrlPr>
                          <a:rPr lang="en-SG" sz="2400" b="0" i="1" smtClean="0">
                            <a:solidFill>
                              <a:srgbClr val="C00000"/>
                            </a:solidFill>
                            <a:latin typeface="Cambria Math" panose="02040503050406030204" pitchFamily="18" charset="0"/>
                            <a:ea typeface="Cambria Math" panose="02040503050406030204" pitchFamily="18" charset="0"/>
                          </a:rPr>
                        </m:ctrlPr>
                      </m:sSupPr>
                      <m:e>
                        <m:r>
                          <a:rPr lang="en-SG" sz="2400" b="0" i="1" smtClean="0">
                            <a:solidFill>
                              <a:srgbClr val="C00000"/>
                            </a:solidFill>
                            <a:latin typeface="Cambria Math" panose="02040503050406030204" pitchFamily="18" charset="0"/>
                            <a:ea typeface="Cambria Math" panose="02040503050406030204" pitchFamily="18" charset="0"/>
                          </a:rPr>
                          <m:t>10</m:t>
                        </m:r>
                      </m:e>
                      <m:sup>
                        <m:r>
                          <a:rPr lang="en-SG" sz="2400" b="0" i="1" smtClean="0">
                            <a:solidFill>
                              <a:srgbClr val="C00000"/>
                            </a:solidFill>
                            <a:latin typeface="Cambria Math" panose="02040503050406030204" pitchFamily="18" charset="0"/>
                            <a:ea typeface="Cambria Math" panose="02040503050406030204" pitchFamily="18" charset="0"/>
                          </a:rPr>
                          <m:t>21</m:t>
                        </m:r>
                      </m:sup>
                    </m:sSup>
                  </m:oMath>
                </a14:m>
                <a:r>
                  <a:rPr lang="en-SG" sz="2400" dirty="0">
                    <a:solidFill>
                      <a:srgbClr val="C00000"/>
                    </a:solidFill>
                  </a:rPr>
                  <a:t> </a:t>
                </a:r>
              </a:p>
            </p:txBody>
          </p:sp>
        </mc:Choice>
        <mc:Fallback xmlns="">
          <p:sp>
            <p:nvSpPr>
              <p:cNvPr id="12" name="TextBox 11"/>
              <p:cNvSpPr txBox="1">
                <a:spLocks noRot="1" noChangeAspect="1" noMove="1" noResize="1" noEditPoints="1" noAdjustHandles="1" noChangeArrowheads="1" noChangeShapeType="1" noTextEdit="1"/>
              </p:cNvSpPr>
              <p:nvPr/>
            </p:nvSpPr>
            <p:spPr>
              <a:xfrm>
                <a:off x="5753100" y="5601962"/>
                <a:ext cx="2933700" cy="465833"/>
              </a:xfrm>
              <a:prstGeom prst="rect">
                <a:avLst/>
              </a:prstGeom>
              <a:blipFill>
                <a:blip r:embed="rId3"/>
                <a:stretch>
                  <a:fillRect l="-624"/>
                </a:stretch>
              </a:blipFill>
            </p:spPr>
            <p:txBody>
              <a:bodyPr/>
              <a:lstStyle/>
              <a:p>
                <a:r>
                  <a:rPr lang="en-SG">
                    <a:noFill/>
                  </a:rPr>
                  <a:t> </a:t>
                </a:r>
              </a:p>
            </p:txBody>
          </p:sp>
        </mc:Fallback>
      </mc:AlternateContent>
    </p:spTree>
    <p:extLst>
      <p:ext uri="{BB962C8B-B14F-4D97-AF65-F5344CB8AC3E}">
        <p14:creationId xmlns:p14="http://schemas.microsoft.com/office/powerpoint/2010/main" val="589257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1f</a:t>
            </a:r>
          </a:p>
        </p:txBody>
      </p:sp>
      <p:sp>
        <p:nvSpPr>
          <p:cNvPr id="3" name="Content Placeholder 2"/>
          <p:cNvSpPr>
            <a:spLocks noGrp="1"/>
          </p:cNvSpPr>
          <p:nvPr>
            <p:ph idx="1"/>
          </p:nvPr>
        </p:nvSpPr>
        <p:spPr/>
        <p:txBody>
          <a:bodyPr/>
          <a:lstStyle/>
          <a:p>
            <a:r>
              <a:rPr lang="en-US" dirty="0">
                <a:solidFill>
                  <a:srgbClr val="C00000"/>
                </a:solidFill>
              </a:rPr>
              <a:t>The entropy calculated for the example mentioned in the previous slides is based on the assumption that the 12-symbol long password is </a:t>
            </a:r>
            <a:r>
              <a:rPr lang="en-US" b="1" dirty="0">
                <a:solidFill>
                  <a:srgbClr val="C00000"/>
                </a:solidFill>
              </a:rPr>
              <a:t>randomly</a:t>
            </a:r>
            <a:r>
              <a:rPr lang="en-US" dirty="0">
                <a:solidFill>
                  <a:srgbClr val="C00000"/>
                </a:solidFill>
              </a:rPr>
              <a:t> generated from the 62 symbols. </a:t>
            </a:r>
          </a:p>
          <a:p>
            <a:endParaRPr lang="en-US" dirty="0">
              <a:solidFill>
                <a:srgbClr val="C00000"/>
              </a:solidFill>
            </a:endParaRPr>
          </a:p>
          <a:p>
            <a:r>
              <a:rPr lang="en-US" dirty="0">
                <a:solidFill>
                  <a:srgbClr val="C00000"/>
                </a:solidFill>
              </a:rPr>
              <a:t>As discussed in Question 1f, unfortunately, this is not usually the case in real-life because a randomly generated 12-symbol long password is hard to remember. Assuming my password has the following pattern </a:t>
            </a:r>
            <a:r>
              <a:rPr lang="en-US" dirty="0">
                <a:solidFill>
                  <a:srgbClr val="C00000"/>
                </a:solidFill>
                <a:sym typeface="Wingdings" panose="05000000000000000000" pitchFamily="2" charset="2"/>
              </a:rPr>
              <a:t> (Of course I would not tell you the truth about how I construct my password </a:t>
            </a:r>
            <a:r>
              <a:rPr lang="en-US" dirty="0" err="1">
                <a:solidFill>
                  <a:srgbClr val="C00000"/>
                </a:solidFill>
                <a:sym typeface="Wingdings" panose="05000000000000000000" pitchFamily="2" charset="2"/>
              </a:rPr>
              <a:t>ha..ha</a:t>
            </a:r>
            <a:r>
              <a:rPr lang="en-US" dirty="0">
                <a:solidFill>
                  <a:srgbClr val="C00000"/>
                </a:solidFill>
                <a:sym typeface="Wingdings" panose="05000000000000000000" pitchFamily="2" charset="2"/>
              </a:rPr>
              <a:t>..)</a:t>
            </a:r>
            <a:endParaRPr lang="en-US" dirty="0">
              <a:solidFill>
                <a:srgbClr val="C00000"/>
              </a:solidFill>
            </a:endParaRP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23</a:t>
            </a:fld>
            <a:endParaRPr lang="en-US" dirty="0"/>
          </a:p>
        </p:txBody>
      </p:sp>
    </p:spTree>
    <p:extLst>
      <p:ext uri="{BB962C8B-B14F-4D97-AF65-F5344CB8AC3E}">
        <p14:creationId xmlns:p14="http://schemas.microsoft.com/office/powerpoint/2010/main" val="3095403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1f</a:t>
            </a:r>
          </a:p>
        </p:txBody>
      </p:sp>
      <p:sp>
        <p:nvSpPr>
          <p:cNvPr id="3" name="Content Placeholder 2"/>
          <p:cNvSpPr>
            <a:spLocks noGrp="1"/>
          </p:cNvSpPr>
          <p:nvPr>
            <p:ph idx="1"/>
          </p:nvPr>
        </p:nvSpPr>
        <p:spPr/>
        <p:txBody>
          <a:bodyPr>
            <a:noAutofit/>
          </a:bodyPr>
          <a:lstStyle/>
          <a:p>
            <a:pPr marL="0" indent="0">
              <a:buNone/>
            </a:pPr>
            <a:r>
              <a:rPr lang="en-US" dirty="0">
                <a:solidFill>
                  <a:srgbClr val="C00000"/>
                </a:solidFill>
              </a:rPr>
              <a:t>For example, if I generate my password using a template with the following rules:</a:t>
            </a:r>
          </a:p>
          <a:p>
            <a:pPr lvl="1"/>
            <a:r>
              <a:rPr lang="en-US" sz="2400" dirty="0">
                <a:solidFill>
                  <a:srgbClr val="C00000"/>
                </a:solidFill>
              </a:rPr>
              <a:t>Always start with 2 digits, follow with</a:t>
            </a:r>
          </a:p>
          <a:p>
            <a:pPr lvl="1"/>
            <a:r>
              <a:rPr lang="en-US" sz="2400" dirty="0">
                <a:solidFill>
                  <a:srgbClr val="C00000"/>
                </a:solidFill>
              </a:rPr>
              <a:t>3 lowercase alphabet, follow with</a:t>
            </a:r>
          </a:p>
          <a:p>
            <a:pPr lvl="1"/>
            <a:r>
              <a:rPr lang="en-US" sz="2400" dirty="0">
                <a:solidFill>
                  <a:srgbClr val="C00000"/>
                </a:solidFill>
              </a:rPr>
              <a:t>1 uppercase alphabet, and follow with </a:t>
            </a:r>
          </a:p>
          <a:p>
            <a:pPr lvl="1"/>
            <a:r>
              <a:rPr lang="en-US" sz="2400" dirty="0">
                <a:solidFill>
                  <a:srgbClr val="C00000"/>
                </a:solidFill>
              </a:rPr>
              <a:t>A fixed 6-letter code ‘UOWSIM’</a:t>
            </a:r>
          </a:p>
          <a:p>
            <a:pPr marL="274320" lvl="1" indent="0">
              <a:buNone/>
            </a:pPr>
            <a:endParaRPr lang="en-US" sz="2400" dirty="0">
              <a:solidFill>
                <a:srgbClr val="C00000"/>
              </a:solidFill>
            </a:endParaRPr>
          </a:p>
          <a:p>
            <a:pPr marL="274320" lvl="1" indent="0">
              <a:buNone/>
            </a:pPr>
            <a:r>
              <a:rPr lang="en-US" sz="2400" dirty="0">
                <a:solidFill>
                  <a:srgbClr val="C00000"/>
                </a:solidFill>
              </a:rPr>
              <a:t>An example of my password is 09jctXUOWSIM.</a:t>
            </a:r>
          </a:p>
          <a:p>
            <a:pPr marL="274320" lvl="1" indent="0">
              <a:buNone/>
            </a:pPr>
            <a:endParaRPr lang="en-US" sz="2400" dirty="0">
              <a:solidFill>
                <a:srgbClr val="C00000"/>
              </a:solidFill>
            </a:endParaRPr>
          </a:p>
          <a:p>
            <a:pPr marL="274320" lvl="1" indent="0">
              <a:buNone/>
            </a:pPr>
            <a:r>
              <a:rPr lang="en-US" sz="2400" dirty="0">
                <a:solidFill>
                  <a:srgbClr val="C00000"/>
                </a:solidFill>
              </a:rPr>
              <a:t>In this case, although the length of my password remain as 12, the entropy of my password would be lower and is calculated as follow:</a:t>
            </a: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24</a:t>
            </a:fld>
            <a:endParaRPr lang="en-US" dirty="0"/>
          </a:p>
        </p:txBody>
      </p:sp>
    </p:spTree>
    <p:extLst>
      <p:ext uri="{BB962C8B-B14F-4D97-AF65-F5344CB8AC3E}">
        <p14:creationId xmlns:p14="http://schemas.microsoft.com/office/powerpoint/2010/main" val="4145496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1f</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sz="2400" dirty="0">
                    <a:solidFill>
                      <a:srgbClr val="C00000"/>
                    </a:solidFill>
                  </a:rPr>
                  <a:t>2 digits </a:t>
                </a:r>
                <a:r>
                  <a:rPr lang="en-US" sz="2400" dirty="0">
                    <a:solidFill>
                      <a:srgbClr val="C00000"/>
                    </a:solidFill>
                    <a:sym typeface="Wingdings"/>
                  </a:rPr>
                  <a:t> 10</a:t>
                </a:r>
                <a:r>
                  <a:rPr lang="en-US" sz="2400" baseline="30000" dirty="0">
                    <a:solidFill>
                      <a:srgbClr val="C00000"/>
                    </a:solidFill>
                    <a:sym typeface="Wingdings"/>
                  </a:rPr>
                  <a:t>2</a:t>
                </a:r>
                <a:r>
                  <a:rPr lang="en-US" sz="2400" dirty="0">
                    <a:solidFill>
                      <a:srgbClr val="C00000"/>
                    </a:solidFill>
                    <a:sym typeface="Wingdings"/>
                  </a:rPr>
                  <a:t> = 100 possible combinations</a:t>
                </a:r>
              </a:p>
              <a:p>
                <a:r>
                  <a:rPr lang="en-US" sz="2400" dirty="0">
                    <a:solidFill>
                      <a:srgbClr val="C00000"/>
                    </a:solidFill>
                    <a:sym typeface="Wingdings"/>
                  </a:rPr>
                  <a:t>3 lowercase letters  26</a:t>
                </a:r>
                <a:r>
                  <a:rPr lang="en-US" sz="2400" baseline="30000" dirty="0">
                    <a:solidFill>
                      <a:srgbClr val="C00000"/>
                    </a:solidFill>
                    <a:sym typeface="Wingdings"/>
                  </a:rPr>
                  <a:t>3</a:t>
                </a:r>
                <a:r>
                  <a:rPr lang="en-US" sz="2400" dirty="0">
                    <a:solidFill>
                      <a:srgbClr val="C00000"/>
                    </a:solidFill>
                    <a:sym typeface="Wingdings"/>
                  </a:rPr>
                  <a:t> = 17576 possible combinations</a:t>
                </a:r>
              </a:p>
              <a:p>
                <a:r>
                  <a:rPr lang="en-US" sz="2400" dirty="0">
                    <a:solidFill>
                      <a:srgbClr val="C00000"/>
                    </a:solidFill>
                    <a:sym typeface="Wingdings"/>
                  </a:rPr>
                  <a:t>1 uppercase letter  26 possible combinations</a:t>
                </a:r>
              </a:p>
              <a:p>
                <a:r>
                  <a:rPr lang="en-US" sz="2400" dirty="0">
                    <a:solidFill>
                      <a:srgbClr val="C00000"/>
                    </a:solidFill>
                    <a:sym typeface="Wingdings"/>
                  </a:rPr>
                  <a:t>A fixed ‘UOWSIM’ code  1 possible combinations</a:t>
                </a:r>
              </a:p>
              <a:p>
                <a:r>
                  <a:rPr lang="en-US" sz="2400" dirty="0">
                    <a:solidFill>
                      <a:srgbClr val="C00000"/>
                    </a:solidFill>
                    <a:sym typeface="Wingdings"/>
                  </a:rPr>
                  <a:t>Thus in total there are 100 x 17576 x 26 x 1 = 45697600 possible combinations</a:t>
                </a:r>
              </a:p>
              <a:p>
                <a:pPr marL="0" indent="0">
                  <a:buNone/>
                </a:pPr>
                <a:endParaRPr lang="en-US" sz="2400" dirty="0">
                  <a:solidFill>
                    <a:srgbClr val="C00000"/>
                  </a:solidFill>
                </a:endParaRPr>
              </a:p>
              <a:p>
                <a:pPr marL="0" indent="0">
                  <a:buNone/>
                </a:pPr>
                <a14:m>
                  <m:oMathPara xmlns:m="http://schemas.openxmlformats.org/officeDocument/2006/math">
                    <m:oMathParaPr>
                      <m:jc m:val="left"/>
                    </m:oMathParaPr>
                    <m:oMath xmlns:m="http://schemas.openxmlformats.org/officeDocument/2006/math">
                      <m:r>
                        <a:rPr lang="en-SG" sz="2400" b="0" i="1" smtClean="0">
                          <a:solidFill>
                            <a:srgbClr val="C00000"/>
                          </a:solidFill>
                          <a:latin typeface="Cambria Math" panose="02040503050406030204" pitchFamily="18" charset="0"/>
                        </a:rPr>
                        <m:t>𝐸𝑛𝑡𝑟𝑜𝑝𝑦</m:t>
                      </m:r>
                      <m:r>
                        <a:rPr lang="en-SG" sz="2400" b="0" i="1" smtClean="0">
                          <a:solidFill>
                            <a:srgbClr val="C00000"/>
                          </a:solidFill>
                          <a:latin typeface="Cambria Math" panose="02040503050406030204" pitchFamily="18" charset="0"/>
                        </a:rPr>
                        <m:t>=</m:t>
                      </m:r>
                      <m:r>
                        <a:rPr lang="en-SG" sz="2400" b="0" i="1" smtClean="0">
                          <a:solidFill>
                            <a:srgbClr val="C00000"/>
                          </a:solidFill>
                          <a:latin typeface="Cambria Math" panose="02040503050406030204" pitchFamily="18" charset="0"/>
                        </a:rPr>
                        <m:t>𝐿</m:t>
                      </m:r>
                      <m:r>
                        <a:rPr lang="en-SG" sz="2400" b="0" i="1" smtClean="0">
                          <a:solidFill>
                            <a:srgbClr val="C00000"/>
                          </a:solidFill>
                          <a:latin typeface="Cambria Math" panose="02040503050406030204" pitchFamily="18" charset="0"/>
                        </a:rPr>
                        <m:t> </m:t>
                      </m:r>
                      <m:sSub>
                        <m:sSubPr>
                          <m:ctrlPr>
                            <a:rPr lang="en-SG" sz="2400" b="0" i="1" smtClean="0">
                              <a:solidFill>
                                <a:srgbClr val="C00000"/>
                              </a:solidFill>
                              <a:latin typeface="Cambria Math" panose="02040503050406030204" pitchFamily="18" charset="0"/>
                            </a:rPr>
                          </m:ctrlPr>
                        </m:sSubPr>
                        <m:e>
                          <m:r>
                            <a:rPr lang="en-SG" sz="2400" b="0" i="1" smtClean="0">
                              <a:solidFill>
                                <a:srgbClr val="C00000"/>
                              </a:solidFill>
                              <a:latin typeface="Cambria Math" panose="02040503050406030204" pitchFamily="18" charset="0"/>
                            </a:rPr>
                            <m:t>𝑙𝑜𝑔</m:t>
                          </m:r>
                        </m:e>
                        <m:sub>
                          <m:r>
                            <a:rPr lang="en-SG" sz="2400" b="0" i="1" smtClean="0">
                              <a:solidFill>
                                <a:srgbClr val="C00000"/>
                              </a:solidFill>
                              <a:latin typeface="Cambria Math" panose="02040503050406030204" pitchFamily="18" charset="0"/>
                            </a:rPr>
                            <m:t>2</m:t>
                          </m:r>
                        </m:sub>
                      </m:sSub>
                      <m:r>
                        <a:rPr lang="en-SG" sz="2400" b="0" i="1" smtClean="0">
                          <a:solidFill>
                            <a:srgbClr val="C00000"/>
                          </a:solidFill>
                          <a:latin typeface="Cambria Math" panose="02040503050406030204" pitchFamily="18" charset="0"/>
                        </a:rPr>
                        <m:t> </m:t>
                      </m:r>
                      <m:r>
                        <a:rPr lang="en-SG" sz="2400" b="0" i="1" smtClean="0">
                          <a:solidFill>
                            <a:srgbClr val="C00000"/>
                          </a:solidFill>
                          <a:latin typeface="Cambria Math" panose="02040503050406030204" pitchFamily="18" charset="0"/>
                        </a:rPr>
                        <m:t>𝑁</m:t>
                      </m:r>
                    </m:oMath>
                  </m:oMathPara>
                </a14:m>
                <a:endParaRPr lang="en-US" sz="2400" dirty="0">
                  <a:solidFill>
                    <a:srgbClr val="C00000"/>
                  </a:solidFill>
                </a:endParaRPr>
              </a:p>
              <a:p>
                <a:pPr marL="0" indent="0">
                  <a:buNone/>
                </a:pPr>
                <a14:m>
                  <m:oMathPara xmlns:m="http://schemas.openxmlformats.org/officeDocument/2006/math">
                    <m:oMathParaPr>
                      <m:jc m:val="left"/>
                    </m:oMathParaPr>
                    <m:oMath xmlns:m="http://schemas.openxmlformats.org/officeDocument/2006/math">
                      <m:r>
                        <a:rPr lang="en-SG" sz="2400" b="0" i="1" smtClean="0">
                          <a:solidFill>
                            <a:srgbClr val="C00000"/>
                          </a:solidFill>
                          <a:latin typeface="Cambria Math" panose="02040503050406030204" pitchFamily="18" charset="0"/>
                        </a:rPr>
                        <m:t>                   =1</m:t>
                      </m:r>
                      <m:r>
                        <a:rPr lang="en-SG" sz="2400" b="0" i="1" smtClean="0">
                          <a:solidFill>
                            <a:srgbClr val="C00000"/>
                          </a:solidFill>
                          <a:latin typeface="Cambria Math" panose="02040503050406030204" pitchFamily="18" charset="0"/>
                          <a:ea typeface="Cambria Math" panose="02040503050406030204" pitchFamily="18" charset="0"/>
                        </a:rPr>
                        <m:t>×</m:t>
                      </m:r>
                      <m:f>
                        <m:fPr>
                          <m:ctrlPr>
                            <a:rPr lang="en-SG" sz="2400" b="0" i="1" smtClean="0">
                              <a:solidFill>
                                <a:srgbClr val="C00000"/>
                              </a:solidFill>
                              <a:latin typeface="Cambria Math" panose="02040503050406030204" pitchFamily="18" charset="0"/>
                              <a:ea typeface="Cambria Math" panose="02040503050406030204" pitchFamily="18" charset="0"/>
                            </a:rPr>
                          </m:ctrlPr>
                        </m:fPr>
                        <m:num>
                          <m:sSub>
                            <m:sSubPr>
                              <m:ctrlPr>
                                <a:rPr lang="en-SG" sz="2400" b="0" i="1" smtClean="0">
                                  <a:solidFill>
                                    <a:srgbClr val="C00000"/>
                                  </a:solidFill>
                                  <a:latin typeface="Cambria Math" panose="02040503050406030204" pitchFamily="18" charset="0"/>
                                  <a:ea typeface="Cambria Math" panose="02040503050406030204" pitchFamily="18" charset="0"/>
                                </a:rPr>
                              </m:ctrlPr>
                            </m:sSubPr>
                            <m:e>
                              <m:r>
                                <a:rPr lang="en-SG" sz="2400" b="0" i="1" smtClean="0">
                                  <a:solidFill>
                                    <a:srgbClr val="C00000"/>
                                  </a:solidFill>
                                  <a:latin typeface="Cambria Math" panose="02040503050406030204" pitchFamily="18" charset="0"/>
                                  <a:ea typeface="Cambria Math" panose="02040503050406030204" pitchFamily="18" charset="0"/>
                                </a:rPr>
                                <m:t>𝑙𝑜𝑔</m:t>
                              </m:r>
                            </m:e>
                            <m:sub>
                              <m:r>
                                <a:rPr lang="en-SG" sz="2400" b="0" i="1" smtClean="0">
                                  <a:solidFill>
                                    <a:srgbClr val="C00000"/>
                                  </a:solidFill>
                                  <a:latin typeface="Cambria Math" panose="02040503050406030204" pitchFamily="18" charset="0"/>
                                  <a:ea typeface="Cambria Math" panose="02040503050406030204" pitchFamily="18" charset="0"/>
                                </a:rPr>
                                <m:t>10</m:t>
                              </m:r>
                            </m:sub>
                          </m:sSub>
                          <m:r>
                            <a:rPr lang="en-SG" sz="2400" b="0" i="1" smtClean="0">
                              <a:solidFill>
                                <a:srgbClr val="C00000"/>
                              </a:solidFill>
                              <a:latin typeface="Cambria Math" panose="02040503050406030204" pitchFamily="18" charset="0"/>
                              <a:ea typeface="Cambria Math" panose="02040503050406030204" pitchFamily="18" charset="0"/>
                            </a:rPr>
                            <m:t> 45697600</m:t>
                          </m:r>
                        </m:num>
                        <m:den>
                          <m:sSub>
                            <m:sSubPr>
                              <m:ctrlPr>
                                <a:rPr lang="en-SG" sz="2400" b="0" i="1" smtClean="0">
                                  <a:solidFill>
                                    <a:srgbClr val="C00000"/>
                                  </a:solidFill>
                                  <a:latin typeface="Cambria Math" panose="02040503050406030204" pitchFamily="18" charset="0"/>
                                  <a:ea typeface="Cambria Math" panose="02040503050406030204" pitchFamily="18" charset="0"/>
                                </a:rPr>
                              </m:ctrlPr>
                            </m:sSubPr>
                            <m:e>
                              <m:r>
                                <a:rPr lang="en-SG" sz="2400" b="0" i="1" smtClean="0">
                                  <a:solidFill>
                                    <a:srgbClr val="C00000"/>
                                  </a:solidFill>
                                  <a:latin typeface="Cambria Math" panose="02040503050406030204" pitchFamily="18" charset="0"/>
                                  <a:ea typeface="Cambria Math" panose="02040503050406030204" pitchFamily="18" charset="0"/>
                                </a:rPr>
                                <m:t>𝑙𝑜𝑔</m:t>
                              </m:r>
                            </m:e>
                            <m:sub>
                              <m:r>
                                <a:rPr lang="en-SG" sz="2400" b="0" i="1" smtClean="0">
                                  <a:solidFill>
                                    <a:srgbClr val="C00000"/>
                                  </a:solidFill>
                                  <a:latin typeface="Cambria Math" panose="02040503050406030204" pitchFamily="18" charset="0"/>
                                  <a:ea typeface="Cambria Math" panose="02040503050406030204" pitchFamily="18" charset="0"/>
                                </a:rPr>
                                <m:t>10</m:t>
                              </m:r>
                            </m:sub>
                          </m:sSub>
                          <m:r>
                            <a:rPr lang="en-SG" sz="2400" b="0" i="1" smtClean="0">
                              <a:solidFill>
                                <a:srgbClr val="C00000"/>
                              </a:solidFill>
                              <a:latin typeface="Cambria Math" panose="02040503050406030204" pitchFamily="18" charset="0"/>
                              <a:ea typeface="Cambria Math" panose="02040503050406030204" pitchFamily="18" charset="0"/>
                            </a:rPr>
                            <m:t> 2</m:t>
                          </m:r>
                        </m:den>
                      </m:f>
                    </m:oMath>
                  </m:oMathPara>
                </a14:m>
                <a:endParaRPr lang="en-US" sz="2400" dirty="0">
                  <a:solidFill>
                    <a:srgbClr val="C00000"/>
                  </a:solidFill>
                </a:endParaRPr>
              </a:p>
              <a:p>
                <a:pPr marL="0" indent="0">
                  <a:buNone/>
                </a:pPr>
                <a14:m>
                  <m:oMathPara xmlns:m="http://schemas.openxmlformats.org/officeDocument/2006/math">
                    <m:oMathParaPr>
                      <m:jc m:val="left"/>
                    </m:oMathParaPr>
                    <m:oMath xmlns:m="http://schemas.openxmlformats.org/officeDocument/2006/math">
                      <m:r>
                        <a:rPr lang="en-SG" sz="2400" b="0" i="1" smtClean="0">
                          <a:solidFill>
                            <a:srgbClr val="C00000"/>
                          </a:solidFill>
                          <a:latin typeface="Cambria Math" panose="02040503050406030204" pitchFamily="18" charset="0"/>
                          <a:ea typeface="Cambria Math" panose="02040503050406030204" pitchFamily="18" charset="0"/>
                        </a:rPr>
                        <m:t>                   </m:t>
                      </m:r>
                      <m:r>
                        <a:rPr lang="en-US" sz="2400" i="1" smtClean="0">
                          <a:solidFill>
                            <a:srgbClr val="C00000"/>
                          </a:solidFill>
                          <a:latin typeface="Cambria Math" panose="02040503050406030204" pitchFamily="18" charset="0"/>
                          <a:ea typeface="Cambria Math" panose="02040503050406030204" pitchFamily="18" charset="0"/>
                        </a:rPr>
                        <m:t>≈</m:t>
                      </m:r>
                      <m:r>
                        <a:rPr lang="en-SG" sz="2400" b="0" i="1" smtClean="0">
                          <a:solidFill>
                            <a:srgbClr val="C00000"/>
                          </a:solidFill>
                          <a:latin typeface="Cambria Math" panose="02040503050406030204" pitchFamily="18" charset="0"/>
                          <a:ea typeface="Cambria Math" panose="02040503050406030204" pitchFamily="18" charset="0"/>
                        </a:rPr>
                        <m:t>22.12 </m:t>
                      </m:r>
                      <m:r>
                        <a:rPr lang="en-SG" sz="2400" b="0" i="1" smtClean="0">
                          <a:solidFill>
                            <a:srgbClr val="C00000"/>
                          </a:solidFill>
                          <a:latin typeface="Cambria Math" panose="02040503050406030204" pitchFamily="18" charset="0"/>
                          <a:ea typeface="Cambria Math" panose="02040503050406030204" pitchFamily="18" charset="0"/>
                        </a:rPr>
                        <m:t>𝑏𝑖𝑡𝑠</m:t>
                      </m:r>
                    </m:oMath>
                  </m:oMathPara>
                </a14:m>
                <a:endParaRPr lang="en-US" sz="2400" dirty="0">
                  <a:solidFill>
                    <a:srgbClr val="C00000"/>
                  </a:solidFill>
                </a:endParaRPr>
              </a:p>
              <a:p>
                <a:pPr marL="0" indent="0">
                  <a:buNone/>
                </a:pPr>
                <a:endParaRPr lang="en-US" sz="2400" dirty="0">
                  <a:solidFill>
                    <a:srgbClr val="C00000"/>
                  </a:solidFill>
                </a:endParaRPr>
              </a:p>
              <a:p>
                <a:pPr marL="0" indent="0">
                  <a:buNone/>
                </a:pPr>
                <a:r>
                  <a:rPr lang="en-US" sz="2400" dirty="0">
                    <a:solidFill>
                      <a:srgbClr val="C00000"/>
                    </a:solidFill>
                  </a:rPr>
                  <a:t>There is a </a:t>
                </a:r>
                <a:r>
                  <a:rPr lang="en-US" dirty="0">
                    <a:solidFill>
                      <a:srgbClr val="C00000"/>
                    </a:solidFill>
                  </a:rPr>
                  <a:t>pattern. </a:t>
                </a:r>
              </a:p>
              <a:p>
                <a:pPr marL="0" indent="0">
                  <a:buNone/>
                </a:pPr>
                <a:r>
                  <a:rPr lang="en-US" sz="2400" dirty="0">
                    <a:solidFill>
                      <a:srgbClr val="C00000"/>
                    </a:solidFill>
                  </a:rPr>
                  <a:t>Pattern = a lot of other information not possible. </a:t>
                </a:r>
              </a:p>
              <a:p>
                <a:pPr marL="0" indent="0">
                  <a:buNone/>
                </a:pPr>
                <a:r>
                  <a:rPr lang="en-US" sz="2400" dirty="0">
                    <a:solidFill>
                      <a:srgbClr val="C00000"/>
                    </a:solidFill>
                  </a:rPr>
                  <a:t>1 pattern out of the combinations given </a:t>
                </a:r>
              </a:p>
              <a:p>
                <a:pPr marL="0" indent="0">
                  <a:buNone/>
                </a:pPr>
                <a:r>
                  <a:rPr lang="en-US" sz="2400" dirty="0">
                    <a:solidFill>
                      <a:srgbClr val="C00000"/>
                    </a:solidFill>
                  </a:rPr>
                  <a:t>If no pattern, you use length </a:t>
                </a:r>
                <a:r>
                  <a:rPr lang="en-US" sz="2400">
                    <a:solidFill>
                      <a:srgbClr val="C00000"/>
                    </a:solidFill>
                  </a:rPr>
                  <a:t>(symbol) </a:t>
                </a:r>
                <a:endParaRPr lang="en-US" sz="2400" dirty="0">
                  <a:solidFill>
                    <a:srgbClr val="C00000"/>
                  </a:solidFill>
                </a:endParaRPr>
              </a:p>
              <a:p>
                <a:pPr marL="0" indent="0">
                  <a:buNone/>
                </a:pPr>
                <a:endParaRPr lang="en-US" sz="2400" dirty="0">
                  <a:solidFill>
                    <a:srgbClr val="C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41" t="-1875" b="-2000"/>
                </a:stretch>
              </a:blipFill>
            </p:spPr>
            <p:txBody>
              <a:bodyPr/>
              <a:lstStyle/>
              <a:p>
                <a:r>
                  <a:rPr lang="en-GB">
                    <a:noFill/>
                  </a:rPr>
                  <a:t> </a:t>
                </a:r>
              </a:p>
            </p:txBody>
          </p:sp>
        </mc:Fallback>
      </mc:AlternateContent>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25</a:t>
            </a:fld>
            <a:endParaRPr lang="en-US" dirty="0"/>
          </a:p>
        </p:txBody>
      </p:sp>
    </p:spTree>
    <p:extLst>
      <p:ext uri="{BB962C8B-B14F-4D97-AF65-F5344CB8AC3E}">
        <p14:creationId xmlns:p14="http://schemas.microsoft.com/office/powerpoint/2010/main" val="885522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1f</a:t>
            </a:r>
          </a:p>
        </p:txBody>
      </p:sp>
      <p:sp>
        <p:nvSpPr>
          <p:cNvPr id="3" name="Content Placeholder 2"/>
          <p:cNvSpPr>
            <a:spLocks noGrp="1"/>
          </p:cNvSpPr>
          <p:nvPr>
            <p:ph idx="1"/>
          </p:nvPr>
        </p:nvSpPr>
        <p:spPr/>
        <p:txBody>
          <a:bodyPr>
            <a:normAutofit/>
          </a:bodyPr>
          <a:lstStyle/>
          <a:p>
            <a:r>
              <a:rPr lang="en-US" sz="2400" dirty="0">
                <a:solidFill>
                  <a:srgbClr val="C00000"/>
                </a:solidFill>
              </a:rPr>
              <a:t>So, does it make much different for a password strength of 2</a:t>
            </a:r>
            <a:r>
              <a:rPr lang="en-US" sz="2400" baseline="30000" dirty="0">
                <a:solidFill>
                  <a:srgbClr val="C00000"/>
                </a:solidFill>
              </a:rPr>
              <a:t>71.45</a:t>
            </a:r>
            <a:r>
              <a:rPr lang="en-US" sz="2400" dirty="0">
                <a:solidFill>
                  <a:srgbClr val="C00000"/>
                </a:solidFill>
              </a:rPr>
              <a:t> = 3.2 x 10</a:t>
            </a:r>
            <a:r>
              <a:rPr lang="en-US" sz="2400" baseline="30000" dirty="0">
                <a:solidFill>
                  <a:srgbClr val="C00000"/>
                </a:solidFill>
              </a:rPr>
              <a:t>21</a:t>
            </a:r>
            <a:r>
              <a:rPr lang="en-US" sz="2400" dirty="0">
                <a:solidFill>
                  <a:srgbClr val="C00000"/>
                </a:solidFill>
              </a:rPr>
              <a:t> (first example of Question 1h) and 2</a:t>
            </a:r>
            <a:r>
              <a:rPr lang="en-US" sz="2400" baseline="30000" dirty="0">
                <a:solidFill>
                  <a:srgbClr val="C00000"/>
                </a:solidFill>
              </a:rPr>
              <a:t>22.12</a:t>
            </a:r>
            <a:r>
              <a:rPr lang="en-US" sz="2400" dirty="0">
                <a:solidFill>
                  <a:srgbClr val="C00000"/>
                </a:solidFill>
              </a:rPr>
              <a:t> = 4,558,096 (second example of Question 1h)?</a:t>
            </a:r>
          </a:p>
          <a:p>
            <a:pPr marL="0" indent="0">
              <a:buNone/>
            </a:pPr>
            <a:endParaRPr lang="en-US" sz="2400" dirty="0">
              <a:solidFill>
                <a:srgbClr val="C00000"/>
              </a:solidFill>
            </a:endParaRP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26</a:t>
            </a:fld>
            <a:endParaRPr lang="en-US" dirty="0"/>
          </a:p>
        </p:txBody>
      </p:sp>
    </p:spTree>
    <p:extLst>
      <p:ext uri="{BB962C8B-B14F-4D97-AF65-F5344CB8AC3E}">
        <p14:creationId xmlns:p14="http://schemas.microsoft.com/office/powerpoint/2010/main" val="1742637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1f</a:t>
            </a:r>
          </a:p>
        </p:txBody>
      </p:sp>
      <p:sp>
        <p:nvSpPr>
          <p:cNvPr id="3" name="Content Placeholder 2"/>
          <p:cNvSpPr>
            <a:spLocks noGrp="1"/>
          </p:cNvSpPr>
          <p:nvPr>
            <p:ph idx="1"/>
          </p:nvPr>
        </p:nvSpPr>
        <p:spPr/>
        <p:txBody>
          <a:bodyPr>
            <a:normAutofit/>
          </a:bodyPr>
          <a:lstStyle/>
          <a:p>
            <a:r>
              <a:rPr lang="en-US" sz="2400" dirty="0">
                <a:solidFill>
                  <a:srgbClr val="C00000"/>
                </a:solidFill>
              </a:rPr>
              <a:t>So, does it make much different for a password strength of 2</a:t>
            </a:r>
            <a:r>
              <a:rPr lang="en-US" sz="2400" baseline="30000" dirty="0">
                <a:solidFill>
                  <a:srgbClr val="C00000"/>
                </a:solidFill>
              </a:rPr>
              <a:t>71.45</a:t>
            </a:r>
            <a:r>
              <a:rPr lang="en-US" sz="2400" dirty="0">
                <a:solidFill>
                  <a:srgbClr val="C00000"/>
                </a:solidFill>
              </a:rPr>
              <a:t> = 3.2 x 10</a:t>
            </a:r>
            <a:r>
              <a:rPr lang="en-US" sz="2400" baseline="30000" dirty="0">
                <a:solidFill>
                  <a:srgbClr val="C00000"/>
                </a:solidFill>
              </a:rPr>
              <a:t>21</a:t>
            </a:r>
            <a:r>
              <a:rPr lang="en-US" sz="2400" dirty="0">
                <a:solidFill>
                  <a:srgbClr val="C00000"/>
                </a:solidFill>
              </a:rPr>
              <a:t> (first example of Question 1h) and 2</a:t>
            </a:r>
            <a:r>
              <a:rPr lang="en-US" sz="2400" baseline="30000" dirty="0">
                <a:solidFill>
                  <a:srgbClr val="C00000"/>
                </a:solidFill>
              </a:rPr>
              <a:t>22.12</a:t>
            </a:r>
            <a:r>
              <a:rPr lang="en-US" sz="2400" dirty="0">
                <a:solidFill>
                  <a:srgbClr val="C00000"/>
                </a:solidFill>
              </a:rPr>
              <a:t> = 4,558,096 (second example of Question 1h)?</a:t>
            </a:r>
          </a:p>
          <a:p>
            <a:pPr marL="0" indent="0">
              <a:buNone/>
            </a:pPr>
            <a:endParaRPr lang="en-US" sz="2400" dirty="0">
              <a:solidFill>
                <a:srgbClr val="C00000"/>
              </a:solidFill>
            </a:endParaRPr>
          </a:p>
          <a:p>
            <a:r>
              <a:rPr lang="en-US" sz="2400" dirty="0">
                <a:solidFill>
                  <a:srgbClr val="C00000"/>
                </a:solidFill>
              </a:rPr>
              <a:t>Yes, very much different. If an attacker knows the way I construct my password, with a computer that can find 1000 combination in a second, for example, a brute-force attempt for 4,558,096 combination can be done in 1.26 hours.</a:t>
            </a:r>
          </a:p>
          <a:p>
            <a:pPr marL="0" indent="0">
              <a:buNone/>
            </a:pPr>
            <a:endParaRPr lang="en-US" sz="2400" dirty="0">
              <a:solidFill>
                <a:srgbClr val="C00000"/>
              </a:solidFill>
            </a:endParaRPr>
          </a:p>
          <a:p>
            <a:r>
              <a:rPr lang="en-US" sz="2400" dirty="0">
                <a:solidFill>
                  <a:srgbClr val="C00000"/>
                </a:solidFill>
              </a:rPr>
              <a:t>For a randomly generated password, the attacker would need about 1.02 x 10</a:t>
            </a:r>
            <a:r>
              <a:rPr lang="en-US" sz="2400" baseline="30000" dirty="0">
                <a:solidFill>
                  <a:srgbClr val="C00000"/>
                </a:solidFill>
              </a:rPr>
              <a:t>11</a:t>
            </a:r>
            <a:r>
              <a:rPr lang="en-US" sz="2400" dirty="0">
                <a:solidFill>
                  <a:srgbClr val="C00000"/>
                </a:solidFill>
              </a:rPr>
              <a:t> years.</a:t>
            </a: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27</a:t>
            </a:fld>
            <a:endParaRPr lang="en-US" dirty="0"/>
          </a:p>
        </p:txBody>
      </p:sp>
    </p:spTree>
    <p:extLst>
      <p:ext uri="{BB962C8B-B14F-4D97-AF65-F5344CB8AC3E}">
        <p14:creationId xmlns:p14="http://schemas.microsoft.com/office/powerpoint/2010/main" val="613672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1g</a:t>
            </a:r>
          </a:p>
        </p:txBody>
      </p:sp>
      <p:sp>
        <p:nvSpPr>
          <p:cNvPr id="3" name="Content Placeholder 2"/>
          <p:cNvSpPr>
            <a:spLocks noGrp="1"/>
          </p:cNvSpPr>
          <p:nvPr>
            <p:ph idx="1"/>
          </p:nvPr>
        </p:nvSpPr>
        <p:spPr/>
        <p:txBody>
          <a:bodyPr/>
          <a:lstStyle/>
          <a:p>
            <a:r>
              <a:rPr lang="en-US" dirty="0"/>
              <a:t>How much confidence do you have in the method of choosing your password not being guessed?</a:t>
            </a: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28</a:t>
            </a:fld>
            <a:endParaRPr lang="en-US" dirty="0"/>
          </a:p>
        </p:txBody>
      </p:sp>
    </p:spTree>
    <p:extLst>
      <p:ext uri="{BB962C8B-B14F-4D97-AF65-F5344CB8AC3E}">
        <p14:creationId xmlns:p14="http://schemas.microsoft.com/office/powerpoint/2010/main" val="2503776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1g</a:t>
            </a:r>
          </a:p>
        </p:txBody>
      </p:sp>
      <p:sp>
        <p:nvSpPr>
          <p:cNvPr id="3" name="Content Placeholder 2"/>
          <p:cNvSpPr>
            <a:spLocks noGrp="1"/>
          </p:cNvSpPr>
          <p:nvPr>
            <p:ph idx="1"/>
          </p:nvPr>
        </p:nvSpPr>
        <p:spPr/>
        <p:txBody>
          <a:bodyPr/>
          <a:lstStyle/>
          <a:p>
            <a:r>
              <a:rPr lang="en-US" dirty="0"/>
              <a:t>How much confidence do you have in the method of choosing your password not being guessed?</a:t>
            </a: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29</a:t>
            </a:fld>
            <a:endParaRPr lang="en-US" dirty="0"/>
          </a:p>
        </p:txBody>
      </p:sp>
      <p:sp>
        <p:nvSpPr>
          <p:cNvPr id="7" name="TextBox 6"/>
          <p:cNvSpPr txBox="1"/>
          <p:nvPr/>
        </p:nvSpPr>
        <p:spPr>
          <a:xfrm>
            <a:off x="673011" y="2888170"/>
            <a:ext cx="7739632" cy="954107"/>
          </a:xfrm>
          <a:prstGeom prst="rect">
            <a:avLst/>
          </a:prstGeom>
          <a:noFill/>
        </p:spPr>
        <p:txBody>
          <a:bodyPr wrap="square" rtlCol="0">
            <a:spAutoFit/>
          </a:bodyPr>
          <a:lstStyle/>
          <a:p>
            <a:r>
              <a:rPr lang="en-US" sz="2800" dirty="0">
                <a:solidFill>
                  <a:srgbClr val="C00000"/>
                </a:solidFill>
              </a:rPr>
              <a:t>Please refer to the first example given in Question 1h and discussion in previous slide.</a:t>
            </a:r>
          </a:p>
        </p:txBody>
      </p:sp>
    </p:spTree>
    <p:extLst>
      <p:ext uri="{BB962C8B-B14F-4D97-AF65-F5344CB8AC3E}">
        <p14:creationId xmlns:p14="http://schemas.microsoft.com/office/powerpoint/2010/main" val="17642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a:t>
            </a:r>
          </a:p>
        </p:txBody>
      </p:sp>
      <p:sp>
        <p:nvSpPr>
          <p:cNvPr id="3" name="Content Placeholder 2"/>
          <p:cNvSpPr>
            <a:spLocks noGrp="1"/>
          </p:cNvSpPr>
          <p:nvPr>
            <p:ph idx="1"/>
          </p:nvPr>
        </p:nvSpPr>
        <p:spPr/>
        <p:txBody>
          <a:bodyPr/>
          <a:lstStyle/>
          <a:p>
            <a:pPr marL="0" indent="0">
              <a:buNone/>
            </a:pPr>
            <a:r>
              <a:rPr lang="en-US" dirty="0"/>
              <a:t>Is there any harm in revealing old passwords? Why or why not?</a:t>
            </a:r>
          </a:p>
        </p:txBody>
      </p:sp>
      <p:sp>
        <p:nvSpPr>
          <p:cNvPr id="4" name="Date Placeholder 3"/>
          <p:cNvSpPr>
            <a:spLocks noGrp="1"/>
          </p:cNvSpPr>
          <p:nvPr>
            <p:ph type="dt" sz="half" idx="10"/>
          </p:nvPr>
        </p:nvSpPr>
        <p:spPr/>
        <p:txBody>
          <a:bodyPr/>
          <a:lstStyle/>
          <a:p>
            <a:fld id="{02FB5F05-4A8D-5E4D-9750-45781FA05915}"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a:t>
            </a:fld>
            <a:endParaRPr lang="en-US"/>
          </a:p>
        </p:txBody>
      </p:sp>
      <p:sp>
        <p:nvSpPr>
          <p:cNvPr id="7" name="TextBox 6"/>
          <p:cNvSpPr txBox="1"/>
          <p:nvPr/>
        </p:nvSpPr>
        <p:spPr>
          <a:xfrm>
            <a:off x="457200" y="2636286"/>
            <a:ext cx="8229600" cy="2554545"/>
          </a:xfrm>
          <a:prstGeom prst="rect">
            <a:avLst/>
          </a:prstGeom>
          <a:noFill/>
        </p:spPr>
        <p:txBody>
          <a:bodyPr wrap="square" rtlCol="0">
            <a:spAutoFit/>
          </a:bodyPr>
          <a:lstStyle/>
          <a:p>
            <a:r>
              <a:rPr lang="en-SG" sz="1600" dirty="0">
                <a:solidFill>
                  <a:srgbClr val="C00000"/>
                </a:solidFill>
              </a:rPr>
              <a:t>Yes, there might be harm. There could possibly being </a:t>
            </a:r>
            <a:r>
              <a:rPr lang="en-SG" sz="1600" b="1" u="sng" dirty="0">
                <a:solidFill>
                  <a:srgbClr val="C00000"/>
                </a:solidFill>
              </a:rPr>
              <a:t>a pattern or theme common to the passwords that you choose</a:t>
            </a:r>
            <a:r>
              <a:rPr lang="en-SG" sz="1600" dirty="0">
                <a:solidFill>
                  <a:srgbClr val="C00000"/>
                </a:solidFill>
              </a:rPr>
              <a:t>, making it possibly to determine more likely what passwords are currently being used. For example, if my old password is m00dleP@ssword2016, then an attacker might guess that my current password might be m00dleP@ssword2017. In addition, with the old password revealed, and attacker may use information from the password to </a:t>
            </a:r>
            <a:r>
              <a:rPr lang="en-SG" sz="1600" b="1" u="sng" dirty="0">
                <a:solidFill>
                  <a:srgbClr val="C00000"/>
                </a:solidFill>
              </a:rPr>
              <a:t>perform a social engineering attack.</a:t>
            </a:r>
          </a:p>
          <a:p>
            <a:endParaRPr lang="en-SG" sz="1600" dirty="0">
              <a:solidFill>
                <a:srgbClr val="C00000"/>
              </a:solidFill>
            </a:endParaRPr>
          </a:p>
          <a:p>
            <a:r>
              <a:rPr lang="en-SG" sz="1600" dirty="0">
                <a:solidFill>
                  <a:srgbClr val="D37096"/>
                </a:solidFill>
              </a:rPr>
              <a:t>Pattern. Combination. People like to remember easy passwords, and difficult passwords makes it hard to remember. </a:t>
            </a:r>
          </a:p>
          <a:p>
            <a:endParaRPr lang="en-SG" sz="1600" dirty="0">
              <a:solidFill>
                <a:srgbClr val="D37096"/>
              </a:solidFill>
            </a:endParaRPr>
          </a:p>
        </p:txBody>
      </p:sp>
    </p:spTree>
    <p:extLst>
      <p:ext uri="{BB962C8B-B14F-4D97-AF65-F5344CB8AC3E}">
        <p14:creationId xmlns:p14="http://schemas.microsoft.com/office/powerpoint/2010/main" val="1866107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1h</a:t>
            </a:r>
          </a:p>
        </p:txBody>
      </p:sp>
      <p:sp>
        <p:nvSpPr>
          <p:cNvPr id="3" name="Content Placeholder 2"/>
          <p:cNvSpPr>
            <a:spLocks noGrp="1"/>
          </p:cNvSpPr>
          <p:nvPr>
            <p:ph idx="1"/>
          </p:nvPr>
        </p:nvSpPr>
        <p:spPr/>
        <p:txBody>
          <a:bodyPr/>
          <a:lstStyle/>
          <a:p>
            <a:r>
              <a:rPr lang="en-US" dirty="0"/>
              <a:t>How much confidence do you have in your password under the assumption the method of choosing your password was known by an attacker?</a:t>
            </a: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30</a:t>
            </a:fld>
            <a:endParaRPr lang="en-US" dirty="0"/>
          </a:p>
        </p:txBody>
      </p:sp>
    </p:spTree>
    <p:extLst>
      <p:ext uri="{BB962C8B-B14F-4D97-AF65-F5344CB8AC3E}">
        <p14:creationId xmlns:p14="http://schemas.microsoft.com/office/powerpoint/2010/main" val="756152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1h</a:t>
            </a:r>
          </a:p>
        </p:txBody>
      </p:sp>
      <p:sp>
        <p:nvSpPr>
          <p:cNvPr id="3" name="Content Placeholder 2"/>
          <p:cNvSpPr>
            <a:spLocks noGrp="1"/>
          </p:cNvSpPr>
          <p:nvPr>
            <p:ph idx="1"/>
          </p:nvPr>
        </p:nvSpPr>
        <p:spPr/>
        <p:txBody>
          <a:bodyPr/>
          <a:lstStyle/>
          <a:p>
            <a:r>
              <a:rPr lang="en-US" dirty="0"/>
              <a:t>How much confidence do you have in your password under the assumption the method of choosing your password was known by an attacker?</a:t>
            </a: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31</a:t>
            </a:fld>
            <a:endParaRPr lang="en-US" dirty="0"/>
          </a:p>
        </p:txBody>
      </p:sp>
      <p:sp>
        <p:nvSpPr>
          <p:cNvPr id="7" name="TextBox 6"/>
          <p:cNvSpPr txBox="1"/>
          <p:nvPr/>
        </p:nvSpPr>
        <p:spPr>
          <a:xfrm>
            <a:off x="646324" y="3161226"/>
            <a:ext cx="7598516" cy="1384995"/>
          </a:xfrm>
          <a:prstGeom prst="rect">
            <a:avLst/>
          </a:prstGeom>
          <a:noFill/>
        </p:spPr>
        <p:txBody>
          <a:bodyPr wrap="square" rtlCol="0">
            <a:spAutoFit/>
          </a:bodyPr>
          <a:lstStyle/>
          <a:p>
            <a:r>
              <a:rPr lang="en-US" sz="2800" dirty="0">
                <a:solidFill>
                  <a:srgbClr val="C00000"/>
                </a:solidFill>
              </a:rPr>
              <a:t>Please refer to the example of generating a password if a template is used shown in previous question.</a:t>
            </a:r>
          </a:p>
        </p:txBody>
      </p:sp>
    </p:spTree>
    <p:extLst>
      <p:ext uri="{BB962C8B-B14F-4D97-AF65-F5344CB8AC3E}">
        <p14:creationId xmlns:p14="http://schemas.microsoft.com/office/powerpoint/2010/main" val="1412710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2</a:t>
            </a:r>
          </a:p>
        </p:txBody>
      </p:sp>
      <p:sp>
        <p:nvSpPr>
          <p:cNvPr id="3" name="Content Placeholder 2"/>
          <p:cNvSpPr>
            <a:spLocks noGrp="1"/>
          </p:cNvSpPr>
          <p:nvPr>
            <p:ph idx="1"/>
          </p:nvPr>
        </p:nvSpPr>
        <p:spPr/>
        <p:txBody>
          <a:bodyPr/>
          <a:lstStyle/>
          <a:p>
            <a:pPr marL="0" indent="0">
              <a:buNone/>
            </a:pPr>
            <a:r>
              <a:rPr lang="en-SG" dirty="0"/>
              <a:t>Does taking </a:t>
            </a:r>
            <a:r>
              <a:rPr lang="en-SG" i="1" dirty="0"/>
              <a:t>H(M)</a:t>
            </a:r>
            <a:r>
              <a:rPr lang="en-SG" dirty="0"/>
              <a:t>, for H a cryptographic hash function, provide confidentiality for </a:t>
            </a:r>
            <a:r>
              <a:rPr lang="en-SG" i="1" dirty="0"/>
              <a:t>M</a:t>
            </a:r>
            <a:r>
              <a:rPr lang="en-SG" dirty="0"/>
              <a:t>?</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32</a:t>
            </a:fld>
            <a:endParaRPr lang="en-US"/>
          </a:p>
        </p:txBody>
      </p:sp>
    </p:spTree>
    <p:extLst>
      <p:ext uri="{BB962C8B-B14F-4D97-AF65-F5344CB8AC3E}">
        <p14:creationId xmlns:p14="http://schemas.microsoft.com/office/powerpoint/2010/main" val="1765061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2</a:t>
            </a:r>
          </a:p>
        </p:txBody>
      </p:sp>
      <p:sp>
        <p:nvSpPr>
          <p:cNvPr id="3" name="Content Placeholder 2"/>
          <p:cNvSpPr>
            <a:spLocks noGrp="1"/>
          </p:cNvSpPr>
          <p:nvPr>
            <p:ph idx="1"/>
          </p:nvPr>
        </p:nvSpPr>
        <p:spPr/>
        <p:txBody>
          <a:bodyPr/>
          <a:lstStyle/>
          <a:p>
            <a:pPr marL="0" indent="0">
              <a:buNone/>
            </a:pPr>
            <a:r>
              <a:rPr lang="en-SG" dirty="0"/>
              <a:t>Does taking </a:t>
            </a:r>
            <a:r>
              <a:rPr lang="en-SG" i="1" dirty="0"/>
              <a:t>H(M)</a:t>
            </a:r>
            <a:r>
              <a:rPr lang="en-SG" dirty="0"/>
              <a:t>, for H a cryptographic hash function, provide confidentiality for </a:t>
            </a:r>
            <a:r>
              <a:rPr lang="en-SG" i="1" dirty="0"/>
              <a:t>M</a:t>
            </a:r>
            <a:r>
              <a:rPr lang="en-SG" dirty="0"/>
              <a:t>?</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33</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457200" y="2562582"/>
                <a:ext cx="8053754" cy="461665"/>
              </a:xfrm>
              <a:prstGeom prst="rect">
                <a:avLst/>
              </a:prstGeom>
              <a:noFill/>
            </p:spPr>
            <p:txBody>
              <a:bodyPr wrap="square" rtlCol="0">
                <a:spAutoFit/>
              </a:bodyPr>
              <a:lstStyle/>
              <a:p>
                <a:r>
                  <a:rPr lang="en-SG" sz="2400" dirty="0">
                    <a:solidFill>
                      <a:srgbClr val="C00000"/>
                    </a:solidFill>
                  </a:rPr>
                  <a:t>No, </a:t>
                </a:r>
                <a14:m>
                  <m:oMath xmlns:m="http://schemas.openxmlformats.org/officeDocument/2006/math">
                    <m:r>
                      <a:rPr lang="en-SG" sz="2400" i="1" dirty="0" smtClean="0">
                        <a:solidFill>
                          <a:srgbClr val="C00000"/>
                        </a:solidFill>
                        <a:latin typeface="Cambria Math" panose="02040503050406030204" pitchFamily="18" charset="0"/>
                      </a:rPr>
                      <m:t>𝐻</m:t>
                    </m:r>
                    <m:r>
                      <a:rPr lang="en-SG" sz="2400" i="1" dirty="0" smtClean="0">
                        <a:solidFill>
                          <a:srgbClr val="C00000"/>
                        </a:solidFill>
                        <a:latin typeface="Cambria Math" panose="02040503050406030204" pitchFamily="18" charset="0"/>
                      </a:rPr>
                      <m:t>(</m:t>
                    </m:r>
                    <m:r>
                      <a:rPr lang="en-SG" sz="2400" i="1" dirty="0" smtClean="0">
                        <a:solidFill>
                          <a:srgbClr val="C00000"/>
                        </a:solidFill>
                        <a:latin typeface="Cambria Math" panose="02040503050406030204" pitchFamily="18" charset="0"/>
                      </a:rPr>
                      <m:t>𝑀</m:t>
                    </m:r>
                    <m:r>
                      <a:rPr lang="en-SG" sz="2400" i="1" dirty="0" smtClean="0">
                        <a:solidFill>
                          <a:srgbClr val="C00000"/>
                        </a:solidFill>
                        <a:latin typeface="Cambria Math" panose="02040503050406030204" pitchFamily="18" charset="0"/>
                      </a:rPr>
                      <m:t>)</m:t>
                    </m:r>
                  </m:oMath>
                </a14:m>
                <a:r>
                  <a:rPr lang="en-SG" sz="2400" dirty="0">
                    <a:solidFill>
                      <a:srgbClr val="C00000"/>
                    </a:solidFill>
                  </a:rPr>
                  <a:t> does not provide confidentiality for </a:t>
                </a:r>
                <a14:m>
                  <m:oMath xmlns:m="http://schemas.openxmlformats.org/officeDocument/2006/math">
                    <m:r>
                      <a:rPr lang="en-SG" sz="2400" i="1" dirty="0" smtClean="0">
                        <a:solidFill>
                          <a:srgbClr val="C00000"/>
                        </a:solidFill>
                        <a:latin typeface="Cambria Math" panose="02040503050406030204" pitchFamily="18" charset="0"/>
                      </a:rPr>
                      <m:t>𝑀</m:t>
                    </m:r>
                  </m:oMath>
                </a14:m>
                <a:r>
                  <a:rPr lang="en-SG" sz="2400" dirty="0">
                    <a:solidFill>
                      <a:srgbClr val="C00000"/>
                    </a:solidFill>
                  </a:rPr>
                  <a:t>. Why?</a:t>
                </a:r>
              </a:p>
            </p:txBody>
          </p:sp>
        </mc:Choice>
        <mc:Fallback xmlns="">
          <p:sp>
            <p:nvSpPr>
              <p:cNvPr id="7" name="TextBox 6"/>
              <p:cNvSpPr txBox="1">
                <a:spLocks noRot="1" noChangeAspect="1" noMove="1" noResize="1" noEditPoints="1" noAdjustHandles="1" noChangeArrowheads="1" noChangeShapeType="1" noTextEdit="1"/>
              </p:cNvSpPr>
              <p:nvPr/>
            </p:nvSpPr>
            <p:spPr>
              <a:xfrm>
                <a:off x="457200" y="2562582"/>
                <a:ext cx="8053754" cy="461665"/>
              </a:xfrm>
              <a:prstGeom prst="rect">
                <a:avLst/>
              </a:prstGeom>
              <a:blipFill>
                <a:blip r:embed="rId2"/>
                <a:stretch>
                  <a:fillRect l="-1136" t="-9211" b="-3026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57200" y="3115687"/>
                <a:ext cx="8053754" cy="3046988"/>
              </a:xfrm>
              <a:prstGeom prst="rect">
                <a:avLst/>
              </a:prstGeom>
              <a:noFill/>
            </p:spPr>
            <p:txBody>
              <a:bodyPr wrap="square" rtlCol="0">
                <a:spAutoFit/>
              </a:bodyPr>
              <a:lstStyle/>
              <a:p>
                <a:r>
                  <a:rPr lang="en-SG" sz="2400" dirty="0">
                    <a:solidFill>
                      <a:srgbClr val="C00000"/>
                    </a:solidFill>
                  </a:rPr>
                  <a:t>Reason being:</a:t>
                </a:r>
              </a:p>
              <a:p>
                <a:pPr marL="514350" indent="-514350">
                  <a:buFont typeface="+mj-lt"/>
                  <a:buAutoNum type="romanLcPeriod"/>
                </a:pPr>
                <a:r>
                  <a:rPr lang="en-SG" sz="2400" dirty="0">
                    <a:solidFill>
                      <a:srgbClr val="C00000"/>
                    </a:solidFill>
                  </a:rPr>
                  <a:t>Cryptography hash function must satisfy the following properties:</a:t>
                </a:r>
              </a:p>
              <a:p>
                <a:pPr marL="971550" lvl="1" indent="-514350">
                  <a:buFont typeface="Arial" panose="020B0604020202020204" pitchFamily="34" charset="0"/>
                  <a:buChar char="•"/>
                </a:pPr>
                <a:r>
                  <a:rPr lang="en-SG" sz="2400" dirty="0">
                    <a:solidFill>
                      <a:srgbClr val="C00000"/>
                    </a:solidFill>
                  </a:rPr>
                  <a:t>One-way or pre-image resistant - </a:t>
                </a:r>
                <a:r>
                  <a:rPr lang="en-SG" sz="2400" b="1" dirty="0">
                    <a:solidFill>
                      <a:srgbClr val="C00000"/>
                    </a:solidFill>
                  </a:rPr>
                  <a:t>It is computationally infeasible that for a given message digest Y, we can find an X such that </a:t>
                </a:r>
                <a14:m>
                  <m:oMath xmlns:m="http://schemas.openxmlformats.org/officeDocument/2006/math">
                    <m:r>
                      <a:rPr lang="en-SG" sz="2400" b="1" i="1" dirty="0" smtClean="0">
                        <a:solidFill>
                          <a:srgbClr val="C00000"/>
                        </a:solidFill>
                        <a:latin typeface="Cambria Math" panose="02040503050406030204" pitchFamily="18" charset="0"/>
                      </a:rPr>
                      <m:t>𝑯</m:t>
                    </m:r>
                    <m:r>
                      <a:rPr lang="en-SG" sz="2400" b="1" i="1" dirty="0" smtClean="0">
                        <a:solidFill>
                          <a:srgbClr val="C00000"/>
                        </a:solidFill>
                        <a:latin typeface="Cambria Math" panose="02040503050406030204" pitchFamily="18" charset="0"/>
                      </a:rPr>
                      <m:t>(</m:t>
                    </m:r>
                    <m:r>
                      <a:rPr lang="en-SG" sz="2400" b="1" i="1" dirty="0" smtClean="0">
                        <a:solidFill>
                          <a:srgbClr val="C00000"/>
                        </a:solidFill>
                        <a:latin typeface="Cambria Math" panose="02040503050406030204" pitchFamily="18" charset="0"/>
                      </a:rPr>
                      <m:t>𝑿</m:t>
                    </m:r>
                    <m:r>
                      <a:rPr lang="en-SG" sz="2400" b="1" i="1" dirty="0" smtClean="0">
                        <a:solidFill>
                          <a:srgbClr val="C00000"/>
                        </a:solidFill>
                        <a:latin typeface="Cambria Math" panose="02040503050406030204" pitchFamily="18" charset="0"/>
                      </a:rPr>
                      <m:t>)=</m:t>
                    </m:r>
                    <m:r>
                      <a:rPr lang="en-SG" sz="2400" b="1" i="1" dirty="0" smtClean="0">
                        <a:solidFill>
                          <a:srgbClr val="C00000"/>
                        </a:solidFill>
                        <a:latin typeface="Cambria Math" panose="02040503050406030204" pitchFamily="18" charset="0"/>
                      </a:rPr>
                      <m:t>𝒀</m:t>
                    </m:r>
                  </m:oMath>
                </a14:m>
                <a:r>
                  <a:rPr lang="en-SG" sz="2400" b="1" dirty="0">
                    <a:solidFill>
                      <a:srgbClr val="C00000"/>
                    </a:solidFill>
                  </a:rPr>
                  <a:t>. </a:t>
                </a:r>
              </a:p>
              <a:p>
                <a:pPr marL="971550" lvl="1" indent="-514350">
                  <a:buFont typeface="Arial" panose="020B0604020202020204" pitchFamily="34" charset="0"/>
                  <a:buChar char="•"/>
                </a:pPr>
                <a:r>
                  <a:rPr lang="en-SG" sz="2400" dirty="0">
                    <a:solidFill>
                      <a:srgbClr val="C00000"/>
                    </a:solidFill>
                  </a:rPr>
                  <a:t>Collision-resistant</a:t>
                </a:r>
              </a:p>
            </p:txBody>
          </p:sp>
        </mc:Choice>
        <mc:Fallback xmlns="">
          <p:sp>
            <p:nvSpPr>
              <p:cNvPr id="8" name="TextBox 7"/>
              <p:cNvSpPr txBox="1">
                <a:spLocks noRot="1" noChangeAspect="1" noMove="1" noResize="1" noEditPoints="1" noAdjustHandles="1" noChangeArrowheads="1" noChangeShapeType="1" noTextEdit="1"/>
              </p:cNvSpPr>
              <p:nvPr/>
            </p:nvSpPr>
            <p:spPr>
              <a:xfrm>
                <a:off x="457200" y="3115687"/>
                <a:ext cx="8053754" cy="3046988"/>
              </a:xfrm>
              <a:prstGeom prst="rect">
                <a:avLst/>
              </a:prstGeom>
              <a:blipFill>
                <a:blip r:embed="rId3"/>
                <a:stretch>
                  <a:fillRect l="-1136" t="-1400" r="-303" b="-3800"/>
                </a:stretch>
              </a:blipFill>
            </p:spPr>
            <p:txBody>
              <a:bodyPr/>
              <a:lstStyle/>
              <a:p>
                <a:r>
                  <a:rPr lang="en-SG">
                    <a:noFill/>
                  </a:rPr>
                  <a:t> </a:t>
                </a:r>
              </a:p>
            </p:txBody>
          </p:sp>
        </mc:Fallback>
      </mc:AlternateContent>
    </p:spTree>
    <p:extLst>
      <p:ext uri="{BB962C8B-B14F-4D97-AF65-F5344CB8AC3E}">
        <p14:creationId xmlns:p14="http://schemas.microsoft.com/office/powerpoint/2010/main" val="1475483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2</a:t>
            </a:r>
          </a:p>
        </p:txBody>
      </p:sp>
      <p:sp>
        <p:nvSpPr>
          <p:cNvPr id="3" name="Content Placeholder 2"/>
          <p:cNvSpPr>
            <a:spLocks noGrp="1"/>
          </p:cNvSpPr>
          <p:nvPr>
            <p:ph idx="1"/>
          </p:nvPr>
        </p:nvSpPr>
        <p:spPr/>
        <p:txBody>
          <a:bodyPr/>
          <a:lstStyle/>
          <a:p>
            <a:r>
              <a:rPr lang="en-SG" dirty="0">
                <a:solidFill>
                  <a:srgbClr val="C00000"/>
                </a:solidFill>
              </a:rPr>
              <a:t>If cryptographic hash function is one-way, then it means we cannot get back the original message from the digest, and hence cannot meet the requirement for confidentiality.</a:t>
            </a:r>
          </a:p>
          <a:p>
            <a:endParaRPr lang="en-SG" dirty="0">
              <a:solidFill>
                <a:srgbClr val="C00000"/>
              </a:solidFill>
            </a:endParaRPr>
          </a:p>
          <a:p>
            <a:r>
              <a:rPr lang="en-SG" dirty="0">
                <a:solidFill>
                  <a:srgbClr val="C00000"/>
                </a:solidFill>
              </a:rPr>
              <a:t>In cryptography, confidentiality is the concept of ensuring that data is not made available or disclosed to unauthorized people. A cryptographic hash function achieves the first part of confidentiality, that is, ensuring that data is not readable by unauthorized people, but a cryptographic hash function cannot meet the second requirement of confidentiality, that is made the data available to its intended recipient.</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34</a:t>
            </a:fld>
            <a:endParaRPr lang="en-US"/>
          </a:p>
        </p:txBody>
      </p:sp>
    </p:spTree>
    <p:extLst>
      <p:ext uri="{BB962C8B-B14F-4D97-AF65-F5344CB8AC3E}">
        <p14:creationId xmlns:p14="http://schemas.microsoft.com/office/powerpoint/2010/main" val="543591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3</a:t>
            </a:r>
          </a:p>
        </p:txBody>
      </p:sp>
      <p:sp>
        <p:nvSpPr>
          <p:cNvPr id="3" name="Content Placeholder 2"/>
          <p:cNvSpPr>
            <a:spLocks noGrp="1"/>
          </p:cNvSpPr>
          <p:nvPr>
            <p:ph idx="1"/>
          </p:nvPr>
        </p:nvSpPr>
        <p:spPr/>
        <p:txBody>
          <a:bodyPr/>
          <a:lstStyle/>
          <a:p>
            <a:pPr marL="0" indent="0">
              <a:buNone/>
            </a:pPr>
            <a:r>
              <a:rPr lang="en-SG" dirty="0"/>
              <a:t>Hashing “produces a fingerprint” of a message. In what way does this misrepresent the relationship between hash and message, relative to the relationship between human fingerprint and human?</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35</a:t>
            </a:fld>
            <a:endParaRPr lang="en-US"/>
          </a:p>
        </p:txBody>
      </p:sp>
    </p:spTree>
    <p:extLst>
      <p:ext uri="{BB962C8B-B14F-4D97-AF65-F5344CB8AC3E}">
        <p14:creationId xmlns:p14="http://schemas.microsoft.com/office/powerpoint/2010/main" val="1619663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3</a:t>
            </a:r>
          </a:p>
        </p:txBody>
      </p:sp>
      <p:sp>
        <p:nvSpPr>
          <p:cNvPr id="3" name="Content Placeholder 2"/>
          <p:cNvSpPr>
            <a:spLocks noGrp="1"/>
          </p:cNvSpPr>
          <p:nvPr>
            <p:ph idx="1"/>
          </p:nvPr>
        </p:nvSpPr>
        <p:spPr/>
        <p:txBody>
          <a:bodyPr/>
          <a:lstStyle/>
          <a:p>
            <a:pPr marL="0" indent="0">
              <a:buNone/>
            </a:pPr>
            <a:r>
              <a:rPr lang="en-SG" dirty="0"/>
              <a:t>Hashing “produces a fingerprint” of a message. In what way does this misrepresent the relationship between hash and message, relative to the relationship between human fingerprint and human?</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36</a:t>
            </a:fld>
            <a:endParaRPr lang="en-US"/>
          </a:p>
        </p:txBody>
      </p:sp>
      <p:sp>
        <p:nvSpPr>
          <p:cNvPr id="7" name="TextBox 6"/>
          <p:cNvSpPr txBox="1"/>
          <p:nvPr/>
        </p:nvSpPr>
        <p:spPr>
          <a:xfrm>
            <a:off x="457200" y="3438435"/>
            <a:ext cx="7913077" cy="1200329"/>
          </a:xfrm>
          <a:prstGeom prst="rect">
            <a:avLst/>
          </a:prstGeom>
          <a:noFill/>
        </p:spPr>
        <p:txBody>
          <a:bodyPr wrap="square" rtlCol="0">
            <a:spAutoFit/>
          </a:bodyPr>
          <a:lstStyle/>
          <a:p>
            <a:r>
              <a:rPr lang="en-SG" sz="2400" dirty="0">
                <a:solidFill>
                  <a:srgbClr val="C00000"/>
                </a:solidFill>
              </a:rPr>
              <a:t>The uniqueness between hash and message may not be 100% correct; in other words, there is certain uncertainty involve due to possibility of a collision.</a:t>
            </a:r>
          </a:p>
        </p:txBody>
      </p:sp>
    </p:spTree>
    <p:extLst>
      <p:ext uri="{BB962C8B-B14F-4D97-AF65-F5344CB8AC3E}">
        <p14:creationId xmlns:p14="http://schemas.microsoft.com/office/powerpoint/2010/main" val="780319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4…1/4</a:t>
            </a:r>
          </a:p>
        </p:txBody>
      </p:sp>
      <p:sp>
        <p:nvSpPr>
          <p:cNvPr id="3" name="Content Placeholder 2"/>
          <p:cNvSpPr>
            <a:spLocks noGrp="1"/>
          </p:cNvSpPr>
          <p:nvPr>
            <p:ph idx="1"/>
          </p:nvPr>
        </p:nvSpPr>
        <p:spPr>
          <a:xfrm>
            <a:off x="457200" y="1515035"/>
            <a:ext cx="7886700" cy="688181"/>
          </a:xfrm>
        </p:spPr>
        <p:txBody>
          <a:bodyPr>
            <a:noAutofit/>
          </a:bodyPr>
          <a:lstStyle/>
          <a:p>
            <a:pPr marL="385763" indent="-385763">
              <a:buFont typeface="+mj-lt"/>
              <a:buAutoNum type="arabicParenR" startAt="2"/>
            </a:pPr>
            <a:r>
              <a:rPr lang="en-SG" dirty="0"/>
              <a:t>Describe in detail how the one-time password system of </a:t>
            </a:r>
            <a:r>
              <a:rPr lang="en-SG" dirty="0" err="1"/>
              <a:t>Lamport</a:t>
            </a:r>
            <a:r>
              <a:rPr lang="en-SG" dirty="0"/>
              <a:t> works.</a:t>
            </a:r>
          </a:p>
        </p:txBody>
      </p:sp>
    </p:spTree>
    <p:extLst>
      <p:ext uri="{BB962C8B-B14F-4D97-AF65-F5344CB8AC3E}">
        <p14:creationId xmlns:p14="http://schemas.microsoft.com/office/powerpoint/2010/main" val="97964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4…1/4</a:t>
            </a:r>
          </a:p>
        </p:txBody>
      </p:sp>
      <p:sp>
        <p:nvSpPr>
          <p:cNvPr id="3" name="Content Placeholder 2"/>
          <p:cNvSpPr>
            <a:spLocks noGrp="1"/>
          </p:cNvSpPr>
          <p:nvPr>
            <p:ph idx="1"/>
          </p:nvPr>
        </p:nvSpPr>
        <p:spPr>
          <a:xfrm>
            <a:off x="457200" y="1515035"/>
            <a:ext cx="7886700" cy="688181"/>
          </a:xfrm>
        </p:spPr>
        <p:txBody>
          <a:bodyPr>
            <a:noAutofit/>
          </a:bodyPr>
          <a:lstStyle/>
          <a:p>
            <a:pPr marL="385763" indent="-385763">
              <a:buFont typeface="+mj-lt"/>
              <a:buAutoNum type="arabicParenR" startAt="2"/>
            </a:pPr>
            <a:r>
              <a:rPr lang="en-SG" dirty="0"/>
              <a:t>Describe in detail how the one-time password system of </a:t>
            </a:r>
            <a:r>
              <a:rPr lang="en-SG" dirty="0" err="1"/>
              <a:t>Lamport</a:t>
            </a:r>
            <a:r>
              <a:rPr lang="en-SG" dirty="0"/>
              <a:t> works.</a:t>
            </a:r>
          </a:p>
        </p:txBody>
      </p:sp>
      <mc:AlternateContent xmlns:mc="http://schemas.openxmlformats.org/markup-compatibility/2006" xmlns:a14="http://schemas.microsoft.com/office/drawing/2010/main">
        <mc:Choice Requires="a14">
          <p:sp>
            <p:nvSpPr>
              <p:cNvPr id="4" name="TextBox 3"/>
              <p:cNvSpPr txBox="1"/>
              <p:nvPr/>
            </p:nvSpPr>
            <p:spPr>
              <a:xfrm>
                <a:off x="870472" y="2320459"/>
                <a:ext cx="7652085" cy="4154984"/>
              </a:xfrm>
              <a:prstGeom prst="rect">
                <a:avLst/>
              </a:prstGeom>
              <a:noFill/>
            </p:spPr>
            <p:txBody>
              <a:bodyPr wrap="square" rtlCol="0">
                <a:spAutoFit/>
              </a:bodyPr>
              <a:lstStyle/>
              <a:p>
                <a:r>
                  <a:rPr lang="en-SG" sz="2400" dirty="0">
                    <a:solidFill>
                      <a:srgbClr val="C00000"/>
                    </a:solidFill>
                  </a:rPr>
                  <a:t>One-time password refers to a password that can be used only for one session or one transaction. </a:t>
                </a:r>
                <a:r>
                  <a:rPr lang="en-SG" sz="2400" dirty="0" err="1">
                    <a:solidFill>
                      <a:srgbClr val="C00000"/>
                    </a:solidFill>
                  </a:rPr>
                  <a:t>Lamport’s</a:t>
                </a:r>
                <a:r>
                  <a:rPr lang="en-SG" sz="2400" dirty="0">
                    <a:solidFill>
                      <a:srgbClr val="C00000"/>
                    </a:solidFill>
                  </a:rPr>
                  <a:t> one-time password is one example of such password. </a:t>
                </a:r>
                <a:r>
                  <a:rPr lang="en-SG" sz="2400" dirty="0" err="1">
                    <a:solidFill>
                      <a:srgbClr val="C00000"/>
                    </a:solidFill>
                  </a:rPr>
                  <a:t>Lamport’s</a:t>
                </a:r>
                <a:r>
                  <a:rPr lang="en-SG" sz="2400" dirty="0">
                    <a:solidFill>
                      <a:srgbClr val="C00000"/>
                    </a:solidFill>
                  </a:rPr>
                  <a:t> one-time password consists of two parts, the setup and the process as follows:</a:t>
                </a:r>
              </a:p>
              <a:p>
                <a:r>
                  <a:rPr lang="en-SG" sz="2400" b="1" dirty="0">
                    <a:solidFill>
                      <a:srgbClr val="C00000"/>
                    </a:solidFill>
                  </a:rPr>
                  <a:t>Setup:</a:t>
                </a:r>
              </a:p>
              <a:p>
                <a:pPr marL="257175" indent="-257175">
                  <a:buFont typeface="Arial" panose="020B0604020202020204" pitchFamily="34" charset="0"/>
                  <a:buChar char="•"/>
                </a:pPr>
                <a:r>
                  <a:rPr lang="en-SG" sz="2400" dirty="0">
                    <a:solidFill>
                      <a:srgbClr val="C00000"/>
                    </a:solidFill>
                  </a:rPr>
                  <a:t>In the setup process, a user is selecting a password that is secret to him/her.</a:t>
                </a:r>
              </a:p>
              <a:p>
                <a:pPr marL="257175" indent="-257175">
                  <a:buFont typeface="Arial" panose="020B0604020202020204" pitchFamily="34" charset="0"/>
                  <a:buChar char="•"/>
                </a:pPr>
                <a:r>
                  <a:rPr lang="en-SG" sz="2400" dirty="0">
                    <a:solidFill>
                      <a:srgbClr val="C00000"/>
                    </a:solidFill>
                  </a:rPr>
                  <a:t>The system will then use this password, together with some value, say n, generate a sequence of passwords </a:t>
                </a:r>
                <a14:m>
                  <m:oMath xmlns:m="http://schemas.openxmlformats.org/officeDocument/2006/math">
                    <m:sSub>
                      <m:sSubPr>
                        <m:ctrlPr>
                          <a:rPr lang="en-SG" sz="2400" i="1">
                            <a:solidFill>
                              <a:srgbClr val="C00000"/>
                            </a:solidFill>
                            <a:latin typeface="Cambria Math" panose="02040503050406030204" pitchFamily="18" charset="0"/>
                          </a:rPr>
                        </m:ctrlPr>
                      </m:sSubPr>
                      <m:e>
                        <m:r>
                          <a:rPr lang="en-SG" sz="2400" i="1">
                            <a:solidFill>
                              <a:srgbClr val="C00000"/>
                            </a:solidFill>
                            <a:latin typeface="Cambria Math" panose="02040503050406030204" pitchFamily="18" charset="0"/>
                          </a:rPr>
                          <m:t>𝑝</m:t>
                        </m:r>
                      </m:e>
                      <m:sub>
                        <m:r>
                          <a:rPr lang="en-SG" sz="2400" i="1">
                            <a:solidFill>
                              <a:srgbClr val="C00000"/>
                            </a:solidFill>
                            <a:latin typeface="Cambria Math" panose="02040503050406030204" pitchFamily="18" charset="0"/>
                          </a:rPr>
                          <m:t>1</m:t>
                        </m:r>
                      </m:sub>
                    </m:sSub>
                    <m:r>
                      <a:rPr lang="en-SG" sz="2400" i="1">
                        <a:solidFill>
                          <a:srgbClr val="C00000"/>
                        </a:solidFill>
                        <a:latin typeface="Cambria Math" panose="02040503050406030204" pitchFamily="18" charset="0"/>
                      </a:rPr>
                      <m:t>,</m:t>
                    </m:r>
                    <m:sSub>
                      <m:sSubPr>
                        <m:ctrlPr>
                          <a:rPr lang="en-SG" sz="2400" i="1">
                            <a:solidFill>
                              <a:srgbClr val="C00000"/>
                            </a:solidFill>
                            <a:latin typeface="Cambria Math" panose="02040503050406030204" pitchFamily="18" charset="0"/>
                          </a:rPr>
                        </m:ctrlPr>
                      </m:sSubPr>
                      <m:e>
                        <m:r>
                          <a:rPr lang="en-SG" sz="2400" i="1">
                            <a:solidFill>
                              <a:srgbClr val="C00000"/>
                            </a:solidFill>
                            <a:latin typeface="Cambria Math" panose="02040503050406030204" pitchFamily="18" charset="0"/>
                          </a:rPr>
                          <m:t>𝑝</m:t>
                        </m:r>
                      </m:e>
                      <m:sub>
                        <m:r>
                          <a:rPr lang="en-SG" sz="2400" i="1">
                            <a:solidFill>
                              <a:srgbClr val="C00000"/>
                            </a:solidFill>
                            <a:latin typeface="Cambria Math" panose="02040503050406030204" pitchFamily="18" charset="0"/>
                          </a:rPr>
                          <m:t>2</m:t>
                        </m:r>
                      </m:sub>
                    </m:sSub>
                    <m:r>
                      <a:rPr lang="en-SG" sz="2400" i="1">
                        <a:solidFill>
                          <a:srgbClr val="C00000"/>
                        </a:solidFill>
                        <a:latin typeface="Cambria Math" panose="02040503050406030204" pitchFamily="18" charset="0"/>
                      </a:rPr>
                      <m:t>,…</m:t>
                    </m:r>
                    <m:sSub>
                      <m:sSubPr>
                        <m:ctrlPr>
                          <a:rPr lang="en-SG" sz="2400" i="1">
                            <a:solidFill>
                              <a:srgbClr val="C00000"/>
                            </a:solidFill>
                            <a:latin typeface="Cambria Math" panose="02040503050406030204" pitchFamily="18" charset="0"/>
                          </a:rPr>
                        </m:ctrlPr>
                      </m:sSubPr>
                      <m:e>
                        <m:r>
                          <a:rPr lang="en-SG" sz="2400" i="1">
                            <a:solidFill>
                              <a:srgbClr val="C00000"/>
                            </a:solidFill>
                            <a:latin typeface="Cambria Math" panose="02040503050406030204" pitchFamily="18" charset="0"/>
                          </a:rPr>
                          <m:t>𝑝</m:t>
                        </m:r>
                      </m:e>
                      <m:sub>
                        <m:r>
                          <a:rPr lang="en-SG" sz="2400" i="1">
                            <a:solidFill>
                              <a:srgbClr val="C00000"/>
                            </a:solidFill>
                            <a:latin typeface="Cambria Math" panose="02040503050406030204" pitchFamily="18" charset="0"/>
                          </a:rPr>
                          <m:t>𝑛</m:t>
                        </m:r>
                      </m:sub>
                    </m:sSub>
                    <m:r>
                      <a:rPr lang="en-SG" sz="2400" i="1">
                        <a:solidFill>
                          <a:srgbClr val="C00000"/>
                        </a:solidFill>
                        <a:latin typeface="Cambria Math" panose="02040503050406030204" pitchFamily="18" charset="0"/>
                      </a:rPr>
                      <m:t>.</m:t>
                    </m:r>
                  </m:oMath>
                </a14:m>
                <a:endParaRPr lang="en-SG" sz="2400" dirty="0">
                  <a:solidFill>
                    <a:srgbClr val="C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70472" y="2320459"/>
                <a:ext cx="7652085" cy="4154984"/>
              </a:xfrm>
              <a:prstGeom prst="rect">
                <a:avLst/>
              </a:prstGeom>
              <a:blipFill>
                <a:blip r:embed="rId2"/>
                <a:stretch>
                  <a:fillRect l="-1275" t="-1028" r="-2151" b="-2643"/>
                </a:stretch>
              </a:blipFill>
            </p:spPr>
            <p:txBody>
              <a:bodyPr/>
              <a:lstStyle/>
              <a:p>
                <a:r>
                  <a:rPr lang="en-SG">
                    <a:noFill/>
                  </a:rPr>
                  <a:t> </a:t>
                </a:r>
              </a:p>
            </p:txBody>
          </p:sp>
        </mc:Fallback>
      </mc:AlternateContent>
    </p:spTree>
    <p:extLst>
      <p:ext uri="{BB962C8B-B14F-4D97-AF65-F5344CB8AC3E}">
        <p14:creationId xmlns:p14="http://schemas.microsoft.com/office/powerpoint/2010/main" val="2097985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4 ...2/4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buNone/>
                </a:pPr>
                <a:r>
                  <a:rPr lang="en-SG" b="1" dirty="0">
                    <a:solidFill>
                      <a:srgbClr val="C00000"/>
                    </a:solidFill>
                  </a:rPr>
                  <a:t>Process:</a:t>
                </a:r>
              </a:p>
              <a:p>
                <a:r>
                  <a:rPr lang="en-SG" dirty="0">
                    <a:solidFill>
                      <a:srgbClr val="C00000"/>
                    </a:solidFill>
                  </a:rPr>
                  <a:t>A user, let’s say Alice, request for connection to a server.</a:t>
                </a:r>
              </a:p>
              <a:p>
                <a:r>
                  <a:rPr lang="en-SG" dirty="0">
                    <a:solidFill>
                      <a:srgbClr val="C00000"/>
                    </a:solidFill>
                  </a:rPr>
                  <a:t>The server issues a challenge n;</a:t>
                </a:r>
              </a:p>
              <a:p>
                <a:r>
                  <a:rPr lang="en-SG" dirty="0">
                    <a:solidFill>
                      <a:srgbClr val="C00000"/>
                    </a:solidFill>
                  </a:rPr>
                  <a:t>The user responds with one-time password which is generated as </a:t>
                </a:r>
                <a14:m>
                  <m:oMath xmlns:m="http://schemas.openxmlformats.org/officeDocument/2006/math">
                    <m:sSup>
                      <m:sSupPr>
                        <m:ctrlPr>
                          <a:rPr lang="en-SG" i="1">
                            <a:solidFill>
                              <a:srgbClr val="C00000"/>
                            </a:solidFill>
                            <a:latin typeface="Cambria Math" panose="02040503050406030204" pitchFamily="18" charset="0"/>
                          </a:rPr>
                        </m:ctrlPr>
                      </m:sSupPr>
                      <m:e>
                        <m:r>
                          <a:rPr lang="en-SG" i="1">
                            <a:solidFill>
                              <a:srgbClr val="C00000"/>
                            </a:solidFill>
                            <a:latin typeface="Cambria Math" panose="02040503050406030204" pitchFamily="18" charset="0"/>
                          </a:rPr>
                          <m:t>h</m:t>
                        </m:r>
                      </m:e>
                      <m:sup>
                        <m:r>
                          <a:rPr lang="en-SG" i="1">
                            <a:solidFill>
                              <a:srgbClr val="C00000"/>
                            </a:solidFill>
                            <a:latin typeface="Cambria Math" panose="02040503050406030204" pitchFamily="18" charset="0"/>
                          </a:rPr>
                          <m:t>𝑛</m:t>
                        </m:r>
                        <m:r>
                          <a:rPr lang="en-SG" i="1">
                            <a:solidFill>
                              <a:srgbClr val="C00000"/>
                            </a:solidFill>
                            <a:latin typeface="Cambria Math" panose="02040503050406030204" pitchFamily="18" charset="0"/>
                          </a:rPr>
                          <m:t>−1</m:t>
                        </m:r>
                      </m:sup>
                    </m:sSup>
                    <m:d>
                      <m:dPr>
                        <m:ctrlPr>
                          <a:rPr lang="en-SG" i="1">
                            <a:solidFill>
                              <a:srgbClr val="C00000"/>
                            </a:solidFill>
                            <a:latin typeface="Cambria Math" panose="02040503050406030204" pitchFamily="18" charset="0"/>
                          </a:rPr>
                        </m:ctrlPr>
                      </m:dPr>
                      <m:e>
                        <m:r>
                          <a:rPr lang="en-SG" i="1">
                            <a:solidFill>
                              <a:srgbClr val="C00000"/>
                            </a:solidFill>
                            <a:latin typeface="Cambria Math" panose="02040503050406030204" pitchFamily="18" charset="0"/>
                          </a:rPr>
                          <m:t>𝑝𝑎𝑠𝑠𝑤𝑜𝑟𝑑</m:t>
                        </m:r>
                      </m:e>
                    </m:d>
                  </m:oMath>
                </a14:m>
                <a:endParaRPr lang="en-SG" dirty="0">
                  <a:solidFill>
                    <a:srgbClr val="C00000"/>
                  </a:solidFill>
                </a:endParaRPr>
              </a:p>
              <a:p>
                <a:r>
                  <a:rPr lang="en-SG" dirty="0">
                    <a:solidFill>
                      <a:srgbClr val="C00000"/>
                    </a:solidFill>
                  </a:rPr>
                  <a:t>The server checks if </a:t>
                </a:r>
                <a14:m>
                  <m:oMath xmlns:m="http://schemas.openxmlformats.org/officeDocument/2006/math">
                    <m:r>
                      <a:rPr lang="en-SG" i="1">
                        <a:solidFill>
                          <a:srgbClr val="C00000"/>
                        </a:solidFill>
                        <a:latin typeface="Cambria Math" panose="02040503050406030204" pitchFamily="18" charset="0"/>
                      </a:rPr>
                      <m:t>h</m:t>
                    </m:r>
                    <m:d>
                      <m:dPr>
                        <m:ctrlPr>
                          <a:rPr lang="en-SG" i="1">
                            <a:solidFill>
                              <a:srgbClr val="C00000"/>
                            </a:solidFill>
                            <a:latin typeface="Cambria Math" panose="02040503050406030204" pitchFamily="18" charset="0"/>
                          </a:rPr>
                        </m:ctrlPr>
                      </m:dPr>
                      <m:e>
                        <m:sSup>
                          <m:sSupPr>
                            <m:ctrlPr>
                              <a:rPr lang="en-SG" i="1">
                                <a:solidFill>
                                  <a:srgbClr val="C00000"/>
                                </a:solidFill>
                                <a:latin typeface="Cambria Math" panose="02040503050406030204" pitchFamily="18" charset="0"/>
                              </a:rPr>
                            </m:ctrlPr>
                          </m:sSupPr>
                          <m:e>
                            <m:r>
                              <a:rPr lang="en-SG" i="1">
                                <a:solidFill>
                                  <a:srgbClr val="C00000"/>
                                </a:solidFill>
                                <a:latin typeface="Cambria Math" panose="02040503050406030204" pitchFamily="18" charset="0"/>
                              </a:rPr>
                              <m:t>h</m:t>
                            </m:r>
                          </m:e>
                          <m:sup>
                            <m:r>
                              <a:rPr lang="en-SG" i="1">
                                <a:solidFill>
                                  <a:srgbClr val="C00000"/>
                                </a:solidFill>
                                <a:latin typeface="Cambria Math" panose="02040503050406030204" pitchFamily="18" charset="0"/>
                              </a:rPr>
                              <m:t>𝑛</m:t>
                            </m:r>
                            <m:r>
                              <a:rPr lang="en-SG" i="1">
                                <a:solidFill>
                                  <a:srgbClr val="C00000"/>
                                </a:solidFill>
                                <a:latin typeface="Cambria Math" panose="02040503050406030204" pitchFamily="18" charset="0"/>
                              </a:rPr>
                              <m:t>−1</m:t>
                            </m:r>
                          </m:sup>
                        </m:sSup>
                        <m:d>
                          <m:dPr>
                            <m:ctrlPr>
                              <a:rPr lang="en-SG" i="1">
                                <a:solidFill>
                                  <a:srgbClr val="C00000"/>
                                </a:solidFill>
                                <a:latin typeface="Cambria Math" panose="02040503050406030204" pitchFamily="18" charset="0"/>
                              </a:rPr>
                            </m:ctrlPr>
                          </m:dPr>
                          <m:e>
                            <m:r>
                              <a:rPr lang="en-SG" i="1">
                                <a:solidFill>
                                  <a:srgbClr val="C00000"/>
                                </a:solidFill>
                                <a:latin typeface="Cambria Math" panose="02040503050406030204" pitchFamily="18" charset="0"/>
                              </a:rPr>
                              <m:t>𝑝𝑎𝑠𝑠𝑤𝑜𝑟𝑑</m:t>
                            </m:r>
                          </m:e>
                        </m:d>
                      </m:e>
                    </m:d>
                    <m:r>
                      <a:rPr lang="en-SG" i="1">
                        <a:solidFill>
                          <a:srgbClr val="C00000"/>
                        </a:solidFill>
                        <a:latin typeface="Cambria Math" panose="02040503050406030204" pitchFamily="18" charset="0"/>
                      </a:rPr>
                      <m:t>=</m:t>
                    </m:r>
                    <m:sSup>
                      <m:sSupPr>
                        <m:ctrlPr>
                          <a:rPr lang="en-SG" i="1">
                            <a:solidFill>
                              <a:srgbClr val="C00000"/>
                            </a:solidFill>
                            <a:latin typeface="Cambria Math" panose="02040503050406030204" pitchFamily="18" charset="0"/>
                          </a:rPr>
                        </m:ctrlPr>
                      </m:sSupPr>
                      <m:e>
                        <m:r>
                          <a:rPr lang="en-SG" i="1">
                            <a:solidFill>
                              <a:srgbClr val="C00000"/>
                            </a:solidFill>
                            <a:latin typeface="Cambria Math" panose="02040503050406030204" pitchFamily="18" charset="0"/>
                          </a:rPr>
                          <m:t>h</m:t>
                        </m:r>
                      </m:e>
                      <m:sup>
                        <m:r>
                          <a:rPr lang="en-SG" i="1">
                            <a:solidFill>
                              <a:srgbClr val="C00000"/>
                            </a:solidFill>
                            <a:latin typeface="Cambria Math" panose="02040503050406030204" pitchFamily="18" charset="0"/>
                          </a:rPr>
                          <m:t>𝑛</m:t>
                        </m:r>
                      </m:sup>
                    </m:sSup>
                    <m:d>
                      <m:dPr>
                        <m:ctrlPr>
                          <a:rPr lang="en-SG" i="1">
                            <a:solidFill>
                              <a:srgbClr val="C00000"/>
                            </a:solidFill>
                            <a:latin typeface="Cambria Math" panose="02040503050406030204" pitchFamily="18" charset="0"/>
                          </a:rPr>
                        </m:ctrlPr>
                      </m:dPr>
                      <m:e>
                        <m:r>
                          <a:rPr lang="en-SG" i="1">
                            <a:solidFill>
                              <a:srgbClr val="C00000"/>
                            </a:solidFill>
                            <a:latin typeface="Cambria Math" panose="02040503050406030204" pitchFamily="18" charset="0"/>
                          </a:rPr>
                          <m:t>𝑝𝑎𝑠𝑠𝑤𝑜𝑟𝑑</m:t>
                        </m:r>
                      </m:e>
                    </m:d>
                  </m:oMath>
                </a14:m>
                <a:endParaRPr lang="en-SG" dirty="0">
                  <a:solidFill>
                    <a:srgbClr val="C00000"/>
                  </a:solidFill>
                </a:endParaRPr>
              </a:p>
              <a:p>
                <a:r>
                  <a:rPr lang="en-SG" dirty="0">
                    <a:solidFill>
                      <a:srgbClr val="C00000"/>
                    </a:solidFill>
                  </a:rPr>
                  <a:t>If it matches, then server accepts the communication request. If it does not, the server rejects the communication request.</a:t>
                </a:r>
              </a:p>
              <a:p>
                <a:r>
                  <a:rPr lang="en-SG" dirty="0">
                    <a:solidFill>
                      <a:srgbClr val="C00000"/>
                    </a:solidFill>
                  </a:rPr>
                  <a:t>Once the user has been authenticated, the server needs to update its information.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r="-870" b="-13025"/>
                </a:stretch>
              </a:blipFill>
            </p:spPr>
            <p:txBody>
              <a:bodyPr/>
              <a:lstStyle/>
              <a:p>
                <a:r>
                  <a:rPr lang="en-SG">
                    <a:noFill/>
                  </a:rPr>
                  <a:t> </a:t>
                </a:r>
              </a:p>
            </p:txBody>
          </p:sp>
        </mc:Fallback>
      </mc:AlternateContent>
    </p:spTree>
    <p:extLst>
      <p:ext uri="{BB962C8B-B14F-4D97-AF65-F5344CB8AC3E}">
        <p14:creationId xmlns:p14="http://schemas.microsoft.com/office/powerpoint/2010/main" val="35377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1b</a:t>
            </a:r>
          </a:p>
        </p:txBody>
      </p:sp>
      <p:sp>
        <p:nvSpPr>
          <p:cNvPr id="3" name="Content Placeholder 2"/>
          <p:cNvSpPr>
            <a:spLocks noGrp="1"/>
          </p:cNvSpPr>
          <p:nvPr>
            <p:ph idx="1"/>
          </p:nvPr>
        </p:nvSpPr>
        <p:spPr/>
        <p:txBody>
          <a:bodyPr/>
          <a:lstStyle/>
          <a:p>
            <a:pPr marL="0" indent="0">
              <a:buNone/>
            </a:pPr>
            <a:r>
              <a:rPr lang="en-SG" dirty="0"/>
              <a:t>What is the entropy associated with a password chosen with uniform randomness from the set of length 8 strings with symbols taken from the lowercase alphabet {a,…,z}?</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a:t>
            </a:fld>
            <a:endParaRPr lang="en-US"/>
          </a:p>
        </p:txBody>
      </p:sp>
    </p:spTree>
    <p:extLst>
      <p:ext uri="{BB962C8B-B14F-4D97-AF65-F5344CB8AC3E}">
        <p14:creationId xmlns:p14="http://schemas.microsoft.com/office/powerpoint/2010/main" val="205176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89820"/>
            <a:ext cx="8229600" cy="990600"/>
          </a:xfrm>
        </p:spPr>
        <p:txBody>
          <a:bodyPr/>
          <a:lstStyle/>
          <a:p>
            <a:r>
              <a:rPr lang="en-SG" dirty="0"/>
              <a:t>Question 4 ...3/4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4000" y="947058"/>
                <a:ext cx="8229600" cy="2081666"/>
              </a:xfrm>
            </p:spPr>
            <p:txBody>
              <a:bodyPr>
                <a:noAutofit/>
              </a:bodyPr>
              <a:lstStyle/>
              <a:p>
                <a:pPr marL="0" indent="0">
                  <a:buNone/>
                </a:pPr>
                <a:r>
                  <a:rPr lang="en-SG" sz="1800" b="1" dirty="0">
                    <a:solidFill>
                      <a:srgbClr val="C00000"/>
                    </a:solidFill>
                  </a:rPr>
                  <a:t>Process: (</a:t>
                </a:r>
                <a:r>
                  <a:rPr lang="en-SG" sz="1800" b="1" dirty="0" err="1">
                    <a:solidFill>
                      <a:srgbClr val="C00000"/>
                    </a:solidFill>
                  </a:rPr>
                  <a:t>cont</a:t>
                </a:r>
                <a:r>
                  <a:rPr lang="en-SG" sz="1800" b="1" dirty="0">
                    <a:solidFill>
                      <a:srgbClr val="C00000"/>
                    </a:solidFill>
                  </a:rPr>
                  <a:t>…)</a:t>
                </a:r>
              </a:p>
              <a:p>
                <a:r>
                  <a:rPr lang="en-SG" sz="1800" dirty="0">
                    <a:solidFill>
                      <a:srgbClr val="C00000"/>
                    </a:solidFill>
                  </a:rPr>
                  <a:t>The system will then replace </a:t>
                </a:r>
                <a14:m>
                  <m:oMath xmlns:m="http://schemas.openxmlformats.org/officeDocument/2006/math">
                    <m:sSub>
                      <m:sSubPr>
                        <m:ctrlPr>
                          <a:rPr lang="en-SG" sz="1800" i="1" smtClean="0">
                            <a:solidFill>
                              <a:srgbClr val="C00000"/>
                            </a:solidFill>
                            <a:latin typeface="Cambria Math" panose="02040503050406030204" pitchFamily="18" charset="0"/>
                          </a:rPr>
                        </m:ctrlPr>
                      </m:sSubPr>
                      <m:e>
                        <m:r>
                          <a:rPr lang="en-SG" sz="1800" b="0" i="1" smtClean="0">
                            <a:solidFill>
                              <a:srgbClr val="C00000"/>
                            </a:solidFill>
                            <a:latin typeface="Cambria Math" panose="02040503050406030204" pitchFamily="18" charset="0"/>
                          </a:rPr>
                          <m:t>𝑥</m:t>
                        </m:r>
                      </m:e>
                      <m:sub>
                        <m:r>
                          <a:rPr lang="en-SG" sz="1800" b="0" i="1" smtClean="0">
                            <a:solidFill>
                              <a:srgbClr val="C00000"/>
                            </a:solidFill>
                            <a:latin typeface="Cambria Math" panose="02040503050406030204" pitchFamily="18" charset="0"/>
                          </a:rPr>
                          <m:t>𝑛</m:t>
                        </m:r>
                      </m:sub>
                    </m:sSub>
                    <m:r>
                      <a:rPr lang="en-SG" sz="1800" b="0" i="1" smtClean="0">
                        <a:solidFill>
                          <a:srgbClr val="C00000"/>
                        </a:solidFill>
                        <a:latin typeface="Cambria Math" panose="02040503050406030204" pitchFamily="18" charset="0"/>
                      </a:rPr>
                      <m:t>=</m:t>
                    </m:r>
                    <m:sSup>
                      <m:sSupPr>
                        <m:ctrlPr>
                          <a:rPr lang="en-SG" sz="1800" b="0" i="1" smtClean="0">
                            <a:solidFill>
                              <a:srgbClr val="C00000"/>
                            </a:solidFill>
                            <a:latin typeface="Cambria Math" panose="02040503050406030204" pitchFamily="18" charset="0"/>
                          </a:rPr>
                        </m:ctrlPr>
                      </m:sSupPr>
                      <m:e>
                        <m:r>
                          <a:rPr lang="en-SG" sz="1800" b="0" i="1" smtClean="0">
                            <a:solidFill>
                              <a:srgbClr val="C00000"/>
                            </a:solidFill>
                            <a:latin typeface="Cambria Math" panose="02040503050406030204" pitchFamily="18" charset="0"/>
                          </a:rPr>
                          <m:t>h</m:t>
                        </m:r>
                      </m:e>
                      <m:sup>
                        <m:r>
                          <a:rPr lang="en-SG" sz="1800" b="0" i="1" smtClean="0">
                            <a:solidFill>
                              <a:srgbClr val="C00000"/>
                            </a:solidFill>
                            <a:latin typeface="Cambria Math" panose="02040503050406030204" pitchFamily="18" charset="0"/>
                          </a:rPr>
                          <m:t>𝑛</m:t>
                        </m:r>
                      </m:sup>
                    </m:sSup>
                    <m:d>
                      <m:dPr>
                        <m:ctrlPr>
                          <a:rPr lang="en-SG" sz="1800" b="0" i="1" smtClean="0">
                            <a:solidFill>
                              <a:srgbClr val="C00000"/>
                            </a:solidFill>
                            <a:latin typeface="Cambria Math" panose="02040503050406030204" pitchFamily="18" charset="0"/>
                          </a:rPr>
                        </m:ctrlPr>
                      </m:dPr>
                      <m:e>
                        <m:r>
                          <a:rPr lang="en-SG" sz="1800" b="0" i="1" smtClean="0">
                            <a:solidFill>
                              <a:srgbClr val="C00000"/>
                            </a:solidFill>
                            <a:latin typeface="Cambria Math" panose="02040503050406030204" pitchFamily="18" charset="0"/>
                          </a:rPr>
                          <m:t>𝑝𝑎𝑠𝑠𝑤𝑜𝑟𝑑</m:t>
                        </m:r>
                      </m:e>
                    </m:d>
                  </m:oMath>
                </a14:m>
                <a:r>
                  <a:rPr lang="en-SG" sz="1800" dirty="0">
                    <a:solidFill>
                      <a:srgbClr val="C00000"/>
                    </a:solidFill>
                  </a:rPr>
                  <a:t> with the one-time password sent by the user’s, that is, </a:t>
                </a:r>
                <a14:m>
                  <m:oMath xmlns:m="http://schemas.openxmlformats.org/officeDocument/2006/math">
                    <m:sSub>
                      <m:sSubPr>
                        <m:ctrlPr>
                          <a:rPr lang="en-SG" sz="1800" i="1" smtClean="0">
                            <a:solidFill>
                              <a:srgbClr val="C00000"/>
                            </a:solidFill>
                            <a:latin typeface="Cambria Math" panose="02040503050406030204" pitchFamily="18" charset="0"/>
                          </a:rPr>
                        </m:ctrlPr>
                      </m:sSubPr>
                      <m:e>
                        <m:r>
                          <a:rPr lang="en-SG" sz="1800" b="0" i="1" smtClean="0">
                            <a:solidFill>
                              <a:srgbClr val="C00000"/>
                            </a:solidFill>
                            <a:latin typeface="Cambria Math" panose="02040503050406030204" pitchFamily="18" charset="0"/>
                          </a:rPr>
                          <m:t>𝑥</m:t>
                        </m:r>
                      </m:e>
                      <m:sub>
                        <m:r>
                          <a:rPr lang="en-SG" sz="1800" b="0" i="1" smtClean="0">
                            <a:solidFill>
                              <a:srgbClr val="C00000"/>
                            </a:solidFill>
                            <a:latin typeface="Cambria Math" panose="02040503050406030204" pitchFamily="18" charset="0"/>
                          </a:rPr>
                          <m:t>𝑛</m:t>
                        </m:r>
                        <m:r>
                          <a:rPr lang="en-SG" sz="1800" b="0" i="1" smtClean="0">
                            <a:solidFill>
                              <a:srgbClr val="C00000"/>
                            </a:solidFill>
                            <a:latin typeface="Cambria Math" panose="02040503050406030204" pitchFamily="18" charset="0"/>
                          </a:rPr>
                          <m:t>−1</m:t>
                        </m:r>
                      </m:sub>
                    </m:sSub>
                    <m:r>
                      <a:rPr lang="en-SG" sz="1800" b="0" i="1" smtClean="0">
                        <a:solidFill>
                          <a:srgbClr val="C00000"/>
                        </a:solidFill>
                        <a:latin typeface="Cambria Math" panose="02040503050406030204" pitchFamily="18" charset="0"/>
                      </a:rPr>
                      <m:t>=</m:t>
                    </m:r>
                    <m:sSup>
                      <m:sSupPr>
                        <m:ctrlPr>
                          <a:rPr lang="en-SG" sz="1800" b="0" i="1" smtClean="0">
                            <a:solidFill>
                              <a:srgbClr val="C00000"/>
                            </a:solidFill>
                            <a:latin typeface="Cambria Math" panose="02040503050406030204" pitchFamily="18" charset="0"/>
                          </a:rPr>
                        </m:ctrlPr>
                      </m:sSupPr>
                      <m:e>
                        <m:r>
                          <a:rPr lang="en-SG" sz="1800" b="0" i="1" smtClean="0">
                            <a:solidFill>
                              <a:srgbClr val="C00000"/>
                            </a:solidFill>
                            <a:latin typeface="Cambria Math" panose="02040503050406030204" pitchFamily="18" charset="0"/>
                          </a:rPr>
                          <m:t>h</m:t>
                        </m:r>
                      </m:e>
                      <m:sup>
                        <m:r>
                          <a:rPr lang="en-SG" sz="1800" b="0" i="1" smtClean="0">
                            <a:solidFill>
                              <a:srgbClr val="C00000"/>
                            </a:solidFill>
                            <a:latin typeface="Cambria Math" panose="02040503050406030204" pitchFamily="18" charset="0"/>
                          </a:rPr>
                          <m:t>𝑛</m:t>
                        </m:r>
                        <m:r>
                          <a:rPr lang="en-SG" sz="1800" b="0" i="1" smtClean="0">
                            <a:solidFill>
                              <a:srgbClr val="C00000"/>
                            </a:solidFill>
                            <a:latin typeface="Cambria Math" panose="02040503050406030204" pitchFamily="18" charset="0"/>
                          </a:rPr>
                          <m:t>−1</m:t>
                        </m:r>
                      </m:sup>
                    </m:sSup>
                    <m:d>
                      <m:dPr>
                        <m:ctrlPr>
                          <a:rPr lang="en-SG" sz="1800" b="0" i="1" smtClean="0">
                            <a:solidFill>
                              <a:srgbClr val="C00000"/>
                            </a:solidFill>
                            <a:latin typeface="Cambria Math" panose="02040503050406030204" pitchFamily="18" charset="0"/>
                          </a:rPr>
                        </m:ctrlPr>
                      </m:dPr>
                      <m:e>
                        <m:r>
                          <a:rPr lang="en-SG" sz="1800" b="0" i="1" smtClean="0">
                            <a:solidFill>
                              <a:srgbClr val="C00000"/>
                            </a:solidFill>
                            <a:latin typeface="Cambria Math" panose="02040503050406030204" pitchFamily="18" charset="0"/>
                          </a:rPr>
                          <m:t>𝑝𝑎𝑠𝑠𝑤𝑜𝑟𝑑</m:t>
                        </m:r>
                      </m:e>
                    </m:d>
                    <m:r>
                      <a:rPr lang="en-SG" sz="1800" b="0" i="1" smtClean="0">
                        <a:solidFill>
                          <a:srgbClr val="C00000"/>
                        </a:solidFill>
                        <a:latin typeface="Cambria Math" panose="02040503050406030204" pitchFamily="18" charset="0"/>
                      </a:rPr>
                      <m:t>.</m:t>
                    </m:r>
                  </m:oMath>
                </a14:m>
                <a:endParaRPr lang="en-SG" sz="1800" dirty="0">
                  <a:solidFill>
                    <a:srgbClr val="C00000"/>
                  </a:solidFill>
                </a:endParaRPr>
              </a:p>
              <a:p>
                <a:r>
                  <a:rPr lang="en-SG" sz="1800" dirty="0">
                    <a:solidFill>
                      <a:srgbClr val="C00000"/>
                    </a:solidFill>
                  </a:rPr>
                  <a:t>The value </a:t>
                </a:r>
                <a14:m>
                  <m:oMath xmlns:m="http://schemas.openxmlformats.org/officeDocument/2006/math">
                    <m:r>
                      <a:rPr lang="en-SG" sz="1800" i="1" dirty="0" smtClean="0">
                        <a:solidFill>
                          <a:srgbClr val="C00000"/>
                        </a:solidFill>
                        <a:latin typeface="Cambria Math" panose="02040503050406030204" pitchFamily="18" charset="0"/>
                      </a:rPr>
                      <m:t>𝑛</m:t>
                    </m:r>
                  </m:oMath>
                </a14:m>
                <a:r>
                  <a:rPr lang="en-SG" sz="1800" dirty="0">
                    <a:solidFill>
                      <a:srgbClr val="C00000"/>
                    </a:solidFill>
                  </a:rPr>
                  <a:t> is replaced by </a:t>
                </a:r>
                <a14:m>
                  <m:oMath xmlns:m="http://schemas.openxmlformats.org/officeDocument/2006/math">
                    <m:r>
                      <a:rPr lang="en-SG" sz="1800" i="1" dirty="0" smtClean="0">
                        <a:solidFill>
                          <a:srgbClr val="C00000"/>
                        </a:solidFill>
                        <a:latin typeface="Cambria Math" panose="02040503050406030204" pitchFamily="18" charset="0"/>
                      </a:rPr>
                      <m:t>𝑛</m:t>
                    </m:r>
                    <m:r>
                      <a:rPr lang="en-SG" sz="1800" i="1" dirty="0" smtClean="0">
                        <a:solidFill>
                          <a:srgbClr val="C00000"/>
                        </a:solidFill>
                        <a:latin typeface="Cambria Math" panose="02040503050406030204" pitchFamily="18" charset="0"/>
                      </a:rPr>
                      <m:t>−1</m:t>
                    </m:r>
                  </m:oMath>
                </a14:m>
                <a:r>
                  <a:rPr lang="en-SG" sz="1800" dirty="0">
                    <a:solidFill>
                      <a:srgbClr val="C00000"/>
                    </a:solidFill>
                  </a:rPr>
                  <a:t>.</a:t>
                </a:r>
              </a:p>
              <a:p>
                <a:r>
                  <a:rPr lang="en-SG" sz="1800" dirty="0">
                    <a:solidFill>
                      <a:srgbClr val="C00000"/>
                    </a:solidFill>
                  </a:rPr>
                  <a:t>When </a:t>
                </a:r>
                <a14:m>
                  <m:oMath xmlns:m="http://schemas.openxmlformats.org/officeDocument/2006/math">
                    <m:r>
                      <a:rPr lang="en-SG" sz="1800" i="1" dirty="0" smtClean="0">
                        <a:solidFill>
                          <a:srgbClr val="C00000"/>
                        </a:solidFill>
                        <a:latin typeface="Cambria Math" panose="02040503050406030204" pitchFamily="18" charset="0"/>
                      </a:rPr>
                      <m:t>𝑛</m:t>
                    </m:r>
                  </m:oMath>
                </a14:m>
                <a:r>
                  <a:rPr lang="en-SG" sz="1800" dirty="0">
                    <a:solidFill>
                      <a:srgbClr val="C00000"/>
                    </a:solidFill>
                  </a:rPr>
                  <a:t> reaches 0, the system will have run out of passwords in the hash chain and will have to run a new setup process, with a new base password.</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4000" y="947058"/>
                <a:ext cx="8229600" cy="2081666"/>
              </a:xfrm>
              <a:blipFill>
                <a:blip r:embed="rId2"/>
                <a:stretch>
                  <a:fillRect l="-667" t="-1462" r="-222"/>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892A7845-8D17-40C7-B0CB-3E71C5A4313C}"/>
              </a:ext>
            </a:extLst>
          </p:cNvPr>
          <p:cNvPicPr>
            <a:picLocks noChangeAspect="1"/>
          </p:cNvPicPr>
          <p:nvPr/>
        </p:nvPicPr>
        <p:blipFill>
          <a:blip r:embed="rId3"/>
          <a:stretch>
            <a:fillRect/>
          </a:stretch>
        </p:blipFill>
        <p:spPr>
          <a:xfrm>
            <a:off x="1680864" y="3028724"/>
            <a:ext cx="5375871" cy="3639456"/>
          </a:xfrm>
          <a:prstGeom prst="rect">
            <a:avLst/>
          </a:prstGeom>
        </p:spPr>
      </p:pic>
    </p:spTree>
    <p:extLst>
      <p:ext uri="{BB962C8B-B14F-4D97-AF65-F5344CB8AC3E}">
        <p14:creationId xmlns:p14="http://schemas.microsoft.com/office/powerpoint/2010/main" val="3187038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4 ...4/4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SG" dirty="0">
                    <a:solidFill>
                      <a:srgbClr val="C00000"/>
                    </a:solidFill>
                  </a:rPr>
                  <a:t>Lamport’s one-time password works because the system define </a:t>
                </a:r>
                <a14:m>
                  <m:oMath xmlns:m="http://schemas.openxmlformats.org/officeDocument/2006/math">
                    <m:sSub>
                      <m:sSubPr>
                        <m:ctrlPr>
                          <a:rPr lang="en-SG" i="1" smtClean="0">
                            <a:solidFill>
                              <a:srgbClr val="C00000"/>
                            </a:solidFill>
                            <a:latin typeface="Cambria Math" panose="02040503050406030204" pitchFamily="18" charset="0"/>
                          </a:rPr>
                        </m:ctrlPr>
                      </m:sSubPr>
                      <m:e>
                        <m:r>
                          <a:rPr lang="en-SG" b="0" i="1" smtClean="0">
                            <a:solidFill>
                              <a:srgbClr val="C00000"/>
                            </a:solidFill>
                            <a:latin typeface="Cambria Math" panose="02040503050406030204" pitchFamily="18" charset="0"/>
                          </a:rPr>
                          <m:t>𝑝</m:t>
                        </m:r>
                      </m:e>
                      <m:sub>
                        <m:r>
                          <a:rPr lang="en-SG" b="0" i="1" smtClean="0">
                            <a:solidFill>
                              <a:srgbClr val="C00000"/>
                            </a:solidFill>
                            <a:latin typeface="Cambria Math" panose="02040503050406030204" pitchFamily="18" charset="0"/>
                          </a:rPr>
                          <m:t>𝑖</m:t>
                        </m:r>
                      </m:sub>
                    </m:sSub>
                  </m:oMath>
                </a14:m>
                <a:r>
                  <a:rPr lang="en-SG" dirty="0">
                    <a:solidFill>
                      <a:srgbClr val="C00000"/>
                    </a:solidFill>
                  </a:rPr>
                  <a:t> to be</a:t>
                </a:r>
                <a14:m>
                  <m:oMath xmlns:m="http://schemas.openxmlformats.org/officeDocument/2006/math">
                    <m:r>
                      <a:rPr lang="en-SG" b="0" i="0" smtClean="0">
                        <a:solidFill>
                          <a:srgbClr val="C00000"/>
                        </a:solidFill>
                        <a:latin typeface="Cambria Math" panose="02040503050406030204" pitchFamily="18" charset="0"/>
                      </a:rPr>
                      <m:t> </m:t>
                    </m:r>
                    <m:sSup>
                      <m:sSupPr>
                        <m:ctrlPr>
                          <a:rPr lang="en-SG" b="0" i="1" smtClean="0">
                            <a:solidFill>
                              <a:srgbClr val="C00000"/>
                            </a:solidFill>
                            <a:latin typeface="Cambria Math" panose="02040503050406030204" pitchFamily="18" charset="0"/>
                          </a:rPr>
                        </m:ctrlPr>
                      </m:sSupPr>
                      <m:e>
                        <m:r>
                          <a:rPr lang="en-SG" b="0" i="1" smtClean="0">
                            <a:solidFill>
                              <a:srgbClr val="C00000"/>
                            </a:solidFill>
                            <a:latin typeface="Cambria Math" panose="02040503050406030204" pitchFamily="18" charset="0"/>
                          </a:rPr>
                          <m:t>𝐻</m:t>
                        </m:r>
                      </m:e>
                      <m:sup>
                        <m:r>
                          <a:rPr lang="en-SG" b="0" i="1" smtClean="0">
                            <a:solidFill>
                              <a:srgbClr val="C00000"/>
                            </a:solidFill>
                            <a:latin typeface="Cambria Math" panose="02040503050406030204" pitchFamily="18" charset="0"/>
                          </a:rPr>
                          <m:t>𝑛</m:t>
                        </m:r>
                        <m:r>
                          <a:rPr lang="en-SG" b="0" i="1" smtClean="0">
                            <a:solidFill>
                              <a:srgbClr val="C00000"/>
                            </a:solidFill>
                            <a:latin typeface="Cambria Math" panose="02040503050406030204" pitchFamily="18" charset="0"/>
                          </a:rPr>
                          <m:t>−1</m:t>
                        </m:r>
                      </m:sup>
                    </m:sSup>
                    <m:d>
                      <m:dPr>
                        <m:ctrlPr>
                          <a:rPr lang="en-SG" b="0" i="1" smtClean="0">
                            <a:solidFill>
                              <a:srgbClr val="C00000"/>
                            </a:solidFill>
                            <a:latin typeface="Cambria Math" panose="02040503050406030204" pitchFamily="18" charset="0"/>
                          </a:rPr>
                        </m:ctrlPr>
                      </m:dPr>
                      <m:e>
                        <m:r>
                          <a:rPr lang="en-SG" b="0" i="1" smtClean="0">
                            <a:solidFill>
                              <a:srgbClr val="C00000"/>
                            </a:solidFill>
                            <a:latin typeface="Cambria Math" panose="02040503050406030204" pitchFamily="18" charset="0"/>
                          </a:rPr>
                          <m:t>𝑝</m:t>
                        </m:r>
                      </m:e>
                    </m:d>
                  </m:oMath>
                </a14:m>
                <a:r>
                  <a:rPr lang="en-SG" dirty="0">
                    <a:solidFill>
                      <a:srgbClr val="C00000"/>
                    </a:solidFill>
                  </a:rPr>
                  <a:t> where H is a hash function known to all, e.g., MD5() in our Assignment 1. In this way, attacker cannot derive future password from a past password. For example, after </a:t>
                </a:r>
                <a14:m>
                  <m:oMath xmlns:m="http://schemas.openxmlformats.org/officeDocument/2006/math">
                    <m:sSub>
                      <m:sSubPr>
                        <m:ctrlPr>
                          <a:rPr lang="en-SG" i="1" smtClean="0">
                            <a:solidFill>
                              <a:srgbClr val="C00000"/>
                            </a:solidFill>
                            <a:latin typeface="Cambria Math" panose="02040503050406030204" pitchFamily="18" charset="0"/>
                          </a:rPr>
                        </m:ctrlPr>
                      </m:sSubPr>
                      <m:e>
                        <m:r>
                          <a:rPr lang="en-SG" b="0" i="1" smtClean="0">
                            <a:solidFill>
                              <a:srgbClr val="C00000"/>
                            </a:solidFill>
                            <a:latin typeface="Cambria Math" panose="02040503050406030204" pitchFamily="18" charset="0"/>
                          </a:rPr>
                          <m:t>𝑝</m:t>
                        </m:r>
                      </m:e>
                      <m:sub>
                        <m:r>
                          <a:rPr lang="en-SG" b="0" i="1" smtClean="0">
                            <a:solidFill>
                              <a:srgbClr val="C00000"/>
                            </a:solidFill>
                            <a:latin typeface="Cambria Math" panose="02040503050406030204" pitchFamily="18" charset="0"/>
                          </a:rPr>
                          <m:t>6</m:t>
                        </m:r>
                      </m:sub>
                    </m:sSub>
                  </m:oMath>
                </a14:m>
                <a:r>
                  <a:rPr lang="en-SG" dirty="0">
                    <a:solidFill>
                      <a:srgbClr val="C00000"/>
                    </a:solidFill>
                  </a:rPr>
                  <a:t>, which is equals </a:t>
                </a:r>
                <a14:m>
                  <m:oMath xmlns:m="http://schemas.openxmlformats.org/officeDocument/2006/math">
                    <m:sSup>
                      <m:sSupPr>
                        <m:ctrlPr>
                          <a:rPr lang="en-SG" i="1" smtClean="0">
                            <a:solidFill>
                              <a:srgbClr val="C00000"/>
                            </a:solidFill>
                            <a:latin typeface="Cambria Math" panose="02040503050406030204" pitchFamily="18" charset="0"/>
                          </a:rPr>
                        </m:ctrlPr>
                      </m:sSupPr>
                      <m:e>
                        <m:r>
                          <a:rPr lang="en-SG" b="0" i="1" smtClean="0">
                            <a:solidFill>
                              <a:srgbClr val="C00000"/>
                            </a:solidFill>
                            <a:latin typeface="Cambria Math" panose="02040503050406030204" pitchFamily="18" charset="0"/>
                          </a:rPr>
                          <m:t>𝐻</m:t>
                        </m:r>
                      </m:e>
                      <m:sup>
                        <m:r>
                          <a:rPr lang="en-SG" b="0" i="1" smtClean="0">
                            <a:solidFill>
                              <a:srgbClr val="C00000"/>
                            </a:solidFill>
                            <a:latin typeface="Cambria Math" panose="02040503050406030204" pitchFamily="18" charset="0"/>
                          </a:rPr>
                          <m:t>𝑛</m:t>
                        </m:r>
                        <m:r>
                          <a:rPr lang="en-SG" b="0" i="1" smtClean="0">
                            <a:solidFill>
                              <a:srgbClr val="C00000"/>
                            </a:solidFill>
                            <a:latin typeface="Cambria Math" panose="02040503050406030204" pitchFamily="18" charset="0"/>
                          </a:rPr>
                          <m:t>−6</m:t>
                        </m:r>
                      </m:sup>
                    </m:sSup>
                    <m:d>
                      <m:dPr>
                        <m:ctrlPr>
                          <a:rPr lang="en-SG" i="1" smtClean="0">
                            <a:solidFill>
                              <a:srgbClr val="C00000"/>
                            </a:solidFill>
                            <a:latin typeface="Cambria Math" panose="02040503050406030204" pitchFamily="18" charset="0"/>
                          </a:rPr>
                        </m:ctrlPr>
                      </m:dPr>
                      <m:e>
                        <m:r>
                          <a:rPr lang="en-SG" b="0" i="1" smtClean="0">
                            <a:solidFill>
                              <a:srgbClr val="C00000"/>
                            </a:solidFill>
                            <a:latin typeface="Cambria Math" panose="02040503050406030204" pitchFamily="18" charset="0"/>
                          </a:rPr>
                          <m:t>𝑝</m:t>
                        </m:r>
                      </m:e>
                    </m:d>
                  </m:oMath>
                </a14:m>
                <a:r>
                  <a:rPr lang="en-SG" dirty="0">
                    <a:solidFill>
                      <a:srgbClr val="C00000"/>
                    </a:solidFill>
                  </a:rPr>
                  <a:t>, the attacker can compute </a:t>
                </a:r>
                <a14:m>
                  <m:oMath xmlns:m="http://schemas.openxmlformats.org/officeDocument/2006/math">
                    <m:r>
                      <a:rPr lang="en-SG" b="0" i="1" smtClean="0">
                        <a:solidFill>
                          <a:srgbClr val="C00000"/>
                        </a:solidFill>
                        <a:latin typeface="Cambria Math" panose="02040503050406030204" pitchFamily="18" charset="0"/>
                      </a:rPr>
                      <m:t>𝐻</m:t>
                    </m:r>
                    <m:d>
                      <m:dPr>
                        <m:ctrlPr>
                          <a:rPr lang="en-SG" b="0" i="1" smtClean="0">
                            <a:solidFill>
                              <a:srgbClr val="C00000"/>
                            </a:solidFill>
                            <a:latin typeface="Cambria Math" panose="02040503050406030204" pitchFamily="18" charset="0"/>
                          </a:rPr>
                        </m:ctrlPr>
                      </m:dPr>
                      <m:e>
                        <m:sSub>
                          <m:sSubPr>
                            <m:ctrlPr>
                              <a:rPr lang="en-SG" b="0" i="1" smtClean="0">
                                <a:solidFill>
                                  <a:srgbClr val="C00000"/>
                                </a:solidFill>
                                <a:latin typeface="Cambria Math" panose="02040503050406030204" pitchFamily="18" charset="0"/>
                              </a:rPr>
                            </m:ctrlPr>
                          </m:sSubPr>
                          <m:e>
                            <m:r>
                              <a:rPr lang="en-SG" b="0" i="1" smtClean="0">
                                <a:solidFill>
                                  <a:srgbClr val="C00000"/>
                                </a:solidFill>
                                <a:latin typeface="Cambria Math" panose="02040503050406030204" pitchFamily="18" charset="0"/>
                              </a:rPr>
                              <m:t>𝑝</m:t>
                            </m:r>
                          </m:e>
                          <m:sub>
                            <m:r>
                              <a:rPr lang="en-SG" b="0" i="1" smtClean="0">
                                <a:solidFill>
                                  <a:srgbClr val="C00000"/>
                                </a:solidFill>
                                <a:latin typeface="Cambria Math" panose="02040503050406030204" pitchFamily="18" charset="0"/>
                              </a:rPr>
                              <m:t>6</m:t>
                            </m:r>
                          </m:sub>
                        </m:sSub>
                      </m:e>
                    </m:d>
                  </m:oMath>
                </a14:m>
                <a:r>
                  <a:rPr lang="en-SG" dirty="0">
                    <a:solidFill>
                      <a:srgbClr val="C00000"/>
                    </a:solidFill>
                  </a:rPr>
                  <a:t>, which equals </a:t>
                </a:r>
                <a14:m>
                  <m:oMath xmlns:m="http://schemas.openxmlformats.org/officeDocument/2006/math">
                    <m:sSup>
                      <m:sSupPr>
                        <m:ctrlPr>
                          <a:rPr lang="en-SG" i="1" smtClean="0">
                            <a:solidFill>
                              <a:srgbClr val="C00000"/>
                            </a:solidFill>
                            <a:latin typeface="Cambria Math" panose="02040503050406030204" pitchFamily="18" charset="0"/>
                          </a:rPr>
                        </m:ctrlPr>
                      </m:sSupPr>
                      <m:e>
                        <m:r>
                          <a:rPr lang="en-SG" b="0" i="1" smtClean="0">
                            <a:solidFill>
                              <a:srgbClr val="C00000"/>
                            </a:solidFill>
                            <a:latin typeface="Cambria Math" panose="02040503050406030204" pitchFamily="18" charset="0"/>
                          </a:rPr>
                          <m:t>𝐻</m:t>
                        </m:r>
                      </m:e>
                      <m:sup>
                        <m:r>
                          <a:rPr lang="en-SG" b="0" i="1" smtClean="0">
                            <a:solidFill>
                              <a:srgbClr val="C00000"/>
                            </a:solidFill>
                            <a:latin typeface="Cambria Math" panose="02040503050406030204" pitchFamily="18" charset="0"/>
                          </a:rPr>
                          <m:t>𝑛</m:t>
                        </m:r>
                        <m:r>
                          <a:rPr lang="en-SG" b="0" i="1" smtClean="0">
                            <a:solidFill>
                              <a:srgbClr val="C00000"/>
                            </a:solidFill>
                            <a:latin typeface="Cambria Math" panose="02040503050406030204" pitchFamily="18" charset="0"/>
                          </a:rPr>
                          <m:t>−5</m:t>
                        </m:r>
                      </m:sup>
                    </m:sSup>
                    <m:d>
                      <m:dPr>
                        <m:ctrlPr>
                          <a:rPr lang="en-SG" i="1" smtClean="0">
                            <a:solidFill>
                              <a:srgbClr val="C00000"/>
                            </a:solidFill>
                            <a:latin typeface="Cambria Math" panose="02040503050406030204" pitchFamily="18" charset="0"/>
                          </a:rPr>
                        </m:ctrlPr>
                      </m:dPr>
                      <m:e>
                        <m:r>
                          <a:rPr lang="en-SG" b="0" i="1" smtClean="0">
                            <a:solidFill>
                              <a:srgbClr val="C00000"/>
                            </a:solidFill>
                            <a:latin typeface="Cambria Math" panose="02040503050406030204" pitchFamily="18" charset="0"/>
                          </a:rPr>
                          <m:t>𝑝</m:t>
                        </m:r>
                      </m:e>
                    </m:d>
                  </m:oMath>
                </a14:m>
                <a:r>
                  <a:rPr lang="en-SG" dirty="0">
                    <a:solidFill>
                      <a:srgbClr val="C00000"/>
                    </a:solidFill>
                  </a:rPr>
                  <a:t>, the already used password </a:t>
                </a:r>
                <a14:m>
                  <m:oMath xmlns:m="http://schemas.openxmlformats.org/officeDocument/2006/math">
                    <m:sSub>
                      <m:sSubPr>
                        <m:ctrlPr>
                          <a:rPr lang="en-SG" i="1" smtClean="0">
                            <a:solidFill>
                              <a:srgbClr val="C00000"/>
                            </a:solidFill>
                            <a:latin typeface="Cambria Math" panose="02040503050406030204" pitchFamily="18" charset="0"/>
                          </a:rPr>
                        </m:ctrlPr>
                      </m:sSubPr>
                      <m:e>
                        <m:r>
                          <a:rPr lang="en-SG" b="0" i="1" smtClean="0">
                            <a:solidFill>
                              <a:srgbClr val="C00000"/>
                            </a:solidFill>
                            <a:latin typeface="Cambria Math" panose="02040503050406030204" pitchFamily="18" charset="0"/>
                          </a:rPr>
                          <m:t>𝑝</m:t>
                        </m:r>
                      </m:e>
                      <m:sub>
                        <m:r>
                          <a:rPr lang="en-SG" b="0" i="1" smtClean="0">
                            <a:solidFill>
                              <a:srgbClr val="C00000"/>
                            </a:solidFill>
                            <a:latin typeface="Cambria Math" panose="02040503050406030204" pitchFamily="18" charset="0"/>
                          </a:rPr>
                          <m:t>5</m:t>
                        </m:r>
                      </m:sub>
                    </m:sSub>
                    <m:r>
                      <a:rPr lang="en-SG" b="0" i="1" smtClean="0">
                        <a:solidFill>
                          <a:srgbClr val="C00000"/>
                        </a:solidFill>
                        <a:latin typeface="Cambria Math" panose="02040503050406030204" pitchFamily="18" charset="0"/>
                      </a:rPr>
                      <m:t>.</m:t>
                    </m:r>
                  </m:oMath>
                </a14:m>
                <a:r>
                  <a:rPr lang="en-SG" dirty="0">
                    <a:solidFill>
                      <a:srgbClr val="C00000"/>
                    </a:solidFill>
                  </a:rPr>
                  <a:t> The attacker cannot compute </a:t>
                </a:r>
                <a14:m>
                  <m:oMath xmlns:m="http://schemas.openxmlformats.org/officeDocument/2006/math">
                    <m:sSub>
                      <m:sSubPr>
                        <m:ctrlPr>
                          <a:rPr lang="en-SG" i="1" smtClean="0">
                            <a:solidFill>
                              <a:srgbClr val="C00000"/>
                            </a:solidFill>
                            <a:latin typeface="Cambria Math" panose="02040503050406030204" pitchFamily="18" charset="0"/>
                          </a:rPr>
                        </m:ctrlPr>
                      </m:sSubPr>
                      <m:e>
                        <m:r>
                          <a:rPr lang="en-SG" b="0" i="1" smtClean="0">
                            <a:solidFill>
                              <a:srgbClr val="C00000"/>
                            </a:solidFill>
                            <a:latin typeface="Cambria Math" panose="02040503050406030204" pitchFamily="18" charset="0"/>
                          </a:rPr>
                          <m:t>𝑝</m:t>
                        </m:r>
                      </m:e>
                      <m:sub>
                        <m:r>
                          <a:rPr lang="en-SG" b="0" i="1" smtClean="0">
                            <a:solidFill>
                              <a:srgbClr val="C00000"/>
                            </a:solidFill>
                            <a:latin typeface="Cambria Math" panose="02040503050406030204" pitchFamily="18" charset="0"/>
                          </a:rPr>
                          <m:t>7</m:t>
                        </m:r>
                      </m:sub>
                    </m:sSub>
                  </m:oMath>
                </a14:m>
                <a:r>
                  <a:rPr lang="en-SG" dirty="0">
                    <a:solidFill>
                      <a:srgbClr val="C00000"/>
                    </a:solidFill>
                  </a:rPr>
                  <a:t> because </a:t>
                </a:r>
                <a14:m>
                  <m:oMath xmlns:m="http://schemas.openxmlformats.org/officeDocument/2006/math">
                    <m:sSub>
                      <m:sSubPr>
                        <m:ctrlPr>
                          <a:rPr lang="en-SG" i="1">
                            <a:solidFill>
                              <a:srgbClr val="C00000"/>
                            </a:solidFill>
                            <a:latin typeface="Cambria Math" panose="02040503050406030204" pitchFamily="18" charset="0"/>
                          </a:rPr>
                        </m:ctrlPr>
                      </m:sSubPr>
                      <m:e>
                        <m:r>
                          <a:rPr lang="en-SG" i="1">
                            <a:solidFill>
                              <a:srgbClr val="C00000"/>
                            </a:solidFill>
                            <a:latin typeface="Cambria Math" panose="02040503050406030204" pitchFamily="18" charset="0"/>
                          </a:rPr>
                          <m:t>𝑝</m:t>
                        </m:r>
                      </m:e>
                      <m:sub>
                        <m:r>
                          <a:rPr lang="en-SG" i="1">
                            <a:solidFill>
                              <a:srgbClr val="C00000"/>
                            </a:solidFill>
                            <a:latin typeface="Cambria Math" panose="02040503050406030204" pitchFamily="18" charset="0"/>
                          </a:rPr>
                          <m:t>7</m:t>
                        </m:r>
                      </m:sub>
                    </m:sSub>
                  </m:oMath>
                </a14:m>
                <a:r>
                  <a:rPr lang="en-SG" dirty="0">
                    <a:solidFill>
                      <a:srgbClr val="C00000"/>
                    </a:solidFill>
                  </a:rPr>
                  <a:t> equals </a:t>
                </a:r>
                <a14:m>
                  <m:oMath xmlns:m="http://schemas.openxmlformats.org/officeDocument/2006/math">
                    <m:sSup>
                      <m:sSupPr>
                        <m:ctrlPr>
                          <a:rPr lang="en-SG" i="1" smtClean="0">
                            <a:solidFill>
                              <a:srgbClr val="C00000"/>
                            </a:solidFill>
                            <a:latin typeface="Cambria Math" panose="02040503050406030204" pitchFamily="18" charset="0"/>
                          </a:rPr>
                        </m:ctrlPr>
                      </m:sSupPr>
                      <m:e>
                        <m:r>
                          <a:rPr lang="en-SG" b="0" i="1" smtClean="0">
                            <a:solidFill>
                              <a:srgbClr val="C00000"/>
                            </a:solidFill>
                            <a:latin typeface="Cambria Math" panose="02040503050406030204" pitchFamily="18" charset="0"/>
                          </a:rPr>
                          <m:t>𝐻</m:t>
                        </m:r>
                      </m:e>
                      <m:sup>
                        <m:r>
                          <a:rPr lang="en-SG" b="0" i="1" smtClean="0">
                            <a:solidFill>
                              <a:srgbClr val="C00000"/>
                            </a:solidFill>
                            <a:latin typeface="Cambria Math" panose="02040503050406030204" pitchFamily="18" charset="0"/>
                          </a:rPr>
                          <m:t>𝑛</m:t>
                        </m:r>
                        <m:r>
                          <a:rPr lang="en-SG" b="0" i="1" smtClean="0">
                            <a:solidFill>
                              <a:srgbClr val="C00000"/>
                            </a:solidFill>
                            <a:latin typeface="Cambria Math" panose="02040503050406030204" pitchFamily="18" charset="0"/>
                          </a:rPr>
                          <m:t>−7</m:t>
                        </m:r>
                      </m:sup>
                    </m:sSup>
                    <m:d>
                      <m:dPr>
                        <m:ctrlPr>
                          <a:rPr lang="en-SG" i="1" smtClean="0">
                            <a:solidFill>
                              <a:srgbClr val="C00000"/>
                            </a:solidFill>
                            <a:latin typeface="Cambria Math" panose="02040503050406030204" pitchFamily="18" charset="0"/>
                          </a:rPr>
                        </m:ctrlPr>
                      </m:dPr>
                      <m:e>
                        <m:r>
                          <a:rPr lang="en-SG" b="0" i="1" smtClean="0">
                            <a:solidFill>
                              <a:srgbClr val="C00000"/>
                            </a:solidFill>
                            <a:latin typeface="Cambria Math" panose="02040503050406030204" pitchFamily="18" charset="0"/>
                          </a:rPr>
                          <m:t>𝑝</m:t>
                        </m:r>
                      </m:e>
                    </m:d>
                  </m:oMath>
                </a14:m>
                <a:r>
                  <a:rPr lang="en-SG" dirty="0">
                    <a:solidFill>
                      <a:srgbClr val="C00000"/>
                    </a:solidFill>
                  </a:rPr>
                  <a:t>, and computing </a:t>
                </a:r>
                <a14:m>
                  <m:oMath xmlns:m="http://schemas.openxmlformats.org/officeDocument/2006/math">
                    <m:sSup>
                      <m:sSupPr>
                        <m:ctrlPr>
                          <a:rPr lang="en-SG" i="1" smtClean="0">
                            <a:solidFill>
                              <a:srgbClr val="C00000"/>
                            </a:solidFill>
                            <a:latin typeface="Cambria Math" panose="02040503050406030204" pitchFamily="18" charset="0"/>
                          </a:rPr>
                        </m:ctrlPr>
                      </m:sSupPr>
                      <m:e>
                        <m:r>
                          <a:rPr lang="en-SG" b="0" i="1" smtClean="0">
                            <a:solidFill>
                              <a:srgbClr val="C00000"/>
                            </a:solidFill>
                            <a:latin typeface="Cambria Math" panose="02040503050406030204" pitchFamily="18" charset="0"/>
                          </a:rPr>
                          <m:t>𝐻</m:t>
                        </m:r>
                      </m:e>
                      <m:sup>
                        <m:r>
                          <a:rPr lang="en-SG" b="0" i="1" smtClean="0">
                            <a:solidFill>
                              <a:srgbClr val="C00000"/>
                            </a:solidFill>
                            <a:latin typeface="Cambria Math" panose="02040503050406030204" pitchFamily="18" charset="0"/>
                          </a:rPr>
                          <m:t>7</m:t>
                        </m:r>
                      </m:sup>
                    </m:sSup>
                    <m:d>
                      <m:dPr>
                        <m:ctrlPr>
                          <a:rPr lang="en-SG" i="1" smtClean="0">
                            <a:solidFill>
                              <a:srgbClr val="C00000"/>
                            </a:solidFill>
                            <a:latin typeface="Cambria Math" panose="02040503050406030204" pitchFamily="18" charset="0"/>
                          </a:rPr>
                        </m:ctrlPr>
                      </m:dPr>
                      <m:e>
                        <m:r>
                          <a:rPr lang="en-SG" b="0" i="1" smtClean="0">
                            <a:solidFill>
                              <a:srgbClr val="C00000"/>
                            </a:solidFill>
                            <a:latin typeface="Cambria Math" panose="02040503050406030204" pitchFamily="18" charset="0"/>
                          </a:rPr>
                          <m:t>𝑝</m:t>
                        </m:r>
                      </m:e>
                    </m:d>
                  </m:oMath>
                </a14:m>
                <a:r>
                  <a:rPr lang="en-SG" dirty="0">
                    <a:solidFill>
                      <a:srgbClr val="C00000"/>
                    </a:solidFill>
                  </a:rPr>
                  <a:t> from </a:t>
                </a:r>
                <a14:m>
                  <m:oMath xmlns:m="http://schemas.openxmlformats.org/officeDocument/2006/math">
                    <m:sSup>
                      <m:sSupPr>
                        <m:ctrlPr>
                          <a:rPr lang="en-SG" i="1" smtClean="0">
                            <a:solidFill>
                              <a:srgbClr val="C00000"/>
                            </a:solidFill>
                            <a:latin typeface="Cambria Math" panose="02040503050406030204" pitchFamily="18" charset="0"/>
                          </a:rPr>
                        </m:ctrlPr>
                      </m:sSupPr>
                      <m:e>
                        <m:r>
                          <a:rPr lang="en-SG" b="0" i="1" smtClean="0">
                            <a:solidFill>
                              <a:srgbClr val="C00000"/>
                            </a:solidFill>
                            <a:latin typeface="Cambria Math" panose="02040503050406030204" pitchFamily="18" charset="0"/>
                          </a:rPr>
                          <m:t>𝐻</m:t>
                        </m:r>
                      </m:e>
                      <m:sup>
                        <m:r>
                          <a:rPr lang="en-SG" b="0" i="1" smtClean="0">
                            <a:solidFill>
                              <a:srgbClr val="C00000"/>
                            </a:solidFill>
                            <a:latin typeface="Cambria Math" panose="02040503050406030204" pitchFamily="18" charset="0"/>
                          </a:rPr>
                          <m:t>6</m:t>
                        </m:r>
                      </m:sup>
                    </m:sSup>
                    <m:d>
                      <m:dPr>
                        <m:ctrlPr>
                          <a:rPr lang="en-SG" i="1" smtClean="0">
                            <a:solidFill>
                              <a:srgbClr val="C00000"/>
                            </a:solidFill>
                            <a:latin typeface="Cambria Math" panose="02040503050406030204" pitchFamily="18" charset="0"/>
                          </a:rPr>
                        </m:ctrlPr>
                      </m:dPr>
                      <m:e>
                        <m:r>
                          <a:rPr lang="en-SG" b="0" i="1" smtClean="0">
                            <a:solidFill>
                              <a:srgbClr val="C00000"/>
                            </a:solidFill>
                            <a:latin typeface="Cambria Math" panose="02040503050406030204" pitchFamily="18" charset="0"/>
                          </a:rPr>
                          <m:t>𝑝</m:t>
                        </m:r>
                      </m:e>
                    </m:d>
                  </m:oMath>
                </a14:m>
                <a:r>
                  <a:rPr lang="en-SG" dirty="0">
                    <a:solidFill>
                      <a:srgbClr val="C00000"/>
                    </a:solidFill>
                  </a:rPr>
                  <a:t> would require the attacker to computer the inverse of </a:t>
                </a:r>
                <a14:m>
                  <m:oMath xmlns:m="http://schemas.openxmlformats.org/officeDocument/2006/math">
                    <m:r>
                      <a:rPr lang="en-SG" i="1" dirty="0" smtClean="0">
                        <a:solidFill>
                          <a:srgbClr val="C00000"/>
                        </a:solidFill>
                        <a:latin typeface="Cambria Math" panose="02040503050406030204" pitchFamily="18" charset="0"/>
                      </a:rPr>
                      <m:t>𝐻</m:t>
                    </m:r>
                  </m:oMath>
                </a14:m>
                <a:r>
                  <a:rPr lang="en-SG" dirty="0">
                    <a:solidFill>
                      <a:srgbClr val="C00000"/>
                    </a:solidFill>
                  </a:rPr>
                  <a:t> or to know p, but H is a cryptographic hash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391"/>
                </a:stretch>
              </a:blipFill>
            </p:spPr>
            <p:txBody>
              <a:bodyPr/>
              <a:lstStyle/>
              <a:p>
                <a:r>
                  <a:rPr lang="en-SG">
                    <a:noFill/>
                  </a:rPr>
                  <a:t> </a:t>
                </a:r>
              </a:p>
            </p:txBody>
          </p:sp>
        </mc:Fallback>
      </mc:AlternateContent>
    </p:spTree>
    <p:extLst>
      <p:ext uri="{BB962C8B-B14F-4D97-AF65-F5344CB8AC3E}">
        <p14:creationId xmlns:p14="http://schemas.microsoft.com/office/powerpoint/2010/main" val="4118341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a:t>
            </a:r>
          </a:p>
        </p:txBody>
      </p:sp>
      <p:sp>
        <p:nvSpPr>
          <p:cNvPr id="3" name="Content Placeholder 2"/>
          <p:cNvSpPr>
            <a:spLocks noGrp="1"/>
          </p:cNvSpPr>
          <p:nvPr>
            <p:ph idx="1"/>
          </p:nvPr>
        </p:nvSpPr>
        <p:spPr>
          <a:xfrm>
            <a:off x="457199" y="1600200"/>
            <a:ext cx="8369327" cy="4876800"/>
          </a:xfrm>
        </p:spPr>
        <p:txBody>
          <a:bodyPr>
            <a:normAutofit/>
          </a:bodyPr>
          <a:lstStyle/>
          <a:p>
            <a:r>
              <a:rPr lang="en-US" dirty="0"/>
              <a:t>Find where passwd and shadow are located. (This is in the lecture notes!)</a:t>
            </a:r>
          </a:p>
          <a:p>
            <a:pPr marL="514350" indent="-514350">
              <a:buFont typeface="+mj-lt"/>
              <a:buAutoNum type="alphaLcParenR"/>
            </a:pPr>
            <a:r>
              <a:rPr lang="en-US" dirty="0"/>
              <a:t>Look inside them. Find your own entry. Identify your user identification number and your native group number.</a:t>
            </a:r>
          </a:p>
          <a:p>
            <a:pPr marL="514350" indent="-514350">
              <a:buFont typeface="+mj-lt"/>
              <a:buAutoNum type="alphaLcParenR"/>
            </a:pPr>
            <a:r>
              <a:rPr lang="en-US" dirty="0"/>
              <a:t>How large are the passwd and shadow files?</a:t>
            </a:r>
          </a:p>
          <a:p>
            <a:pPr marL="0" indent="0">
              <a:buNone/>
            </a:pPr>
            <a:endParaRPr lang="en-US" dirty="0"/>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42</a:t>
            </a:fld>
            <a:endParaRPr lang="en-US" dirty="0"/>
          </a:p>
        </p:txBody>
      </p:sp>
    </p:spTree>
    <p:extLst>
      <p:ext uri="{BB962C8B-B14F-4D97-AF65-F5344CB8AC3E}">
        <p14:creationId xmlns:p14="http://schemas.microsoft.com/office/powerpoint/2010/main" val="3918258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3C1A3-57BE-5649-9340-E8E6DFDD7CC2}" type="datetime2">
              <a:rPr lang="en-SG" smtClean="0"/>
              <a:t>Friday, 15 October 2021</a:t>
            </a:fld>
            <a:endParaRPr lang="en-US"/>
          </a:p>
        </p:txBody>
      </p:sp>
      <p:sp>
        <p:nvSpPr>
          <p:cNvPr id="3" name="Footer Placeholder 2"/>
          <p:cNvSpPr>
            <a:spLocks noGrp="1"/>
          </p:cNvSpPr>
          <p:nvPr>
            <p:ph type="ftr" sz="quarter" idx="11"/>
          </p:nvPr>
        </p:nvSpPr>
        <p:spPr/>
        <p:txBody>
          <a:bodyPr/>
          <a:lstStyle/>
          <a:p>
            <a:pPr algn="r"/>
            <a:r>
              <a:rPr lang="en-US" dirty="0"/>
              <a:t>CSCI235 - Database Systems</a:t>
            </a:r>
          </a:p>
        </p:txBody>
      </p:sp>
      <p:sp>
        <p:nvSpPr>
          <p:cNvPr id="4" name="Slide Number Placeholder 3"/>
          <p:cNvSpPr>
            <a:spLocks noGrp="1"/>
          </p:cNvSpPr>
          <p:nvPr>
            <p:ph type="sldNum" sz="quarter" idx="12"/>
          </p:nvPr>
        </p:nvSpPr>
        <p:spPr/>
        <p:txBody>
          <a:bodyPr/>
          <a:lstStyle/>
          <a:p>
            <a:fld id="{0CFEC368-1D7A-4F81-ABF6-AE0E36BAF64C}" type="slidenum">
              <a:rPr lang="en-US" smtClean="0"/>
              <a:pPr/>
              <a:t>43</a:t>
            </a:fld>
            <a:endParaRPr lang="en-US"/>
          </a:p>
        </p:txBody>
      </p:sp>
      <p:pic>
        <p:nvPicPr>
          <p:cNvPr id="6" name="Picture 5"/>
          <p:cNvPicPr>
            <a:picLocks noChangeAspect="1"/>
          </p:cNvPicPr>
          <p:nvPr/>
        </p:nvPicPr>
        <p:blipFill>
          <a:blip r:embed="rId2"/>
          <a:stretch>
            <a:fillRect/>
          </a:stretch>
        </p:blipFill>
        <p:spPr>
          <a:xfrm>
            <a:off x="1" y="604837"/>
            <a:ext cx="9144000" cy="5648325"/>
          </a:xfrm>
          <a:prstGeom prst="rect">
            <a:avLst/>
          </a:prstGeom>
        </p:spPr>
      </p:pic>
    </p:spTree>
    <p:extLst>
      <p:ext uri="{BB962C8B-B14F-4D97-AF65-F5344CB8AC3E}">
        <p14:creationId xmlns:p14="http://schemas.microsoft.com/office/powerpoint/2010/main" val="12745342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t>
            </a:r>
            <a:r>
              <a:rPr lang="en-SG" dirty="0" err="1"/>
              <a:t>etc</a:t>
            </a:r>
            <a:r>
              <a:rPr lang="en-SG" dirty="0"/>
              <a:t>/</a:t>
            </a:r>
            <a:r>
              <a:rPr lang="en-SG" dirty="0" err="1"/>
              <a:t>passwd</a:t>
            </a:r>
            <a:r>
              <a:rPr lang="en-SG" dirty="0"/>
              <a:t> …1</a:t>
            </a:r>
          </a:p>
        </p:txBody>
      </p:sp>
      <p:sp>
        <p:nvSpPr>
          <p:cNvPr id="3" name="Content Placeholder 2"/>
          <p:cNvSpPr>
            <a:spLocks noGrp="1"/>
          </p:cNvSpPr>
          <p:nvPr>
            <p:ph idx="1"/>
          </p:nvPr>
        </p:nvSpPr>
        <p:spPr/>
        <p:txBody>
          <a:bodyPr>
            <a:noAutofit/>
          </a:bodyPr>
          <a:lstStyle/>
          <a:p>
            <a:pPr marL="0" indent="0">
              <a:buNone/>
            </a:pPr>
            <a:r>
              <a:rPr lang="en-SG" dirty="0"/>
              <a:t>Format of </a:t>
            </a:r>
            <a:r>
              <a:rPr lang="en-SG" dirty="0" err="1"/>
              <a:t>passswd</a:t>
            </a:r>
            <a:r>
              <a:rPr lang="en-SG" dirty="0"/>
              <a:t> (/</a:t>
            </a:r>
            <a:r>
              <a:rPr lang="en-SG" dirty="0" err="1"/>
              <a:t>etc</a:t>
            </a:r>
            <a:r>
              <a:rPr lang="en-SG" dirty="0"/>
              <a:t>/</a:t>
            </a:r>
            <a:r>
              <a:rPr lang="en-SG" dirty="0" err="1"/>
              <a:t>passwd</a:t>
            </a:r>
            <a:r>
              <a:rPr lang="en-SG" dirty="0"/>
              <a:t>)</a:t>
            </a:r>
          </a:p>
          <a:p>
            <a:pPr marL="0" indent="0">
              <a:buNone/>
            </a:pPr>
            <a:endParaRPr lang="en-SG" dirty="0"/>
          </a:p>
          <a:p>
            <a:pPr marL="0" indent="0">
              <a:buNone/>
            </a:pPr>
            <a:r>
              <a:rPr lang="en-SG" dirty="0"/>
              <a:t>Username:x:NumericUserid:NumericGroupid:FullName:HomeDirectoryOfUser:User’sShellAccount</a:t>
            </a:r>
          </a:p>
          <a:p>
            <a:pPr marL="0" indent="0">
              <a:buNone/>
            </a:pPr>
            <a:endParaRPr lang="en-SG" dirty="0"/>
          </a:p>
          <a:p>
            <a:r>
              <a:rPr lang="en-SG" b="1" dirty="0"/>
              <a:t>Username</a:t>
            </a:r>
            <a:r>
              <a:rPr lang="en-SG" dirty="0"/>
              <a:t>: Up to 8 characters. Case-sensitive</a:t>
            </a:r>
          </a:p>
          <a:p>
            <a:r>
              <a:rPr lang="en-SG" dirty="0"/>
              <a:t>An ‘</a:t>
            </a:r>
            <a:r>
              <a:rPr lang="en-SG" b="1" dirty="0"/>
              <a:t>x’</a:t>
            </a:r>
            <a:r>
              <a:rPr lang="en-SG" dirty="0"/>
              <a:t> indicate passwords are stored in the shadow file at /</a:t>
            </a:r>
            <a:r>
              <a:rPr lang="en-SG" dirty="0" err="1"/>
              <a:t>etc</a:t>
            </a:r>
            <a:r>
              <a:rPr lang="en-SG" dirty="0"/>
              <a:t>/shadow</a:t>
            </a:r>
          </a:p>
          <a:p>
            <a:r>
              <a:rPr lang="en-SG" b="1" dirty="0"/>
              <a:t>Numeric </a:t>
            </a:r>
            <a:r>
              <a:rPr lang="en-SG" b="1" dirty="0" err="1"/>
              <a:t>userid</a:t>
            </a:r>
            <a:r>
              <a:rPr lang="en-SG" dirty="0"/>
              <a:t>: </a:t>
            </a:r>
            <a:r>
              <a:rPr lang="en-SG" dirty="0" err="1"/>
              <a:t>userid</a:t>
            </a:r>
            <a:r>
              <a:rPr lang="en-SG" dirty="0"/>
              <a:t> to identify a user. UID 0 is reserved for root and UID 1 – 99 are reserved for other predefined accounts. Further UID 100 – 999 are reserved by system for administrative and system accounts/groups.</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44</a:t>
            </a:fld>
            <a:endParaRPr lang="en-US"/>
          </a:p>
        </p:txBody>
      </p:sp>
    </p:spTree>
    <p:extLst>
      <p:ext uri="{BB962C8B-B14F-4D97-AF65-F5344CB8AC3E}">
        <p14:creationId xmlns:p14="http://schemas.microsoft.com/office/powerpoint/2010/main" val="16311150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t>
            </a:r>
            <a:r>
              <a:rPr lang="en-SG" dirty="0" err="1"/>
              <a:t>etc</a:t>
            </a:r>
            <a:r>
              <a:rPr lang="en-SG" dirty="0"/>
              <a:t>/</a:t>
            </a:r>
            <a:r>
              <a:rPr lang="en-SG" dirty="0" err="1"/>
              <a:t>passwd</a:t>
            </a:r>
            <a:r>
              <a:rPr lang="en-SG" dirty="0"/>
              <a:t> …2</a:t>
            </a:r>
          </a:p>
        </p:txBody>
      </p:sp>
      <p:sp>
        <p:nvSpPr>
          <p:cNvPr id="3" name="Content Placeholder 2"/>
          <p:cNvSpPr>
            <a:spLocks noGrp="1"/>
          </p:cNvSpPr>
          <p:nvPr>
            <p:ph idx="1"/>
          </p:nvPr>
        </p:nvSpPr>
        <p:spPr/>
        <p:txBody>
          <a:bodyPr>
            <a:noAutofit/>
          </a:bodyPr>
          <a:lstStyle/>
          <a:p>
            <a:pPr marL="0" indent="0">
              <a:buNone/>
            </a:pPr>
            <a:endParaRPr lang="en-SG" dirty="0"/>
          </a:p>
          <a:p>
            <a:pPr marL="0" indent="0">
              <a:buNone/>
            </a:pPr>
            <a:r>
              <a:rPr lang="en-SG" dirty="0"/>
              <a:t>Username:x:NumericUserid:NumericGroupid:FullName:HomeDirectoryOfUser:User’sShellAccount</a:t>
            </a:r>
          </a:p>
          <a:p>
            <a:pPr marL="0" indent="0">
              <a:buNone/>
            </a:pPr>
            <a:endParaRPr lang="en-SG" dirty="0"/>
          </a:p>
          <a:p>
            <a:r>
              <a:rPr lang="en-SG" b="1" dirty="0"/>
              <a:t>Numeric group id</a:t>
            </a:r>
            <a:r>
              <a:rPr lang="en-SG" dirty="0"/>
              <a:t>: The primary group id, stored in /</a:t>
            </a:r>
            <a:r>
              <a:rPr lang="en-SG" dirty="0" err="1"/>
              <a:t>etc</a:t>
            </a:r>
            <a:r>
              <a:rPr lang="en-SG" dirty="0"/>
              <a:t>/group file</a:t>
            </a:r>
          </a:p>
          <a:p>
            <a:r>
              <a:rPr lang="en-SG" b="1" dirty="0" err="1"/>
              <a:t>FullName</a:t>
            </a:r>
            <a:r>
              <a:rPr lang="en-SG" dirty="0"/>
              <a:t>: This is a comment field. It allows additional information about users to be added here.</a:t>
            </a:r>
          </a:p>
          <a:p>
            <a:r>
              <a:rPr lang="en-SG" b="1" dirty="0"/>
              <a:t>Home director</a:t>
            </a:r>
            <a:r>
              <a:rPr lang="en-SG" dirty="0"/>
              <a:t>: The absolute path to the directory the user will be in when they log in.</a:t>
            </a:r>
          </a:p>
          <a:p>
            <a:r>
              <a:rPr lang="en-SG" b="1" dirty="0"/>
              <a:t>User’s Shell account</a:t>
            </a:r>
            <a:r>
              <a:rPr lang="en-SG" dirty="0"/>
              <a:t>: the absolute path of a command or shell (/bin/bash).</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45</a:t>
            </a:fld>
            <a:endParaRPr lang="en-US"/>
          </a:p>
        </p:txBody>
      </p:sp>
    </p:spTree>
    <p:extLst>
      <p:ext uri="{BB962C8B-B14F-4D97-AF65-F5344CB8AC3E}">
        <p14:creationId xmlns:p14="http://schemas.microsoft.com/office/powerpoint/2010/main" val="1082651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3C1A3-57BE-5649-9340-E8E6DFDD7CC2}" type="datetime2">
              <a:rPr lang="en-SG" smtClean="0"/>
              <a:t>Friday, 15 October 2021</a:t>
            </a:fld>
            <a:endParaRPr lang="en-US"/>
          </a:p>
        </p:txBody>
      </p:sp>
      <p:sp>
        <p:nvSpPr>
          <p:cNvPr id="3" name="Footer Placeholder 2"/>
          <p:cNvSpPr>
            <a:spLocks noGrp="1"/>
          </p:cNvSpPr>
          <p:nvPr>
            <p:ph type="ftr" sz="quarter" idx="11"/>
          </p:nvPr>
        </p:nvSpPr>
        <p:spPr/>
        <p:txBody>
          <a:bodyPr/>
          <a:lstStyle/>
          <a:p>
            <a:pPr algn="r"/>
            <a:r>
              <a:rPr lang="en-US"/>
              <a:t>CSCI235 - Database Systems</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46</a:t>
            </a:fld>
            <a:endParaRPr lang="en-US"/>
          </a:p>
        </p:txBody>
      </p:sp>
      <p:pic>
        <p:nvPicPr>
          <p:cNvPr id="5" name="Picture 4"/>
          <p:cNvPicPr>
            <a:picLocks noChangeAspect="1"/>
          </p:cNvPicPr>
          <p:nvPr/>
        </p:nvPicPr>
        <p:blipFill>
          <a:blip r:embed="rId2"/>
          <a:stretch>
            <a:fillRect/>
          </a:stretch>
        </p:blipFill>
        <p:spPr>
          <a:xfrm>
            <a:off x="0" y="609600"/>
            <a:ext cx="9144000" cy="5638800"/>
          </a:xfrm>
          <a:prstGeom prst="rect">
            <a:avLst/>
          </a:prstGeom>
        </p:spPr>
      </p:pic>
    </p:spTree>
    <p:extLst>
      <p:ext uri="{BB962C8B-B14F-4D97-AF65-F5344CB8AC3E}">
        <p14:creationId xmlns:p14="http://schemas.microsoft.com/office/powerpoint/2010/main" val="2457147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t>
            </a:r>
            <a:r>
              <a:rPr lang="en-SG" dirty="0" err="1"/>
              <a:t>etc</a:t>
            </a:r>
            <a:r>
              <a:rPr lang="en-SG" dirty="0"/>
              <a:t>/shadow ..1</a:t>
            </a:r>
          </a:p>
        </p:txBody>
      </p:sp>
      <p:sp>
        <p:nvSpPr>
          <p:cNvPr id="3" name="Content Placeholder 2"/>
          <p:cNvSpPr>
            <a:spLocks noGrp="1"/>
          </p:cNvSpPr>
          <p:nvPr>
            <p:ph idx="1"/>
          </p:nvPr>
        </p:nvSpPr>
        <p:spPr/>
        <p:txBody>
          <a:bodyPr>
            <a:noAutofit/>
          </a:bodyPr>
          <a:lstStyle/>
          <a:p>
            <a:pPr marL="0" indent="0">
              <a:buNone/>
            </a:pPr>
            <a:r>
              <a:rPr lang="en-SG" sz="2800" dirty="0"/>
              <a:t>Format of shadow (/</a:t>
            </a:r>
            <a:r>
              <a:rPr lang="en-SG" sz="2800" dirty="0" err="1"/>
              <a:t>etc</a:t>
            </a:r>
            <a:r>
              <a:rPr lang="en-SG" sz="2800" dirty="0"/>
              <a:t>/shadow)</a:t>
            </a:r>
          </a:p>
          <a:p>
            <a:pPr marL="0" indent="0">
              <a:buNone/>
            </a:pPr>
            <a:endParaRPr lang="en-SG" sz="2800" dirty="0"/>
          </a:p>
          <a:p>
            <a:pPr marL="0" indent="0">
              <a:buNone/>
            </a:pPr>
            <a:r>
              <a:rPr lang="en-SG" sz="2800" dirty="0"/>
              <a:t>Username:password:theNumberOfDaysLastChange:theNumberOfDaysPasswordMayBeChange:theNumberOfDaysPasswordMustBeChange:theNumberOfDaysToWarnUserOfAnExpiringPassword:</a:t>
            </a:r>
          </a:p>
          <a:p>
            <a:pPr marL="0" indent="0">
              <a:buNone/>
            </a:pPr>
            <a:r>
              <a:rPr lang="en-SG" sz="2800" dirty="0"/>
              <a:t>theNumberOfDaysAfterPasswordExpiresDisable:theNumberOfDaysAccountIsDisable:reservedForPossibleFutureUse.	</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47</a:t>
            </a:fld>
            <a:endParaRPr lang="en-US"/>
          </a:p>
        </p:txBody>
      </p:sp>
    </p:spTree>
    <p:extLst>
      <p:ext uri="{BB962C8B-B14F-4D97-AF65-F5344CB8AC3E}">
        <p14:creationId xmlns:p14="http://schemas.microsoft.com/office/powerpoint/2010/main" val="484456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t>
            </a:r>
            <a:r>
              <a:rPr lang="en-SG" dirty="0" err="1"/>
              <a:t>etc</a:t>
            </a:r>
            <a:r>
              <a:rPr lang="en-SG" dirty="0"/>
              <a:t>/shadow ..2</a:t>
            </a:r>
          </a:p>
        </p:txBody>
      </p:sp>
      <p:sp>
        <p:nvSpPr>
          <p:cNvPr id="3" name="Content Placeholder 2"/>
          <p:cNvSpPr>
            <a:spLocks noGrp="1"/>
          </p:cNvSpPr>
          <p:nvPr>
            <p:ph idx="1"/>
          </p:nvPr>
        </p:nvSpPr>
        <p:spPr/>
        <p:txBody>
          <a:bodyPr>
            <a:noAutofit/>
          </a:bodyPr>
          <a:lstStyle/>
          <a:p>
            <a:pPr marL="0" indent="0">
              <a:buNone/>
            </a:pPr>
            <a:r>
              <a:rPr lang="en-SG" sz="2800" dirty="0"/>
              <a:t>Format of shadow (/</a:t>
            </a:r>
            <a:r>
              <a:rPr lang="en-SG" sz="2800" dirty="0" err="1"/>
              <a:t>etc</a:t>
            </a:r>
            <a:r>
              <a:rPr lang="en-SG" sz="2800" dirty="0"/>
              <a:t>/shadow)</a:t>
            </a:r>
          </a:p>
          <a:p>
            <a:r>
              <a:rPr lang="en-SG" sz="2800" b="1" dirty="0"/>
              <a:t>Username</a:t>
            </a:r>
            <a:r>
              <a:rPr lang="en-SG" sz="2800" dirty="0"/>
              <a:t>, up to 8 characters. Case-sensitive, usually all lowercase. A direct match to the username in the /</a:t>
            </a:r>
            <a:r>
              <a:rPr lang="en-SG" sz="2800" dirty="0" err="1"/>
              <a:t>etc</a:t>
            </a:r>
            <a:r>
              <a:rPr lang="en-SG" sz="2800" dirty="0"/>
              <a:t>/</a:t>
            </a:r>
            <a:r>
              <a:rPr lang="en-SG" sz="2800" dirty="0" err="1"/>
              <a:t>passwd</a:t>
            </a:r>
            <a:r>
              <a:rPr lang="en-SG" sz="2800" dirty="0"/>
              <a:t> file.</a:t>
            </a:r>
          </a:p>
          <a:p>
            <a:r>
              <a:rPr lang="en-SG" sz="2800" b="1" dirty="0"/>
              <a:t>Password</a:t>
            </a:r>
            <a:r>
              <a:rPr lang="en-SG" sz="2800" dirty="0"/>
              <a:t>, 13 character encrypted. A blank entry (</a:t>
            </a:r>
            <a:r>
              <a:rPr lang="en-SG" sz="2800" dirty="0" err="1"/>
              <a:t>eg</a:t>
            </a:r>
            <a:r>
              <a:rPr lang="en-SG" sz="2800" dirty="0"/>
              <a:t>. ::) indicates a password is not required to log in (usually a bad idea), and a “*‘” entry (</a:t>
            </a:r>
            <a:r>
              <a:rPr lang="en-SG" sz="2800" dirty="0" err="1"/>
              <a:t>eg</a:t>
            </a:r>
            <a:r>
              <a:rPr lang="en-SG" sz="2800" dirty="0"/>
              <a:t>. :*:) indicates the account has been disabled.</a:t>
            </a:r>
          </a:p>
          <a:p>
            <a:r>
              <a:rPr lang="en-SG" sz="2800" dirty="0"/>
              <a:t>The number of days since January 1, 1970 or since the password was last changed.</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48</a:t>
            </a:fld>
            <a:endParaRPr lang="en-US"/>
          </a:p>
        </p:txBody>
      </p:sp>
    </p:spTree>
    <p:extLst>
      <p:ext uri="{BB962C8B-B14F-4D97-AF65-F5344CB8AC3E}">
        <p14:creationId xmlns:p14="http://schemas.microsoft.com/office/powerpoint/2010/main" val="14916496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t>
            </a:r>
            <a:r>
              <a:rPr lang="en-SG" dirty="0" err="1"/>
              <a:t>etc</a:t>
            </a:r>
            <a:r>
              <a:rPr lang="en-SG" dirty="0"/>
              <a:t>/shadow ..3</a:t>
            </a:r>
          </a:p>
        </p:txBody>
      </p:sp>
      <p:sp>
        <p:nvSpPr>
          <p:cNvPr id="3" name="Content Placeholder 2"/>
          <p:cNvSpPr>
            <a:spLocks noGrp="1"/>
          </p:cNvSpPr>
          <p:nvPr>
            <p:ph idx="1"/>
          </p:nvPr>
        </p:nvSpPr>
        <p:spPr/>
        <p:txBody>
          <a:bodyPr>
            <a:noAutofit/>
          </a:bodyPr>
          <a:lstStyle/>
          <a:p>
            <a:pPr marL="0" indent="0">
              <a:buNone/>
            </a:pPr>
            <a:r>
              <a:rPr lang="en-SG" sz="2800" dirty="0"/>
              <a:t>Format of shadow (/</a:t>
            </a:r>
            <a:r>
              <a:rPr lang="en-SG" sz="2800" dirty="0" err="1"/>
              <a:t>etc</a:t>
            </a:r>
            <a:r>
              <a:rPr lang="en-SG" sz="2800" dirty="0"/>
              <a:t>/shadow)</a:t>
            </a:r>
          </a:p>
          <a:p>
            <a:r>
              <a:rPr lang="en-SG" sz="2800" dirty="0"/>
              <a:t>The number of days before password may be changed (0 indicates it may be changed at any time)</a:t>
            </a:r>
          </a:p>
          <a:p>
            <a:r>
              <a:rPr lang="en-SG" sz="2800" dirty="0"/>
              <a:t>The number of days after which password </a:t>
            </a:r>
            <a:r>
              <a:rPr lang="en-SG" sz="2800" i="1" dirty="0"/>
              <a:t>must</a:t>
            </a:r>
            <a:r>
              <a:rPr lang="en-SG" sz="2800" dirty="0"/>
              <a:t> be changed (99999 indicates user can keep his or her password unchanged for many, many years)</a:t>
            </a:r>
          </a:p>
          <a:p>
            <a:r>
              <a:rPr lang="en-SG" sz="2800" dirty="0"/>
              <a:t>The number of days to warn user of an expiring password (7 for a full week)</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49</a:t>
            </a:fld>
            <a:endParaRPr lang="en-US"/>
          </a:p>
        </p:txBody>
      </p:sp>
    </p:spTree>
    <p:extLst>
      <p:ext uri="{BB962C8B-B14F-4D97-AF65-F5344CB8AC3E}">
        <p14:creationId xmlns:p14="http://schemas.microsoft.com/office/powerpoint/2010/main" val="2920052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1b</a:t>
            </a:r>
          </a:p>
        </p:txBody>
      </p:sp>
      <p:sp>
        <p:nvSpPr>
          <p:cNvPr id="3" name="Content Placeholder 2"/>
          <p:cNvSpPr>
            <a:spLocks noGrp="1"/>
          </p:cNvSpPr>
          <p:nvPr>
            <p:ph idx="1"/>
          </p:nvPr>
        </p:nvSpPr>
        <p:spPr/>
        <p:txBody>
          <a:bodyPr/>
          <a:lstStyle/>
          <a:p>
            <a:pPr marL="0" indent="0">
              <a:buNone/>
            </a:pPr>
            <a:r>
              <a:rPr lang="en-SG" dirty="0"/>
              <a:t>What is the entropy associated with a password chosen with uniform randomness from the set of length 8 strings with symbols taken from the lowercase alphabet {a,…,z}?</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5</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554408" y="2936657"/>
                <a:ext cx="7878582" cy="1945533"/>
              </a:xfrm>
              <a:prstGeom prst="rect">
                <a:avLst/>
              </a:prstGeom>
              <a:noFill/>
            </p:spPr>
            <p:txBody>
              <a:bodyPr wrap="square" rtlCol="0">
                <a:spAutoFit/>
              </a:bodyPr>
              <a:lstStyle/>
              <a:p>
                <a:r>
                  <a:rPr lang="en-US" sz="2400" dirty="0">
                    <a:solidFill>
                      <a:srgbClr val="C00000"/>
                    </a:solidFill>
                  </a:rPr>
                  <a:t>The entropy for L number of symbols taken from N possible symbols is given by the formula:</a:t>
                </a:r>
              </a:p>
              <a:p>
                <a:endParaRPr lang="en-US" sz="2400" dirty="0">
                  <a:solidFill>
                    <a:srgbClr val="C00000"/>
                  </a:solidFill>
                </a:endParaRPr>
              </a:p>
              <a:p>
                <a:pPr/>
                <a14:m>
                  <m:oMathPara xmlns:m="http://schemas.openxmlformats.org/officeDocument/2006/math">
                    <m:oMathParaPr>
                      <m:jc m:val="left"/>
                    </m:oMathParaPr>
                    <m:oMath xmlns:m="http://schemas.openxmlformats.org/officeDocument/2006/math">
                      <m:r>
                        <a:rPr lang="en-SG" sz="2400" b="0" i="1" smtClean="0">
                          <a:solidFill>
                            <a:srgbClr val="C00000"/>
                          </a:solidFill>
                          <a:latin typeface="Cambria Math" panose="02040503050406030204" pitchFamily="18" charset="0"/>
                        </a:rPr>
                        <m:t>𝐸𝑛𝑡𝑟𝑜𝑝𝑦</m:t>
                      </m:r>
                      <m:r>
                        <a:rPr lang="en-SG" sz="2400" b="0" i="1" smtClean="0">
                          <a:solidFill>
                            <a:srgbClr val="C00000"/>
                          </a:solidFill>
                          <a:latin typeface="Cambria Math" panose="02040503050406030204" pitchFamily="18" charset="0"/>
                        </a:rPr>
                        <m:t>= </m:t>
                      </m:r>
                      <m:sSub>
                        <m:sSubPr>
                          <m:ctrlPr>
                            <a:rPr lang="en-SG" sz="2400" b="0" i="1" smtClean="0">
                              <a:solidFill>
                                <a:srgbClr val="C00000"/>
                              </a:solidFill>
                              <a:latin typeface="Cambria Math" panose="02040503050406030204" pitchFamily="18" charset="0"/>
                            </a:rPr>
                          </m:ctrlPr>
                        </m:sSubPr>
                        <m:e>
                          <m:r>
                            <a:rPr lang="en-SG" sz="2400" b="0" i="1" smtClean="0">
                              <a:solidFill>
                                <a:srgbClr val="C00000"/>
                              </a:solidFill>
                              <a:latin typeface="Cambria Math" panose="02040503050406030204" pitchFamily="18" charset="0"/>
                            </a:rPr>
                            <m:t>𝑙𝑜𝑔</m:t>
                          </m:r>
                        </m:e>
                        <m:sub>
                          <m:r>
                            <a:rPr lang="en-SG" sz="2400" b="0" i="1" smtClean="0">
                              <a:solidFill>
                                <a:srgbClr val="C00000"/>
                              </a:solidFill>
                              <a:latin typeface="Cambria Math" panose="02040503050406030204" pitchFamily="18" charset="0"/>
                            </a:rPr>
                            <m:t>2</m:t>
                          </m:r>
                        </m:sub>
                      </m:sSub>
                      <m:r>
                        <a:rPr lang="en-SG" sz="2400" b="0" i="1" smtClean="0">
                          <a:solidFill>
                            <a:srgbClr val="C00000"/>
                          </a:solidFill>
                          <a:latin typeface="Cambria Math" panose="02040503050406030204" pitchFamily="18" charset="0"/>
                        </a:rPr>
                        <m:t> </m:t>
                      </m:r>
                      <m:sSup>
                        <m:sSupPr>
                          <m:ctrlPr>
                            <a:rPr lang="en-SG" sz="2400" b="0" i="1" smtClean="0">
                              <a:solidFill>
                                <a:srgbClr val="C00000"/>
                              </a:solidFill>
                              <a:latin typeface="Cambria Math" panose="02040503050406030204" pitchFamily="18" charset="0"/>
                            </a:rPr>
                          </m:ctrlPr>
                        </m:sSupPr>
                        <m:e>
                          <m:r>
                            <a:rPr lang="en-SG" sz="2400" b="0" i="1" smtClean="0">
                              <a:solidFill>
                                <a:srgbClr val="C00000"/>
                              </a:solidFill>
                              <a:latin typeface="Cambria Math" panose="02040503050406030204" pitchFamily="18" charset="0"/>
                            </a:rPr>
                            <m:t>𝑁</m:t>
                          </m:r>
                        </m:e>
                        <m:sup>
                          <m:r>
                            <a:rPr lang="en-SG" sz="2400" b="0" i="1" smtClean="0">
                              <a:solidFill>
                                <a:srgbClr val="C00000"/>
                              </a:solidFill>
                              <a:latin typeface="Cambria Math" panose="02040503050406030204" pitchFamily="18" charset="0"/>
                            </a:rPr>
                            <m:t>𝐿</m:t>
                          </m:r>
                        </m:sup>
                      </m:sSup>
                    </m:oMath>
                  </m:oMathPara>
                </a14:m>
                <a:endParaRPr lang="en-SG" sz="2400" b="0" dirty="0">
                  <a:solidFill>
                    <a:srgbClr val="C00000"/>
                  </a:solidFill>
                </a:endParaRPr>
              </a:p>
              <a:p>
                <a:pPr/>
                <a14:m>
                  <m:oMathPara xmlns:m="http://schemas.openxmlformats.org/officeDocument/2006/math">
                    <m:oMathParaPr>
                      <m:jc m:val="left"/>
                    </m:oMathParaPr>
                    <m:oMath xmlns:m="http://schemas.openxmlformats.org/officeDocument/2006/math">
                      <m:r>
                        <a:rPr lang="en-SG" sz="2400" b="0" i="1" smtClean="0">
                          <a:solidFill>
                            <a:srgbClr val="C00000"/>
                          </a:solidFill>
                          <a:latin typeface="Cambria Math" panose="02040503050406030204" pitchFamily="18" charset="0"/>
                        </a:rPr>
                        <m:t>                  =</m:t>
                      </m:r>
                      <m:r>
                        <a:rPr lang="en-SG" sz="2400" b="0" i="1" smtClean="0">
                          <a:solidFill>
                            <a:srgbClr val="C00000"/>
                          </a:solidFill>
                          <a:latin typeface="Cambria Math" panose="02040503050406030204" pitchFamily="18" charset="0"/>
                        </a:rPr>
                        <m:t>𝐿</m:t>
                      </m:r>
                      <m:r>
                        <a:rPr lang="en-SG" sz="2400" b="0" i="1" smtClean="0">
                          <a:solidFill>
                            <a:srgbClr val="C00000"/>
                          </a:solidFill>
                          <a:latin typeface="Cambria Math" panose="02040503050406030204" pitchFamily="18" charset="0"/>
                        </a:rPr>
                        <m:t> </m:t>
                      </m:r>
                      <m:sSub>
                        <m:sSubPr>
                          <m:ctrlPr>
                            <a:rPr lang="en-SG" sz="2400" b="0" i="1" smtClean="0">
                              <a:solidFill>
                                <a:srgbClr val="C00000"/>
                              </a:solidFill>
                              <a:latin typeface="Cambria Math" panose="02040503050406030204" pitchFamily="18" charset="0"/>
                            </a:rPr>
                          </m:ctrlPr>
                        </m:sSubPr>
                        <m:e>
                          <m:r>
                            <a:rPr lang="en-SG" sz="2400" b="0" i="1" smtClean="0">
                              <a:solidFill>
                                <a:srgbClr val="C00000"/>
                              </a:solidFill>
                              <a:latin typeface="Cambria Math" panose="02040503050406030204" pitchFamily="18" charset="0"/>
                            </a:rPr>
                            <m:t>𝑙𝑜𝑔</m:t>
                          </m:r>
                        </m:e>
                        <m:sub>
                          <m:r>
                            <a:rPr lang="en-SG" sz="2400" b="0" i="1" smtClean="0">
                              <a:solidFill>
                                <a:srgbClr val="C00000"/>
                              </a:solidFill>
                              <a:latin typeface="Cambria Math" panose="02040503050406030204" pitchFamily="18" charset="0"/>
                            </a:rPr>
                            <m:t>2</m:t>
                          </m:r>
                        </m:sub>
                      </m:sSub>
                      <m:r>
                        <a:rPr lang="en-SG" sz="2400" b="0" i="1" smtClean="0">
                          <a:solidFill>
                            <a:srgbClr val="C00000"/>
                          </a:solidFill>
                          <a:latin typeface="Cambria Math" panose="02040503050406030204" pitchFamily="18" charset="0"/>
                        </a:rPr>
                        <m:t> </m:t>
                      </m:r>
                      <m:r>
                        <a:rPr lang="en-SG" sz="2400" b="0" i="1" smtClean="0">
                          <a:solidFill>
                            <a:srgbClr val="C00000"/>
                          </a:solidFill>
                          <a:latin typeface="Cambria Math" panose="02040503050406030204" pitchFamily="18" charset="0"/>
                        </a:rPr>
                        <m:t>𝑁</m:t>
                      </m:r>
                    </m:oMath>
                  </m:oMathPara>
                </a14:m>
                <a:endParaRPr lang="en-US" sz="2400" dirty="0">
                  <a:solidFill>
                    <a:srgbClr val="C0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54408" y="2936657"/>
                <a:ext cx="7878582" cy="1945533"/>
              </a:xfrm>
              <a:prstGeom prst="rect">
                <a:avLst/>
              </a:prstGeom>
              <a:blipFill>
                <a:blip r:embed="rId2"/>
                <a:stretch>
                  <a:fillRect l="-1238" t="-2194" b="-4075"/>
                </a:stretch>
              </a:blipFill>
            </p:spPr>
            <p:txBody>
              <a:bodyPr/>
              <a:lstStyle/>
              <a:p>
                <a:r>
                  <a:rPr lang="en-SG">
                    <a:noFill/>
                  </a:rPr>
                  <a:t> </a:t>
                </a:r>
              </a:p>
            </p:txBody>
          </p:sp>
        </mc:Fallback>
      </mc:AlternateContent>
    </p:spTree>
    <p:extLst>
      <p:ext uri="{BB962C8B-B14F-4D97-AF65-F5344CB8AC3E}">
        <p14:creationId xmlns:p14="http://schemas.microsoft.com/office/powerpoint/2010/main" val="12157450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t>
            </a:r>
            <a:r>
              <a:rPr lang="en-SG" dirty="0" err="1"/>
              <a:t>etc</a:t>
            </a:r>
            <a:r>
              <a:rPr lang="en-SG" dirty="0"/>
              <a:t>/shadow ..4</a:t>
            </a:r>
          </a:p>
        </p:txBody>
      </p:sp>
      <p:sp>
        <p:nvSpPr>
          <p:cNvPr id="3" name="Content Placeholder 2"/>
          <p:cNvSpPr>
            <a:spLocks noGrp="1"/>
          </p:cNvSpPr>
          <p:nvPr>
            <p:ph idx="1"/>
          </p:nvPr>
        </p:nvSpPr>
        <p:spPr/>
        <p:txBody>
          <a:bodyPr>
            <a:noAutofit/>
          </a:bodyPr>
          <a:lstStyle/>
          <a:p>
            <a:pPr marL="0" indent="0">
              <a:buNone/>
            </a:pPr>
            <a:r>
              <a:rPr lang="en-SG" sz="2800" dirty="0"/>
              <a:t>Format of shadow (/</a:t>
            </a:r>
            <a:r>
              <a:rPr lang="en-SG" sz="2800" dirty="0" err="1"/>
              <a:t>etc</a:t>
            </a:r>
            <a:r>
              <a:rPr lang="en-SG" sz="2800" dirty="0"/>
              <a:t>/shadow)</a:t>
            </a:r>
          </a:p>
          <a:p>
            <a:r>
              <a:rPr lang="en-SG" sz="2800" dirty="0"/>
              <a:t>The number of days after password expires that account is disabled</a:t>
            </a:r>
          </a:p>
          <a:p>
            <a:r>
              <a:rPr lang="en-SG" sz="2800" dirty="0"/>
              <a:t>The number of days since January 1, 1970 that an account has been disabled</a:t>
            </a:r>
          </a:p>
          <a:p>
            <a:r>
              <a:rPr lang="en-SG" sz="2800" dirty="0"/>
              <a:t>A reserved field for possible future use.</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50</a:t>
            </a:fld>
            <a:endParaRPr lang="en-US"/>
          </a:p>
        </p:txBody>
      </p:sp>
    </p:spTree>
    <p:extLst>
      <p:ext uri="{BB962C8B-B14F-4D97-AF65-F5344CB8AC3E}">
        <p14:creationId xmlns:p14="http://schemas.microsoft.com/office/powerpoint/2010/main" val="22327707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a:t>
            </a:r>
          </a:p>
        </p:txBody>
      </p:sp>
      <p:sp>
        <p:nvSpPr>
          <p:cNvPr id="3" name="Content Placeholder 2"/>
          <p:cNvSpPr>
            <a:spLocks noGrp="1"/>
          </p:cNvSpPr>
          <p:nvPr>
            <p:ph idx="1"/>
          </p:nvPr>
        </p:nvSpPr>
        <p:spPr>
          <a:xfrm>
            <a:off x="457200" y="1362060"/>
            <a:ext cx="8229600" cy="4876800"/>
          </a:xfrm>
        </p:spPr>
        <p:txBody>
          <a:bodyPr/>
          <a:lstStyle/>
          <a:p>
            <a:pPr marL="0" indent="0">
              <a:buNone/>
            </a:pPr>
            <a:r>
              <a:rPr lang="en-US" sz="1800" dirty="0"/>
              <a:t>Describe the use of a rainbow table to attack hash/salt based password systems.</a:t>
            </a:r>
          </a:p>
          <a:p>
            <a:pPr marL="0" indent="0">
              <a:buNone/>
            </a:pPr>
            <a:endParaRPr lang="en-US" dirty="0"/>
          </a:p>
          <a:p>
            <a:pPr marL="0" indent="0">
              <a:buNone/>
            </a:pPr>
            <a:r>
              <a:rPr lang="en-US" dirty="0"/>
              <a:t>			</a:t>
            </a: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51</a:t>
            </a:fld>
            <a:endParaRPr lang="en-US" dirty="0"/>
          </a:p>
        </p:txBody>
      </p:sp>
      <p:sp>
        <p:nvSpPr>
          <p:cNvPr id="9" name="TextBox 8">
            <a:extLst>
              <a:ext uri="{FF2B5EF4-FFF2-40B4-BE49-F238E27FC236}">
                <a16:creationId xmlns:a16="http://schemas.microsoft.com/office/drawing/2014/main" id="{1A116A06-7414-469B-9EA8-CA3FCE57D3D1}"/>
              </a:ext>
            </a:extLst>
          </p:cNvPr>
          <p:cNvSpPr txBox="1"/>
          <p:nvPr/>
        </p:nvSpPr>
        <p:spPr>
          <a:xfrm rot="10800000" flipV="1">
            <a:off x="5998029" y="2136338"/>
            <a:ext cx="3200400" cy="2585323"/>
          </a:xfrm>
          <a:prstGeom prst="rect">
            <a:avLst/>
          </a:prstGeom>
          <a:noFill/>
        </p:spPr>
        <p:txBody>
          <a:bodyPr wrap="square" rtlCol="0">
            <a:spAutoFit/>
          </a:bodyPr>
          <a:lstStyle/>
          <a:p>
            <a:r>
              <a:rPr lang="en-US" dirty="0"/>
              <a:t>Reduction function </a:t>
            </a:r>
          </a:p>
          <a:p>
            <a:endParaRPr lang="en-US" dirty="0"/>
          </a:p>
          <a:p>
            <a:r>
              <a:rPr lang="en-US" dirty="0"/>
              <a:t>Mod6 (Result 0-5) </a:t>
            </a:r>
          </a:p>
          <a:p>
            <a:endParaRPr lang="en-US" dirty="0"/>
          </a:p>
          <a:p>
            <a:r>
              <a:rPr lang="en-US" dirty="0"/>
              <a:t>Convert hexadecimal to long</a:t>
            </a:r>
          </a:p>
          <a:p>
            <a:r>
              <a:rPr lang="en-US" dirty="0"/>
              <a:t>Hash value </a:t>
            </a:r>
          </a:p>
          <a:p>
            <a:r>
              <a:rPr lang="en-US" dirty="0"/>
              <a:t>Prime number to convert </a:t>
            </a:r>
          </a:p>
          <a:p>
            <a:r>
              <a:rPr lang="en-US" dirty="0" err="1"/>
              <a:t>Longnum</a:t>
            </a:r>
            <a:r>
              <a:rPr lang="en-US" dirty="0"/>
              <a:t> </a:t>
            </a:r>
          </a:p>
          <a:p>
            <a:r>
              <a:rPr lang="en-US" dirty="0"/>
              <a:t>Mod </a:t>
            </a:r>
          </a:p>
        </p:txBody>
      </p:sp>
      <p:pic>
        <p:nvPicPr>
          <p:cNvPr id="11" name="Picture 10">
            <a:extLst>
              <a:ext uri="{FF2B5EF4-FFF2-40B4-BE49-F238E27FC236}">
                <a16:creationId xmlns:a16="http://schemas.microsoft.com/office/drawing/2014/main" id="{EB295310-FE89-46CC-819B-6D544E6FCE1E}"/>
              </a:ext>
            </a:extLst>
          </p:cNvPr>
          <p:cNvPicPr>
            <a:picLocks noChangeAspect="1"/>
          </p:cNvPicPr>
          <p:nvPr/>
        </p:nvPicPr>
        <p:blipFill>
          <a:blip r:embed="rId3"/>
          <a:stretch>
            <a:fillRect/>
          </a:stretch>
        </p:blipFill>
        <p:spPr>
          <a:xfrm>
            <a:off x="242887" y="2412062"/>
            <a:ext cx="5703163" cy="4032281"/>
          </a:xfrm>
          <a:prstGeom prst="rect">
            <a:avLst/>
          </a:prstGeom>
        </p:spPr>
      </p:pic>
    </p:spTree>
    <p:extLst>
      <p:ext uri="{BB962C8B-B14F-4D97-AF65-F5344CB8AC3E}">
        <p14:creationId xmlns:p14="http://schemas.microsoft.com/office/powerpoint/2010/main" val="32422162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a:t>
            </a:r>
          </a:p>
        </p:txBody>
      </p:sp>
      <p:sp>
        <p:nvSpPr>
          <p:cNvPr id="3" name="Content Placeholder 2"/>
          <p:cNvSpPr>
            <a:spLocks noGrp="1"/>
          </p:cNvSpPr>
          <p:nvPr>
            <p:ph idx="1"/>
          </p:nvPr>
        </p:nvSpPr>
        <p:spPr>
          <a:xfrm>
            <a:off x="457200" y="1362060"/>
            <a:ext cx="8229600" cy="4876800"/>
          </a:xfrm>
        </p:spPr>
        <p:txBody>
          <a:bodyPr/>
          <a:lstStyle/>
          <a:p>
            <a:pPr marL="0" indent="0">
              <a:buNone/>
            </a:pPr>
            <a:r>
              <a:rPr lang="en-US" dirty="0"/>
              <a:t>Describe the use of a rainbow table to attack hash/salt based password systems.</a:t>
            </a: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52</a:t>
            </a:fld>
            <a:endParaRPr lang="en-US" dirty="0"/>
          </a:p>
        </p:txBody>
      </p:sp>
      <p:sp>
        <p:nvSpPr>
          <p:cNvPr id="7" name="TextBox 6"/>
          <p:cNvSpPr txBox="1"/>
          <p:nvPr/>
        </p:nvSpPr>
        <p:spPr>
          <a:xfrm>
            <a:off x="457200" y="2358148"/>
            <a:ext cx="8485587" cy="3970318"/>
          </a:xfrm>
          <a:prstGeom prst="rect">
            <a:avLst/>
          </a:prstGeom>
          <a:noFill/>
        </p:spPr>
        <p:txBody>
          <a:bodyPr wrap="square" rtlCol="0">
            <a:spAutoFit/>
          </a:bodyPr>
          <a:lstStyle/>
          <a:p>
            <a:pPr marL="342900" indent="-342900">
              <a:buFont typeface="Arial"/>
              <a:buChar char="•"/>
            </a:pPr>
            <a:r>
              <a:rPr lang="en-US" sz="2800" dirty="0">
                <a:solidFill>
                  <a:srgbClr val="C4130F"/>
                </a:solidFill>
              </a:rPr>
              <a:t>Pre-compute potential hash values by:</a:t>
            </a:r>
          </a:p>
          <a:p>
            <a:pPr marL="788670" lvl="1" indent="-514350">
              <a:buFont typeface="Arial"/>
              <a:buChar char="•"/>
            </a:pPr>
            <a:r>
              <a:rPr lang="en-US" sz="2800" dirty="0">
                <a:solidFill>
                  <a:srgbClr val="C4130F"/>
                </a:solidFill>
              </a:rPr>
              <a:t>Generating a large dictionary containing possible passwords,</a:t>
            </a:r>
          </a:p>
          <a:p>
            <a:pPr marL="788670" lvl="1" indent="-514350">
              <a:buFont typeface="Arial"/>
              <a:buChar char="•"/>
            </a:pPr>
            <a:r>
              <a:rPr lang="en-US" sz="2800" dirty="0">
                <a:solidFill>
                  <a:srgbClr val="C4130F"/>
                </a:solidFill>
              </a:rPr>
              <a:t>For each possible password, the hash value associated with the possible salt value is generated.</a:t>
            </a:r>
          </a:p>
          <a:p>
            <a:pPr marL="788670" lvl="1" indent="-514350">
              <a:buFont typeface="Arial"/>
              <a:buChar char="•"/>
            </a:pPr>
            <a:r>
              <a:rPr lang="en-US" sz="2800" dirty="0">
                <a:solidFill>
                  <a:srgbClr val="C4130F"/>
                </a:solidFill>
              </a:rPr>
              <a:t>This large dictionary is called the rainbow table.</a:t>
            </a:r>
          </a:p>
          <a:p>
            <a:pPr marL="788670" lvl="1" indent="-514350">
              <a:buFont typeface="Arial"/>
              <a:buChar char="•"/>
            </a:pPr>
            <a:r>
              <a:rPr lang="en-US" sz="2800" dirty="0">
                <a:solidFill>
                  <a:srgbClr val="C4130F"/>
                </a:solidFill>
              </a:rPr>
              <a:t>The rainbow table is then used as look-up table.</a:t>
            </a:r>
          </a:p>
        </p:txBody>
      </p:sp>
    </p:spTree>
    <p:extLst>
      <p:ext uri="{BB962C8B-B14F-4D97-AF65-F5344CB8AC3E}">
        <p14:creationId xmlns:p14="http://schemas.microsoft.com/office/powerpoint/2010/main" val="42589538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6a</a:t>
            </a:r>
          </a:p>
        </p:txBody>
      </p:sp>
      <p:sp>
        <p:nvSpPr>
          <p:cNvPr id="3" name="Content Placeholder 2"/>
          <p:cNvSpPr>
            <a:spLocks noGrp="1"/>
          </p:cNvSpPr>
          <p:nvPr>
            <p:ph idx="1"/>
          </p:nvPr>
        </p:nvSpPr>
        <p:spPr/>
        <p:txBody>
          <a:bodyPr>
            <a:normAutofit/>
          </a:bodyPr>
          <a:lstStyle/>
          <a:p>
            <a:r>
              <a:rPr lang="en-US" dirty="0"/>
              <a:t>How can protection against such an approach be provided?</a:t>
            </a:r>
          </a:p>
          <a:p>
            <a:pPr marL="0" indent="0">
              <a:buNone/>
            </a:pPr>
            <a:endParaRPr lang="en-US" dirty="0"/>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53</a:t>
            </a:fld>
            <a:endParaRPr lang="en-US" dirty="0"/>
          </a:p>
        </p:txBody>
      </p:sp>
    </p:spTree>
    <p:extLst>
      <p:ext uri="{BB962C8B-B14F-4D97-AF65-F5344CB8AC3E}">
        <p14:creationId xmlns:p14="http://schemas.microsoft.com/office/powerpoint/2010/main" val="12467377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6a</a:t>
            </a:r>
          </a:p>
        </p:txBody>
      </p:sp>
      <p:sp>
        <p:nvSpPr>
          <p:cNvPr id="3" name="Content Placeholder 2"/>
          <p:cNvSpPr>
            <a:spLocks noGrp="1"/>
          </p:cNvSpPr>
          <p:nvPr>
            <p:ph idx="1"/>
          </p:nvPr>
        </p:nvSpPr>
        <p:spPr/>
        <p:txBody>
          <a:bodyPr>
            <a:normAutofit/>
          </a:bodyPr>
          <a:lstStyle/>
          <a:p>
            <a:r>
              <a:rPr lang="en-US" dirty="0"/>
              <a:t>How can protection against such an approach be provided?</a:t>
            </a:r>
          </a:p>
          <a:p>
            <a:pPr marL="0" indent="0">
              <a:buNone/>
            </a:pPr>
            <a:endParaRPr lang="en-US" dirty="0"/>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54</a:t>
            </a:fld>
            <a:endParaRPr lang="en-US" dirty="0"/>
          </a:p>
        </p:txBody>
      </p:sp>
      <p:grpSp>
        <p:nvGrpSpPr>
          <p:cNvPr id="9" name="Group 8"/>
          <p:cNvGrpSpPr/>
          <p:nvPr/>
        </p:nvGrpSpPr>
        <p:grpSpPr>
          <a:xfrm>
            <a:off x="152400" y="2553419"/>
            <a:ext cx="8839200" cy="3696746"/>
            <a:chOff x="152400" y="2013372"/>
            <a:chExt cx="8839200" cy="4749553"/>
          </a:xfrm>
        </p:grpSpPr>
        <p:sp>
          <p:nvSpPr>
            <p:cNvPr id="7" name="Rectangle 6"/>
            <p:cNvSpPr/>
            <p:nvPr/>
          </p:nvSpPr>
          <p:spPr>
            <a:xfrm>
              <a:off x="733309" y="2013372"/>
              <a:ext cx="7798109" cy="1384996"/>
            </a:xfrm>
            <a:prstGeom prst="rect">
              <a:avLst/>
            </a:prstGeom>
          </p:spPr>
          <p:txBody>
            <a:bodyPr wrap="square">
              <a:spAutoFit/>
            </a:bodyPr>
            <a:lstStyle/>
            <a:p>
              <a:r>
                <a:rPr lang="en-US" sz="2800" dirty="0">
                  <a:solidFill>
                    <a:srgbClr val="C4130F"/>
                  </a:solidFill>
                </a:rPr>
                <a:t>To protect against attack from attacker using rainbow table, one can use sufficiently large salt value and sufficiently large hash length.</a:t>
              </a:r>
            </a:p>
          </p:txBody>
        </p:sp>
        <p:sp>
          <p:nvSpPr>
            <p:cNvPr id="8" name="Rectangle 7"/>
            <p:cNvSpPr/>
            <p:nvPr/>
          </p:nvSpPr>
          <p:spPr>
            <a:xfrm>
              <a:off x="152400" y="6407039"/>
              <a:ext cx="8839200" cy="355886"/>
            </a:xfrm>
            <a:prstGeom prst="rect">
              <a:avLst/>
            </a:prstGeom>
          </p:spPr>
          <p:txBody>
            <a:bodyPr wrap="square">
              <a:spAutoFit/>
            </a:bodyPr>
            <a:lstStyle/>
            <a:p>
              <a:r>
                <a:rPr lang="en-US" sz="1200" dirty="0"/>
                <a:t>William Stallings and Lawrie Brown, Computer Security: Principles and Practice, Pearson Education, 2008, page 80.</a:t>
              </a:r>
            </a:p>
          </p:txBody>
        </p:sp>
      </p:grpSp>
    </p:spTree>
    <p:extLst>
      <p:ext uri="{BB962C8B-B14F-4D97-AF65-F5344CB8AC3E}">
        <p14:creationId xmlns:p14="http://schemas.microsoft.com/office/powerpoint/2010/main" val="807873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6b</a:t>
            </a:r>
          </a:p>
        </p:txBody>
      </p:sp>
      <p:sp>
        <p:nvSpPr>
          <p:cNvPr id="3" name="Content Placeholder 2"/>
          <p:cNvSpPr>
            <a:spLocks noGrp="1"/>
          </p:cNvSpPr>
          <p:nvPr>
            <p:ph idx="1"/>
          </p:nvPr>
        </p:nvSpPr>
        <p:spPr/>
        <p:txBody>
          <a:bodyPr/>
          <a:lstStyle/>
          <a:p>
            <a:pPr marL="0" indent="0">
              <a:buNone/>
            </a:pPr>
            <a:r>
              <a:rPr lang="en-SG" dirty="0"/>
              <a:t>In rainbow tables, reduction functions as well as the hashing function in generating a rainbow table. How is a reduction function used?</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55</a:t>
            </a:fld>
            <a:endParaRPr lang="en-US"/>
          </a:p>
        </p:txBody>
      </p:sp>
    </p:spTree>
    <p:extLst>
      <p:ext uri="{BB962C8B-B14F-4D97-AF65-F5344CB8AC3E}">
        <p14:creationId xmlns:p14="http://schemas.microsoft.com/office/powerpoint/2010/main" val="3725116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B4216-8D9D-4158-B49E-C9B3E719D6D2}"/>
              </a:ext>
            </a:extLst>
          </p:cNvPr>
          <p:cNvSpPr>
            <a:spLocks noGrp="1"/>
          </p:cNvSpPr>
          <p:nvPr>
            <p:ph type="title"/>
          </p:nvPr>
        </p:nvSpPr>
        <p:spPr/>
        <p:txBody>
          <a:bodyPr/>
          <a:lstStyle/>
          <a:p>
            <a:r>
              <a:rPr lang="en-SG" dirty="0"/>
              <a:t>Rainbow table: Example</a:t>
            </a:r>
          </a:p>
        </p:txBody>
      </p:sp>
      <p:sp>
        <p:nvSpPr>
          <p:cNvPr id="3" name="Content Placeholder 2">
            <a:extLst>
              <a:ext uri="{FF2B5EF4-FFF2-40B4-BE49-F238E27FC236}">
                <a16:creationId xmlns:a16="http://schemas.microsoft.com/office/drawing/2014/main" id="{B7B3401C-AAEE-44DC-86C2-0ADECE0BEE75}"/>
              </a:ext>
            </a:extLst>
          </p:cNvPr>
          <p:cNvSpPr>
            <a:spLocks noGrp="1"/>
          </p:cNvSpPr>
          <p:nvPr>
            <p:ph idx="1"/>
          </p:nvPr>
        </p:nvSpPr>
        <p:spPr/>
        <p:txBody>
          <a:bodyPr>
            <a:normAutofit/>
          </a:bodyPr>
          <a:lstStyle/>
          <a:p>
            <a:r>
              <a:rPr lang="en-SG" sz="2100" dirty="0"/>
              <a:t>The following example demonstrates how rainbow table is constructed and how a pre-image searching is done using rainbow table.</a:t>
            </a:r>
          </a:p>
          <a:p>
            <a:r>
              <a:rPr lang="en-SG" sz="2100" dirty="0"/>
              <a:t>A small, 15 passwords are randomly selected from the word.txt file provided by </a:t>
            </a:r>
            <a:r>
              <a:rPr lang="en-SG" sz="2100" dirty="0" err="1"/>
              <a:t>Dr.</a:t>
            </a:r>
            <a:r>
              <a:rPr lang="en-SG" sz="2100" dirty="0"/>
              <a:t> Dung Duong; the password.txt file is shown in the next slide.</a:t>
            </a:r>
          </a:p>
          <a:p>
            <a:r>
              <a:rPr lang="en-SG" sz="2100" dirty="0"/>
              <a:t>For demonstration purpose, I included the hashed value of each password together with the corresponding reduction value from a typical reduction function. The reduction function I am using is a simple modulus function using the size of the password.txt file as the modulo.</a:t>
            </a:r>
          </a:p>
        </p:txBody>
      </p:sp>
    </p:spTree>
    <p:extLst>
      <p:ext uri="{BB962C8B-B14F-4D97-AF65-F5344CB8AC3E}">
        <p14:creationId xmlns:p14="http://schemas.microsoft.com/office/powerpoint/2010/main" val="40420738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Password.txt</a:t>
            </a:r>
          </a:p>
        </p:txBody>
      </p:sp>
      <p:graphicFrame>
        <p:nvGraphicFramePr>
          <p:cNvPr id="6" name="Table 5">
            <a:extLst>
              <a:ext uri="{FF2B5EF4-FFF2-40B4-BE49-F238E27FC236}">
                <a16:creationId xmlns:a16="http://schemas.microsoft.com/office/drawing/2014/main" id="{57301F00-BC43-44A9-BA93-1A775DF98EF3}"/>
              </a:ext>
            </a:extLst>
          </p:cNvPr>
          <p:cNvGraphicFramePr>
            <a:graphicFrameLocks noGrp="1"/>
          </p:cNvGraphicFramePr>
          <p:nvPr>
            <p:extLst>
              <p:ext uri="{D42A27DB-BD31-4B8C-83A1-F6EECF244321}">
                <p14:modId xmlns:p14="http://schemas.microsoft.com/office/powerpoint/2010/main" val="4222201903"/>
              </p:ext>
            </p:extLst>
          </p:nvPr>
        </p:nvGraphicFramePr>
        <p:xfrm>
          <a:off x="614362" y="1523995"/>
          <a:ext cx="7699823" cy="4777744"/>
        </p:xfrm>
        <a:graphic>
          <a:graphicData uri="http://schemas.openxmlformats.org/drawingml/2006/table">
            <a:tbl>
              <a:tblPr>
                <a:tableStyleId>{5C22544A-7EE6-4342-B048-85BDC9FD1C3A}</a:tableStyleId>
              </a:tblPr>
              <a:tblGrid>
                <a:gridCol w="615002">
                  <a:extLst>
                    <a:ext uri="{9D8B030D-6E8A-4147-A177-3AD203B41FA5}">
                      <a16:colId xmlns:a16="http://schemas.microsoft.com/office/drawing/2014/main" val="3121962747"/>
                    </a:ext>
                  </a:extLst>
                </a:gridCol>
                <a:gridCol w="1279204">
                  <a:extLst>
                    <a:ext uri="{9D8B030D-6E8A-4147-A177-3AD203B41FA5}">
                      <a16:colId xmlns:a16="http://schemas.microsoft.com/office/drawing/2014/main" val="2219829389"/>
                    </a:ext>
                  </a:extLst>
                </a:gridCol>
                <a:gridCol w="4378813">
                  <a:extLst>
                    <a:ext uri="{9D8B030D-6E8A-4147-A177-3AD203B41FA5}">
                      <a16:colId xmlns:a16="http://schemas.microsoft.com/office/drawing/2014/main" val="624609036"/>
                    </a:ext>
                  </a:extLst>
                </a:gridCol>
                <a:gridCol w="1426804">
                  <a:extLst>
                    <a:ext uri="{9D8B030D-6E8A-4147-A177-3AD203B41FA5}">
                      <a16:colId xmlns:a16="http://schemas.microsoft.com/office/drawing/2014/main" val="2123555446"/>
                    </a:ext>
                  </a:extLst>
                </a:gridCol>
              </a:tblGrid>
              <a:tr h="506519">
                <a:tc>
                  <a:txBody>
                    <a:bodyPr/>
                    <a:lstStyle/>
                    <a:p>
                      <a:pPr algn="ctr" fontAlgn="ctr"/>
                      <a:r>
                        <a:rPr lang="en-SG" sz="1800" u="none" strike="noStrike" dirty="0" err="1">
                          <a:effectLst/>
                        </a:rPr>
                        <a:t>Sno</a:t>
                      </a:r>
                      <a:endParaRPr lang="en-SG" sz="18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tc>
                  <a:txBody>
                    <a:bodyPr/>
                    <a:lstStyle/>
                    <a:p>
                      <a:pPr algn="l" fontAlgn="b"/>
                      <a:r>
                        <a:rPr lang="en-SG" sz="1800" u="none" strike="noStrike" dirty="0">
                          <a:effectLst/>
                        </a:rPr>
                        <a:t>Password</a:t>
                      </a:r>
                      <a:endParaRPr lang="en-SG" sz="18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l" fontAlgn="b"/>
                      <a:r>
                        <a:rPr lang="en-SG" sz="1800" u="none" strike="noStrike" dirty="0">
                          <a:effectLst/>
                        </a:rPr>
                        <a:t>hashed value</a:t>
                      </a:r>
                      <a:endParaRPr lang="en-SG" sz="18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ctr" fontAlgn="ctr"/>
                      <a:r>
                        <a:rPr lang="en-SG" sz="1800" u="none" strike="noStrike" dirty="0">
                          <a:effectLst/>
                        </a:rPr>
                        <a:t>Reduction Function</a:t>
                      </a:r>
                      <a:endParaRPr lang="en-SG" sz="18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extLst>
                  <a:ext uri="{0D108BD9-81ED-4DB2-BD59-A6C34878D82A}">
                    <a16:rowId xmlns:a16="http://schemas.microsoft.com/office/drawing/2014/main" val="2608489686"/>
                  </a:ext>
                </a:extLst>
              </a:tr>
              <a:tr h="257156">
                <a:tc>
                  <a:txBody>
                    <a:bodyPr/>
                    <a:lstStyle/>
                    <a:p>
                      <a:pPr algn="ctr" fontAlgn="ctr"/>
                      <a:r>
                        <a:rPr lang="en-SG" sz="1800" u="none" strike="noStrike" dirty="0">
                          <a:effectLst/>
                        </a:rPr>
                        <a:t>1</a:t>
                      </a:r>
                      <a:endParaRPr lang="en-SG" sz="18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l" fontAlgn="b"/>
                      <a:r>
                        <a:rPr lang="en-SG" sz="1800" u="none" strike="noStrike">
                          <a:effectLst/>
                        </a:rPr>
                        <a:t>10th</a:t>
                      </a:r>
                      <a:endParaRPr lang="en-SG" sz="18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800" u="none" strike="noStrike" dirty="0">
                          <a:effectLst/>
                        </a:rPr>
                        <a:t>515da2caf582ac4801cbb5d876c73c90</a:t>
                      </a:r>
                      <a:endParaRPr lang="en-SG" sz="18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1800" u="none" strike="noStrike" dirty="0">
                          <a:effectLst/>
                        </a:rPr>
                        <a:t>14</a:t>
                      </a:r>
                      <a:endParaRPr lang="en-SG" sz="18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2230321156"/>
                  </a:ext>
                </a:extLst>
              </a:tr>
              <a:tr h="257156">
                <a:tc>
                  <a:txBody>
                    <a:bodyPr/>
                    <a:lstStyle/>
                    <a:p>
                      <a:pPr algn="ctr" fontAlgn="ctr"/>
                      <a:r>
                        <a:rPr lang="en-SG" sz="1800" u="none" strike="noStrike">
                          <a:effectLst/>
                        </a:rPr>
                        <a:t>2</a:t>
                      </a:r>
                      <a:endParaRPr lang="en-SG" sz="18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1800" u="none" strike="noStrike">
                          <a:effectLst/>
                        </a:rPr>
                        <a:t>Ababa</a:t>
                      </a:r>
                      <a:endParaRPr lang="en-SG" sz="18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1800" u="none" strike="noStrike">
                          <a:effectLst/>
                        </a:rPr>
                        <a:t>bbf12b95db10da96472e2e019ffa4659</a:t>
                      </a:r>
                      <a:endParaRPr lang="en-SG" sz="18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1800" u="none" strike="noStrike" dirty="0">
                          <a:effectLst/>
                        </a:rPr>
                        <a:t>6</a:t>
                      </a:r>
                      <a:endParaRPr lang="en-SG" sz="18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754177723"/>
                  </a:ext>
                </a:extLst>
              </a:tr>
              <a:tr h="257156">
                <a:tc>
                  <a:txBody>
                    <a:bodyPr/>
                    <a:lstStyle/>
                    <a:p>
                      <a:pPr algn="ctr" fontAlgn="ctr"/>
                      <a:r>
                        <a:rPr lang="en-SG" sz="1800" u="none" strike="noStrike">
                          <a:effectLst/>
                        </a:rPr>
                        <a:t>3</a:t>
                      </a:r>
                      <a:endParaRPr lang="en-SG" sz="18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1800" u="none" strike="noStrike">
                          <a:effectLst/>
                        </a:rPr>
                        <a:t>TWA</a:t>
                      </a:r>
                      <a:endParaRPr lang="en-SG" sz="18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800" u="none" strike="noStrike">
                          <a:effectLst/>
                        </a:rPr>
                        <a:t>47221236d3df2a4cca11b1d7512faf7d</a:t>
                      </a:r>
                      <a:endParaRPr lang="en-SG" sz="18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1800" u="none" strike="noStrike" dirty="0">
                          <a:effectLst/>
                        </a:rPr>
                        <a:t>13</a:t>
                      </a:r>
                      <a:endParaRPr lang="en-SG" sz="18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33471744"/>
                  </a:ext>
                </a:extLst>
              </a:tr>
              <a:tr h="257156">
                <a:tc>
                  <a:txBody>
                    <a:bodyPr/>
                    <a:lstStyle/>
                    <a:p>
                      <a:pPr algn="ctr" fontAlgn="ctr"/>
                      <a:r>
                        <a:rPr lang="en-SG" sz="1800" u="none" strike="noStrike">
                          <a:effectLst/>
                        </a:rPr>
                        <a:t>4</a:t>
                      </a:r>
                      <a:endParaRPr lang="en-SG" sz="18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1800" u="none" strike="noStrike">
                          <a:effectLst/>
                        </a:rPr>
                        <a:t>Abater</a:t>
                      </a:r>
                      <a:endParaRPr lang="en-SG" sz="18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1800" u="none" strike="noStrike">
                          <a:effectLst/>
                        </a:rPr>
                        <a:t>d48f58d9dc9af4b68b860e71f7336b44</a:t>
                      </a:r>
                      <a:endParaRPr lang="en-SG" sz="18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1800" u="none" strike="noStrike" dirty="0">
                          <a:effectLst/>
                        </a:rPr>
                        <a:t>1</a:t>
                      </a:r>
                      <a:endParaRPr lang="en-SG" sz="18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107673885"/>
                  </a:ext>
                </a:extLst>
              </a:tr>
              <a:tr h="257156">
                <a:tc>
                  <a:txBody>
                    <a:bodyPr/>
                    <a:lstStyle/>
                    <a:p>
                      <a:pPr algn="ctr" fontAlgn="ctr"/>
                      <a:r>
                        <a:rPr lang="en-SG" sz="1800" u="none" strike="noStrike">
                          <a:effectLst/>
                        </a:rPr>
                        <a:t>5</a:t>
                      </a:r>
                      <a:endParaRPr lang="en-SG" sz="18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1800" u="none" strike="noStrike" dirty="0">
                          <a:effectLst/>
                        </a:rPr>
                        <a:t>Aaron</a:t>
                      </a:r>
                      <a:endParaRPr lang="en-SG" sz="1800" b="0"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en-SG" sz="1800" u="none" strike="noStrike">
                          <a:effectLst/>
                        </a:rPr>
                        <a:t>1c0a11cc4ddc0dbd3fa4d77232a4e22e</a:t>
                      </a:r>
                      <a:endParaRPr lang="en-SG" sz="18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1800" u="none" strike="noStrike" dirty="0">
                          <a:effectLst/>
                        </a:rPr>
                        <a:t>11</a:t>
                      </a:r>
                      <a:endParaRPr lang="en-SG" sz="18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810871189"/>
                  </a:ext>
                </a:extLst>
              </a:tr>
              <a:tr h="257156">
                <a:tc>
                  <a:txBody>
                    <a:bodyPr/>
                    <a:lstStyle/>
                    <a:p>
                      <a:pPr algn="ctr" fontAlgn="ctr"/>
                      <a:r>
                        <a:rPr lang="en-SG" sz="1800" u="none" strike="noStrike">
                          <a:effectLst/>
                        </a:rPr>
                        <a:t>6</a:t>
                      </a:r>
                      <a:endParaRPr lang="en-SG" sz="18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1800" u="none" strike="noStrike">
                          <a:effectLst/>
                        </a:rPr>
                        <a:t>mundane</a:t>
                      </a:r>
                      <a:endParaRPr lang="en-SG" sz="18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1800" u="none" strike="noStrike">
                          <a:effectLst/>
                        </a:rPr>
                        <a:t>147e19efcaca65ee9f16ac703514b374</a:t>
                      </a:r>
                      <a:endParaRPr lang="en-SG" sz="18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1800" u="none" strike="noStrike" dirty="0">
                          <a:effectLst/>
                        </a:rPr>
                        <a:t>6</a:t>
                      </a:r>
                      <a:endParaRPr lang="en-SG" sz="18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472119415"/>
                  </a:ext>
                </a:extLst>
              </a:tr>
              <a:tr h="257156">
                <a:tc>
                  <a:txBody>
                    <a:bodyPr/>
                    <a:lstStyle/>
                    <a:p>
                      <a:pPr algn="ctr" fontAlgn="ctr"/>
                      <a:r>
                        <a:rPr lang="en-SG" sz="1800" u="none" strike="noStrike">
                          <a:effectLst/>
                        </a:rPr>
                        <a:t>7</a:t>
                      </a:r>
                      <a:endParaRPr lang="en-SG" sz="18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1800" u="none" strike="noStrike">
                          <a:effectLst/>
                        </a:rPr>
                        <a:t>bake</a:t>
                      </a:r>
                      <a:endParaRPr lang="en-SG" sz="18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800" u="none" strike="noStrike">
                          <a:effectLst/>
                        </a:rPr>
                        <a:t>a6ecfad3e0f9a51c6335848449a91bed</a:t>
                      </a:r>
                      <a:endParaRPr lang="en-SG" sz="18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1800" u="none" strike="noStrike" dirty="0">
                          <a:effectLst/>
                        </a:rPr>
                        <a:t>9</a:t>
                      </a:r>
                      <a:endParaRPr lang="en-SG" sz="18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435043284"/>
                  </a:ext>
                </a:extLst>
              </a:tr>
              <a:tr h="257156">
                <a:tc>
                  <a:txBody>
                    <a:bodyPr/>
                    <a:lstStyle/>
                    <a:p>
                      <a:pPr algn="ctr" fontAlgn="ctr"/>
                      <a:r>
                        <a:rPr lang="en-SG" sz="1800" u="none" strike="noStrike">
                          <a:effectLst/>
                        </a:rPr>
                        <a:t>8</a:t>
                      </a:r>
                      <a:endParaRPr lang="en-SG" sz="18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1800" u="none" strike="noStrike">
                          <a:effectLst/>
                        </a:rPr>
                        <a:t>zoo</a:t>
                      </a:r>
                      <a:endParaRPr lang="en-SG" sz="18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1800" u="none" strike="noStrike">
                          <a:effectLst/>
                        </a:rPr>
                        <a:t>d2cbe65f53da8607e64173c1a83394fe</a:t>
                      </a:r>
                      <a:endParaRPr lang="en-SG" sz="18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1800" u="none" strike="noStrike" dirty="0">
                          <a:effectLst/>
                        </a:rPr>
                        <a:t>4</a:t>
                      </a:r>
                      <a:endParaRPr lang="en-SG" sz="18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3425552931"/>
                  </a:ext>
                </a:extLst>
              </a:tr>
              <a:tr h="257156">
                <a:tc>
                  <a:txBody>
                    <a:bodyPr/>
                    <a:lstStyle/>
                    <a:p>
                      <a:pPr algn="ctr" fontAlgn="ctr"/>
                      <a:r>
                        <a:rPr lang="en-SG" sz="1800" u="none" strike="noStrike">
                          <a:effectLst/>
                        </a:rPr>
                        <a:t>9</a:t>
                      </a:r>
                      <a:endParaRPr lang="en-SG" sz="18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1800" u="none" strike="noStrike">
                          <a:effectLst/>
                        </a:rPr>
                        <a:t>zombie</a:t>
                      </a:r>
                      <a:endParaRPr lang="en-SG" sz="18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800" u="none" strike="noStrike">
                          <a:effectLst/>
                        </a:rPr>
                        <a:t>0eda241fc65ccf35d9743309ac395215</a:t>
                      </a:r>
                      <a:endParaRPr lang="en-SG" sz="18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1800" u="none" strike="noStrike" dirty="0">
                          <a:effectLst/>
                        </a:rPr>
                        <a:t>6</a:t>
                      </a:r>
                      <a:endParaRPr lang="en-SG" sz="18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204773784"/>
                  </a:ext>
                </a:extLst>
              </a:tr>
              <a:tr h="257156">
                <a:tc>
                  <a:txBody>
                    <a:bodyPr/>
                    <a:lstStyle/>
                    <a:p>
                      <a:pPr algn="ctr" fontAlgn="ctr"/>
                      <a:r>
                        <a:rPr lang="en-SG" sz="1800" u="none" strike="noStrike">
                          <a:effectLst/>
                        </a:rPr>
                        <a:t>10</a:t>
                      </a:r>
                      <a:endParaRPr lang="en-SG" sz="18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1800" u="none" strike="noStrike">
                          <a:effectLst/>
                        </a:rPr>
                        <a:t>freehold</a:t>
                      </a:r>
                      <a:endParaRPr lang="en-SG" sz="18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1800" u="none" strike="noStrike">
                          <a:effectLst/>
                        </a:rPr>
                        <a:t>47ebf781047c3340fd5b0363b10c82aa</a:t>
                      </a:r>
                      <a:endParaRPr lang="en-SG" sz="18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1800" u="none" strike="noStrike" dirty="0">
                          <a:effectLst/>
                        </a:rPr>
                        <a:t>8</a:t>
                      </a:r>
                      <a:endParaRPr lang="en-SG" sz="18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4106899713"/>
                  </a:ext>
                </a:extLst>
              </a:tr>
              <a:tr h="257156">
                <a:tc>
                  <a:txBody>
                    <a:bodyPr/>
                    <a:lstStyle/>
                    <a:p>
                      <a:pPr algn="ctr" fontAlgn="ctr"/>
                      <a:r>
                        <a:rPr lang="en-SG" sz="1800" u="none" strike="noStrike">
                          <a:effectLst/>
                        </a:rPr>
                        <a:t>11</a:t>
                      </a:r>
                      <a:endParaRPr lang="en-SG" sz="18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1800" u="none" strike="noStrike">
                          <a:effectLst/>
                        </a:rPr>
                        <a:t>abalone</a:t>
                      </a:r>
                      <a:endParaRPr lang="en-SG" sz="18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800" u="none" strike="noStrike">
                          <a:effectLst/>
                        </a:rPr>
                        <a:t>6e1ba55b046f7d62bbd6dc33b63d5ec7</a:t>
                      </a:r>
                      <a:endParaRPr lang="en-SG" sz="18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1800" u="none" strike="noStrike">
                          <a:effectLst/>
                        </a:rPr>
                        <a:t>4</a:t>
                      </a:r>
                      <a:endParaRPr lang="en-SG" sz="18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674776512"/>
                  </a:ext>
                </a:extLst>
              </a:tr>
              <a:tr h="257156">
                <a:tc>
                  <a:txBody>
                    <a:bodyPr/>
                    <a:lstStyle/>
                    <a:p>
                      <a:pPr algn="ctr" fontAlgn="ctr"/>
                      <a:r>
                        <a:rPr lang="en-SG" sz="1800" u="none" strike="noStrike">
                          <a:effectLst/>
                        </a:rPr>
                        <a:t>12</a:t>
                      </a:r>
                      <a:endParaRPr lang="en-SG" sz="18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1800" u="none" strike="noStrike">
                          <a:effectLst/>
                        </a:rPr>
                        <a:t>sun</a:t>
                      </a:r>
                      <a:endParaRPr lang="en-SG" sz="18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1800" u="none" strike="noStrike">
                          <a:effectLst/>
                        </a:rPr>
                        <a:t>ebd556e6dfc99dbed29675ce1c6c68e5</a:t>
                      </a:r>
                      <a:endParaRPr lang="en-SG" sz="18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1800" u="none" strike="noStrike" dirty="0">
                          <a:effectLst/>
                        </a:rPr>
                        <a:t>15</a:t>
                      </a:r>
                      <a:endParaRPr lang="en-SG" sz="18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316933637"/>
                  </a:ext>
                </a:extLst>
              </a:tr>
              <a:tr h="257156">
                <a:tc>
                  <a:txBody>
                    <a:bodyPr/>
                    <a:lstStyle/>
                    <a:p>
                      <a:pPr algn="ctr" fontAlgn="ctr"/>
                      <a:r>
                        <a:rPr lang="en-SG" sz="1800" u="none" strike="noStrike">
                          <a:effectLst/>
                        </a:rPr>
                        <a:t>13</a:t>
                      </a:r>
                      <a:endParaRPr lang="en-SG" sz="18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1800" u="none" strike="noStrike">
                          <a:effectLst/>
                        </a:rPr>
                        <a:t>heel</a:t>
                      </a:r>
                      <a:endParaRPr lang="en-SG" sz="18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800" u="none" strike="noStrike">
                          <a:effectLst/>
                        </a:rPr>
                        <a:t>649be85da19882e6335962b2842385ea</a:t>
                      </a:r>
                      <a:endParaRPr lang="en-SG" sz="18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1800" u="none" strike="noStrike">
                          <a:effectLst/>
                        </a:rPr>
                        <a:t>11</a:t>
                      </a:r>
                      <a:endParaRPr lang="en-SG" sz="18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732433286"/>
                  </a:ext>
                </a:extLst>
              </a:tr>
              <a:tr h="257156">
                <a:tc>
                  <a:txBody>
                    <a:bodyPr/>
                    <a:lstStyle/>
                    <a:p>
                      <a:pPr algn="ctr" fontAlgn="ctr"/>
                      <a:r>
                        <a:rPr lang="en-SG" sz="1800" u="none" strike="noStrike">
                          <a:effectLst/>
                        </a:rPr>
                        <a:t>14</a:t>
                      </a:r>
                      <a:endParaRPr lang="en-SG" sz="18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1800" u="none" strike="noStrike">
                          <a:effectLst/>
                        </a:rPr>
                        <a:t>insect</a:t>
                      </a:r>
                      <a:endParaRPr lang="en-SG" sz="18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1800" u="none" strike="noStrike">
                          <a:effectLst/>
                        </a:rPr>
                        <a:t>dce41a93f7edb175dfc59a4d52105847</a:t>
                      </a:r>
                      <a:endParaRPr lang="en-SG" sz="18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1800" u="none" strike="noStrike" dirty="0">
                          <a:effectLst/>
                        </a:rPr>
                        <a:t>7</a:t>
                      </a:r>
                      <a:endParaRPr lang="en-SG" sz="18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182137647"/>
                  </a:ext>
                </a:extLst>
              </a:tr>
              <a:tr h="257156">
                <a:tc>
                  <a:txBody>
                    <a:bodyPr/>
                    <a:lstStyle/>
                    <a:p>
                      <a:pPr algn="ctr" fontAlgn="ctr"/>
                      <a:r>
                        <a:rPr lang="en-SG" sz="1800" u="none" strike="noStrike">
                          <a:effectLst/>
                        </a:rPr>
                        <a:t>15</a:t>
                      </a:r>
                      <a:endParaRPr lang="en-SG" sz="18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1800" u="none" strike="noStrike">
                          <a:effectLst/>
                        </a:rPr>
                        <a:t>prosecute</a:t>
                      </a:r>
                      <a:endParaRPr lang="en-SG" sz="18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800" u="none" strike="noStrike">
                          <a:effectLst/>
                        </a:rPr>
                        <a:t>c18ac77dbe4b7211c616667e4f8fc526</a:t>
                      </a:r>
                      <a:endParaRPr lang="en-SG" sz="18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1800" u="none" strike="noStrike" dirty="0">
                          <a:effectLst/>
                        </a:rPr>
                        <a:t>11</a:t>
                      </a:r>
                      <a:endParaRPr lang="en-SG" sz="18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902479618"/>
                  </a:ext>
                </a:extLst>
              </a:tr>
            </a:tbl>
          </a:graphicData>
        </a:graphic>
      </p:graphicFrame>
    </p:spTree>
    <p:extLst>
      <p:ext uri="{BB962C8B-B14F-4D97-AF65-F5344CB8AC3E}">
        <p14:creationId xmlns:p14="http://schemas.microsoft.com/office/powerpoint/2010/main" val="33598946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9FA7-7DCA-4ECE-B8E3-4189309825D8}"/>
              </a:ext>
            </a:extLst>
          </p:cNvPr>
          <p:cNvSpPr>
            <a:spLocks noGrp="1"/>
          </p:cNvSpPr>
          <p:nvPr>
            <p:ph type="title"/>
          </p:nvPr>
        </p:nvSpPr>
        <p:spPr/>
        <p:txBody>
          <a:bodyPr/>
          <a:lstStyle/>
          <a:p>
            <a:r>
              <a:rPr lang="en-SG" dirty="0"/>
              <a:t>Reduction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13E80A-3666-4EAD-B8A1-1522F78ADC92}"/>
                  </a:ext>
                </a:extLst>
              </p:cNvPr>
              <p:cNvSpPr>
                <a:spLocks noGrp="1"/>
              </p:cNvSpPr>
              <p:nvPr>
                <p:ph idx="1"/>
              </p:nvPr>
            </p:nvSpPr>
            <p:spPr>
              <a:xfrm>
                <a:off x="628650" y="1524000"/>
                <a:ext cx="8187359" cy="4333875"/>
              </a:xfrm>
              <a:solidFill>
                <a:schemeClr val="bg2"/>
              </a:solidFill>
            </p:spPr>
            <p:txBody>
              <a:bodyPr>
                <a:noAutofit/>
              </a:bodyPr>
              <a:lstStyle/>
              <a:p>
                <a:r>
                  <a:rPr lang="en-SG" dirty="0"/>
                  <a:t>I am using a simple reduction function as follow:</a:t>
                </a:r>
              </a:p>
              <a:p>
                <a:pPr marL="0" indent="0">
                  <a:buNone/>
                </a:pPr>
                <a14:m>
                  <m:oMathPara xmlns:m="http://schemas.openxmlformats.org/officeDocument/2006/math">
                    <m:oMathParaPr>
                      <m:jc m:val="centerGroup"/>
                    </m:oMathParaPr>
                    <m:oMath xmlns:m="http://schemas.openxmlformats.org/officeDocument/2006/math">
                      <m:r>
                        <a:rPr lang="en-SG" i="1">
                          <a:latin typeface="Cambria Math" panose="02040503050406030204" pitchFamily="18" charset="0"/>
                        </a:rPr>
                        <m:t>𝑟</m:t>
                      </m:r>
                      <m:r>
                        <a:rPr lang="en-SG" i="1">
                          <a:latin typeface="Cambria Math" panose="02040503050406030204" pitchFamily="18" charset="0"/>
                        </a:rPr>
                        <m:t>=</m:t>
                      </m:r>
                      <m:r>
                        <a:rPr lang="en-SG" i="1">
                          <a:latin typeface="Cambria Math" panose="02040503050406030204" pitchFamily="18" charset="0"/>
                        </a:rPr>
                        <m:t>𝑀𝐷</m:t>
                      </m:r>
                      <m:r>
                        <a:rPr lang="en-SG" i="1">
                          <a:latin typeface="Cambria Math" panose="02040503050406030204" pitchFamily="18" charset="0"/>
                        </a:rPr>
                        <m:t>5</m:t>
                      </m:r>
                      <m:d>
                        <m:dPr>
                          <m:ctrlPr>
                            <a:rPr lang="en-SG" i="1">
                              <a:latin typeface="Cambria Math" panose="02040503050406030204" pitchFamily="18" charset="0"/>
                            </a:rPr>
                          </m:ctrlPr>
                        </m:dPr>
                        <m:e>
                          <m:r>
                            <a:rPr lang="en-SG" i="1">
                              <a:latin typeface="Cambria Math" panose="02040503050406030204" pitchFamily="18" charset="0"/>
                            </a:rPr>
                            <m:t>𝑝𝑎𝑠𝑠𝑤𝑜𝑟𝑑</m:t>
                          </m:r>
                        </m:e>
                      </m:d>
                      <m:r>
                        <a:rPr lang="en-SG" i="1">
                          <a:latin typeface="Cambria Math" panose="02040503050406030204" pitchFamily="18" charset="0"/>
                        </a:rPr>
                        <m:t> </m:t>
                      </m:r>
                      <m:r>
                        <a:rPr lang="en-SG" i="1">
                          <a:latin typeface="Cambria Math" panose="02040503050406030204" pitchFamily="18" charset="0"/>
                        </a:rPr>
                        <m:t>𝑚𝑜𝑑</m:t>
                      </m:r>
                      <m:r>
                        <a:rPr lang="en-SG" i="1">
                          <a:latin typeface="Cambria Math" panose="02040503050406030204" pitchFamily="18" charset="0"/>
                        </a:rPr>
                        <m:t> </m:t>
                      </m:r>
                      <m:r>
                        <a:rPr lang="en-SG" i="1">
                          <a:latin typeface="Cambria Math" panose="02040503050406030204" pitchFamily="18" charset="0"/>
                        </a:rPr>
                        <m:t>𝑠𝑖𝑧𝑒𝑂𝑓𝑃𝑎𝑠𝑠𝑤𝑜𝑟𝑑𝐹𝑖𝑙𝑒</m:t>
                      </m:r>
                    </m:oMath>
                  </m:oMathPara>
                </a14:m>
                <a:endParaRPr lang="en-SG" dirty="0"/>
              </a:p>
              <a:p>
                <a:pPr marL="342900" lvl="1" indent="0">
                  <a:buNone/>
                </a:pPr>
                <a:r>
                  <a:rPr lang="en-SG" sz="2400" dirty="0"/>
                  <a:t>where:</a:t>
                </a:r>
              </a:p>
              <a:p>
                <a:pPr lvl="1"/>
                <a:r>
                  <a:rPr lang="en-SG" sz="2400" dirty="0"/>
                  <a:t>r – the reduction value</a:t>
                </a:r>
              </a:p>
              <a:p>
                <a:pPr lvl="1"/>
                <a:r>
                  <a:rPr lang="en-SG" sz="2400" dirty="0"/>
                  <a:t>Password – the current password to be hashed using MD5 hash function.</a:t>
                </a:r>
              </a:p>
              <a:p>
                <a:pPr lvl="1"/>
                <a:r>
                  <a:rPr lang="en-SG" sz="2400" dirty="0" err="1"/>
                  <a:t>sizeOfPasswordFile</a:t>
                </a:r>
                <a:r>
                  <a:rPr lang="en-SG" sz="2400" dirty="0"/>
                  <a:t> – the total number of passwords contains in the password.txt file.</a:t>
                </a:r>
              </a:p>
              <a:p>
                <a:r>
                  <a:rPr lang="en-SG" dirty="0"/>
                  <a:t>In this example, the </a:t>
                </a:r>
                <a:r>
                  <a:rPr lang="en-SG" dirty="0" err="1"/>
                  <a:t>sizeOfPasswordFile</a:t>
                </a:r>
                <a:r>
                  <a:rPr lang="en-SG" dirty="0"/>
                  <a:t> is 15 (15 different passwords are in the password.txt file.)</a:t>
                </a:r>
              </a:p>
            </p:txBody>
          </p:sp>
        </mc:Choice>
        <mc:Fallback xmlns="">
          <p:sp>
            <p:nvSpPr>
              <p:cNvPr id="3" name="Content Placeholder 2">
                <a:extLst>
                  <a:ext uri="{FF2B5EF4-FFF2-40B4-BE49-F238E27FC236}">
                    <a16:creationId xmlns:a16="http://schemas.microsoft.com/office/drawing/2014/main" id="{AF13E80A-3666-4EAD-B8A1-1522F78ADC92}"/>
                  </a:ext>
                </a:extLst>
              </p:cNvPr>
              <p:cNvSpPr>
                <a:spLocks noGrp="1" noRot="1" noChangeAspect="1" noMove="1" noResize="1" noEditPoints="1" noAdjustHandles="1" noChangeArrowheads="1" noChangeShapeType="1" noTextEdit="1"/>
              </p:cNvSpPr>
              <p:nvPr>
                <p:ph idx="1"/>
              </p:nvPr>
            </p:nvSpPr>
            <p:spPr>
              <a:xfrm>
                <a:off x="628650" y="1524000"/>
                <a:ext cx="8187359" cy="4333875"/>
              </a:xfrm>
              <a:blipFill>
                <a:blip r:embed="rId2"/>
                <a:stretch>
                  <a:fillRect l="-670" t="-985"/>
                </a:stretch>
              </a:blipFill>
            </p:spPr>
            <p:txBody>
              <a:bodyPr/>
              <a:lstStyle/>
              <a:p>
                <a:r>
                  <a:rPr lang="en-SG">
                    <a:noFill/>
                  </a:rPr>
                  <a:t> </a:t>
                </a:r>
              </a:p>
            </p:txBody>
          </p:sp>
        </mc:Fallback>
      </mc:AlternateContent>
    </p:spTree>
    <p:extLst>
      <p:ext uri="{BB962C8B-B14F-4D97-AF65-F5344CB8AC3E}">
        <p14:creationId xmlns:p14="http://schemas.microsoft.com/office/powerpoint/2010/main" val="29703162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622E-3F54-4BFA-A291-C3616985B402}"/>
              </a:ext>
            </a:extLst>
          </p:cNvPr>
          <p:cNvSpPr>
            <a:spLocks noGrp="1"/>
          </p:cNvSpPr>
          <p:nvPr>
            <p:ph type="title"/>
          </p:nvPr>
        </p:nvSpPr>
        <p:spPr/>
        <p:txBody>
          <a:bodyPr/>
          <a:lstStyle/>
          <a:p>
            <a:r>
              <a:rPr lang="en-SG" dirty="0"/>
              <a:t>Hash-chain</a:t>
            </a:r>
          </a:p>
        </p:txBody>
      </p:sp>
      <p:sp>
        <p:nvSpPr>
          <p:cNvPr id="3" name="Content Placeholder 2">
            <a:extLst>
              <a:ext uri="{FF2B5EF4-FFF2-40B4-BE49-F238E27FC236}">
                <a16:creationId xmlns:a16="http://schemas.microsoft.com/office/drawing/2014/main" id="{92772826-81E2-47B4-83E5-FFCFB04876FC}"/>
              </a:ext>
            </a:extLst>
          </p:cNvPr>
          <p:cNvSpPr>
            <a:spLocks noGrp="1"/>
          </p:cNvSpPr>
          <p:nvPr>
            <p:ph idx="1"/>
          </p:nvPr>
        </p:nvSpPr>
        <p:spPr/>
        <p:txBody>
          <a:bodyPr>
            <a:normAutofit/>
          </a:bodyPr>
          <a:lstStyle/>
          <a:p>
            <a:pPr marL="0" indent="0">
              <a:buNone/>
            </a:pPr>
            <a:r>
              <a:rPr lang="en-SG" sz="2100" dirty="0"/>
              <a:t>Create a hash-chain to generate entries for the rainbow table:</a:t>
            </a:r>
          </a:p>
          <a:p>
            <a:r>
              <a:rPr lang="en-SG" sz="2100" dirty="0"/>
              <a:t>Read in the list of possible passwords.</a:t>
            </a:r>
          </a:p>
          <a:p>
            <a:pPr marL="342900" lvl="1" indent="0">
              <a:buNone/>
            </a:pPr>
            <a:endParaRPr lang="en-SG" sz="2100" dirty="0"/>
          </a:p>
          <a:p>
            <a:pPr marL="342900" lvl="1" indent="0">
              <a:buNone/>
            </a:pPr>
            <a:r>
              <a:rPr lang="en-SG" sz="2100" dirty="0" err="1"/>
              <a:t>sizeOfPasswordFile</a:t>
            </a:r>
            <a:r>
              <a:rPr lang="en-SG" sz="2100" dirty="0"/>
              <a:t> = 15</a:t>
            </a:r>
          </a:p>
        </p:txBody>
      </p:sp>
      <p:graphicFrame>
        <p:nvGraphicFramePr>
          <p:cNvPr id="5" name="Table 4">
            <a:extLst>
              <a:ext uri="{FF2B5EF4-FFF2-40B4-BE49-F238E27FC236}">
                <a16:creationId xmlns:a16="http://schemas.microsoft.com/office/drawing/2014/main" id="{5AFE1C5A-09C9-4EF6-9D38-02D83397DFA3}"/>
              </a:ext>
            </a:extLst>
          </p:cNvPr>
          <p:cNvGraphicFramePr>
            <a:graphicFrameLocks noGrp="1"/>
          </p:cNvGraphicFramePr>
          <p:nvPr>
            <p:extLst>
              <p:ext uri="{D42A27DB-BD31-4B8C-83A1-F6EECF244321}">
                <p14:modId xmlns:p14="http://schemas.microsoft.com/office/powerpoint/2010/main" val="3793364429"/>
              </p:ext>
            </p:extLst>
          </p:nvPr>
        </p:nvGraphicFramePr>
        <p:xfrm>
          <a:off x="5466397" y="2132406"/>
          <a:ext cx="1350645" cy="4221960"/>
        </p:xfrm>
        <a:graphic>
          <a:graphicData uri="http://schemas.openxmlformats.org/drawingml/2006/table">
            <a:tbl>
              <a:tblPr>
                <a:tableStyleId>{616DA210-FB5B-4158-B5E0-FEB733F419BA}</a:tableStyleId>
              </a:tblPr>
              <a:tblGrid>
                <a:gridCol w="1350645">
                  <a:extLst>
                    <a:ext uri="{9D8B030D-6E8A-4147-A177-3AD203B41FA5}">
                      <a16:colId xmlns:a16="http://schemas.microsoft.com/office/drawing/2014/main" val="2826172690"/>
                    </a:ext>
                  </a:extLst>
                </a:gridCol>
              </a:tblGrid>
              <a:tr h="219234">
                <a:tc>
                  <a:txBody>
                    <a:bodyPr/>
                    <a:lstStyle/>
                    <a:p>
                      <a:pPr algn="l" fontAlgn="b"/>
                      <a:r>
                        <a:rPr lang="en-SG" sz="1800" u="none" strike="noStrike">
                          <a:effectLst/>
                        </a:rPr>
                        <a:t>10th</a:t>
                      </a:r>
                      <a:endParaRPr lang="en-SG" sz="1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295561208"/>
                  </a:ext>
                </a:extLst>
              </a:tr>
              <a:tr h="219234">
                <a:tc>
                  <a:txBody>
                    <a:bodyPr/>
                    <a:lstStyle/>
                    <a:p>
                      <a:pPr algn="l" fontAlgn="b"/>
                      <a:r>
                        <a:rPr lang="en-SG" sz="1800" u="none" strike="noStrike">
                          <a:effectLst/>
                        </a:rPr>
                        <a:t>Ababa</a:t>
                      </a:r>
                      <a:endParaRPr lang="en-SG" sz="1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624162919"/>
                  </a:ext>
                </a:extLst>
              </a:tr>
              <a:tr h="219234">
                <a:tc>
                  <a:txBody>
                    <a:bodyPr/>
                    <a:lstStyle/>
                    <a:p>
                      <a:pPr algn="l" fontAlgn="b"/>
                      <a:r>
                        <a:rPr lang="en-SG" sz="1800" u="none" strike="noStrike">
                          <a:effectLst/>
                        </a:rPr>
                        <a:t>TWA</a:t>
                      </a:r>
                      <a:endParaRPr lang="en-SG" sz="1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294917432"/>
                  </a:ext>
                </a:extLst>
              </a:tr>
              <a:tr h="219234">
                <a:tc>
                  <a:txBody>
                    <a:bodyPr/>
                    <a:lstStyle/>
                    <a:p>
                      <a:pPr algn="l" fontAlgn="b"/>
                      <a:r>
                        <a:rPr lang="en-SG" sz="1800" u="none" strike="noStrike">
                          <a:effectLst/>
                        </a:rPr>
                        <a:t>Abater</a:t>
                      </a:r>
                      <a:endParaRPr lang="en-SG" sz="1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827916785"/>
                  </a:ext>
                </a:extLst>
              </a:tr>
              <a:tr h="219234">
                <a:tc>
                  <a:txBody>
                    <a:bodyPr/>
                    <a:lstStyle/>
                    <a:p>
                      <a:pPr algn="l" fontAlgn="b"/>
                      <a:r>
                        <a:rPr lang="en-SG" sz="1800" u="none" strike="noStrike">
                          <a:effectLst/>
                        </a:rPr>
                        <a:t>Aaron</a:t>
                      </a:r>
                      <a:endParaRPr lang="en-SG" sz="1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697572219"/>
                  </a:ext>
                </a:extLst>
              </a:tr>
              <a:tr h="219234">
                <a:tc>
                  <a:txBody>
                    <a:bodyPr/>
                    <a:lstStyle/>
                    <a:p>
                      <a:pPr algn="l" fontAlgn="b"/>
                      <a:r>
                        <a:rPr lang="en-SG" sz="1800" u="none" strike="noStrike">
                          <a:effectLst/>
                        </a:rPr>
                        <a:t>mundane</a:t>
                      </a:r>
                      <a:endParaRPr lang="en-SG" sz="1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23152980"/>
                  </a:ext>
                </a:extLst>
              </a:tr>
              <a:tr h="219234">
                <a:tc>
                  <a:txBody>
                    <a:bodyPr/>
                    <a:lstStyle/>
                    <a:p>
                      <a:pPr algn="l" fontAlgn="b"/>
                      <a:r>
                        <a:rPr lang="en-SG" sz="1800" u="none" strike="noStrike">
                          <a:effectLst/>
                        </a:rPr>
                        <a:t>bake</a:t>
                      </a:r>
                      <a:endParaRPr lang="en-SG" sz="1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376630779"/>
                  </a:ext>
                </a:extLst>
              </a:tr>
              <a:tr h="219234">
                <a:tc>
                  <a:txBody>
                    <a:bodyPr/>
                    <a:lstStyle/>
                    <a:p>
                      <a:pPr algn="l" fontAlgn="b"/>
                      <a:r>
                        <a:rPr lang="en-SG" sz="1800" u="none" strike="noStrike">
                          <a:effectLst/>
                        </a:rPr>
                        <a:t>zoo</a:t>
                      </a:r>
                      <a:endParaRPr lang="en-SG" sz="1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341224932"/>
                  </a:ext>
                </a:extLst>
              </a:tr>
              <a:tr h="219234">
                <a:tc>
                  <a:txBody>
                    <a:bodyPr/>
                    <a:lstStyle/>
                    <a:p>
                      <a:pPr algn="l" fontAlgn="b"/>
                      <a:r>
                        <a:rPr lang="en-SG" sz="1800" u="none" strike="noStrike">
                          <a:effectLst/>
                        </a:rPr>
                        <a:t>zombie</a:t>
                      </a:r>
                      <a:endParaRPr lang="en-SG" sz="1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2975367465"/>
                  </a:ext>
                </a:extLst>
              </a:tr>
              <a:tr h="219234">
                <a:tc>
                  <a:txBody>
                    <a:bodyPr/>
                    <a:lstStyle/>
                    <a:p>
                      <a:pPr algn="l" fontAlgn="b"/>
                      <a:r>
                        <a:rPr lang="en-SG" sz="1800" u="none" strike="noStrike">
                          <a:effectLst/>
                        </a:rPr>
                        <a:t>freehold</a:t>
                      </a:r>
                      <a:endParaRPr lang="en-SG" sz="1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422277711"/>
                  </a:ext>
                </a:extLst>
              </a:tr>
              <a:tr h="219234">
                <a:tc>
                  <a:txBody>
                    <a:bodyPr/>
                    <a:lstStyle/>
                    <a:p>
                      <a:pPr algn="l" fontAlgn="b"/>
                      <a:r>
                        <a:rPr lang="en-SG" sz="1800" u="none" strike="noStrike">
                          <a:effectLst/>
                        </a:rPr>
                        <a:t>abalone</a:t>
                      </a:r>
                      <a:endParaRPr lang="en-SG" sz="1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534645103"/>
                  </a:ext>
                </a:extLst>
              </a:tr>
              <a:tr h="219234">
                <a:tc>
                  <a:txBody>
                    <a:bodyPr/>
                    <a:lstStyle/>
                    <a:p>
                      <a:pPr algn="l" fontAlgn="b"/>
                      <a:r>
                        <a:rPr lang="en-SG" sz="1800" u="none" strike="noStrike">
                          <a:effectLst/>
                        </a:rPr>
                        <a:t>sun</a:t>
                      </a:r>
                      <a:endParaRPr lang="en-SG" sz="1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662934448"/>
                  </a:ext>
                </a:extLst>
              </a:tr>
              <a:tr h="219234">
                <a:tc>
                  <a:txBody>
                    <a:bodyPr/>
                    <a:lstStyle/>
                    <a:p>
                      <a:pPr algn="l" fontAlgn="b"/>
                      <a:r>
                        <a:rPr lang="en-SG" sz="1800" u="none" strike="noStrike">
                          <a:effectLst/>
                        </a:rPr>
                        <a:t>heel</a:t>
                      </a:r>
                      <a:endParaRPr lang="en-SG" sz="1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747501814"/>
                  </a:ext>
                </a:extLst>
              </a:tr>
              <a:tr h="219234">
                <a:tc>
                  <a:txBody>
                    <a:bodyPr/>
                    <a:lstStyle/>
                    <a:p>
                      <a:pPr algn="l" fontAlgn="b"/>
                      <a:r>
                        <a:rPr lang="en-SG" sz="1800" u="none" strike="noStrike">
                          <a:effectLst/>
                        </a:rPr>
                        <a:t>insect</a:t>
                      </a:r>
                      <a:endParaRPr lang="en-SG" sz="1800" b="0" i="0" u="none" strike="noStrike">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1400381872"/>
                  </a:ext>
                </a:extLst>
              </a:tr>
              <a:tr h="219234">
                <a:tc>
                  <a:txBody>
                    <a:bodyPr/>
                    <a:lstStyle/>
                    <a:p>
                      <a:pPr algn="l" fontAlgn="b"/>
                      <a:r>
                        <a:rPr lang="en-SG" sz="1800" u="none" strike="noStrike" dirty="0">
                          <a:effectLst/>
                        </a:rPr>
                        <a:t>prosecute</a:t>
                      </a:r>
                      <a:endParaRPr lang="en-SG" sz="1800" b="0" i="0" u="none" strike="noStrike" dirty="0">
                        <a:solidFill>
                          <a:srgbClr val="000000"/>
                        </a:solidFill>
                        <a:effectLst/>
                        <a:latin typeface="Calibri" panose="020F0502020204030204" pitchFamily="34" charset="0"/>
                      </a:endParaRPr>
                    </a:p>
                  </a:txBody>
                  <a:tcPr marL="7144" marR="7144" marT="7144" marB="0" anchor="b"/>
                </a:tc>
                <a:extLst>
                  <a:ext uri="{0D108BD9-81ED-4DB2-BD59-A6C34878D82A}">
                    <a16:rowId xmlns:a16="http://schemas.microsoft.com/office/drawing/2014/main" val="3828010038"/>
                  </a:ext>
                </a:extLst>
              </a:tr>
            </a:tbl>
          </a:graphicData>
        </a:graphic>
      </p:graphicFrame>
    </p:spTree>
    <p:extLst>
      <p:ext uri="{BB962C8B-B14F-4D97-AF65-F5344CB8AC3E}">
        <p14:creationId xmlns:p14="http://schemas.microsoft.com/office/powerpoint/2010/main" val="157656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1b</a:t>
            </a:r>
          </a:p>
        </p:txBody>
      </p:sp>
      <p:sp>
        <p:nvSpPr>
          <p:cNvPr id="3" name="Content Placeholder 2"/>
          <p:cNvSpPr>
            <a:spLocks noGrp="1"/>
          </p:cNvSpPr>
          <p:nvPr>
            <p:ph idx="1"/>
          </p:nvPr>
        </p:nvSpPr>
        <p:spPr>
          <a:xfrm>
            <a:off x="457200" y="1190171"/>
            <a:ext cx="8229600" cy="5286829"/>
          </a:xfrm>
        </p:spPr>
        <p:txBody>
          <a:bodyPr/>
          <a:lstStyle/>
          <a:p>
            <a:pPr marL="0" indent="0">
              <a:buNone/>
            </a:pPr>
            <a:r>
              <a:rPr lang="en-SG" dirty="0"/>
              <a:t>What is the entropy associated with a password chosen with uniform randomness from the set of length 8 strings with symbols taken from the lowercase alphabet {a,…,z}?</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6</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308644" y="2539713"/>
                <a:ext cx="8589592" cy="3662541"/>
              </a:xfrm>
              <a:prstGeom prst="rect">
                <a:avLst/>
              </a:prstGeom>
              <a:noFill/>
            </p:spPr>
            <p:txBody>
              <a:bodyPr wrap="square" rtlCol="0">
                <a:spAutoFit/>
              </a:bodyPr>
              <a:lstStyle/>
              <a:p>
                <a:r>
                  <a:rPr lang="en-US" sz="2000" dirty="0">
                    <a:solidFill>
                      <a:srgbClr val="C00000"/>
                    </a:solidFill>
                  </a:rPr>
                  <a:t>The entropy for L number of symbols taken from N possible symbols is given by the formula:</a:t>
                </a:r>
              </a:p>
              <a:p>
                <a:endParaRPr lang="en-US" sz="2000" dirty="0">
                  <a:solidFill>
                    <a:srgbClr val="C00000"/>
                  </a:solidFill>
                </a:endParaRPr>
              </a:p>
              <a:p>
                <a:pPr/>
                <a14:m>
                  <m:oMathPara xmlns:m="http://schemas.openxmlformats.org/officeDocument/2006/math">
                    <m:oMathParaPr>
                      <m:jc m:val="left"/>
                    </m:oMathParaPr>
                    <m:oMath xmlns:m="http://schemas.openxmlformats.org/officeDocument/2006/math">
                      <m:r>
                        <a:rPr lang="en-SG" sz="2000" b="0" i="1" smtClean="0">
                          <a:solidFill>
                            <a:srgbClr val="C00000"/>
                          </a:solidFill>
                          <a:latin typeface="Cambria Math" panose="02040503050406030204" pitchFamily="18" charset="0"/>
                        </a:rPr>
                        <m:t>𝐸𝑛𝑡𝑟𝑜𝑝𝑦</m:t>
                      </m:r>
                      <m:r>
                        <a:rPr lang="en-SG" sz="2000" b="0" i="1" smtClean="0">
                          <a:solidFill>
                            <a:srgbClr val="C00000"/>
                          </a:solidFill>
                          <a:latin typeface="Cambria Math" panose="02040503050406030204" pitchFamily="18" charset="0"/>
                        </a:rPr>
                        <m:t>= </m:t>
                      </m:r>
                      <m:sSub>
                        <m:sSubPr>
                          <m:ctrlPr>
                            <a:rPr lang="en-SG" sz="2000" b="0" i="1" smtClean="0">
                              <a:solidFill>
                                <a:srgbClr val="C00000"/>
                              </a:solidFill>
                              <a:latin typeface="Cambria Math" panose="02040503050406030204" pitchFamily="18" charset="0"/>
                            </a:rPr>
                          </m:ctrlPr>
                        </m:sSubPr>
                        <m:e>
                          <m:r>
                            <a:rPr lang="en-SG" sz="2000" b="0" i="1" smtClean="0">
                              <a:solidFill>
                                <a:srgbClr val="C00000"/>
                              </a:solidFill>
                              <a:latin typeface="Cambria Math" panose="02040503050406030204" pitchFamily="18" charset="0"/>
                            </a:rPr>
                            <m:t>𝑙𝑜𝑔</m:t>
                          </m:r>
                        </m:e>
                        <m:sub>
                          <m:r>
                            <a:rPr lang="en-SG" sz="2000" b="0" i="1" smtClean="0">
                              <a:solidFill>
                                <a:srgbClr val="C00000"/>
                              </a:solidFill>
                              <a:latin typeface="Cambria Math" panose="02040503050406030204" pitchFamily="18" charset="0"/>
                            </a:rPr>
                            <m:t>2</m:t>
                          </m:r>
                        </m:sub>
                      </m:sSub>
                      <m:r>
                        <a:rPr lang="en-SG" sz="2000" b="0" i="1" smtClean="0">
                          <a:solidFill>
                            <a:srgbClr val="C00000"/>
                          </a:solidFill>
                          <a:latin typeface="Cambria Math" panose="02040503050406030204" pitchFamily="18" charset="0"/>
                        </a:rPr>
                        <m:t> </m:t>
                      </m:r>
                      <m:sSup>
                        <m:sSupPr>
                          <m:ctrlPr>
                            <a:rPr lang="en-SG" sz="2000" b="0" i="1" smtClean="0">
                              <a:solidFill>
                                <a:srgbClr val="C00000"/>
                              </a:solidFill>
                              <a:latin typeface="Cambria Math" panose="02040503050406030204" pitchFamily="18" charset="0"/>
                            </a:rPr>
                          </m:ctrlPr>
                        </m:sSupPr>
                        <m:e>
                          <m:r>
                            <a:rPr lang="en-SG" sz="2000" b="0" i="1" smtClean="0">
                              <a:solidFill>
                                <a:srgbClr val="C00000"/>
                              </a:solidFill>
                              <a:latin typeface="Cambria Math" panose="02040503050406030204" pitchFamily="18" charset="0"/>
                            </a:rPr>
                            <m:t>𝑁</m:t>
                          </m:r>
                        </m:e>
                        <m:sup>
                          <m:r>
                            <a:rPr lang="en-SG" sz="2000" b="0" i="1" smtClean="0">
                              <a:solidFill>
                                <a:srgbClr val="C00000"/>
                              </a:solidFill>
                              <a:latin typeface="Cambria Math" panose="02040503050406030204" pitchFamily="18" charset="0"/>
                            </a:rPr>
                            <m:t>𝐿</m:t>
                          </m:r>
                        </m:sup>
                      </m:sSup>
                    </m:oMath>
                  </m:oMathPara>
                </a14:m>
                <a:endParaRPr lang="en-SG" sz="2000" b="0" dirty="0">
                  <a:solidFill>
                    <a:srgbClr val="C00000"/>
                  </a:solidFill>
                </a:endParaRPr>
              </a:p>
              <a:p>
                <a:pPr/>
                <a14:m>
                  <m:oMathPara xmlns:m="http://schemas.openxmlformats.org/officeDocument/2006/math">
                    <m:oMathParaPr>
                      <m:jc m:val="left"/>
                    </m:oMathParaPr>
                    <m:oMath xmlns:m="http://schemas.openxmlformats.org/officeDocument/2006/math">
                      <m:r>
                        <a:rPr lang="en-SG" sz="2000" b="0" i="1" smtClean="0">
                          <a:solidFill>
                            <a:srgbClr val="C00000"/>
                          </a:solidFill>
                          <a:latin typeface="Cambria Math" panose="02040503050406030204" pitchFamily="18" charset="0"/>
                        </a:rPr>
                        <m:t>                  =</m:t>
                      </m:r>
                      <m:r>
                        <a:rPr lang="en-SG" sz="2000" b="0" i="1" smtClean="0">
                          <a:solidFill>
                            <a:srgbClr val="C00000"/>
                          </a:solidFill>
                          <a:latin typeface="Cambria Math" panose="02040503050406030204" pitchFamily="18" charset="0"/>
                        </a:rPr>
                        <m:t>𝐿</m:t>
                      </m:r>
                      <m:r>
                        <a:rPr lang="en-SG" sz="2000" b="0" i="1" smtClean="0">
                          <a:solidFill>
                            <a:srgbClr val="C00000"/>
                          </a:solidFill>
                          <a:latin typeface="Cambria Math" panose="02040503050406030204" pitchFamily="18" charset="0"/>
                        </a:rPr>
                        <m:t> </m:t>
                      </m:r>
                      <m:sSub>
                        <m:sSubPr>
                          <m:ctrlPr>
                            <a:rPr lang="en-SG" sz="2000" b="0" i="1" smtClean="0">
                              <a:solidFill>
                                <a:srgbClr val="C00000"/>
                              </a:solidFill>
                              <a:latin typeface="Cambria Math" panose="02040503050406030204" pitchFamily="18" charset="0"/>
                            </a:rPr>
                          </m:ctrlPr>
                        </m:sSubPr>
                        <m:e>
                          <m:r>
                            <a:rPr lang="en-SG" sz="2000" b="0" i="1" smtClean="0">
                              <a:solidFill>
                                <a:srgbClr val="C00000"/>
                              </a:solidFill>
                              <a:latin typeface="Cambria Math" panose="02040503050406030204" pitchFamily="18" charset="0"/>
                            </a:rPr>
                            <m:t>𝑙𝑜𝑔</m:t>
                          </m:r>
                        </m:e>
                        <m:sub>
                          <m:r>
                            <a:rPr lang="en-SG" sz="2000" b="0" i="1" smtClean="0">
                              <a:solidFill>
                                <a:srgbClr val="C00000"/>
                              </a:solidFill>
                              <a:latin typeface="Cambria Math" panose="02040503050406030204" pitchFamily="18" charset="0"/>
                            </a:rPr>
                            <m:t>2</m:t>
                          </m:r>
                        </m:sub>
                      </m:sSub>
                      <m:r>
                        <a:rPr lang="en-SG" sz="2000" b="0" i="1" smtClean="0">
                          <a:solidFill>
                            <a:srgbClr val="C00000"/>
                          </a:solidFill>
                          <a:latin typeface="Cambria Math" panose="02040503050406030204" pitchFamily="18" charset="0"/>
                        </a:rPr>
                        <m:t> </m:t>
                      </m:r>
                      <m:r>
                        <a:rPr lang="en-SG" sz="2000" b="0" i="1" smtClean="0">
                          <a:solidFill>
                            <a:srgbClr val="C00000"/>
                          </a:solidFill>
                          <a:latin typeface="Cambria Math" panose="02040503050406030204" pitchFamily="18" charset="0"/>
                        </a:rPr>
                        <m:t>𝑁</m:t>
                      </m:r>
                    </m:oMath>
                  </m:oMathPara>
                </a14:m>
                <a:endParaRPr lang="en-US" sz="2000" dirty="0">
                  <a:solidFill>
                    <a:srgbClr val="C00000"/>
                  </a:solidFill>
                </a:endParaRPr>
              </a:p>
              <a:p>
                <a:endParaRPr lang="en-US" sz="2000" dirty="0">
                  <a:solidFill>
                    <a:srgbClr val="C00000"/>
                  </a:solidFill>
                </a:endParaRPr>
              </a:p>
              <a:p>
                <a:r>
                  <a:rPr lang="en-US" sz="2000" dirty="0">
                    <a:solidFill>
                      <a:srgbClr val="C00000"/>
                    </a:solidFill>
                  </a:rPr>
                  <a:t>N = # of different symbol </a:t>
                </a:r>
              </a:p>
              <a:p>
                <a:r>
                  <a:rPr lang="en-US" sz="2000" dirty="0">
                    <a:solidFill>
                      <a:srgbClr val="C00000"/>
                    </a:solidFill>
                  </a:rPr>
                  <a:t>Used to construct </a:t>
                </a:r>
              </a:p>
              <a:p>
                <a:r>
                  <a:rPr lang="en-US" sz="2000" dirty="0">
                    <a:solidFill>
                      <a:srgbClr val="C00000"/>
                    </a:solidFill>
                  </a:rPr>
                  <a:t>Password </a:t>
                </a:r>
              </a:p>
              <a:p>
                <a:endParaRPr lang="en-US" sz="2000" dirty="0">
                  <a:solidFill>
                    <a:srgbClr val="C00000"/>
                  </a:solidFill>
                </a:endParaRPr>
              </a:p>
              <a:p>
                <a:r>
                  <a:rPr lang="en-US" sz="1600" dirty="0">
                    <a:solidFill>
                      <a:srgbClr val="C00000"/>
                    </a:solidFill>
                  </a:rPr>
                  <a:t>**In calculator, log is log10 not log2</a:t>
                </a:r>
              </a:p>
              <a:p>
                <a:r>
                  <a:rPr lang="en-US" sz="1600" dirty="0">
                    <a:solidFill>
                      <a:srgbClr val="C00000"/>
                    </a:solidFill>
                  </a:rPr>
                  <a:t>Need convert from base2 to base10</a:t>
                </a:r>
              </a:p>
            </p:txBody>
          </p:sp>
        </mc:Choice>
        <mc:Fallback xmlns="">
          <p:sp>
            <p:nvSpPr>
              <p:cNvPr id="9" name="TextBox 8"/>
              <p:cNvSpPr txBox="1">
                <a:spLocks noRot="1" noChangeAspect="1" noMove="1" noResize="1" noEditPoints="1" noAdjustHandles="1" noChangeArrowheads="1" noChangeShapeType="1" noTextEdit="1"/>
              </p:cNvSpPr>
              <p:nvPr/>
            </p:nvSpPr>
            <p:spPr>
              <a:xfrm>
                <a:off x="308644" y="2539713"/>
                <a:ext cx="8589592" cy="3662541"/>
              </a:xfrm>
              <a:prstGeom prst="rect">
                <a:avLst/>
              </a:prstGeom>
              <a:blipFill>
                <a:blip r:embed="rId2"/>
                <a:stretch>
                  <a:fillRect l="-781" t="-833" b="-1333"/>
                </a:stretch>
              </a:blipFill>
            </p:spPr>
            <p:txBody>
              <a:bodyPr/>
              <a:lstStyle/>
              <a:p>
                <a:r>
                  <a:rPr lang="en-GB">
                    <a:noFill/>
                  </a:rPr>
                  <a:t> </a:t>
                </a:r>
              </a:p>
            </p:txBody>
          </p:sp>
        </mc:Fallback>
      </mc:AlternateContent>
      <p:grpSp>
        <p:nvGrpSpPr>
          <p:cNvPr id="16" name="Group 15"/>
          <p:cNvGrpSpPr/>
          <p:nvPr/>
        </p:nvGrpSpPr>
        <p:grpSpPr>
          <a:xfrm>
            <a:off x="4443135" y="3366777"/>
            <a:ext cx="4349383" cy="1975943"/>
            <a:chOff x="4603439" y="3927152"/>
            <a:chExt cx="4349383" cy="1840784"/>
          </a:xfrm>
        </p:grpSpPr>
        <mc:AlternateContent xmlns:mc="http://schemas.openxmlformats.org/markup-compatibility/2006" xmlns:a14="http://schemas.microsoft.com/office/drawing/2010/main">
          <mc:Choice Requires="a14">
            <p:sp>
              <p:nvSpPr>
                <p:cNvPr id="11" name="TextBox 10"/>
                <p:cNvSpPr txBox="1"/>
                <p:nvPr/>
              </p:nvSpPr>
              <p:spPr>
                <a:xfrm>
                  <a:off x="4603439" y="3927152"/>
                  <a:ext cx="4243664" cy="646331"/>
                </a:xfrm>
                <a:prstGeom prst="rect">
                  <a:avLst/>
                </a:prstGeom>
                <a:noFill/>
              </p:spPr>
              <p:txBody>
                <a:bodyPr wrap="square" rtlCol="0">
                  <a:spAutoFit/>
                </a:bodyPr>
                <a:lstStyle/>
                <a:p>
                  <a:r>
                    <a:rPr lang="en-US" dirty="0">
                      <a:solidFill>
                        <a:srgbClr val="C00000"/>
                      </a:solidFill>
                    </a:rPr>
                    <a:t>Thus for </a:t>
                  </a:r>
                  <a14:m>
                    <m:oMath xmlns:m="http://schemas.openxmlformats.org/officeDocument/2006/math">
                      <m:r>
                        <a:rPr lang="en-US" i="1" dirty="0">
                          <a:solidFill>
                            <a:srgbClr val="C00000"/>
                          </a:solidFill>
                          <a:latin typeface="Cambria Math" panose="02040503050406030204" pitchFamily="18" charset="0"/>
                        </a:rPr>
                        <m:t>𝐿</m:t>
                      </m:r>
                      <m:r>
                        <a:rPr lang="en-US" i="1" dirty="0">
                          <a:solidFill>
                            <a:srgbClr val="C00000"/>
                          </a:solidFill>
                          <a:latin typeface="Cambria Math" panose="02040503050406030204" pitchFamily="18" charset="0"/>
                        </a:rPr>
                        <m:t>=8</m:t>
                      </m:r>
                    </m:oMath>
                  </a14:m>
                  <a:r>
                    <a:rPr lang="en-US" dirty="0">
                      <a:solidFill>
                        <a:srgbClr val="C00000"/>
                      </a:solidFill>
                    </a:rPr>
                    <a:t> characters and </a:t>
                  </a:r>
                  <a14:m>
                    <m:oMath xmlns:m="http://schemas.openxmlformats.org/officeDocument/2006/math">
                      <m:r>
                        <a:rPr lang="en-US" i="1" dirty="0">
                          <a:solidFill>
                            <a:srgbClr val="C00000"/>
                          </a:solidFill>
                          <a:latin typeface="Cambria Math" panose="02040503050406030204" pitchFamily="18" charset="0"/>
                        </a:rPr>
                        <m:t>𝑁</m:t>
                      </m:r>
                      <m:r>
                        <a:rPr lang="en-US" i="1" dirty="0">
                          <a:solidFill>
                            <a:srgbClr val="C00000"/>
                          </a:solidFill>
                          <a:latin typeface="Cambria Math" panose="02040503050406030204" pitchFamily="18" charset="0"/>
                        </a:rPr>
                        <m:t>=26</m:t>
                      </m:r>
                    </m:oMath>
                  </a14:m>
                  <a:r>
                    <a:rPr lang="en-US" dirty="0">
                      <a:solidFill>
                        <a:srgbClr val="C00000"/>
                      </a:solidFill>
                    </a:rPr>
                    <a:t> lowercase alphabets, the entropy is</a:t>
                  </a:r>
                </a:p>
              </p:txBody>
            </p:sp>
          </mc:Choice>
          <mc:Fallback xmlns="">
            <p:sp>
              <p:nvSpPr>
                <p:cNvPr id="11" name="TextBox 10"/>
                <p:cNvSpPr txBox="1">
                  <a:spLocks noRot="1" noChangeAspect="1" noMove="1" noResize="1" noEditPoints="1" noAdjustHandles="1" noChangeArrowheads="1" noChangeShapeType="1" noTextEdit="1"/>
                </p:cNvSpPr>
                <p:nvPr/>
              </p:nvSpPr>
              <p:spPr>
                <a:xfrm>
                  <a:off x="4603439" y="3927152"/>
                  <a:ext cx="4243664" cy="646331"/>
                </a:xfrm>
                <a:prstGeom prst="rect">
                  <a:avLst/>
                </a:prstGeom>
                <a:blipFill>
                  <a:blip r:embed="rId3"/>
                  <a:stretch>
                    <a:fillRect l="-1293" t="-4386" b="-614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709158" y="4639422"/>
                  <a:ext cx="4243664" cy="1128514"/>
                </a:xfrm>
                <a:prstGeom prst="rect">
                  <a:avLst/>
                </a:prstGeom>
                <a:noFill/>
              </p:spPr>
              <p:txBody>
                <a:bodyPr wrap="square" lIns="0" tIns="0" rIns="0" bIns="0" rtlCol="0">
                  <a:spAutoFit/>
                </a:bodyPr>
                <a:lstStyle/>
                <a:p>
                  <a14:m>
                    <m:oMath xmlns:m="http://schemas.openxmlformats.org/officeDocument/2006/math">
                      <m:r>
                        <a:rPr lang="en-SG" b="0" i="1" smtClean="0">
                          <a:solidFill>
                            <a:srgbClr val="C00000"/>
                          </a:solidFill>
                          <a:latin typeface="Cambria Math" panose="02040503050406030204" pitchFamily="18" charset="0"/>
                        </a:rPr>
                        <m:t>𝐸𝑛𝑡𝑟𝑜𝑝𝑦</m:t>
                      </m:r>
                      <m:r>
                        <a:rPr lang="en-SG" b="0" i="1" smtClean="0">
                          <a:solidFill>
                            <a:srgbClr val="C00000"/>
                          </a:solidFill>
                          <a:latin typeface="Cambria Math" panose="02040503050406030204" pitchFamily="18" charset="0"/>
                        </a:rPr>
                        <m:t>=</m:t>
                      </m:r>
                      <m:r>
                        <a:rPr lang="en-SG" b="0" i="1" smtClean="0">
                          <a:solidFill>
                            <a:srgbClr val="C00000"/>
                          </a:solidFill>
                          <a:latin typeface="Cambria Math" panose="02040503050406030204" pitchFamily="18" charset="0"/>
                        </a:rPr>
                        <m:t>𝐿</m:t>
                      </m:r>
                      <m:r>
                        <a:rPr lang="en-SG" b="0" i="1" smtClean="0">
                          <a:solidFill>
                            <a:srgbClr val="C00000"/>
                          </a:solidFill>
                          <a:latin typeface="Cambria Math" panose="02040503050406030204" pitchFamily="18" charset="0"/>
                        </a:rPr>
                        <m:t> </m:t>
                      </m:r>
                      <m:sSub>
                        <m:sSubPr>
                          <m:ctrlPr>
                            <a:rPr lang="en-SG" b="0" i="1" smtClean="0">
                              <a:solidFill>
                                <a:srgbClr val="C00000"/>
                              </a:solidFill>
                              <a:latin typeface="Cambria Math" panose="02040503050406030204" pitchFamily="18" charset="0"/>
                            </a:rPr>
                          </m:ctrlPr>
                        </m:sSubPr>
                        <m:e>
                          <m:r>
                            <a:rPr lang="en-SG" b="0" i="1" smtClean="0">
                              <a:solidFill>
                                <a:srgbClr val="C00000"/>
                              </a:solidFill>
                              <a:latin typeface="Cambria Math" panose="02040503050406030204" pitchFamily="18" charset="0"/>
                            </a:rPr>
                            <m:t>𝑙𝑜𝑔</m:t>
                          </m:r>
                        </m:e>
                        <m:sub>
                          <m:r>
                            <a:rPr lang="en-SG" b="0" i="1" smtClean="0">
                              <a:solidFill>
                                <a:srgbClr val="C00000"/>
                              </a:solidFill>
                              <a:latin typeface="Cambria Math" panose="02040503050406030204" pitchFamily="18" charset="0"/>
                            </a:rPr>
                            <m:t>2</m:t>
                          </m:r>
                        </m:sub>
                      </m:sSub>
                      <m:r>
                        <a:rPr lang="en-SG" b="0" i="1" smtClean="0">
                          <a:solidFill>
                            <a:srgbClr val="C00000"/>
                          </a:solidFill>
                          <a:latin typeface="Cambria Math" panose="02040503050406030204" pitchFamily="18" charset="0"/>
                        </a:rPr>
                        <m:t> </m:t>
                      </m:r>
                      <m:r>
                        <a:rPr lang="en-SG" b="0" i="1" smtClean="0">
                          <a:solidFill>
                            <a:srgbClr val="C00000"/>
                          </a:solidFill>
                          <a:latin typeface="Cambria Math" panose="02040503050406030204" pitchFamily="18" charset="0"/>
                        </a:rPr>
                        <m:t>𝑁</m:t>
                      </m:r>
                    </m:oMath>
                  </a14:m>
                  <a:r>
                    <a:rPr lang="en-SG" b="0" dirty="0">
                      <a:solidFill>
                        <a:srgbClr val="C00000"/>
                      </a:solidFill>
                    </a:rPr>
                    <a:t> </a:t>
                  </a:r>
                  <a:r>
                    <a:rPr lang="en-SG" dirty="0">
                      <a:solidFill>
                        <a:srgbClr val="C00000"/>
                      </a:solidFill>
                    </a:rPr>
                    <a:t>= 8 log2 26</a:t>
                  </a:r>
                  <a:endParaRPr lang="en-SG" b="0" dirty="0">
                    <a:solidFill>
                      <a:srgbClr val="C00000"/>
                    </a:solidFill>
                  </a:endParaRPr>
                </a:p>
                <a:p>
                  <a:pPr/>
                  <a14:m>
                    <m:oMathPara xmlns:m="http://schemas.openxmlformats.org/officeDocument/2006/math">
                      <m:oMathParaPr>
                        <m:jc m:val="left"/>
                      </m:oMathParaPr>
                      <m:oMath xmlns:m="http://schemas.openxmlformats.org/officeDocument/2006/math">
                        <m:r>
                          <a:rPr lang="en-SG" b="0" i="1" smtClean="0">
                            <a:solidFill>
                              <a:srgbClr val="C00000"/>
                            </a:solidFill>
                            <a:latin typeface="Cambria Math" panose="02040503050406030204" pitchFamily="18" charset="0"/>
                          </a:rPr>
                          <m:t>                  =8</m:t>
                        </m:r>
                        <m:r>
                          <a:rPr lang="en-SG" b="0" i="1" smtClean="0">
                            <a:solidFill>
                              <a:srgbClr val="C00000"/>
                            </a:solidFill>
                            <a:latin typeface="Cambria Math" panose="02040503050406030204" pitchFamily="18" charset="0"/>
                            <a:ea typeface="Cambria Math" panose="02040503050406030204" pitchFamily="18" charset="0"/>
                          </a:rPr>
                          <m:t>×</m:t>
                        </m:r>
                        <m:f>
                          <m:fPr>
                            <m:ctrlPr>
                              <a:rPr lang="en-SG" b="0" i="1" smtClean="0">
                                <a:solidFill>
                                  <a:srgbClr val="C00000"/>
                                </a:solidFill>
                                <a:latin typeface="Cambria Math" panose="02040503050406030204" pitchFamily="18" charset="0"/>
                                <a:ea typeface="Cambria Math" panose="02040503050406030204" pitchFamily="18" charset="0"/>
                              </a:rPr>
                            </m:ctrlPr>
                          </m:fPr>
                          <m:num>
                            <m:sSub>
                              <m:sSubPr>
                                <m:ctrlPr>
                                  <a:rPr lang="en-SG" b="0" i="1" smtClean="0">
                                    <a:solidFill>
                                      <a:srgbClr val="C00000"/>
                                    </a:solidFill>
                                    <a:latin typeface="Cambria Math" panose="02040503050406030204" pitchFamily="18" charset="0"/>
                                    <a:ea typeface="Cambria Math" panose="02040503050406030204" pitchFamily="18" charset="0"/>
                                  </a:rPr>
                                </m:ctrlPr>
                              </m:sSubPr>
                              <m:e>
                                <m:r>
                                  <a:rPr lang="en-SG" b="0" i="1" smtClean="0">
                                    <a:solidFill>
                                      <a:srgbClr val="C00000"/>
                                    </a:solidFill>
                                    <a:latin typeface="Cambria Math" panose="02040503050406030204" pitchFamily="18" charset="0"/>
                                    <a:ea typeface="Cambria Math" panose="02040503050406030204" pitchFamily="18" charset="0"/>
                                  </a:rPr>
                                  <m:t>𝑙𝑜𝑔</m:t>
                                </m:r>
                              </m:e>
                              <m:sub>
                                <m:r>
                                  <a:rPr lang="en-SG" b="0" i="1" smtClean="0">
                                    <a:solidFill>
                                      <a:srgbClr val="C00000"/>
                                    </a:solidFill>
                                    <a:latin typeface="Cambria Math" panose="02040503050406030204" pitchFamily="18" charset="0"/>
                                    <a:ea typeface="Cambria Math" panose="02040503050406030204" pitchFamily="18" charset="0"/>
                                  </a:rPr>
                                  <m:t>10</m:t>
                                </m:r>
                              </m:sub>
                            </m:sSub>
                            <m:r>
                              <a:rPr lang="en-SG" b="0" i="1" smtClean="0">
                                <a:solidFill>
                                  <a:srgbClr val="C00000"/>
                                </a:solidFill>
                                <a:latin typeface="Cambria Math" panose="02040503050406030204" pitchFamily="18" charset="0"/>
                                <a:ea typeface="Cambria Math" panose="02040503050406030204" pitchFamily="18" charset="0"/>
                              </a:rPr>
                              <m:t> 26</m:t>
                            </m:r>
                          </m:num>
                          <m:den>
                            <m:sSub>
                              <m:sSubPr>
                                <m:ctrlPr>
                                  <a:rPr lang="en-SG" b="0" i="1" smtClean="0">
                                    <a:solidFill>
                                      <a:srgbClr val="C00000"/>
                                    </a:solidFill>
                                    <a:latin typeface="Cambria Math" panose="02040503050406030204" pitchFamily="18" charset="0"/>
                                    <a:ea typeface="Cambria Math" panose="02040503050406030204" pitchFamily="18" charset="0"/>
                                  </a:rPr>
                                </m:ctrlPr>
                              </m:sSubPr>
                              <m:e>
                                <m:r>
                                  <a:rPr lang="en-SG" b="0" i="1" smtClean="0">
                                    <a:solidFill>
                                      <a:srgbClr val="C00000"/>
                                    </a:solidFill>
                                    <a:latin typeface="Cambria Math" panose="02040503050406030204" pitchFamily="18" charset="0"/>
                                    <a:ea typeface="Cambria Math" panose="02040503050406030204" pitchFamily="18" charset="0"/>
                                  </a:rPr>
                                  <m:t>𝑙𝑜𝑔</m:t>
                                </m:r>
                              </m:e>
                              <m:sub>
                                <m:r>
                                  <a:rPr lang="en-SG" b="0" i="1" smtClean="0">
                                    <a:solidFill>
                                      <a:srgbClr val="C00000"/>
                                    </a:solidFill>
                                    <a:latin typeface="Cambria Math" panose="02040503050406030204" pitchFamily="18" charset="0"/>
                                    <a:ea typeface="Cambria Math" panose="02040503050406030204" pitchFamily="18" charset="0"/>
                                  </a:rPr>
                                  <m:t>10</m:t>
                                </m:r>
                              </m:sub>
                            </m:sSub>
                            <m:r>
                              <a:rPr lang="en-SG" b="0" i="1" smtClean="0">
                                <a:solidFill>
                                  <a:srgbClr val="C00000"/>
                                </a:solidFill>
                                <a:latin typeface="Cambria Math" panose="02040503050406030204" pitchFamily="18" charset="0"/>
                                <a:ea typeface="Cambria Math" panose="02040503050406030204" pitchFamily="18" charset="0"/>
                              </a:rPr>
                              <m:t> 2</m:t>
                            </m:r>
                          </m:den>
                        </m:f>
                      </m:oMath>
                    </m:oMathPara>
                  </a14:m>
                  <a:endParaRPr lang="en-SG" b="0" dirty="0">
                    <a:solidFill>
                      <a:srgbClr val="C00000"/>
                    </a:solidFill>
                  </a:endParaRPr>
                </a:p>
                <a:p>
                  <a:pPr/>
                  <a14:m>
                    <m:oMathPara xmlns:m="http://schemas.openxmlformats.org/officeDocument/2006/math">
                      <m:oMathParaPr>
                        <m:jc m:val="left"/>
                      </m:oMathParaPr>
                      <m:oMath xmlns:m="http://schemas.openxmlformats.org/officeDocument/2006/math">
                        <m:r>
                          <a:rPr lang="en-SG" b="0" i="1" smtClean="0">
                            <a:solidFill>
                              <a:srgbClr val="C00000"/>
                            </a:solidFill>
                            <a:latin typeface="Cambria Math" panose="02040503050406030204" pitchFamily="18" charset="0"/>
                            <a:ea typeface="Cambria Math" panose="02040503050406030204" pitchFamily="18" charset="0"/>
                          </a:rPr>
                          <m:t>                  ≈37.60</m:t>
                        </m:r>
                      </m:oMath>
                    </m:oMathPara>
                  </a14:m>
                  <a:endParaRPr lang="en-SG" b="0" dirty="0">
                    <a:solidFill>
                      <a:srgbClr val="C0000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709158" y="4639422"/>
                  <a:ext cx="4243664" cy="1128514"/>
                </a:xfrm>
                <a:prstGeom prst="rect">
                  <a:avLst/>
                </a:prstGeom>
                <a:blipFill>
                  <a:blip r:embed="rId4"/>
                  <a:stretch>
                    <a:fillRect l="-2443" t="-6566"/>
                  </a:stretch>
                </a:blipFill>
              </p:spPr>
              <p:txBody>
                <a:bodyPr/>
                <a:lstStyle/>
                <a:p>
                  <a:r>
                    <a:rPr lang="en-GB">
                      <a:noFill/>
                    </a:rPr>
                    <a:t> </a:t>
                  </a:r>
                </a:p>
              </p:txBody>
            </p:sp>
          </mc:Fallback>
        </mc:AlternateContent>
      </p:grpSp>
      <p:pic>
        <p:nvPicPr>
          <p:cNvPr id="8" name="Picture 7">
            <a:extLst>
              <a:ext uri="{FF2B5EF4-FFF2-40B4-BE49-F238E27FC236}">
                <a16:creationId xmlns:a16="http://schemas.microsoft.com/office/drawing/2014/main" id="{B64AA97B-7356-4D65-B8D1-841167ED46D9}"/>
              </a:ext>
            </a:extLst>
          </p:cNvPr>
          <p:cNvPicPr>
            <a:picLocks noChangeAspect="1"/>
          </p:cNvPicPr>
          <p:nvPr/>
        </p:nvPicPr>
        <p:blipFill>
          <a:blip r:embed="rId5"/>
          <a:stretch>
            <a:fillRect/>
          </a:stretch>
        </p:blipFill>
        <p:spPr>
          <a:xfrm>
            <a:off x="4277078" y="5342720"/>
            <a:ext cx="4726876" cy="1409770"/>
          </a:xfrm>
          <a:prstGeom prst="rect">
            <a:avLst/>
          </a:prstGeom>
        </p:spPr>
      </p:pic>
    </p:spTree>
    <p:extLst>
      <p:ext uri="{BB962C8B-B14F-4D97-AF65-F5344CB8AC3E}">
        <p14:creationId xmlns:p14="http://schemas.microsoft.com/office/powerpoint/2010/main" val="36142532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A29C-11B0-4BC9-88DB-EE74402B9E87}"/>
              </a:ext>
            </a:extLst>
          </p:cNvPr>
          <p:cNvSpPr>
            <a:spLocks noGrp="1"/>
          </p:cNvSpPr>
          <p:nvPr>
            <p:ph type="title"/>
          </p:nvPr>
        </p:nvSpPr>
        <p:spPr/>
        <p:txBody>
          <a:bodyPr/>
          <a:lstStyle/>
          <a:p>
            <a:r>
              <a:rPr lang="en-SG" dirty="0"/>
              <a:t>Hash-chain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808695-AEDB-4A5C-A7DD-9878A55E3CE7}"/>
                  </a:ext>
                </a:extLst>
              </p:cNvPr>
              <p:cNvSpPr>
                <a:spLocks noGrp="1"/>
              </p:cNvSpPr>
              <p:nvPr>
                <p:ph idx="1"/>
              </p:nvPr>
            </p:nvSpPr>
            <p:spPr>
              <a:xfrm>
                <a:off x="457200" y="1523999"/>
                <a:ext cx="8329613" cy="4862513"/>
              </a:xfrm>
            </p:spPr>
            <p:txBody>
              <a:bodyPr>
                <a:noAutofit/>
              </a:bodyPr>
              <a:lstStyle/>
              <a:p>
                <a:r>
                  <a:rPr lang="en-SG" sz="2000" dirty="0"/>
                  <a:t>For each previously unused password, mark it as used. For example, the first unused password is </a:t>
                </a:r>
                <a14:m>
                  <m:oMath xmlns:m="http://schemas.openxmlformats.org/officeDocument/2006/math">
                    <m:r>
                      <a:rPr lang="en-SG" sz="2000">
                        <a:latin typeface="Cambria Math" panose="02040503050406030204" pitchFamily="18" charset="0"/>
                      </a:rPr>
                      <m:t>10</m:t>
                    </m:r>
                    <m:r>
                      <m:rPr>
                        <m:sty m:val="p"/>
                      </m:rPr>
                      <a:rPr lang="en-SG" sz="2000">
                        <a:latin typeface="Cambria Math" panose="02040503050406030204" pitchFamily="18" charset="0"/>
                      </a:rPr>
                      <m:t>th</m:t>
                    </m:r>
                  </m:oMath>
                </a14:m>
                <a:r>
                  <a:rPr lang="en-SG" sz="2000" dirty="0"/>
                  <a:t>.</a:t>
                </a:r>
              </a:p>
              <a:p>
                <a:pPr lvl="1"/>
                <a:r>
                  <a:rPr lang="en-SG" dirty="0"/>
                  <a:t>Apply MD5 hash function to the password to get a hashed-value. For example,</a:t>
                </a:r>
              </a:p>
              <a:p>
                <a:pPr lvl="1"/>
                <a:endParaRPr lang="en-SG" dirty="0"/>
              </a:p>
              <a:p>
                <a:pPr marL="685800" lvl="2" indent="0">
                  <a:buNone/>
                </a:pPr>
                <a14:m>
                  <m:oMathPara xmlns:m="http://schemas.openxmlformats.org/officeDocument/2006/math">
                    <m:oMathParaPr>
                      <m:jc m:val="left"/>
                    </m:oMathParaPr>
                    <m:oMath xmlns:m="http://schemas.openxmlformats.org/officeDocument/2006/math">
                      <m:r>
                        <a:rPr lang="en-SG" sz="2000" i="1">
                          <a:latin typeface="Cambria Math" panose="02040503050406030204" pitchFamily="18" charset="0"/>
                        </a:rPr>
                        <m:t>h𝑣</m:t>
                      </m:r>
                      <m:r>
                        <a:rPr lang="en-SG" sz="2000" i="1">
                          <a:latin typeface="Cambria Math" panose="02040503050406030204" pitchFamily="18" charset="0"/>
                        </a:rPr>
                        <m:t>=</m:t>
                      </m:r>
                      <m:r>
                        <a:rPr lang="en-SG" sz="2000" i="1">
                          <a:latin typeface="Cambria Math" panose="02040503050406030204" pitchFamily="18" charset="0"/>
                        </a:rPr>
                        <m:t>𝑀𝐷</m:t>
                      </m:r>
                      <m:r>
                        <a:rPr lang="en-SG" sz="2000" i="1">
                          <a:latin typeface="Cambria Math" panose="02040503050406030204" pitchFamily="18" charset="0"/>
                        </a:rPr>
                        <m:t>5</m:t>
                      </m:r>
                      <m:d>
                        <m:dPr>
                          <m:ctrlPr>
                            <a:rPr lang="en-SG" sz="2000" i="1">
                              <a:latin typeface="Cambria Math" panose="02040503050406030204" pitchFamily="18" charset="0"/>
                            </a:rPr>
                          </m:ctrlPr>
                        </m:dPr>
                        <m:e>
                          <m:r>
                            <a:rPr lang="en-SG" sz="2000" i="1">
                              <a:latin typeface="Cambria Math" panose="02040503050406030204" pitchFamily="18" charset="0"/>
                            </a:rPr>
                            <m:t>10</m:t>
                          </m:r>
                          <m:r>
                            <a:rPr lang="en-SG" sz="2000" i="1">
                              <a:latin typeface="Cambria Math" panose="02040503050406030204" pitchFamily="18" charset="0"/>
                            </a:rPr>
                            <m:t>𝑡h</m:t>
                          </m:r>
                        </m:e>
                      </m:d>
                    </m:oMath>
                  </m:oMathPara>
                </a14:m>
                <a:endParaRPr lang="en-SG" sz="2000" dirty="0">
                  <a:latin typeface="Cambria Math" panose="02040503050406030204" pitchFamily="18" charset="0"/>
                </a:endParaRPr>
              </a:p>
              <a:p>
                <a:pPr marL="685800" lvl="2" indent="0">
                  <a:buNone/>
                </a:pPr>
                <a14:m>
                  <m:oMathPara xmlns:m="http://schemas.openxmlformats.org/officeDocument/2006/math">
                    <m:oMathParaPr>
                      <m:jc m:val="left"/>
                    </m:oMathParaPr>
                    <m:oMath xmlns:m="http://schemas.openxmlformats.org/officeDocument/2006/math">
                      <m:r>
                        <a:rPr lang="en-SG" sz="2000" i="1">
                          <a:latin typeface="Cambria Math" panose="02040503050406030204" pitchFamily="18" charset="0"/>
                        </a:rPr>
                        <m:t>      = 515</m:t>
                      </m:r>
                      <m:r>
                        <a:rPr lang="en-SG" sz="2000" i="1">
                          <a:latin typeface="Cambria Math" panose="02040503050406030204" pitchFamily="18" charset="0"/>
                        </a:rPr>
                        <m:t>𝑑𝑎</m:t>
                      </m:r>
                      <m:r>
                        <a:rPr lang="en-SG" sz="2000" i="1">
                          <a:latin typeface="Cambria Math" panose="02040503050406030204" pitchFamily="18" charset="0"/>
                        </a:rPr>
                        <m:t>2</m:t>
                      </m:r>
                      <m:r>
                        <a:rPr lang="en-SG" sz="2000" i="1">
                          <a:latin typeface="Cambria Math" panose="02040503050406030204" pitchFamily="18" charset="0"/>
                        </a:rPr>
                        <m:t>𝑐𝑎𝑓</m:t>
                      </m:r>
                      <m:r>
                        <a:rPr lang="en-SG" sz="2000" i="1">
                          <a:latin typeface="Cambria Math" panose="02040503050406030204" pitchFamily="18" charset="0"/>
                        </a:rPr>
                        <m:t>582</m:t>
                      </m:r>
                      <m:r>
                        <a:rPr lang="en-SG" sz="2000" i="1">
                          <a:latin typeface="Cambria Math" panose="02040503050406030204" pitchFamily="18" charset="0"/>
                        </a:rPr>
                        <m:t>𝑎𝑐</m:t>
                      </m:r>
                      <m:r>
                        <a:rPr lang="en-SG" sz="2000" i="1">
                          <a:latin typeface="Cambria Math" panose="02040503050406030204" pitchFamily="18" charset="0"/>
                        </a:rPr>
                        <m:t>4801</m:t>
                      </m:r>
                      <m:r>
                        <a:rPr lang="en-SG" sz="2000" i="1">
                          <a:latin typeface="Cambria Math" panose="02040503050406030204" pitchFamily="18" charset="0"/>
                        </a:rPr>
                        <m:t>𝑐𝑏𝑏</m:t>
                      </m:r>
                      <m:r>
                        <a:rPr lang="en-SG" sz="2000" i="1">
                          <a:latin typeface="Cambria Math" panose="02040503050406030204" pitchFamily="18" charset="0"/>
                        </a:rPr>
                        <m:t>5</m:t>
                      </m:r>
                      <m:r>
                        <a:rPr lang="en-SG" sz="2000" i="1">
                          <a:latin typeface="Cambria Math" panose="02040503050406030204" pitchFamily="18" charset="0"/>
                        </a:rPr>
                        <m:t>𝑑</m:t>
                      </m:r>
                      <m:r>
                        <a:rPr lang="en-SG" sz="2000" i="1">
                          <a:latin typeface="Cambria Math" panose="02040503050406030204" pitchFamily="18" charset="0"/>
                        </a:rPr>
                        <m:t>876</m:t>
                      </m:r>
                      <m:r>
                        <a:rPr lang="en-SG" sz="2000" i="1">
                          <a:latin typeface="Cambria Math" panose="02040503050406030204" pitchFamily="18" charset="0"/>
                        </a:rPr>
                        <m:t>𝑐</m:t>
                      </m:r>
                      <m:r>
                        <a:rPr lang="en-SG" sz="2000" i="1">
                          <a:latin typeface="Cambria Math" panose="02040503050406030204" pitchFamily="18" charset="0"/>
                        </a:rPr>
                        <m:t>73</m:t>
                      </m:r>
                      <m:r>
                        <a:rPr lang="en-SG" sz="2000" i="1">
                          <a:latin typeface="Cambria Math" panose="02040503050406030204" pitchFamily="18" charset="0"/>
                        </a:rPr>
                        <m:t>𝑐</m:t>
                      </m:r>
                      <m:r>
                        <a:rPr lang="en-SG" sz="2000" i="1">
                          <a:latin typeface="Cambria Math" panose="02040503050406030204" pitchFamily="18" charset="0"/>
                        </a:rPr>
                        <m:t>90</m:t>
                      </m:r>
                    </m:oMath>
                  </m:oMathPara>
                </a14:m>
                <a:endParaRPr lang="en-SG" sz="2000" dirty="0"/>
              </a:p>
              <a:p>
                <a:pPr marL="685800" lvl="2" indent="0">
                  <a:buNone/>
                </a:pPr>
                <a:endParaRPr lang="en-SG" sz="2000" dirty="0"/>
              </a:p>
              <a:p>
                <a:pPr lvl="1"/>
                <a:r>
                  <a:rPr lang="en-SG" dirty="0"/>
                  <a:t>Next, convert the digest (hexadecimal value) into long number before we apply the reduction function by taking modulus of the size of the password file. For example,</a:t>
                </a:r>
              </a:p>
              <a:p>
                <a:pPr marL="342900" lvl="1" indent="0">
                  <a:buNone/>
                </a:pPr>
                <a:endParaRPr lang="en-SG" dirty="0"/>
              </a:p>
              <a:p>
                <a:pPr marL="685800" lvl="2" indent="0">
                  <a:buNone/>
                </a:pPr>
                <a14:m>
                  <m:oMathPara xmlns:m="http://schemas.openxmlformats.org/officeDocument/2006/math">
                    <m:oMathParaPr>
                      <m:jc m:val="left"/>
                    </m:oMathParaPr>
                    <m:oMath xmlns:m="http://schemas.openxmlformats.org/officeDocument/2006/math">
                      <m:r>
                        <a:rPr lang="en-SG" sz="2000" i="1">
                          <a:latin typeface="Cambria Math" panose="02040503050406030204" pitchFamily="18" charset="0"/>
                        </a:rPr>
                        <m:t>𝑟</m:t>
                      </m:r>
                      <m:r>
                        <a:rPr lang="en-SG" sz="2000" i="1">
                          <a:latin typeface="Cambria Math" panose="02040503050406030204" pitchFamily="18" charset="0"/>
                        </a:rPr>
                        <m:t>=</m:t>
                      </m:r>
                      <m:d>
                        <m:dPr>
                          <m:ctrlPr>
                            <a:rPr lang="en-SG" sz="2000" i="1">
                              <a:latin typeface="Cambria Math" panose="02040503050406030204" pitchFamily="18" charset="0"/>
                            </a:rPr>
                          </m:ctrlPr>
                        </m:dPr>
                        <m:e>
                          <m:r>
                            <a:rPr lang="en-SG" sz="2000" i="1">
                              <a:latin typeface="Cambria Math" panose="02040503050406030204" pitchFamily="18" charset="0"/>
                            </a:rPr>
                            <m:t>2888488213 </m:t>
                          </m:r>
                          <m:r>
                            <a:rPr lang="en-SG" sz="2000" i="1">
                              <a:latin typeface="Cambria Math" panose="02040503050406030204" pitchFamily="18" charset="0"/>
                            </a:rPr>
                            <m:t>𝑚𝑜𝑑</m:t>
                          </m:r>
                          <m:r>
                            <a:rPr lang="en-SG" sz="2000" i="1">
                              <a:latin typeface="Cambria Math" panose="02040503050406030204" pitchFamily="18" charset="0"/>
                            </a:rPr>
                            <m:t> 15 </m:t>
                          </m:r>
                        </m:e>
                      </m:d>
                      <m:r>
                        <a:rPr lang="en-SG" sz="2000" i="1">
                          <a:latin typeface="Cambria Math" panose="02040503050406030204" pitchFamily="18" charset="0"/>
                        </a:rPr>
                        <m:t>+1</m:t>
                      </m:r>
                    </m:oMath>
                  </m:oMathPara>
                </a14:m>
                <a:endParaRPr lang="en-SG" sz="2000" dirty="0"/>
              </a:p>
              <a:p>
                <a:pPr marL="685800" lvl="2" indent="0">
                  <a:buNone/>
                </a:pPr>
                <a14:m>
                  <m:oMathPara xmlns:m="http://schemas.openxmlformats.org/officeDocument/2006/math">
                    <m:oMathParaPr>
                      <m:jc m:val="left"/>
                    </m:oMathParaPr>
                    <m:oMath xmlns:m="http://schemas.openxmlformats.org/officeDocument/2006/math">
                      <m:r>
                        <a:rPr lang="en-SG" sz="2000" i="1">
                          <a:latin typeface="Cambria Math" panose="02040503050406030204" pitchFamily="18" charset="0"/>
                        </a:rPr>
                        <m:t>   =14</m:t>
                      </m:r>
                    </m:oMath>
                  </m:oMathPara>
                </a14:m>
                <a:endParaRPr lang="en-SG" sz="2000" dirty="0"/>
              </a:p>
              <a:p>
                <a:pPr marL="342900" lvl="1" indent="0">
                  <a:buNone/>
                </a:pPr>
                <a:endParaRPr lang="en-SG" dirty="0"/>
              </a:p>
            </p:txBody>
          </p:sp>
        </mc:Choice>
        <mc:Fallback xmlns="">
          <p:sp>
            <p:nvSpPr>
              <p:cNvPr id="3" name="Content Placeholder 2">
                <a:extLst>
                  <a:ext uri="{FF2B5EF4-FFF2-40B4-BE49-F238E27FC236}">
                    <a16:creationId xmlns:a16="http://schemas.microsoft.com/office/drawing/2014/main" id="{5E808695-AEDB-4A5C-A7DD-9878A55E3CE7}"/>
                  </a:ext>
                </a:extLst>
              </p:cNvPr>
              <p:cNvSpPr>
                <a:spLocks noGrp="1" noRot="1" noChangeAspect="1" noMove="1" noResize="1" noEditPoints="1" noAdjustHandles="1" noChangeArrowheads="1" noChangeShapeType="1" noTextEdit="1"/>
              </p:cNvSpPr>
              <p:nvPr>
                <p:ph idx="1"/>
              </p:nvPr>
            </p:nvSpPr>
            <p:spPr>
              <a:xfrm>
                <a:off x="457200" y="1523999"/>
                <a:ext cx="8329613" cy="4862513"/>
              </a:xfrm>
              <a:blipFill>
                <a:blip r:embed="rId2"/>
                <a:stretch>
                  <a:fillRect l="-366" t="-501" r="-878"/>
                </a:stretch>
              </a:blipFill>
            </p:spPr>
            <p:txBody>
              <a:bodyPr/>
              <a:lstStyle/>
              <a:p>
                <a:r>
                  <a:rPr lang="en-SG">
                    <a:noFill/>
                  </a:rPr>
                  <a:t> </a:t>
                </a:r>
              </a:p>
            </p:txBody>
          </p:sp>
        </mc:Fallback>
      </mc:AlternateContent>
    </p:spTree>
    <p:extLst>
      <p:ext uri="{BB962C8B-B14F-4D97-AF65-F5344CB8AC3E}">
        <p14:creationId xmlns:p14="http://schemas.microsoft.com/office/powerpoint/2010/main" val="42623848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F797B-1AE2-4BE4-BFE9-2082C2D99F4E}"/>
              </a:ext>
            </a:extLst>
          </p:cNvPr>
          <p:cNvSpPr>
            <a:spLocks noGrp="1"/>
          </p:cNvSpPr>
          <p:nvPr>
            <p:ph type="title"/>
          </p:nvPr>
        </p:nvSpPr>
        <p:spPr/>
        <p:txBody>
          <a:bodyPr/>
          <a:lstStyle/>
          <a:p>
            <a:r>
              <a:rPr lang="en-SG" dirty="0"/>
              <a:t>Hash-chain</a:t>
            </a:r>
          </a:p>
        </p:txBody>
      </p:sp>
      <p:sp>
        <p:nvSpPr>
          <p:cNvPr id="3" name="Content Placeholder 2">
            <a:extLst>
              <a:ext uri="{FF2B5EF4-FFF2-40B4-BE49-F238E27FC236}">
                <a16:creationId xmlns:a16="http://schemas.microsoft.com/office/drawing/2014/main" id="{08FFD31A-9FCB-401C-8493-F43D158F503E}"/>
              </a:ext>
            </a:extLst>
          </p:cNvPr>
          <p:cNvSpPr>
            <a:spLocks noGrp="1"/>
          </p:cNvSpPr>
          <p:nvPr>
            <p:ph idx="1"/>
          </p:nvPr>
        </p:nvSpPr>
        <p:spPr/>
        <p:txBody>
          <a:bodyPr>
            <a:normAutofit/>
          </a:bodyPr>
          <a:lstStyle/>
          <a:p>
            <a:r>
              <a:rPr lang="en-SG" sz="2100" dirty="0"/>
              <a:t>The reduction function returns a value 14. The value 14 indicates that the 14</a:t>
            </a:r>
            <a:r>
              <a:rPr lang="en-SG" sz="2100" baseline="30000" dirty="0"/>
              <a:t>th</a:t>
            </a:r>
            <a:r>
              <a:rPr lang="en-SG" sz="2100" dirty="0"/>
              <a:t> password in the password file will be the next password to be chained into the list. Mark the 14</a:t>
            </a:r>
            <a:r>
              <a:rPr lang="en-SG" sz="2100" baseline="30000" dirty="0"/>
              <a:t>th</a:t>
            </a:r>
            <a:r>
              <a:rPr lang="en-SG" sz="2100" dirty="0"/>
              <a:t> password as used and repeat the previous described steps 4 more times.</a:t>
            </a:r>
          </a:p>
          <a:p>
            <a:endParaRPr lang="en-SG" sz="2100" dirty="0"/>
          </a:p>
          <a:p>
            <a:r>
              <a:rPr lang="en-SG" sz="2100" dirty="0"/>
              <a:t>After the 4</a:t>
            </a:r>
            <a:r>
              <a:rPr lang="en-SG" sz="2100" baseline="30000" dirty="0"/>
              <a:t>th</a:t>
            </a:r>
            <a:r>
              <a:rPr lang="en-SG" sz="2100" dirty="0"/>
              <a:t> repeat, store the first password in the list and the last hashed value into the rainbow table.</a:t>
            </a:r>
          </a:p>
        </p:txBody>
      </p:sp>
    </p:spTree>
    <p:extLst>
      <p:ext uri="{BB962C8B-B14F-4D97-AF65-F5344CB8AC3E}">
        <p14:creationId xmlns:p14="http://schemas.microsoft.com/office/powerpoint/2010/main" val="40267421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Rainbow table:</a:t>
            </a:r>
          </a:p>
        </p:txBody>
      </p:sp>
      <p:graphicFrame>
        <p:nvGraphicFramePr>
          <p:cNvPr id="4" name="Content Placeholder 3">
            <a:extLst>
              <a:ext uri="{FF2B5EF4-FFF2-40B4-BE49-F238E27FC236}">
                <a16:creationId xmlns:a16="http://schemas.microsoft.com/office/drawing/2014/main" id="{4B9F404F-FAF5-4608-8B12-B7EE0BAC5D45}"/>
              </a:ext>
            </a:extLst>
          </p:cNvPr>
          <p:cNvGraphicFramePr>
            <a:graphicFrameLocks noGrp="1"/>
          </p:cNvGraphicFramePr>
          <p:nvPr>
            <p:ph idx="1"/>
          </p:nvPr>
        </p:nvGraphicFramePr>
        <p:xfrm>
          <a:off x="4458943" y="2197685"/>
          <a:ext cx="4522304" cy="1672725"/>
        </p:xfrm>
        <a:graphic>
          <a:graphicData uri="http://schemas.openxmlformats.org/drawingml/2006/table">
            <a:tbl>
              <a:tblPr>
                <a:tableStyleId>{073A0DAA-6AF3-43AB-8588-CEC1D06C72B9}</a:tableStyleId>
              </a:tblPr>
              <a:tblGrid>
                <a:gridCol w="930515">
                  <a:extLst>
                    <a:ext uri="{9D8B030D-6E8A-4147-A177-3AD203B41FA5}">
                      <a16:colId xmlns:a16="http://schemas.microsoft.com/office/drawing/2014/main" val="4049334377"/>
                    </a:ext>
                  </a:extLst>
                </a:gridCol>
                <a:gridCol w="3591789">
                  <a:extLst>
                    <a:ext uri="{9D8B030D-6E8A-4147-A177-3AD203B41FA5}">
                      <a16:colId xmlns:a16="http://schemas.microsoft.com/office/drawing/2014/main" val="2769700214"/>
                    </a:ext>
                  </a:extLst>
                </a:gridCol>
              </a:tblGrid>
              <a:tr h="334545">
                <a:tc>
                  <a:txBody>
                    <a:bodyPr/>
                    <a:lstStyle/>
                    <a:p>
                      <a:pPr algn="l" fontAlgn="b"/>
                      <a:r>
                        <a:rPr lang="en-SG" sz="1500" u="none" strike="noStrike">
                          <a:effectLst/>
                        </a:rPr>
                        <a:t>10th</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dirty="0">
                          <a:effectLst/>
                        </a:rPr>
                        <a:t>515da2caf582ac4801cbb5d876c73c90</a:t>
                      </a:r>
                      <a:endParaRPr lang="en-SG" sz="15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403513962"/>
                  </a:ext>
                </a:extLst>
              </a:tr>
              <a:tr h="334545">
                <a:tc>
                  <a:txBody>
                    <a:bodyPr/>
                    <a:lstStyle/>
                    <a:p>
                      <a:pPr algn="l" fontAlgn="b"/>
                      <a:r>
                        <a:rPr lang="en-SG" sz="1500" u="none" strike="noStrike" dirty="0">
                          <a:effectLst/>
                        </a:rPr>
                        <a:t>insect</a:t>
                      </a:r>
                      <a:endParaRPr lang="en-SG" sz="1500" b="0"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dirty="0">
                          <a:effectLst/>
                        </a:rPr>
                        <a:t>dce41a93f7edb175dfc59a4d52105847</a:t>
                      </a:r>
                      <a:endParaRPr lang="en-SG" sz="15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696748372"/>
                  </a:ext>
                </a:extLst>
              </a:tr>
              <a:tr h="334545">
                <a:tc>
                  <a:txBody>
                    <a:bodyPr/>
                    <a:lstStyle/>
                    <a:p>
                      <a:pPr algn="l" fontAlgn="b"/>
                      <a:r>
                        <a:rPr lang="en-SG" sz="1500" u="none" strike="noStrike">
                          <a:effectLst/>
                        </a:rPr>
                        <a:t>bake</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a:effectLst/>
                        </a:rPr>
                        <a:t>a6ecfad3e0f9a51c6335848449a91bed</a:t>
                      </a:r>
                      <a:endParaRPr lang="en-SG" sz="15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628214812"/>
                  </a:ext>
                </a:extLst>
              </a:tr>
              <a:tr h="334545">
                <a:tc>
                  <a:txBody>
                    <a:bodyPr/>
                    <a:lstStyle/>
                    <a:p>
                      <a:pPr algn="l" fontAlgn="b"/>
                      <a:r>
                        <a:rPr lang="en-SG" sz="1500" u="none" strike="noStrike">
                          <a:effectLst/>
                        </a:rPr>
                        <a:t>zombie</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dirty="0">
                          <a:effectLst/>
                        </a:rPr>
                        <a:t>0eda241fc65ccf35d9743309ac395215</a:t>
                      </a:r>
                      <a:endParaRPr lang="en-SG" sz="15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419486182"/>
                  </a:ext>
                </a:extLst>
              </a:tr>
              <a:tr h="334545">
                <a:tc>
                  <a:txBody>
                    <a:bodyPr/>
                    <a:lstStyle/>
                    <a:p>
                      <a:pPr algn="l" fontAlgn="b"/>
                      <a:r>
                        <a:rPr lang="en-SG" sz="1500" u="none" strike="noStrike">
                          <a:effectLst/>
                        </a:rPr>
                        <a:t>mundane</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dirty="0">
                          <a:effectLst/>
                        </a:rPr>
                        <a:t>147e19efcaca65ee9f16ac703514b374</a:t>
                      </a:r>
                      <a:endParaRPr lang="en-SG" sz="15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4061013542"/>
                  </a:ext>
                </a:extLst>
              </a:tr>
            </a:tbl>
          </a:graphicData>
        </a:graphic>
      </p:graphicFrame>
      <p:graphicFrame>
        <p:nvGraphicFramePr>
          <p:cNvPr id="7" name="Table 6">
            <a:extLst>
              <a:ext uri="{FF2B5EF4-FFF2-40B4-BE49-F238E27FC236}">
                <a16:creationId xmlns:a16="http://schemas.microsoft.com/office/drawing/2014/main" id="{0F0427E1-112E-49F1-B3A0-6879FA459C1D}"/>
              </a:ext>
            </a:extLst>
          </p:cNvPr>
          <p:cNvGraphicFramePr>
            <a:graphicFrameLocks noGrp="1"/>
          </p:cNvGraphicFramePr>
          <p:nvPr/>
        </p:nvGraphicFramePr>
        <p:xfrm>
          <a:off x="162752" y="1897288"/>
          <a:ext cx="4200526" cy="3303360"/>
        </p:xfrm>
        <a:graphic>
          <a:graphicData uri="http://schemas.openxmlformats.org/drawingml/2006/table">
            <a:tbl>
              <a:tblPr>
                <a:tableStyleId>{5C22544A-7EE6-4342-B048-85BDC9FD1C3A}</a:tableStyleId>
              </a:tblPr>
              <a:tblGrid>
                <a:gridCol w="335505">
                  <a:extLst>
                    <a:ext uri="{9D8B030D-6E8A-4147-A177-3AD203B41FA5}">
                      <a16:colId xmlns:a16="http://schemas.microsoft.com/office/drawing/2014/main" val="3121962747"/>
                    </a:ext>
                  </a:extLst>
                </a:gridCol>
                <a:gridCol w="697851">
                  <a:extLst>
                    <a:ext uri="{9D8B030D-6E8A-4147-A177-3AD203B41FA5}">
                      <a16:colId xmlns:a16="http://schemas.microsoft.com/office/drawing/2014/main" val="2219829389"/>
                    </a:ext>
                  </a:extLst>
                </a:gridCol>
                <a:gridCol w="2388798">
                  <a:extLst>
                    <a:ext uri="{9D8B030D-6E8A-4147-A177-3AD203B41FA5}">
                      <a16:colId xmlns:a16="http://schemas.microsoft.com/office/drawing/2014/main" val="624609036"/>
                    </a:ext>
                  </a:extLst>
                </a:gridCol>
                <a:gridCol w="778372">
                  <a:extLst>
                    <a:ext uri="{9D8B030D-6E8A-4147-A177-3AD203B41FA5}">
                      <a16:colId xmlns:a16="http://schemas.microsoft.com/office/drawing/2014/main" val="2123555446"/>
                    </a:ext>
                  </a:extLst>
                </a:gridCol>
              </a:tblGrid>
              <a:tr h="372195">
                <a:tc>
                  <a:txBody>
                    <a:bodyPr/>
                    <a:lstStyle/>
                    <a:p>
                      <a:pPr algn="ctr" fontAlgn="ctr"/>
                      <a:r>
                        <a:rPr lang="en-SG" sz="900" u="none" strike="noStrike" dirty="0" err="1">
                          <a:effectLst/>
                        </a:rPr>
                        <a:t>Sno</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tc>
                  <a:txBody>
                    <a:bodyPr/>
                    <a:lstStyle/>
                    <a:p>
                      <a:pPr algn="l" fontAlgn="b"/>
                      <a:r>
                        <a:rPr lang="en-SG" sz="900" u="none" strike="noStrike" dirty="0">
                          <a:effectLst/>
                        </a:rPr>
                        <a:t>Password</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l" fontAlgn="b"/>
                      <a:r>
                        <a:rPr lang="en-SG" sz="900" u="none" strike="noStrike" dirty="0">
                          <a:effectLst/>
                        </a:rPr>
                        <a:t>hashed value</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ctr" fontAlgn="ctr"/>
                      <a:r>
                        <a:rPr lang="en-SG" sz="900" u="none" strike="noStrike" dirty="0">
                          <a:effectLst/>
                        </a:rPr>
                        <a:t>Reduction Function</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extLst>
                  <a:ext uri="{0D108BD9-81ED-4DB2-BD59-A6C34878D82A}">
                    <a16:rowId xmlns:a16="http://schemas.microsoft.com/office/drawing/2014/main" val="2608489686"/>
                  </a:ext>
                </a:extLst>
              </a:tr>
              <a:tr h="195411">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10th</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515da2caf582ac4801cbb5d876c73c90</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14</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2230321156"/>
                  </a:ext>
                </a:extLst>
              </a:tr>
              <a:tr h="195411">
                <a:tc>
                  <a:txBody>
                    <a:bodyPr/>
                    <a:lstStyle/>
                    <a:p>
                      <a:pPr algn="ctr" fontAlgn="ctr"/>
                      <a:r>
                        <a:rPr lang="en-SG" sz="900" u="none" strike="noStrike">
                          <a:effectLst/>
                        </a:rPr>
                        <a:t>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Ababa</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bbf12b95db10da96472e2e019ffa4659</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754177723"/>
                  </a:ext>
                </a:extLst>
              </a:tr>
              <a:tr h="195411">
                <a:tc>
                  <a:txBody>
                    <a:bodyPr/>
                    <a:lstStyle/>
                    <a:p>
                      <a:pPr algn="ctr" fontAlgn="ctr"/>
                      <a:r>
                        <a:rPr lang="en-SG" sz="900" u="none" strike="noStrike">
                          <a:effectLst/>
                        </a:rPr>
                        <a:t>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TWA</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47221236d3df2a4cca11b1d7512faf7d</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13</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33471744"/>
                  </a:ext>
                </a:extLst>
              </a:tr>
              <a:tr h="195411">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Abater</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d48f58d9dc9af4b68b860e71f7336b44</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107673885"/>
                  </a:ext>
                </a:extLst>
              </a:tr>
              <a:tr h="195411">
                <a:tc>
                  <a:txBody>
                    <a:bodyPr/>
                    <a:lstStyle/>
                    <a:p>
                      <a:pPr algn="ctr" fontAlgn="ctr"/>
                      <a:r>
                        <a:rPr lang="en-SG" sz="900" u="none" strike="noStrike">
                          <a:effectLst/>
                        </a:rPr>
                        <a:t>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Aaron</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1c0a11cc4ddc0dbd3fa4d77232a4e22e</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810871189"/>
                  </a:ext>
                </a:extLst>
              </a:tr>
              <a:tr h="195411">
                <a:tc>
                  <a:txBody>
                    <a:bodyPr/>
                    <a:lstStyle/>
                    <a:p>
                      <a:pPr algn="ctr" fontAlgn="ctr"/>
                      <a:r>
                        <a:rPr lang="en-SG" sz="900" u="none" strike="noStrike">
                          <a:effectLst/>
                        </a:rPr>
                        <a:t>6</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mundane</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147e19efcaca65ee9f16ac703514b374</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472119415"/>
                  </a:ext>
                </a:extLst>
              </a:tr>
              <a:tr h="195411">
                <a:tc>
                  <a:txBody>
                    <a:bodyPr/>
                    <a:lstStyle/>
                    <a:p>
                      <a:pPr algn="ctr" fontAlgn="ctr"/>
                      <a:r>
                        <a:rPr lang="en-SG" sz="900" u="none" strike="noStrike">
                          <a:effectLst/>
                        </a:rPr>
                        <a:t>7</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bake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a6ecfad3e0f9a51c6335848449a91bed</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9</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435043284"/>
                  </a:ext>
                </a:extLst>
              </a:tr>
              <a:tr h="195411">
                <a:tc>
                  <a:txBody>
                    <a:bodyPr/>
                    <a:lstStyle/>
                    <a:p>
                      <a:pPr algn="ctr" fontAlgn="ctr"/>
                      <a:r>
                        <a:rPr lang="en-SG" sz="900" u="none" strike="noStrike">
                          <a:effectLst/>
                        </a:rPr>
                        <a:t>8</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zoo</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d2cbe65f53da8607e64173c1a83394fe</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4</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3425552931"/>
                  </a:ext>
                </a:extLst>
              </a:tr>
              <a:tr h="195411">
                <a:tc>
                  <a:txBody>
                    <a:bodyPr/>
                    <a:lstStyle/>
                    <a:p>
                      <a:pPr algn="ctr" fontAlgn="ctr"/>
                      <a:r>
                        <a:rPr lang="en-SG" sz="900" u="none" strike="noStrike">
                          <a:effectLst/>
                        </a:rPr>
                        <a:t>9</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zombie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0eda241fc65ccf35d9743309ac395215</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204773784"/>
                  </a:ext>
                </a:extLst>
              </a:tr>
              <a:tr h="195411">
                <a:tc>
                  <a:txBody>
                    <a:bodyPr/>
                    <a:lstStyle/>
                    <a:p>
                      <a:pPr algn="ctr" fontAlgn="ctr"/>
                      <a:r>
                        <a:rPr lang="en-SG" sz="900" u="none" strike="noStrike">
                          <a:effectLst/>
                        </a:rPr>
                        <a:t>10</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freehold</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47ebf781047c3340fd5b0363b10c82aa</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8</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4106899713"/>
                  </a:ext>
                </a:extLst>
              </a:tr>
              <a:tr h="195411">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abalone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6e1ba55b046f7d62bbd6dc33b63d5ec7</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674776512"/>
                  </a:ext>
                </a:extLst>
              </a:tr>
              <a:tr h="195411">
                <a:tc>
                  <a:txBody>
                    <a:bodyPr/>
                    <a:lstStyle/>
                    <a:p>
                      <a:pPr algn="ctr" fontAlgn="ctr"/>
                      <a:r>
                        <a:rPr lang="en-SG" sz="900" u="none" strike="noStrike">
                          <a:effectLst/>
                        </a:rPr>
                        <a:t>12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sun</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ebd556e6dfc99dbed29675ce1c6c68e5</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15</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316933637"/>
                  </a:ext>
                </a:extLst>
              </a:tr>
              <a:tr h="195411">
                <a:tc>
                  <a:txBody>
                    <a:bodyPr/>
                    <a:lstStyle/>
                    <a:p>
                      <a:pPr algn="ctr" fontAlgn="ctr"/>
                      <a:r>
                        <a:rPr lang="en-SG" sz="900" u="none" strike="noStrike">
                          <a:effectLst/>
                        </a:rPr>
                        <a:t>13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heel</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649be85da19882e6335962b2842385ea</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732433286"/>
                  </a:ext>
                </a:extLst>
              </a:tr>
              <a:tr h="195411">
                <a:tc>
                  <a:txBody>
                    <a:bodyPr/>
                    <a:lstStyle/>
                    <a:p>
                      <a:pPr algn="ctr" fontAlgn="ctr"/>
                      <a:r>
                        <a:rPr lang="en-SG" sz="900" u="none" strike="noStrike">
                          <a:effectLst/>
                        </a:rPr>
                        <a:t>14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insect</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dce41a93f7edb175dfc59a4d52105847</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7</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182137647"/>
                  </a:ext>
                </a:extLst>
              </a:tr>
              <a:tr h="195411">
                <a:tc>
                  <a:txBody>
                    <a:bodyPr/>
                    <a:lstStyle/>
                    <a:p>
                      <a:pPr algn="ctr" fontAlgn="ctr"/>
                      <a:r>
                        <a:rPr lang="en-SG" sz="900" u="none" strike="noStrike">
                          <a:effectLst/>
                        </a:rPr>
                        <a:t>15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prosecute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c18ac77dbe4b7211c616667e4f8fc526</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902479618"/>
                  </a:ext>
                </a:extLst>
              </a:tr>
            </a:tbl>
          </a:graphicData>
        </a:graphic>
      </p:graphicFrame>
      <p:graphicFrame>
        <p:nvGraphicFramePr>
          <p:cNvPr id="8" name="Table 7">
            <a:extLst>
              <a:ext uri="{FF2B5EF4-FFF2-40B4-BE49-F238E27FC236}">
                <a16:creationId xmlns:a16="http://schemas.microsoft.com/office/drawing/2014/main" id="{FE8E137C-9F2F-4E07-B20B-BB45BB103473}"/>
              </a:ext>
            </a:extLst>
          </p:cNvPr>
          <p:cNvGraphicFramePr>
            <a:graphicFrameLocks noGrp="1"/>
          </p:cNvGraphicFramePr>
          <p:nvPr/>
        </p:nvGraphicFramePr>
        <p:xfrm>
          <a:off x="4458944" y="4171950"/>
          <a:ext cx="4522305" cy="1764032"/>
        </p:xfrm>
        <a:graphic>
          <a:graphicData uri="http://schemas.openxmlformats.org/drawingml/2006/table">
            <a:tbl>
              <a:tblPr>
                <a:tableStyleId>{5C22544A-7EE6-4342-B048-85BDC9FD1C3A}</a:tableStyleId>
              </a:tblPr>
              <a:tblGrid>
                <a:gridCol w="971234">
                  <a:extLst>
                    <a:ext uri="{9D8B030D-6E8A-4147-A177-3AD203B41FA5}">
                      <a16:colId xmlns:a16="http://schemas.microsoft.com/office/drawing/2014/main" val="53550043"/>
                    </a:ext>
                  </a:extLst>
                </a:gridCol>
                <a:gridCol w="3551071">
                  <a:extLst>
                    <a:ext uri="{9D8B030D-6E8A-4147-A177-3AD203B41FA5}">
                      <a16:colId xmlns:a16="http://schemas.microsoft.com/office/drawing/2014/main" val="2179700714"/>
                    </a:ext>
                  </a:extLst>
                </a:gridCol>
              </a:tblGrid>
              <a:tr h="212884">
                <a:tc gridSpan="2">
                  <a:txBody>
                    <a:bodyPr/>
                    <a:lstStyle/>
                    <a:p>
                      <a:pPr algn="l" fontAlgn="b"/>
                      <a:r>
                        <a:rPr lang="en-SG" sz="1400" u="none" strike="noStrike">
                          <a:effectLst/>
                        </a:rPr>
                        <a:t>Rainbow Table:</a:t>
                      </a:r>
                      <a:endParaRPr lang="en-SG" sz="1400" b="0" i="0" u="none" strike="noStrike">
                        <a:solidFill>
                          <a:srgbClr val="000000"/>
                        </a:solidFill>
                        <a:effectLst/>
                        <a:latin typeface="Calibri Light" panose="020F0302020204030204" pitchFamily="34" charset="0"/>
                      </a:endParaRPr>
                    </a:p>
                  </a:txBody>
                  <a:tcPr marL="7144" marR="7144" marT="7144" marB="0" anchor="b"/>
                </a:tc>
                <a:tc hMerge="1">
                  <a:txBody>
                    <a:bodyPr/>
                    <a:lstStyle/>
                    <a:p>
                      <a:endParaRPr lang="en-SG"/>
                    </a:p>
                  </a:txBody>
                  <a:tcPr/>
                </a:tc>
                <a:extLst>
                  <a:ext uri="{0D108BD9-81ED-4DB2-BD59-A6C34878D82A}">
                    <a16:rowId xmlns:a16="http://schemas.microsoft.com/office/drawing/2014/main" val="2112298910"/>
                  </a:ext>
                </a:extLst>
              </a:tr>
              <a:tr h="212884">
                <a:tc>
                  <a:txBody>
                    <a:bodyPr/>
                    <a:lstStyle/>
                    <a:p>
                      <a:pPr algn="l" fontAlgn="b"/>
                      <a:r>
                        <a:rPr lang="en-SG" sz="1400" u="none" strike="noStrike">
                          <a:effectLst/>
                        </a:rPr>
                        <a:t>10th</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147e19efcaca65ee9f16ac703514b374</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96181686"/>
                  </a:ext>
                </a:extLst>
              </a:tr>
              <a:tr h="212884">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351782511"/>
                  </a:ext>
                </a:extLst>
              </a:tr>
              <a:tr h="212884">
                <a:tc>
                  <a:txBody>
                    <a:bodyPr/>
                    <a:lstStyle/>
                    <a:p>
                      <a:pPr algn="l" fontAlgn="b"/>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endParaRPr lang="en-SG" sz="1400" b="0" i="0" u="none" strike="noStrike" dirty="0">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72791377"/>
                  </a:ext>
                </a:extLst>
              </a:tr>
              <a:tr h="212884">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tc>
                  <a:txBody>
                    <a:bodyPr/>
                    <a:lstStyle/>
                    <a:p>
                      <a:pPr algn="l" fontAlgn="b"/>
                      <a:endParaRPr lang="en-SG" sz="1400" b="0" i="0" u="none" strike="noStrike" dirty="0">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868617487"/>
                  </a:ext>
                </a:extLst>
              </a:tr>
              <a:tr h="212884">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449527758"/>
                  </a:ext>
                </a:extLst>
              </a:tr>
              <a:tr h="212884">
                <a:tc>
                  <a:txBody>
                    <a:bodyPr/>
                    <a:lstStyle/>
                    <a:p>
                      <a:pPr algn="l" fontAlgn="b"/>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319711531"/>
                  </a:ext>
                </a:extLst>
              </a:tr>
              <a:tr h="212884">
                <a:tc>
                  <a:txBody>
                    <a:bodyPr/>
                    <a:lstStyle/>
                    <a:p>
                      <a:pPr algn="l" fontAlgn="b"/>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975455850"/>
                  </a:ext>
                </a:extLst>
              </a:tr>
            </a:tbl>
          </a:graphicData>
        </a:graphic>
      </p:graphicFrame>
      <p:sp>
        <p:nvSpPr>
          <p:cNvPr id="3" name="TextBox 2">
            <a:extLst>
              <a:ext uri="{FF2B5EF4-FFF2-40B4-BE49-F238E27FC236}">
                <a16:creationId xmlns:a16="http://schemas.microsoft.com/office/drawing/2014/main" id="{8A1C0596-F38B-4F22-8097-E35379351272}"/>
              </a:ext>
            </a:extLst>
          </p:cNvPr>
          <p:cNvSpPr txBox="1"/>
          <p:nvPr/>
        </p:nvSpPr>
        <p:spPr>
          <a:xfrm>
            <a:off x="4458943" y="1907227"/>
            <a:ext cx="4522304" cy="300082"/>
          </a:xfrm>
          <a:prstGeom prst="rect">
            <a:avLst/>
          </a:prstGeom>
          <a:solidFill>
            <a:schemeClr val="accent6">
              <a:lumMod val="20000"/>
              <a:lumOff val="80000"/>
            </a:schemeClr>
          </a:solidFill>
        </p:spPr>
        <p:txBody>
          <a:bodyPr wrap="square" rtlCol="0">
            <a:spAutoFit/>
          </a:bodyPr>
          <a:lstStyle/>
          <a:p>
            <a:r>
              <a:rPr lang="en-SG" sz="1350" dirty="0"/>
              <a:t>Hash-list:</a:t>
            </a:r>
          </a:p>
        </p:txBody>
      </p:sp>
    </p:spTree>
    <p:extLst>
      <p:ext uri="{BB962C8B-B14F-4D97-AF65-F5344CB8AC3E}">
        <p14:creationId xmlns:p14="http://schemas.microsoft.com/office/powerpoint/2010/main" val="9033879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Rainbow table:</a:t>
            </a:r>
          </a:p>
        </p:txBody>
      </p:sp>
      <p:graphicFrame>
        <p:nvGraphicFramePr>
          <p:cNvPr id="7" name="Table 6">
            <a:extLst>
              <a:ext uri="{FF2B5EF4-FFF2-40B4-BE49-F238E27FC236}">
                <a16:creationId xmlns:a16="http://schemas.microsoft.com/office/drawing/2014/main" id="{0F0427E1-112E-49F1-B3A0-6879FA459C1D}"/>
              </a:ext>
            </a:extLst>
          </p:cNvPr>
          <p:cNvGraphicFramePr>
            <a:graphicFrameLocks noGrp="1"/>
          </p:cNvGraphicFramePr>
          <p:nvPr/>
        </p:nvGraphicFramePr>
        <p:xfrm>
          <a:off x="162752" y="1897288"/>
          <a:ext cx="4200526" cy="3303360"/>
        </p:xfrm>
        <a:graphic>
          <a:graphicData uri="http://schemas.openxmlformats.org/drawingml/2006/table">
            <a:tbl>
              <a:tblPr>
                <a:tableStyleId>{5C22544A-7EE6-4342-B048-85BDC9FD1C3A}</a:tableStyleId>
              </a:tblPr>
              <a:tblGrid>
                <a:gridCol w="335505">
                  <a:extLst>
                    <a:ext uri="{9D8B030D-6E8A-4147-A177-3AD203B41FA5}">
                      <a16:colId xmlns:a16="http://schemas.microsoft.com/office/drawing/2014/main" val="3121962747"/>
                    </a:ext>
                  </a:extLst>
                </a:gridCol>
                <a:gridCol w="697851">
                  <a:extLst>
                    <a:ext uri="{9D8B030D-6E8A-4147-A177-3AD203B41FA5}">
                      <a16:colId xmlns:a16="http://schemas.microsoft.com/office/drawing/2014/main" val="2219829389"/>
                    </a:ext>
                  </a:extLst>
                </a:gridCol>
                <a:gridCol w="2388798">
                  <a:extLst>
                    <a:ext uri="{9D8B030D-6E8A-4147-A177-3AD203B41FA5}">
                      <a16:colId xmlns:a16="http://schemas.microsoft.com/office/drawing/2014/main" val="624609036"/>
                    </a:ext>
                  </a:extLst>
                </a:gridCol>
                <a:gridCol w="778372">
                  <a:extLst>
                    <a:ext uri="{9D8B030D-6E8A-4147-A177-3AD203B41FA5}">
                      <a16:colId xmlns:a16="http://schemas.microsoft.com/office/drawing/2014/main" val="2123555446"/>
                    </a:ext>
                  </a:extLst>
                </a:gridCol>
              </a:tblGrid>
              <a:tr h="372195">
                <a:tc>
                  <a:txBody>
                    <a:bodyPr/>
                    <a:lstStyle/>
                    <a:p>
                      <a:pPr algn="ctr" fontAlgn="ctr"/>
                      <a:r>
                        <a:rPr lang="en-SG" sz="900" u="none" strike="noStrike" dirty="0" err="1">
                          <a:effectLst/>
                        </a:rPr>
                        <a:t>Sno</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tc>
                  <a:txBody>
                    <a:bodyPr/>
                    <a:lstStyle/>
                    <a:p>
                      <a:pPr algn="l" fontAlgn="b"/>
                      <a:r>
                        <a:rPr lang="en-SG" sz="900" u="none" strike="noStrike" dirty="0">
                          <a:effectLst/>
                        </a:rPr>
                        <a:t>Password</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l" fontAlgn="b"/>
                      <a:r>
                        <a:rPr lang="en-SG" sz="900" u="none" strike="noStrike" dirty="0">
                          <a:effectLst/>
                        </a:rPr>
                        <a:t>hashed value</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ctr" fontAlgn="ctr"/>
                      <a:r>
                        <a:rPr lang="en-SG" sz="900" u="none" strike="noStrike" dirty="0">
                          <a:effectLst/>
                        </a:rPr>
                        <a:t>Reduction Function</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extLst>
                  <a:ext uri="{0D108BD9-81ED-4DB2-BD59-A6C34878D82A}">
                    <a16:rowId xmlns:a16="http://schemas.microsoft.com/office/drawing/2014/main" val="2608489686"/>
                  </a:ext>
                </a:extLst>
              </a:tr>
              <a:tr h="195411">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10th</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515da2caf582ac4801cbb5d876c73c90</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14</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2230321156"/>
                  </a:ext>
                </a:extLst>
              </a:tr>
              <a:tr h="195411">
                <a:tc>
                  <a:txBody>
                    <a:bodyPr/>
                    <a:lstStyle/>
                    <a:p>
                      <a:pPr algn="ctr" fontAlgn="ctr"/>
                      <a:r>
                        <a:rPr lang="en-SG" sz="900" u="none" strike="noStrike">
                          <a:effectLst/>
                        </a:rPr>
                        <a:t>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Ababa</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bbf12b95db10da96472e2e019ffa4659</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754177723"/>
                  </a:ext>
                </a:extLst>
              </a:tr>
              <a:tr h="195411">
                <a:tc>
                  <a:txBody>
                    <a:bodyPr/>
                    <a:lstStyle/>
                    <a:p>
                      <a:pPr algn="ctr" fontAlgn="ctr"/>
                      <a:r>
                        <a:rPr lang="en-SG" sz="900" u="none" strike="noStrike">
                          <a:effectLst/>
                        </a:rPr>
                        <a:t>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TWA</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47221236d3df2a4cca11b1d7512faf7d</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13</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33471744"/>
                  </a:ext>
                </a:extLst>
              </a:tr>
              <a:tr h="195411">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Abater</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d48f58d9dc9af4b68b860e71f7336b44</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107673885"/>
                  </a:ext>
                </a:extLst>
              </a:tr>
              <a:tr h="195411">
                <a:tc>
                  <a:txBody>
                    <a:bodyPr/>
                    <a:lstStyle/>
                    <a:p>
                      <a:pPr algn="ctr" fontAlgn="ctr"/>
                      <a:r>
                        <a:rPr lang="en-SG" sz="900" u="none" strike="noStrike">
                          <a:effectLst/>
                        </a:rPr>
                        <a:t>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Aaron</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1c0a11cc4ddc0dbd3fa4d77232a4e22e</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810871189"/>
                  </a:ext>
                </a:extLst>
              </a:tr>
              <a:tr h="195411">
                <a:tc>
                  <a:txBody>
                    <a:bodyPr/>
                    <a:lstStyle/>
                    <a:p>
                      <a:pPr algn="ctr" fontAlgn="ctr"/>
                      <a:r>
                        <a:rPr lang="en-SG" sz="900" u="none" strike="noStrike">
                          <a:effectLst/>
                        </a:rPr>
                        <a:t>6</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mundane</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147e19efcaca65ee9f16ac703514b374</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472119415"/>
                  </a:ext>
                </a:extLst>
              </a:tr>
              <a:tr h="195411">
                <a:tc>
                  <a:txBody>
                    <a:bodyPr/>
                    <a:lstStyle/>
                    <a:p>
                      <a:pPr algn="ctr" fontAlgn="ctr"/>
                      <a:r>
                        <a:rPr lang="en-SG" sz="900" u="none" strike="noStrike">
                          <a:effectLst/>
                        </a:rPr>
                        <a:t>7</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bake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a6ecfad3e0f9a51c6335848449a91bed</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9</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435043284"/>
                  </a:ext>
                </a:extLst>
              </a:tr>
              <a:tr h="195411">
                <a:tc>
                  <a:txBody>
                    <a:bodyPr/>
                    <a:lstStyle/>
                    <a:p>
                      <a:pPr algn="ctr" fontAlgn="ctr"/>
                      <a:r>
                        <a:rPr lang="en-SG" sz="900" u="none" strike="noStrike">
                          <a:effectLst/>
                        </a:rPr>
                        <a:t>8</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zoo</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d2cbe65f53da8607e64173c1a83394fe</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4</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3425552931"/>
                  </a:ext>
                </a:extLst>
              </a:tr>
              <a:tr h="195411">
                <a:tc>
                  <a:txBody>
                    <a:bodyPr/>
                    <a:lstStyle/>
                    <a:p>
                      <a:pPr algn="ctr" fontAlgn="ctr"/>
                      <a:r>
                        <a:rPr lang="en-SG" sz="900" u="none" strike="noStrike">
                          <a:effectLst/>
                        </a:rPr>
                        <a:t>9</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zombie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0eda241fc65ccf35d9743309ac395215</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204773784"/>
                  </a:ext>
                </a:extLst>
              </a:tr>
              <a:tr h="195411">
                <a:tc>
                  <a:txBody>
                    <a:bodyPr/>
                    <a:lstStyle/>
                    <a:p>
                      <a:pPr algn="ctr" fontAlgn="ctr"/>
                      <a:r>
                        <a:rPr lang="en-SG" sz="900" u="none" strike="noStrike">
                          <a:effectLst/>
                        </a:rPr>
                        <a:t>10</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freehold</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47ebf781047c3340fd5b0363b10c82aa</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8</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4106899713"/>
                  </a:ext>
                </a:extLst>
              </a:tr>
              <a:tr h="195411">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abalone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6e1ba55b046f7d62bbd6dc33b63d5ec7</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674776512"/>
                  </a:ext>
                </a:extLst>
              </a:tr>
              <a:tr h="195411">
                <a:tc>
                  <a:txBody>
                    <a:bodyPr/>
                    <a:lstStyle/>
                    <a:p>
                      <a:pPr algn="ctr" fontAlgn="ctr"/>
                      <a:r>
                        <a:rPr lang="en-SG" sz="900" u="none" strike="noStrike">
                          <a:effectLst/>
                        </a:rPr>
                        <a:t>12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sun</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ebd556e6dfc99dbed29675ce1c6c68e5</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15</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316933637"/>
                  </a:ext>
                </a:extLst>
              </a:tr>
              <a:tr h="195411">
                <a:tc>
                  <a:txBody>
                    <a:bodyPr/>
                    <a:lstStyle/>
                    <a:p>
                      <a:pPr algn="ctr" fontAlgn="ctr"/>
                      <a:r>
                        <a:rPr lang="en-SG" sz="900" u="none" strike="noStrike">
                          <a:effectLst/>
                        </a:rPr>
                        <a:t>13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heel</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649be85da19882e6335962b2842385ea</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732433286"/>
                  </a:ext>
                </a:extLst>
              </a:tr>
              <a:tr h="195411">
                <a:tc>
                  <a:txBody>
                    <a:bodyPr/>
                    <a:lstStyle/>
                    <a:p>
                      <a:pPr algn="ctr" fontAlgn="ctr"/>
                      <a:r>
                        <a:rPr lang="en-SG" sz="900" u="none" strike="noStrike">
                          <a:effectLst/>
                        </a:rPr>
                        <a:t>14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insect</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dce41a93f7edb175dfc59a4d52105847</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7</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182137647"/>
                  </a:ext>
                </a:extLst>
              </a:tr>
              <a:tr h="195411">
                <a:tc>
                  <a:txBody>
                    <a:bodyPr/>
                    <a:lstStyle/>
                    <a:p>
                      <a:pPr algn="ctr" fontAlgn="ctr"/>
                      <a:r>
                        <a:rPr lang="en-SG" sz="900" u="none" strike="noStrike">
                          <a:effectLst/>
                        </a:rPr>
                        <a:t>15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prosecute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c18ac77dbe4b7211c616667e4f8fc526</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902479618"/>
                  </a:ext>
                </a:extLst>
              </a:tr>
            </a:tbl>
          </a:graphicData>
        </a:graphic>
      </p:graphicFrame>
      <p:graphicFrame>
        <p:nvGraphicFramePr>
          <p:cNvPr id="8" name="Table 7">
            <a:extLst>
              <a:ext uri="{FF2B5EF4-FFF2-40B4-BE49-F238E27FC236}">
                <a16:creationId xmlns:a16="http://schemas.microsoft.com/office/drawing/2014/main" id="{FE8E137C-9F2F-4E07-B20B-BB45BB103473}"/>
              </a:ext>
            </a:extLst>
          </p:cNvPr>
          <p:cNvGraphicFramePr>
            <a:graphicFrameLocks noGrp="1"/>
          </p:cNvGraphicFramePr>
          <p:nvPr/>
        </p:nvGraphicFramePr>
        <p:xfrm>
          <a:off x="4458944" y="4171950"/>
          <a:ext cx="4522305" cy="1764032"/>
        </p:xfrm>
        <a:graphic>
          <a:graphicData uri="http://schemas.openxmlformats.org/drawingml/2006/table">
            <a:tbl>
              <a:tblPr>
                <a:tableStyleId>{5C22544A-7EE6-4342-B048-85BDC9FD1C3A}</a:tableStyleId>
              </a:tblPr>
              <a:tblGrid>
                <a:gridCol w="971234">
                  <a:extLst>
                    <a:ext uri="{9D8B030D-6E8A-4147-A177-3AD203B41FA5}">
                      <a16:colId xmlns:a16="http://schemas.microsoft.com/office/drawing/2014/main" val="53550043"/>
                    </a:ext>
                  </a:extLst>
                </a:gridCol>
                <a:gridCol w="3551071">
                  <a:extLst>
                    <a:ext uri="{9D8B030D-6E8A-4147-A177-3AD203B41FA5}">
                      <a16:colId xmlns:a16="http://schemas.microsoft.com/office/drawing/2014/main" val="2179700714"/>
                    </a:ext>
                  </a:extLst>
                </a:gridCol>
              </a:tblGrid>
              <a:tr h="212884">
                <a:tc gridSpan="2">
                  <a:txBody>
                    <a:bodyPr/>
                    <a:lstStyle/>
                    <a:p>
                      <a:pPr algn="l" fontAlgn="b"/>
                      <a:r>
                        <a:rPr lang="en-SG" sz="1400" u="none" strike="noStrike">
                          <a:effectLst/>
                        </a:rPr>
                        <a:t>Rainbow Table:</a:t>
                      </a:r>
                      <a:endParaRPr lang="en-SG" sz="1400" b="0" i="0" u="none" strike="noStrike">
                        <a:solidFill>
                          <a:srgbClr val="000000"/>
                        </a:solidFill>
                        <a:effectLst/>
                        <a:latin typeface="Calibri Light" panose="020F0302020204030204" pitchFamily="34" charset="0"/>
                      </a:endParaRPr>
                    </a:p>
                  </a:txBody>
                  <a:tcPr marL="7144" marR="7144" marT="7144" marB="0" anchor="b"/>
                </a:tc>
                <a:tc hMerge="1">
                  <a:txBody>
                    <a:bodyPr/>
                    <a:lstStyle/>
                    <a:p>
                      <a:endParaRPr lang="en-SG"/>
                    </a:p>
                  </a:txBody>
                  <a:tcPr/>
                </a:tc>
                <a:extLst>
                  <a:ext uri="{0D108BD9-81ED-4DB2-BD59-A6C34878D82A}">
                    <a16:rowId xmlns:a16="http://schemas.microsoft.com/office/drawing/2014/main" val="2112298910"/>
                  </a:ext>
                </a:extLst>
              </a:tr>
              <a:tr h="212884">
                <a:tc>
                  <a:txBody>
                    <a:bodyPr/>
                    <a:lstStyle/>
                    <a:p>
                      <a:pPr algn="l" fontAlgn="b"/>
                      <a:r>
                        <a:rPr lang="en-SG" sz="1400" u="none" strike="noStrike">
                          <a:effectLst/>
                        </a:rPr>
                        <a:t>10th</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147e19efcaca65ee9f16ac703514b374</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96181686"/>
                  </a:ext>
                </a:extLst>
              </a:tr>
              <a:tr h="212884">
                <a:tc>
                  <a:txBody>
                    <a:bodyPr/>
                    <a:lstStyle/>
                    <a:p>
                      <a:pPr algn="l" fontAlgn="b"/>
                      <a:r>
                        <a:rPr lang="en-SG" sz="1400" u="none" strike="noStrike">
                          <a:effectLst/>
                        </a:rPr>
                        <a:t>Ababa</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147e19efcaca65ee9f16ac703514b374</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351782511"/>
                  </a:ext>
                </a:extLst>
              </a:tr>
              <a:tr h="212884">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tc>
                  <a:txBody>
                    <a:bodyPr/>
                    <a:lstStyle/>
                    <a:p>
                      <a:pPr algn="l" fontAlgn="b"/>
                      <a:endParaRPr lang="en-SG" sz="14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72791377"/>
                  </a:ext>
                </a:extLst>
              </a:tr>
              <a:tr h="212884">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tc>
                  <a:txBody>
                    <a:bodyPr/>
                    <a:lstStyle/>
                    <a:p>
                      <a:pPr algn="l" fontAlgn="b"/>
                      <a:endParaRPr lang="en-SG" sz="1400" b="0" i="0" u="none" strike="noStrike" dirty="0">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868617487"/>
                  </a:ext>
                </a:extLst>
              </a:tr>
              <a:tr h="212884">
                <a:tc>
                  <a:txBody>
                    <a:bodyPr/>
                    <a:lstStyle/>
                    <a:p>
                      <a:pPr algn="l" fontAlgn="b"/>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449527758"/>
                  </a:ext>
                </a:extLst>
              </a:tr>
              <a:tr h="212884">
                <a:tc>
                  <a:txBody>
                    <a:bodyPr/>
                    <a:lstStyle/>
                    <a:p>
                      <a:pPr algn="l" fontAlgn="b"/>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319711531"/>
                  </a:ext>
                </a:extLst>
              </a:tr>
              <a:tr h="212884">
                <a:tc>
                  <a:txBody>
                    <a:bodyPr/>
                    <a:lstStyle/>
                    <a:p>
                      <a:pPr algn="l" fontAlgn="b"/>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975455850"/>
                  </a:ext>
                </a:extLst>
              </a:tr>
            </a:tbl>
          </a:graphicData>
        </a:graphic>
      </p:graphicFrame>
      <p:graphicFrame>
        <p:nvGraphicFramePr>
          <p:cNvPr id="3" name="Table 2">
            <a:extLst>
              <a:ext uri="{FF2B5EF4-FFF2-40B4-BE49-F238E27FC236}">
                <a16:creationId xmlns:a16="http://schemas.microsoft.com/office/drawing/2014/main" id="{EA62BC82-938B-4A9A-9F42-263A4D613D08}"/>
              </a:ext>
            </a:extLst>
          </p:cNvPr>
          <p:cNvGraphicFramePr>
            <a:graphicFrameLocks noGrp="1"/>
          </p:cNvGraphicFramePr>
          <p:nvPr/>
        </p:nvGraphicFramePr>
        <p:xfrm>
          <a:off x="4458944" y="2201469"/>
          <a:ext cx="4522304" cy="1665160"/>
        </p:xfrm>
        <a:graphic>
          <a:graphicData uri="http://schemas.openxmlformats.org/drawingml/2006/table">
            <a:tbl>
              <a:tblPr>
                <a:tableStyleId>{073A0DAA-6AF3-43AB-8588-CEC1D06C72B9}</a:tableStyleId>
              </a:tblPr>
              <a:tblGrid>
                <a:gridCol w="930515">
                  <a:extLst>
                    <a:ext uri="{9D8B030D-6E8A-4147-A177-3AD203B41FA5}">
                      <a16:colId xmlns:a16="http://schemas.microsoft.com/office/drawing/2014/main" val="4166930330"/>
                    </a:ext>
                  </a:extLst>
                </a:gridCol>
                <a:gridCol w="3591789">
                  <a:extLst>
                    <a:ext uri="{9D8B030D-6E8A-4147-A177-3AD203B41FA5}">
                      <a16:colId xmlns:a16="http://schemas.microsoft.com/office/drawing/2014/main" val="1834172749"/>
                    </a:ext>
                  </a:extLst>
                </a:gridCol>
              </a:tblGrid>
              <a:tr h="333032">
                <a:tc>
                  <a:txBody>
                    <a:bodyPr/>
                    <a:lstStyle/>
                    <a:p>
                      <a:pPr algn="l" fontAlgn="b"/>
                      <a:r>
                        <a:rPr lang="en-SG" sz="1500" u="none" strike="noStrike">
                          <a:effectLst/>
                        </a:rPr>
                        <a:t>Ababa</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a:effectLst/>
                        </a:rPr>
                        <a:t>bbf12b95db10da96472e2e019ffa4659</a:t>
                      </a:r>
                      <a:endParaRPr lang="en-SG" sz="15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447591766"/>
                  </a:ext>
                </a:extLst>
              </a:tr>
              <a:tr h="333032">
                <a:tc>
                  <a:txBody>
                    <a:bodyPr/>
                    <a:lstStyle/>
                    <a:p>
                      <a:pPr algn="l" fontAlgn="b"/>
                      <a:r>
                        <a:rPr lang="en-SG" sz="1500" u="none" strike="noStrike">
                          <a:effectLst/>
                        </a:rPr>
                        <a:t>mundane</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dirty="0">
                          <a:effectLst/>
                        </a:rPr>
                        <a:t>147e19efcaca65ee9f16ac703514b374</a:t>
                      </a:r>
                      <a:endParaRPr lang="en-SG" sz="15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4009634213"/>
                  </a:ext>
                </a:extLst>
              </a:tr>
              <a:tr h="333032">
                <a:tc>
                  <a:txBody>
                    <a:bodyPr/>
                    <a:lstStyle/>
                    <a:p>
                      <a:pPr algn="l" fontAlgn="b"/>
                      <a:r>
                        <a:rPr lang="en-SG" sz="1500" u="none" strike="noStrike">
                          <a:effectLst/>
                        </a:rPr>
                        <a:t>mundane</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dirty="0">
                          <a:effectLst/>
                        </a:rPr>
                        <a:t>147e19efcaca65ee9f16ac703514b374</a:t>
                      </a:r>
                      <a:endParaRPr lang="en-SG" sz="15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633137712"/>
                  </a:ext>
                </a:extLst>
              </a:tr>
              <a:tr h="333032">
                <a:tc>
                  <a:txBody>
                    <a:bodyPr/>
                    <a:lstStyle/>
                    <a:p>
                      <a:pPr algn="l" fontAlgn="b"/>
                      <a:r>
                        <a:rPr lang="en-SG" sz="1500" u="none" strike="noStrike">
                          <a:effectLst/>
                        </a:rPr>
                        <a:t>mundane</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dirty="0">
                          <a:effectLst/>
                        </a:rPr>
                        <a:t>147e19efcaca65ee9f16ac703514b374</a:t>
                      </a:r>
                      <a:endParaRPr lang="en-SG" sz="15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027120700"/>
                  </a:ext>
                </a:extLst>
              </a:tr>
              <a:tr h="333032">
                <a:tc>
                  <a:txBody>
                    <a:bodyPr/>
                    <a:lstStyle/>
                    <a:p>
                      <a:pPr algn="l" fontAlgn="b"/>
                      <a:r>
                        <a:rPr lang="en-SG" sz="1500" u="none" strike="noStrike">
                          <a:effectLst/>
                        </a:rPr>
                        <a:t>mundane</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dirty="0">
                          <a:effectLst/>
                        </a:rPr>
                        <a:t>147e19efcaca65ee9f16ac703514b374</a:t>
                      </a:r>
                      <a:endParaRPr lang="en-SG" sz="15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877029619"/>
                  </a:ext>
                </a:extLst>
              </a:tr>
            </a:tbl>
          </a:graphicData>
        </a:graphic>
      </p:graphicFrame>
      <p:sp>
        <p:nvSpPr>
          <p:cNvPr id="6" name="TextBox 5">
            <a:extLst>
              <a:ext uri="{FF2B5EF4-FFF2-40B4-BE49-F238E27FC236}">
                <a16:creationId xmlns:a16="http://schemas.microsoft.com/office/drawing/2014/main" id="{0E9342DF-1729-4676-B425-A9543F6B37D3}"/>
              </a:ext>
            </a:extLst>
          </p:cNvPr>
          <p:cNvSpPr txBox="1"/>
          <p:nvPr/>
        </p:nvSpPr>
        <p:spPr>
          <a:xfrm>
            <a:off x="4458943" y="1907227"/>
            <a:ext cx="4522304" cy="300082"/>
          </a:xfrm>
          <a:prstGeom prst="rect">
            <a:avLst/>
          </a:prstGeom>
          <a:solidFill>
            <a:schemeClr val="accent6">
              <a:lumMod val="20000"/>
              <a:lumOff val="80000"/>
            </a:schemeClr>
          </a:solidFill>
        </p:spPr>
        <p:txBody>
          <a:bodyPr wrap="square" rtlCol="0">
            <a:spAutoFit/>
          </a:bodyPr>
          <a:lstStyle/>
          <a:p>
            <a:r>
              <a:rPr lang="en-SG" sz="1350" dirty="0"/>
              <a:t>Hash-list:</a:t>
            </a:r>
          </a:p>
        </p:txBody>
      </p:sp>
    </p:spTree>
    <p:extLst>
      <p:ext uri="{BB962C8B-B14F-4D97-AF65-F5344CB8AC3E}">
        <p14:creationId xmlns:p14="http://schemas.microsoft.com/office/powerpoint/2010/main" val="5177539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Rainbow table:</a:t>
            </a:r>
          </a:p>
        </p:txBody>
      </p:sp>
      <p:graphicFrame>
        <p:nvGraphicFramePr>
          <p:cNvPr id="7" name="Table 6">
            <a:extLst>
              <a:ext uri="{FF2B5EF4-FFF2-40B4-BE49-F238E27FC236}">
                <a16:creationId xmlns:a16="http://schemas.microsoft.com/office/drawing/2014/main" id="{0F0427E1-112E-49F1-B3A0-6879FA459C1D}"/>
              </a:ext>
            </a:extLst>
          </p:cNvPr>
          <p:cNvGraphicFramePr>
            <a:graphicFrameLocks noGrp="1"/>
          </p:cNvGraphicFramePr>
          <p:nvPr/>
        </p:nvGraphicFramePr>
        <p:xfrm>
          <a:off x="162752" y="1897288"/>
          <a:ext cx="4200526" cy="3303360"/>
        </p:xfrm>
        <a:graphic>
          <a:graphicData uri="http://schemas.openxmlformats.org/drawingml/2006/table">
            <a:tbl>
              <a:tblPr>
                <a:tableStyleId>{5C22544A-7EE6-4342-B048-85BDC9FD1C3A}</a:tableStyleId>
              </a:tblPr>
              <a:tblGrid>
                <a:gridCol w="335505">
                  <a:extLst>
                    <a:ext uri="{9D8B030D-6E8A-4147-A177-3AD203B41FA5}">
                      <a16:colId xmlns:a16="http://schemas.microsoft.com/office/drawing/2014/main" val="3121962747"/>
                    </a:ext>
                  </a:extLst>
                </a:gridCol>
                <a:gridCol w="697851">
                  <a:extLst>
                    <a:ext uri="{9D8B030D-6E8A-4147-A177-3AD203B41FA5}">
                      <a16:colId xmlns:a16="http://schemas.microsoft.com/office/drawing/2014/main" val="2219829389"/>
                    </a:ext>
                  </a:extLst>
                </a:gridCol>
                <a:gridCol w="2388798">
                  <a:extLst>
                    <a:ext uri="{9D8B030D-6E8A-4147-A177-3AD203B41FA5}">
                      <a16:colId xmlns:a16="http://schemas.microsoft.com/office/drawing/2014/main" val="624609036"/>
                    </a:ext>
                  </a:extLst>
                </a:gridCol>
                <a:gridCol w="778372">
                  <a:extLst>
                    <a:ext uri="{9D8B030D-6E8A-4147-A177-3AD203B41FA5}">
                      <a16:colId xmlns:a16="http://schemas.microsoft.com/office/drawing/2014/main" val="2123555446"/>
                    </a:ext>
                  </a:extLst>
                </a:gridCol>
              </a:tblGrid>
              <a:tr h="372195">
                <a:tc>
                  <a:txBody>
                    <a:bodyPr/>
                    <a:lstStyle/>
                    <a:p>
                      <a:pPr algn="ctr" fontAlgn="ctr"/>
                      <a:r>
                        <a:rPr lang="en-SG" sz="900" u="none" strike="noStrike" dirty="0" err="1">
                          <a:effectLst/>
                        </a:rPr>
                        <a:t>Sno</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tc>
                  <a:txBody>
                    <a:bodyPr/>
                    <a:lstStyle/>
                    <a:p>
                      <a:pPr algn="l" fontAlgn="b"/>
                      <a:r>
                        <a:rPr lang="en-SG" sz="900" u="none" strike="noStrike" dirty="0">
                          <a:effectLst/>
                        </a:rPr>
                        <a:t>Password</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l" fontAlgn="b"/>
                      <a:r>
                        <a:rPr lang="en-SG" sz="900" u="none" strike="noStrike" dirty="0">
                          <a:effectLst/>
                        </a:rPr>
                        <a:t>hashed value</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ctr" fontAlgn="ctr"/>
                      <a:r>
                        <a:rPr lang="en-SG" sz="900" u="none" strike="noStrike" dirty="0">
                          <a:effectLst/>
                        </a:rPr>
                        <a:t>Reduction Function</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extLst>
                  <a:ext uri="{0D108BD9-81ED-4DB2-BD59-A6C34878D82A}">
                    <a16:rowId xmlns:a16="http://schemas.microsoft.com/office/drawing/2014/main" val="2608489686"/>
                  </a:ext>
                </a:extLst>
              </a:tr>
              <a:tr h="195411">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10th</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515da2caf582ac4801cbb5d876c73c90</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14</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2230321156"/>
                  </a:ext>
                </a:extLst>
              </a:tr>
              <a:tr h="195411">
                <a:tc>
                  <a:txBody>
                    <a:bodyPr/>
                    <a:lstStyle/>
                    <a:p>
                      <a:pPr algn="ctr" fontAlgn="ctr"/>
                      <a:r>
                        <a:rPr lang="en-SG" sz="900" u="none" strike="noStrike">
                          <a:effectLst/>
                        </a:rPr>
                        <a:t>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Ababa</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bbf12b95db10da96472e2e019ffa4659</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754177723"/>
                  </a:ext>
                </a:extLst>
              </a:tr>
              <a:tr h="195411">
                <a:tc>
                  <a:txBody>
                    <a:bodyPr/>
                    <a:lstStyle/>
                    <a:p>
                      <a:pPr algn="ctr" fontAlgn="ctr"/>
                      <a:r>
                        <a:rPr lang="en-SG" sz="900" u="none" strike="noStrike">
                          <a:effectLst/>
                        </a:rPr>
                        <a:t>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TWA</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47221236d3df2a4cca11b1d7512faf7d</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13</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33471744"/>
                  </a:ext>
                </a:extLst>
              </a:tr>
              <a:tr h="195411">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Abater</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d48f58d9dc9af4b68b860e71f7336b44</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107673885"/>
                  </a:ext>
                </a:extLst>
              </a:tr>
              <a:tr h="195411">
                <a:tc>
                  <a:txBody>
                    <a:bodyPr/>
                    <a:lstStyle/>
                    <a:p>
                      <a:pPr algn="ctr" fontAlgn="ctr"/>
                      <a:r>
                        <a:rPr lang="en-SG" sz="900" u="none" strike="noStrike">
                          <a:effectLst/>
                        </a:rPr>
                        <a:t>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Aaron</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1c0a11cc4ddc0dbd3fa4d77232a4e22e</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810871189"/>
                  </a:ext>
                </a:extLst>
              </a:tr>
              <a:tr h="195411">
                <a:tc>
                  <a:txBody>
                    <a:bodyPr/>
                    <a:lstStyle/>
                    <a:p>
                      <a:pPr algn="ctr" fontAlgn="ctr"/>
                      <a:r>
                        <a:rPr lang="en-SG" sz="900" u="none" strike="noStrike">
                          <a:effectLst/>
                        </a:rPr>
                        <a:t>6</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mundane</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147e19efcaca65ee9f16ac703514b374</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472119415"/>
                  </a:ext>
                </a:extLst>
              </a:tr>
              <a:tr h="195411">
                <a:tc>
                  <a:txBody>
                    <a:bodyPr/>
                    <a:lstStyle/>
                    <a:p>
                      <a:pPr algn="ctr" fontAlgn="ctr"/>
                      <a:r>
                        <a:rPr lang="en-SG" sz="900" u="none" strike="noStrike">
                          <a:effectLst/>
                        </a:rPr>
                        <a:t>7</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bake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a6ecfad3e0f9a51c6335848449a91bed</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9</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435043284"/>
                  </a:ext>
                </a:extLst>
              </a:tr>
              <a:tr h="195411">
                <a:tc>
                  <a:txBody>
                    <a:bodyPr/>
                    <a:lstStyle/>
                    <a:p>
                      <a:pPr algn="ctr" fontAlgn="ctr"/>
                      <a:r>
                        <a:rPr lang="en-SG" sz="900" u="none" strike="noStrike">
                          <a:effectLst/>
                        </a:rPr>
                        <a:t>8</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zoo</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d2cbe65f53da8607e64173c1a83394fe</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4</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3425552931"/>
                  </a:ext>
                </a:extLst>
              </a:tr>
              <a:tr h="195411">
                <a:tc>
                  <a:txBody>
                    <a:bodyPr/>
                    <a:lstStyle/>
                    <a:p>
                      <a:pPr algn="ctr" fontAlgn="ctr"/>
                      <a:r>
                        <a:rPr lang="en-SG" sz="900" u="none" strike="noStrike">
                          <a:effectLst/>
                        </a:rPr>
                        <a:t>9</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zombie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0eda241fc65ccf35d9743309ac395215</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204773784"/>
                  </a:ext>
                </a:extLst>
              </a:tr>
              <a:tr h="195411">
                <a:tc>
                  <a:txBody>
                    <a:bodyPr/>
                    <a:lstStyle/>
                    <a:p>
                      <a:pPr algn="ctr" fontAlgn="ctr"/>
                      <a:r>
                        <a:rPr lang="en-SG" sz="900" u="none" strike="noStrike">
                          <a:effectLst/>
                        </a:rPr>
                        <a:t>10</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freehold</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47ebf781047c3340fd5b0363b10c82aa</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8</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4106899713"/>
                  </a:ext>
                </a:extLst>
              </a:tr>
              <a:tr h="195411">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abalone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6e1ba55b046f7d62bbd6dc33b63d5ec7</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674776512"/>
                  </a:ext>
                </a:extLst>
              </a:tr>
              <a:tr h="195411">
                <a:tc>
                  <a:txBody>
                    <a:bodyPr/>
                    <a:lstStyle/>
                    <a:p>
                      <a:pPr algn="ctr" fontAlgn="ctr"/>
                      <a:r>
                        <a:rPr lang="en-SG" sz="900" u="none" strike="noStrike">
                          <a:effectLst/>
                        </a:rPr>
                        <a:t>12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sun</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ebd556e6dfc99dbed29675ce1c6c68e5</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15</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316933637"/>
                  </a:ext>
                </a:extLst>
              </a:tr>
              <a:tr h="195411">
                <a:tc>
                  <a:txBody>
                    <a:bodyPr/>
                    <a:lstStyle/>
                    <a:p>
                      <a:pPr algn="ctr" fontAlgn="ctr"/>
                      <a:r>
                        <a:rPr lang="en-SG" sz="900" u="none" strike="noStrike">
                          <a:effectLst/>
                        </a:rPr>
                        <a:t>13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heel</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649be85da19882e6335962b2842385ea</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732433286"/>
                  </a:ext>
                </a:extLst>
              </a:tr>
              <a:tr h="195411">
                <a:tc>
                  <a:txBody>
                    <a:bodyPr/>
                    <a:lstStyle/>
                    <a:p>
                      <a:pPr algn="ctr" fontAlgn="ctr"/>
                      <a:r>
                        <a:rPr lang="en-SG" sz="900" u="none" strike="noStrike">
                          <a:effectLst/>
                        </a:rPr>
                        <a:t>14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insect</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dce41a93f7edb175dfc59a4d52105847</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7</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182137647"/>
                  </a:ext>
                </a:extLst>
              </a:tr>
              <a:tr h="195411">
                <a:tc>
                  <a:txBody>
                    <a:bodyPr/>
                    <a:lstStyle/>
                    <a:p>
                      <a:pPr algn="ctr" fontAlgn="ctr"/>
                      <a:r>
                        <a:rPr lang="en-SG" sz="900" u="none" strike="noStrike">
                          <a:effectLst/>
                        </a:rPr>
                        <a:t>15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prosecute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c18ac77dbe4b7211c616667e4f8fc526</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902479618"/>
                  </a:ext>
                </a:extLst>
              </a:tr>
            </a:tbl>
          </a:graphicData>
        </a:graphic>
      </p:graphicFrame>
      <p:graphicFrame>
        <p:nvGraphicFramePr>
          <p:cNvPr id="8" name="Table 7">
            <a:extLst>
              <a:ext uri="{FF2B5EF4-FFF2-40B4-BE49-F238E27FC236}">
                <a16:creationId xmlns:a16="http://schemas.microsoft.com/office/drawing/2014/main" id="{FE8E137C-9F2F-4E07-B20B-BB45BB103473}"/>
              </a:ext>
            </a:extLst>
          </p:cNvPr>
          <p:cNvGraphicFramePr>
            <a:graphicFrameLocks noGrp="1"/>
          </p:cNvGraphicFramePr>
          <p:nvPr/>
        </p:nvGraphicFramePr>
        <p:xfrm>
          <a:off x="4458944" y="4171950"/>
          <a:ext cx="4522305" cy="1764032"/>
        </p:xfrm>
        <a:graphic>
          <a:graphicData uri="http://schemas.openxmlformats.org/drawingml/2006/table">
            <a:tbl>
              <a:tblPr>
                <a:tableStyleId>{5C22544A-7EE6-4342-B048-85BDC9FD1C3A}</a:tableStyleId>
              </a:tblPr>
              <a:tblGrid>
                <a:gridCol w="971234">
                  <a:extLst>
                    <a:ext uri="{9D8B030D-6E8A-4147-A177-3AD203B41FA5}">
                      <a16:colId xmlns:a16="http://schemas.microsoft.com/office/drawing/2014/main" val="53550043"/>
                    </a:ext>
                  </a:extLst>
                </a:gridCol>
                <a:gridCol w="3551071">
                  <a:extLst>
                    <a:ext uri="{9D8B030D-6E8A-4147-A177-3AD203B41FA5}">
                      <a16:colId xmlns:a16="http://schemas.microsoft.com/office/drawing/2014/main" val="2179700714"/>
                    </a:ext>
                  </a:extLst>
                </a:gridCol>
              </a:tblGrid>
              <a:tr h="212884">
                <a:tc gridSpan="2">
                  <a:txBody>
                    <a:bodyPr/>
                    <a:lstStyle/>
                    <a:p>
                      <a:pPr algn="l" fontAlgn="b"/>
                      <a:r>
                        <a:rPr lang="en-SG" sz="1400" u="none" strike="noStrike">
                          <a:effectLst/>
                        </a:rPr>
                        <a:t>Rainbow Table:</a:t>
                      </a:r>
                      <a:endParaRPr lang="en-SG" sz="1400" b="0" i="0" u="none" strike="noStrike">
                        <a:solidFill>
                          <a:srgbClr val="000000"/>
                        </a:solidFill>
                        <a:effectLst/>
                        <a:latin typeface="Calibri Light" panose="020F0302020204030204" pitchFamily="34" charset="0"/>
                      </a:endParaRPr>
                    </a:p>
                  </a:txBody>
                  <a:tcPr marL="7144" marR="7144" marT="7144" marB="0" anchor="b"/>
                </a:tc>
                <a:tc hMerge="1">
                  <a:txBody>
                    <a:bodyPr/>
                    <a:lstStyle/>
                    <a:p>
                      <a:endParaRPr lang="en-SG"/>
                    </a:p>
                  </a:txBody>
                  <a:tcPr/>
                </a:tc>
                <a:extLst>
                  <a:ext uri="{0D108BD9-81ED-4DB2-BD59-A6C34878D82A}">
                    <a16:rowId xmlns:a16="http://schemas.microsoft.com/office/drawing/2014/main" val="2112298910"/>
                  </a:ext>
                </a:extLst>
              </a:tr>
              <a:tr h="212884">
                <a:tc>
                  <a:txBody>
                    <a:bodyPr/>
                    <a:lstStyle/>
                    <a:p>
                      <a:pPr algn="l" fontAlgn="b"/>
                      <a:r>
                        <a:rPr lang="en-SG" sz="1400" u="none" strike="noStrike">
                          <a:effectLst/>
                        </a:rPr>
                        <a:t>10th</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147e19efcaca65ee9f16ac703514b374</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96181686"/>
                  </a:ext>
                </a:extLst>
              </a:tr>
              <a:tr h="212884">
                <a:tc>
                  <a:txBody>
                    <a:bodyPr/>
                    <a:lstStyle/>
                    <a:p>
                      <a:pPr algn="l" fontAlgn="b"/>
                      <a:r>
                        <a:rPr lang="en-SG" sz="1400" u="none" strike="noStrike">
                          <a:effectLst/>
                        </a:rPr>
                        <a:t>Ababa</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147e19efcaca65ee9f16ac703514b374</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351782511"/>
                  </a:ext>
                </a:extLst>
              </a:tr>
              <a:tr h="212884">
                <a:tc>
                  <a:txBody>
                    <a:bodyPr/>
                    <a:lstStyle/>
                    <a:p>
                      <a:pPr algn="l" fontAlgn="b"/>
                      <a:r>
                        <a:rPr lang="en-SG" sz="1400" u="none" strike="noStrike">
                          <a:effectLst/>
                        </a:rPr>
                        <a:t>TWA</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515da2caf582ac4801cbb5d876c73c90</a:t>
                      </a:r>
                      <a:endParaRPr lang="en-SG" sz="14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72791377"/>
                  </a:ext>
                </a:extLst>
              </a:tr>
              <a:tr h="212884">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tc>
                  <a:txBody>
                    <a:bodyPr/>
                    <a:lstStyle/>
                    <a:p>
                      <a:pPr algn="l" fontAlgn="b"/>
                      <a:endParaRPr lang="en-SG" sz="1400" b="0" i="0" u="none" strike="noStrike" dirty="0">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868617487"/>
                  </a:ext>
                </a:extLst>
              </a:tr>
              <a:tr h="212884">
                <a:tc>
                  <a:txBody>
                    <a:bodyPr/>
                    <a:lstStyle/>
                    <a:p>
                      <a:pPr algn="l" fontAlgn="b"/>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449527758"/>
                  </a:ext>
                </a:extLst>
              </a:tr>
              <a:tr h="212884">
                <a:tc>
                  <a:txBody>
                    <a:bodyPr/>
                    <a:lstStyle/>
                    <a:p>
                      <a:pPr algn="l" fontAlgn="b"/>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319711531"/>
                  </a:ext>
                </a:extLst>
              </a:tr>
              <a:tr h="212884">
                <a:tc>
                  <a:txBody>
                    <a:bodyPr/>
                    <a:lstStyle/>
                    <a:p>
                      <a:pPr algn="l" fontAlgn="b"/>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975455850"/>
                  </a:ext>
                </a:extLst>
              </a:tr>
            </a:tbl>
          </a:graphicData>
        </a:graphic>
      </p:graphicFrame>
      <p:graphicFrame>
        <p:nvGraphicFramePr>
          <p:cNvPr id="6" name="Table 5">
            <a:extLst>
              <a:ext uri="{FF2B5EF4-FFF2-40B4-BE49-F238E27FC236}">
                <a16:creationId xmlns:a16="http://schemas.microsoft.com/office/drawing/2014/main" id="{1EFB4933-90A6-4451-87C7-E813243D6D69}"/>
              </a:ext>
            </a:extLst>
          </p:cNvPr>
          <p:cNvGraphicFramePr>
            <a:graphicFrameLocks noGrp="1"/>
          </p:cNvGraphicFramePr>
          <p:nvPr/>
        </p:nvGraphicFramePr>
        <p:xfrm>
          <a:off x="4458944" y="2192452"/>
          <a:ext cx="4522303" cy="1703070"/>
        </p:xfrm>
        <a:graphic>
          <a:graphicData uri="http://schemas.openxmlformats.org/drawingml/2006/table">
            <a:tbl>
              <a:tblPr>
                <a:tableStyleId>{073A0DAA-6AF3-43AB-8588-CEC1D06C72B9}</a:tableStyleId>
              </a:tblPr>
              <a:tblGrid>
                <a:gridCol w="930515">
                  <a:extLst>
                    <a:ext uri="{9D8B030D-6E8A-4147-A177-3AD203B41FA5}">
                      <a16:colId xmlns:a16="http://schemas.microsoft.com/office/drawing/2014/main" val="3465051719"/>
                    </a:ext>
                  </a:extLst>
                </a:gridCol>
                <a:gridCol w="3591788">
                  <a:extLst>
                    <a:ext uri="{9D8B030D-6E8A-4147-A177-3AD203B41FA5}">
                      <a16:colId xmlns:a16="http://schemas.microsoft.com/office/drawing/2014/main" val="3862225977"/>
                    </a:ext>
                  </a:extLst>
                </a:gridCol>
              </a:tblGrid>
              <a:tr h="340614">
                <a:tc>
                  <a:txBody>
                    <a:bodyPr/>
                    <a:lstStyle/>
                    <a:p>
                      <a:pPr algn="l" fontAlgn="b"/>
                      <a:r>
                        <a:rPr lang="en-SG" sz="1500" u="none" strike="noStrike">
                          <a:effectLst/>
                        </a:rPr>
                        <a:t>TWA</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a:effectLst/>
                        </a:rPr>
                        <a:t>47221236d3df2a4cca11b1d7512faf7d</a:t>
                      </a:r>
                      <a:endParaRPr lang="en-SG" sz="15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329023553"/>
                  </a:ext>
                </a:extLst>
              </a:tr>
              <a:tr h="340614">
                <a:tc>
                  <a:txBody>
                    <a:bodyPr/>
                    <a:lstStyle/>
                    <a:p>
                      <a:pPr algn="l" fontAlgn="b"/>
                      <a:r>
                        <a:rPr lang="en-SG" sz="1500" u="none" strike="noStrike">
                          <a:effectLst/>
                        </a:rPr>
                        <a:t>heel</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a:effectLst/>
                        </a:rPr>
                        <a:t>649be85da19882e6335962b2842385ea</a:t>
                      </a:r>
                      <a:endParaRPr lang="en-SG" sz="15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276790182"/>
                  </a:ext>
                </a:extLst>
              </a:tr>
              <a:tr h="340614">
                <a:tc>
                  <a:txBody>
                    <a:bodyPr/>
                    <a:lstStyle/>
                    <a:p>
                      <a:pPr algn="l" fontAlgn="b"/>
                      <a:r>
                        <a:rPr lang="en-SG" sz="1500" u="none" strike="noStrike">
                          <a:effectLst/>
                        </a:rPr>
                        <a:t>abalone</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a:effectLst/>
                        </a:rPr>
                        <a:t>6e1ba55b046f7d62bbd6dc33b63d5ec7</a:t>
                      </a:r>
                      <a:endParaRPr lang="en-SG" sz="15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034159099"/>
                  </a:ext>
                </a:extLst>
              </a:tr>
              <a:tr h="340614">
                <a:tc>
                  <a:txBody>
                    <a:bodyPr/>
                    <a:lstStyle/>
                    <a:p>
                      <a:pPr algn="l" fontAlgn="b"/>
                      <a:r>
                        <a:rPr lang="en-SG" sz="1500" u="none" strike="noStrike">
                          <a:effectLst/>
                        </a:rPr>
                        <a:t>Abater</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dirty="0">
                          <a:effectLst/>
                        </a:rPr>
                        <a:t>d48f58d9dc9af4b68b860e71f7336b44</a:t>
                      </a:r>
                      <a:endParaRPr lang="en-SG" sz="1500" b="0" i="0" u="none" strike="noStrike" dirty="0">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464667728"/>
                  </a:ext>
                </a:extLst>
              </a:tr>
              <a:tr h="340614">
                <a:tc>
                  <a:txBody>
                    <a:bodyPr/>
                    <a:lstStyle/>
                    <a:p>
                      <a:pPr algn="l" fontAlgn="b"/>
                      <a:r>
                        <a:rPr lang="en-SG" sz="1500" u="none" strike="noStrike">
                          <a:effectLst/>
                        </a:rPr>
                        <a:t>10th</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dirty="0">
                          <a:effectLst/>
                        </a:rPr>
                        <a:t>515da2caf582ac4801cbb5d876c73c90</a:t>
                      </a:r>
                      <a:endParaRPr lang="en-SG" sz="1500" b="0" i="0" u="none" strike="noStrike" dirty="0">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47178805"/>
                  </a:ext>
                </a:extLst>
              </a:tr>
            </a:tbl>
          </a:graphicData>
        </a:graphic>
      </p:graphicFrame>
      <p:sp>
        <p:nvSpPr>
          <p:cNvPr id="9" name="TextBox 8">
            <a:extLst>
              <a:ext uri="{FF2B5EF4-FFF2-40B4-BE49-F238E27FC236}">
                <a16:creationId xmlns:a16="http://schemas.microsoft.com/office/drawing/2014/main" id="{1C884BFD-C9AD-4D2D-99AC-9AA4BDE18DB8}"/>
              </a:ext>
            </a:extLst>
          </p:cNvPr>
          <p:cNvSpPr txBox="1"/>
          <p:nvPr/>
        </p:nvSpPr>
        <p:spPr>
          <a:xfrm>
            <a:off x="4458943" y="1907227"/>
            <a:ext cx="4522304" cy="300082"/>
          </a:xfrm>
          <a:prstGeom prst="rect">
            <a:avLst/>
          </a:prstGeom>
          <a:solidFill>
            <a:schemeClr val="accent6">
              <a:lumMod val="20000"/>
              <a:lumOff val="80000"/>
            </a:schemeClr>
          </a:solidFill>
        </p:spPr>
        <p:txBody>
          <a:bodyPr wrap="square" rtlCol="0">
            <a:spAutoFit/>
          </a:bodyPr>
          <a:lstStyle/>
          <a:p>
            <a:r>
              <a:rPr lang="en-SG" sz="1350" dirty="0"/>
              <a:t>Hash-list:</a:t>
            </a:r>
          </a:p>
        </p:txBody>
      </p:sp>
    </p:spTree>
    <p:extLst>
      <p:ext uri="{BB962C8B-B14F-4D97-AF65-F5344CB8AC3E}">
        <p14:creationId xmlns:p14="http://schemas.microsoft.com/office/powerpoint/2010/main" val="21458497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Rainbow table:</a:t>
            </a:r>
          </a:p>
        </p:txBody>
      </p:sp>
      <p:graphicFrame>
        <p:nvGraphicFramePr>
          <p:cNvPr id="7" name="Table 6">
            <a:extLst>
              <a:ext uri="{FF2B5EF4-FFF2-40B4-BE49-F238E27FC236}">
                <a16:creationId xmlns:a16="http://schemas.microsoft.com/office/drawing/2014/main" id="{0F0427E1-112E-49F1-B3A0-6879FA459C1D}"/>
              </a:ext>
            </a:extLst>
          </p:cNvPr>
          <p:cNvGraphicFramePr>
            <a:graphicFrameLocks noGrp="1"/>
          </p:cNvGraphicFramePr>
          <p:nvPr/>
        </p:nvGraphicFramePr>
        <p:xfrm>
          <a:off x="162752" y="1897288"/>
          <a:ext cx="4200526" cy="3303360"/>
        </p:xfrm>
        <a:graphic>
          <a:graphicData uri="http://schemas.openxmlformats.org/drawingml/2006/table">
            <a:tbl>
              <a:tblPr>
                <a:tableStyleId>{5C22544A-7EE6-4342-B048-85BDC9FD1C3A}</a:tableStyleId>
              </a:tblPr>
              <a:tblGrid>
                <a:gridCol w="335505">
                  <a:extLst>
                    <a:ext uri="{9D8B030D-6E8A-4147-A177-3AD203B41FA5}">
                      <a16:colId xmlns:a16="http://schemas.microsoft.com/office/drawing/2014/main" val="3121962747"/>
                    </a:ext>
                  </a:extLst>
                </a:gridCol>
                <a:gridCol w="697851">
                  <a:extLst>
                    <a:ext uri="{9D8B030D-6E8A-4147-A177-3AD203B41FA5}">
                      <a16:colId xmlns:a16="http://schemas.microsoft.com/office/drawing/2014/main" val="2219829389"/>
                    </a:ext>
                  </a:extLst>
                </a:gridCol>
                <a:gridCol w="2388798">
                  <a:extLst>
                    <a:ext uri="{9D8B030D-6E8A-4147-A177-3AD203B41FA5}">
                      <a16:colId xmlns:a16="http://schemas.microsoft.com/office/drawing/2014/main" val="624609036"/>
                    </a:ext>
                  </a:extLst>
                </a:gridCol>
                <a:gridCol w="778372">
                  <a:extLst>
                    <a:ext uri="{9D8B030D-6E8A-4147-A177-3AD203B41FA5}">
                      <a16:colId xmlns:a16="http://schemas.microsoft.com/office/drawing/2014/main" val="2123555446"/>
                    </a:ext>
                  </a:extLst>
                </a:gridCol>
              </a:tblGrid>
              <a:tr h="372195">
                <a:tc>
                  <a:txBody>
                    <a:bodyPr/>
                    <a:lstStyle/>
                    <a:p>
                      <a:pPr algn="ctr" fontAlgn="ctr"/>
                      <a:r>
                        <a:rPr lang="en-SG" sz="900" u="none" strike="noStrike" dirty="0" err="1">
                          <a:effectLst/>
                        </a:rPr>
                        <a:t>Sno</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tc>
                  <a:txBody>
                    <a:bodyPr/>
                    <a:lstStyle/>
                    <a:p>
                      <a:pPr algn="l" fontAlgn="b"/>
                      <a:r>
                        <a:rPr lang="en-SG" sz="900" u="none" strike="noStrike" dirty="0">
                          <a:effectLst/>
                        </a:rPr>
                        <a:t>Password</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l" fontAlgn="b"/>
                      <a:r>
                        <a:rPr lang="en-SG" sz="900" u="none" strike="noStrike" dirty="0">
                          <a:effectLst/>
                        </a:rPr>
                        <a:t>hashed value</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ctr" fontAlgn="ctr"/>
                      <a:r>
                        <a:rPr lang="en-SG" sz="900" u="none" strike="noStrike" dirty="0">
                          <a:effectLst/>
                        </a:rPr>
                        <a:t>Reduction Function</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extLst>
                  <a:ext uri="{0D108BD9-81ED-4DB2-BD59-A6C34878D82A}">
                    <a16:rowId xmlns:a16="http://schemas.microsoft.com/office/drawing/2014/main" val="2608489686"/>
                  </a:ext>
                </a:extLst>
              </a:tr>
              <a:tr h="195411">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10th</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515da2caf582ac4801cbb5d876c73c90</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14</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2230321156"/>
                  </a:ext>
                </a:extLst>
              </a:tr>
              <a:tr h="195411">
                <a:tc>
                  <a:txBody>
                    <a:bodyPr/>
                    <a:lstStyle/>
                    <a:p>
                      <a:pPr algn="ctr" fontAlgn="ctr"/>
                      <a:r>
                        <a:rPr lang="en-SG" sz="900" u="none" strike="noStrike">
                          <a:effectLst/>
                        </a:rPr>
                        <a:t>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Ababa</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bbf12b95db10da96472e2e019ffa4659</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754177723"/>
                  </a:ext>
                </a:extLst>
              </a:tr>
              <a:tr h="195411">
                <a:tc>
                  <a:txBody>
                    <a:bodyPr/>
                    <a:lstStyle/>
                    <a:p>
                      <a:pPr algn="ctr" fontAlgn="ctr"/>
                      <a:r>
                        <a:rPr lang="en-SG" sz="900" u="none" strike="noStrike">
                          <a:effectLst/>
                        </a:rPr>
                        <a:t>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TWA</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47221236d3df2a4cca11b1d7512faf7d</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13</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33471744"/>
                  </a:ext>
                </a:extLst>
              </a:tr>
              <a:tr h="195411">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Abater</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d48f58d9dc9af4b68b860e71f7336b44</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107673885"/>
                  </a:ext>
                </a:extLst>
              </a:tr>
              <a:tr h="195411">
                <a:tc>
                  <a:txBody>
                    <a:bodyPr/>
                    <a:lstStyle/>
                    <a:p>
                      <a:pPr algn="ctr" fontAlgn="ctr"/>
                      <a:r>
                        <a:rPr lang="en-SG" sz="900" u="none" strike="noStrike">
                          <a:effectLst/>
                        </a:rPr>
                        <a:t>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Aaron</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1c0a11cc4ddc0dbd3fa4d77232a4e22e</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810871189"/>
                  </a:ext>
                </a:extLst>
              </a:tr>
              <a:tr h="195411">
                <a:tc>
                  <a:txBody>
                    <a:bodyPr/>
                    <a:lstStyle/>
                    <a:p>
                      <a:pPr algn="ctr" fontAlgn="ctr"/>
                      <a:r>
                        <a:rPr lang="en-SG" sz="900" u="none" strike="noStrike">
                          <a:effectLst/>
                        </a:rPr>
                        <a:t>6</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mundane</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147e19efcaca65ee9f16ac703514b374</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472119415"/>
                  </a:ext>
                </a:extLst>
              </a:tr>
              <a:tr h="195411">
                <a:tc>
                  <a:txBody>
                    <a:bodyPr/>
                    <a:lstStyle/>
                    <a:p>
                      <a:pPr algn="ctr" fontAlgn="ctr"/>
                      <a:r>
                        <a:rPr lang="en-SG" sz="900" u="none" strike="noStrike">
                          <a:effectLst/>
                        </a:rPr>
                        <a:t>7</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bake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a6ecfad3e0f9a51c6335848449a91bed</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9</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435043284"/>
                  </a:ext>
                </a:extLst>
              </a:tr>
              <a:tr h="195411">
                <a:tc>
                  <a:txBody>
                    <a:bodyPr/>
                    <a:lstStyle/>
                    <a:p>
                      <a:pPr algn="ctr" fontAlgn="ctr"/>
                      <a:r>
                        <a:rPr lang="en-SG" sz="900" u="none" strike="noStrike">
                          <a:effectLst/>
                        </a:rPr>
                        <a:t>8</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zoo</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d2cbe65f53da8607e64173c1a83394fe</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4</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3425552931"/>
                  </a:ext>
                </a:extLst>
              </a:tr>
              <a:tr h="195411">
                <a:tc>
                  <a:txBody>
                    <a:bodyPr/>
                    <a:lstStyle/>
                    <a:p>
                      <a:pPr algn="ctr" fontAlgn="ctr"/>
                      <a:r>
                        <a:rPr lang="en-SG" sz="900" u="none" strike="noStrike">
                          <a:effectLst/>
                        </a:rPr>
                        <a:t>9</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zombie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0eda241fc65ccf35d9743309ac395215</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204773784"/>
                  </a:ext>
                </a:extLst>
              </a:tr>
              <a:tr h="195411">
                <a:tc>
                  <a:txBody>
                    <a:bodyPr/>
                    <a:lstStyle/>
                    <a:p>
                      <a:pPr algn="ctr" fontAlgn="ctr"/>
                      <a:r>
                        <a:rPr lang="en-SG" sz="900" u="none" strike="noStrike">
                          <a:effectLst/>
                        </a:rPr>
                        <a:t>10</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freehold</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47ebf781047c3340fd5b0363b10c82aa</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8</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4106899713"/>
                  </a:ext>
                </a:extLst>
              </a:tr>
              <a:tr h="195411">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abalone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6e1ba55b046f7d62bbd6dc33b63d5ec7</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674776512"/>
                  </a:ext>
                </a:extLst>
              </a:tr>
              <a:tr h="195411">
                <a:tc>
                  <a:txBody>
                    <a:bodyPr/>
                    <a:lstStyle/>
                    <a:p>
                      <a:pPr algn="ctr" fontAlgn="ctr"/>
                      <a:r>
                        <a:rPr lang="en-SG" sz="900" u="none" strike="noStrike">
                          <a:effectLst/>
                        </a:rPr>
                        <a:t>12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sun</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ebd556e6dfc99dbed29675ce1c6c68e5</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15</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316933637"/>
                  </a:ext>
                </a:extLst>
              </a:tr>
              <a:tr h="195411">
                <a:tc>
                  <a:txBody>
                    <a:bodyPr/>
                    <a:lstStyle/>
                    <a:p>
                      <a:pPr algn="ctr" fontAlgn="ctr"/>
                      <a:r>
                        <a:rPr lang="en-SG" sz="900" u="none" strike="noStrike">
                          <a:effectLst/>
                        </a:rPr>
                        <a:t>13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heel</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649be85da19882e6335962b2842385ea</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732433286"/>
                  </a:ext>
                </a:extLst>
              </a:tr>
              <a:tr h="195411">
                <a:tc>
                  <a:txBody>
                    <a:bodyPr/>
                    <a:lstStyle/>
                    <a:p>
                      <a:pPr algn="ctr" fontAlgn="ctr"/>
                      <a:r>
                        <a:rPr lang="en-SG" sz="900" u="none" strike="noStrike">
                          <a:effectLst/>
                        </a:rPr>
                        <a:t>14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insect</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dce41a93f7edb175dfc59a4d52105847</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7</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182137647"/>
                  </a:ext>
                </a:extLst>
              </a:tr>
              <a:tr h="195411">
                <a:tc>
                  <a:txBody>
                    <a:bodyPr/>
                    <a:lstStyle/>
                    <a:p>
                      <a:pPr algn="ctr" fontAlgn="ctr"/>
                      <a:r>
                        <a:rPr lang="en-SG" sz="900" u="none" strike="noStrike">
                          <a:effectLst/>
                        </a:rPr>
                        <a:t>15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prosecute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c18ac77dbe4b7211c616667e4f8fc526</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902479618"/>
                  </a:ext>
                </a:extLst>
              </a:tr>
            </a:tbl>
          </a:graphicData>
        </a:graphic>
      </p:graphicFrame>
      <p:graphicFrame>
        <p:nvGraphicFramePr>
          <p:cNvPr id="8" name="Table 7">
            <a:extLst>
              <a:ext uri="{FF2B5EF4-FFF2-40B4-BE49-F238E27FC236}">
                <a16:creationId xmlns:a16="http://schemas.microsoft.com/office/drawing/2014/main" id="{FE8E137C-9F2F-4E07-B20B-BB45BB103473}"/>
              </a:ext>
            </a:extLst>
          </p:cNvPr>
          <p:cNvGraphicFramePr>
            <a:graphicFrameLocks noGrp="1"/>
          </p:cNvGraphicFramePr>
          <p:nvPr/>
        </p:nvGraphicFramePr>
        <p:xfrm>
          <a:off x="4458944" y="4171950"/>
          <a:ext cx="4522305" cy="1764032"/>
        </p:xfrm>
        <a:graphic>
          <a:graphicData uri="http://schemas.openxmlformats.org/drawingml/2006/table">
            <a:tbl>
              <a:tblPr>
                <a:tableStyleId>{5C22544A-7EE6-4342-B048-85BDC9FD1C3A}</a:tableStyleId>
              </a:tblPr>
              <a:tblGrid>
                <a:gridCol w="971234">
                  <a:extLst>
                    <a:ext uri="{9D8B030D-6E8A-4147-A177-3AD203B41FA5}">
                      <a16:colId xmlns:a16="http://schemas.microsoft.com/office/drawing/2014/main" val="53550043"/>
                    </a:ext>
                  </a:extLst>
                </a:gridCol>
                <a:gridCol w="3551071">
                  <a:extLst>
                    <a:ext uri="{9D8B030D-6E8A-4147-A177-3AD203B41FA5}">
                      <a16:colId xmlns:a16="http://schemas.microsoft.com/office/drawing/2014/main" val="2179700714"/>
                    </a:ext>
                  </a:extLst>
                </a:gridCol>
              </a:tblGrid>
              <a:tr h="212884">
                <a:tc gridSpan="2">
                  <a:txBody>
                    <a:bodyPr/>
                    <a:lstStyle/>
                    <a:p>
                      <a:pPr algn="l" fontAlgn="b"/>
                      <a:r>
                        <a:rPr lang="en-SG" sz="1400" u="none" strike="noStrike">
                          <a:effectLst/>
                        </a:rPr>
                        <a:t>Rainbow Table:</a:t>
                      </a:r>
                      <a:endParaRPr lang="en-SG" sz="1400" b="0" i="0" u="none" strike="noStrike">
                        <a:solidFill>
                          <a:srgbClr val="000000"/>
                        </a:solidFill>
                        <a:effectLst/>
                        <a:latin typeface="Calibri Light" panose="020F0302020204030204" pitchFamily="34" charset="0"/>
                      </a:endParaRPr>
                    </a:p>
                  </a:txBody>
                  <a:tcPr marL="7144" marR="7144" marT="7144" marB="0" anchor="b"/>
                </a:tc>
                <a:tc hMerge="1">
                  <a:txBody>
                    <a:bodyPr/>
                    <a:lstStyle/>
                    <a:p>
                      <a:endParaRPr lang="en-SG"/>
                    </a:p>
                  </a:txBody>
                  <a:tcPr/>
                </a:tc>
                <a:extLst>
                  <a:ext uri="{0D108BD9-81ED-4DB2-BD59-A6C34878D82A}">
                    <a16:rowId xmlns:a16="http://schemas.microsoft.com/office/drawing/2014/main" val="2112298910"/>
                  </a:ext>
                </a:extLst>
              </a:tr>
              <a:tr h="212884">
                <a:tc>
                  <a:txBody>
                    <a:bodyPr/>
                    <a:lstStyle/>
                    <a:p>
                      <a:pPr algn="l" fontAlgn="b"/>
                      <a:r>
                        <a:rPr lang="en-SG" sz="1400" u="none" strike="noStrike">
                          <a:effectLst/>
                        </a:rPr>
                        <a:t>10th</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147e19efcaca65ee9f16ac703514b374</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96181686"/>
                  </a:ext>
                </a:extLst>
              </a:tr>
              <a:tr h="212884">
                <a:tc>
                  <a:txBody>
                    <a:bodyPr/>
                    <a:lstStyle/>
                    <a:p>
                      <a:pPr algn="l" fontAlgn="b"/>
                      <a:r>
                        <a:rPr lang="en-SG" sz="1400" u="none" strike="noStrike">
                          <a:effectLst/>
                        </a:rPr>
                        <a:t>Ababa</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147e19efcaca65ee9f16ac703514b374</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351782511"/>
                  </a:ext>
                </a:extLst>
              </a:tr>
              <a:tr h="212884">
                <a:tc>
                  <a:txBody>
                    <a:bodyPr/>
                    <a:lstStyle/>
                    <a:p>
                      <a:pPr algn="l" fontAlgn="b"/>
                      <a:r>
                        <a:rPr lang="en-SG" sz="1400" u="none" strike="noStrike">
                          <a:effectLst/>
                        </a:rPr>
                        <a:t>TWA</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515da2caf582ac4801cbb5d876c73c90</a:t>
                      </a:r>
                      <a:endParaRPr lang="en-SG" sz="14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72791377"/>
                  </a:ext>
                </a:extLst>
              </a:tr>
              <a:tr h="212884">
                <a:tc>
                  <a:txBody>
                    <a:bodyPr/>
                    <a:lstStyle/>
                    <a:p>
                      <a:pPr algn="l" fontAlgn="b"/>
                      <a:r>
                        <a:rPr lang="en-SG" sz="1400" u="none" strike="noStrike">
                          <a:effectLst/>
                        </a:rPr>
                        <a:t>sun</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515da2caf582ac4801cbb5d876c73c90</a:t>
                      </a:r>
                      <a:endParaRPr lang="en-SG" sz="14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868617487"/>
                  </a:ext>
                </a:extLst>
              </a:tr>
              <a:tr h="212884">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449527758"/>
                  </a:ext>
                </a:extLst>
              </a:tr>
              <a:tr h="212884">
                <a:tc>
                  <a:txBody>
                    <a:bodyPr/>
                    <a:lstStyle/>
                    <a:p>
                      <a:pPr algn="l" fontAlgn="b"/>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319711531"/>
                  </a:ext>
                </a:extLst>
              </a:tr>
              <a:tr h="212884">
                <a:tc>
                  <a:txBody>
                    <a:bodyPr/>
                    <a:lstStyle/>
                    <a:p>
                      <a:pPr algn="l" fontAlgn="b"/>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975455850"/>
                  </a:ext>
                </a:extLst>
              </a:tr>
            </a:tbl>
          </a:graphicData>
        </a:graphic>
      </p:graphicFrame>
      <p:graphicFrame>
        <p:nvGraphicFramePr>
          <p:cNvPr id="6" name="Table 5">
            <a:extLst>
              <a:ext uri="{FF2B5EF4-FFF2-40B4-BE49-F238E27FC236}">
                <a16:creationId xmlns:a16="http://schemas.microsoft.com/office/drawing/2014/main" id="{7FF9C082-16B6-4C7A-9968-D2377B548B10}"/>
              </a:ext>
            </a:extLst>
          </p:cNvPr>
          <p:cNvGraphicFramePr>
            <a:graphicFrameLocks noGrp="1"/>
          </p:cNvGraphicFramePr>
          <p:nvPr/>
        </p:nvGraphicFramePr>
        <p:xfrm>
          <a:off x="4458943" y="2208039"/>
          <a:ext cx="4522304" cy="1703070"/>
        </p:xfrm>
        <a:graphic>
          <a:graphicData uri="http://schemas.openxmlformats.org/drawingml/2006/table">
            <a:tbl>
              <a:tblPr>
                <a:tableStyleId>{073A0DAA-6AF3-43AB-8588-CEC1D06C72B9}</a:tableStyleId>
              </a:tblPr>
              <a:tblGrid>
                <a:gridCol w="930515">
                  <a:extLst>
                    <a:ext uri="{9D8B030D-6E8A-4147-A177-3AD203B41FA5}">
                      <a16:colId xmlns:a16="http://schemas.microsoft.com/office/drawing/2014/main" val="402538582"/>
                    </a:ext>
                  </a:extLst>
                </a:gridCol>
                <a:gridCol w="3591789">
                  <a:extLst>
                    <a:ext uri="{9D8B030D-6E8A-4147-A177-3AD203B41FA5}">
                      <a16:colId xmlns:a16="http://schemas.microsoft.com/office/drawing/2014/main" val="1555218608"/>
                    </a:ext>
                  </a:extLst>
                </a:gridCol>
              </a:tblGrid>
              <a:tr h="340614">
                <a:tc>
                  <a:txBody>
                    <a:bodyPr/>
                    <a:lstStyle/>
                    <a:p>
                      <a:pPr algn="l" fontAlgn="b"/>
                      <a:r>
                        <a:rPr lang="en-SG" sz="1500" u="none" strike="noStrike">
                          <a:effectLst/>
                        </a:rPr>
                        <a:t>sun</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a:effectLst/>
                        </a:rPr>
                        <a:t>ebd556e6dfc99dbed29675ce1c6c68e5</a:t>
                      </a:r>
                      <a:endParaRPr lang="en-SG" sz="1500" b="0" i="0" u="none" strike="noStrike">
                        <a:solidFill>
                          <a:srgbClr val="333333"/>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2879802305"/>
                  </a:ext>
                </a:extLst>
              </a:tr>
              <a:tr h="340614">
                <a:tc>
                  <a:txBody>
                    <a:bodyPr/>
                    <a:lstStyle/>
                    <a:p>
                      <a:pPr algn="l" fontAlgn="b"/>
                      <a:r>
                        <a:rPr lang="en-SG" sz="1500" u="none" strike="noStrike">
                          <a:effectLst/>
                        </a:rPr>
                        <a:t>prosecute</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a:effectLst/>
                        </a:rPr>
                        <a:t>c18ac77dbe4b7211c616667e4f8fc526</a:t>
                      </a:r>
                      <a:endParaRPr lang="en-SG" sz="1500" b="0" i="0" u="none" strike="noStrike">
                        <a:solidFill>
                          <a:srgbClr val="333333"/>
                        </a:solidFill>
                        <a:effectLst/>
                        <a:latin typeface="Arial" panose="020B0604020202020204" pitchFamily="34" charset="0"/>
                      </a:endParaRPr>
                    </a:p>
                  </a:txBody>
                  <a:tcPr marL="7144" marR="7144" marT="7144" marB="0" anchor="b"/>
                </a:tc>
                <a:extLst>
                  <a:ext uri="{0D108BD9-81ED-4DB2-BD59-A6C34878D82A}">
                    <a16:rowId xmlns:a16="http://schemas.microsoft.com/office/drawing/2014/main" val="4114064160"/>
                  </a:ext>
                </a:extLst>
              </a:tr>
              <a:tr h="340614">
                <a:tc>
                  <a:txBody>
                    <a:bodyPr/>
                    <a:lstStyle/>
                    <a:p>
                      <a:pPr algn="l" fontAlgn="b"/>
                      <a:r>
                        <a:rPr lang="en-SG" sz="1500" u="none" strike="noStrike">
                          <a:effectLst/>
                        </a:rPr>
                        <a:t>abalone</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a:effectLst/>
                        </a:rPr>
                        <a:t>6e1ba55b046f7d62bbd6dc33b63d5ec7</a:t>
                      </a:r>
                      <a:endParaRPr lang="en-SG" sz="15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454640426"/>
                  </a:ext>
                </a:extLst>
              </a:tr>
              <a:tr h="340614">
                <a:tc>
                  <a:txBody>
                    <a:bodyPr/>
                    <a:lstStyle/>
                    <a:p>
                      <a:pPr algn="l" fontAlgn="b"/>
                      <a:r>
                        <a:rPr lang="en-SG" sz="1500" u="none" strike="noStrike">
                          <a:effectLst/>
                        </a:rPr>
                        <a:t>Abater</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dirty="0">
                          <a:effectLst/>
                        </a:rPr>
                        <a:t>d48f58d9dc9af4b68b860e71f7336b44</a:t>
                      </a:r>
                      <a:endParaRPr lang="en-SG" sz="1500" b="0" i="0" u="none" strike="noStrike" dirty="0">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63021565"/>
                  </a:ext>
                </a:extLst>
              </a:tr>
              <a:tr h="340614">
                <a:tc>
                  <a:txBody>
                    <a:bodyPr/>
                    <a:lstStyle/>
                    <a:p>
                      <a:pPr algn="l" fontAlgn="b"/>
                      <a:r>
                        <a:rPr lang="en-SG" sz="1500" u="none" strike="noStrike">
                          <a:effectLst/>
                        </a:rPr>
                        <a:t>10th</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dirty="0">
                          <a:effectLst/>
                        </a:rPr>
                        <a:t>515da2caf582ac4801cbb5d876c73c90</a:t>
                      </a:r>
                      <a:endParaRPr lang="en-SG" sz="1500" b="0" i="0" u="none" strike="noStrike" dirty="0">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038891483"/>
                  </a:ext>
                </a:extLst>
              </a:tr>
            </a:tbl>
          </a:graphicData>
        </a:graphic>
      </p:graphicFrame>
      <p:sp>
        <p:nvSpPr>
          <p:cNvPr id="9" name="TextBox 8">
            <a:extLst>
              <a:ext uri="{FF2B5EF4-FFF2-40B4-BE49-F238E27FC236}">
                <a16:creationId xmlns:a16="http://schemas.microsoft.com/office/drawing/2014/main" id="{EA185C14-8378-48D9-8025-80D1EC041C37}"/>
              </a:ext>
            </a:extLst>
          </p:cNvPr>
          <p:cNvSpPr txBox="1"/>
          <p:nvPr/>
        </p:nvSpPr>
        <p:spPr>
          <a:xfrm>
            <a:off x="4458943" y="1907227"/>
            <a:ext cx="4522304" cy="300082"/>
          </a:xfrm>
          <a:prstGeom prst="rect">
            <a:avLst/>
          </a:prstGeom>
          <a:solidFill>
            <a:schemeClr val="accent6">
              <a:lumMod val="20000"/>
              <a:lumOff val="80000"/>
            </a:schemeClr>
          </a:solidFill>
        </p:spPr>
        <p:txBody>
          <a:bodyPr wrap="square" rtlCol="0">
            <a:spAutoFit/>
          </a:bodyPr>
          <a:lstStyle/>
          <a:p>
            <a:r>
              <a:rPr lang="en-SG" sz="1350" dirty="0"/>
              <a:t>Hash-list:</a:t>
            </a:r>
          </a:p>
        </p:txBody>
      </p:sp>
    </p:spTree>
    <p:extLst>
      <p:ext uri="{BB962C8B-B14F-4D97-AF65-F5344CB8AC3E}">
        <p14:creationId xmlns:p14="http://schemas.microsoft.com/office/powerpoint/2010/main" val="2371293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Rainbow table:</a:t>
            </a:r>
          </a:p>
        </p:txBody>
      </p:sp>
      <p:graphicFrame>
        <p:nvGraphicFramePr>
          <p:cNvPr id="7" name="Table 6">
            <a:extLst>
              <a:ext uri="{FF2B5EF4-FFF2-40B4-BE49-F238E27FC236}">
                <a16:creationId xmlns:a16="http://schemas.microsoft.com/office/drawing/2014/main" id="{0F0427E1-112E-49F1-B3A0-6879FA459C1D}"/>
              </a:ext>
            </a:extLst>
          </p:cNvPr>
          <p:cNvGraphicFramePr>
            <a:graphicFrameLocks noGrp="1"/>
          </p:cNvGraphicFramePr>
          <p:nvPr/>
        </p:nvGraphicFramePr>
        <p:xfrm>
          <a:off x="162752" y="1897288"/>
          <a:ext cx="4200526" cy="3303360"/>
        </p:xfrm>
        <a:graphic>
          <a:graphicData uri="http://schemas.openxmlformats.org/drawingml/2006/table">
            <a:tbl>
              <a:tblPr>
                <a:tableStyleId>{5C22544A-7EE6-4342-B048-85BDC9FD1C3A}</a:tableStyleId>
              </a:tblPr>
              <a:tblGrid>
                <a:gridCol w="335505">
                  <a:extLst>
                    <a:ext uri="{9D8B030D-6E8A-4147-A177-3AD203B41FA5}">
                      <a16:colId xmlns:a16="http://schemas.microsoft.com/office/drawing/2014/main" val="3121962747"/>
                    </a:ext>
                  </a:extLst>
                </a:gridCol>
                <a:gridCol w="697851">
                  <a:extLst>
                    <a:ext uri="{9D8B030D-6E8A-4147-A177-3AD203B41FA5}">
                      <a16:colId xmlns:a16="http://schemas.microsoft.com/office/drawing/2014/main" val="2219829389"/>
                    </a:ext>
                  </a:extLst>
                </a:gridCol>
                <a:gridCol w="2388798">
                  <a:extLst>
                    <a:ext uri="{9D8B030D-6E8A-4147-A177-3AD203B41FA5}">
                      <a16:colId xmlns:a16="http://schemas.microsoft.com/office/drawing/2014/main" val="624609036"/>
                    </a:ext>
                  </a:extLst>
                </a:gridCol>
                <a:gridCol w="778372">
                  <a:extLst>
                    <a:ext uri="{9D8B030D-6E8A-4147-A177-3AD203B41FA5}">
                      <a16:colId xmlns:a16="http://schemas.microsoft.com/office/drawing/2014/main" val="2123555446"/>
                    </a:ext>
                  </a:extLst>
                </a:gridCol>
              </a:tblGrid>
              <a:tr h="372195">
                <a:tc>
                  <a:txBody>
                    <a:bodyPr/>
                    <a:lstStyle/>
                    <a:p>
                      <a:pPr algn="ctr" fontAlgn="ctr"/>
                      <a:r>
                        <a:rPr lang="en-SG" sz="900" u="none" strike="noStrike" dirty="0" err="1">
                          <a:effectLst/>
                        </a:rPr>
                        <a:t>Sno</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tc>
                  <a:txBody>
                    <a:bodyPr/>
                    <a:lstStyle/>
                    <a:p>
                      <a:pPr algn="l" fontAlgn="b"/>
                      <a:r>
                        <a:rPr lang="en-SG" sz="900" u="none" strike="noStrike" dirty="0">
                          <a:effectLst/>
                        </a:rPr>
                        <a:t>Password</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l" fontAlgn="b"/>
                      <a:r>
                        <a:rPr lang="en-SG" sz="900" u="none" strike="noStrike" dirty="0">
                          <a:effectLst/>
                        </a:rPr>
                        <a:t>hashed value</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ctr" fontAlgn="ctr"/>
                      <a:r>
                        <a:rPr lang="en-SG" sz="900" u="none" strike="noStrike" dirty="0">
                          <a:effectLst/>
                        </a:rPr>
                        <a:t>Reduction Function</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extLst>
                  <a:ext uri="{0D108BD9-81ED-4DB2-BD59-A6C34878D82A}">
                    <a16:rowId xmlns:a16="http://schemas.microsoft.com/office/drawing/2014/main" val="2608489686"/>
                  </a:ext>
                </a:extLst>
              </a:tr>
              <a:tr h="195411">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10th</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515da2caf582ac4801cbb5d876c73c90</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14</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2230321156"/>
                  </a:ext>
                </a:extLst>
              </a:tr>
              <a:tr h="195411">
                <a:tc>
                  <a:txBody>
                    <a:bodyPr/>
                    <a:lstStyle/>
                    <a:p>
                      <a:pPr algn="ctr" fontAlgn="ctr"/>
                      <a:r>
                        <a:rPr lang="en-SG" sz="900" u="none" strike="noStrike">
                          <a:effectLst/>
                        </a:rPr>
                        <a:t>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Ababa</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bbf12b95db10da96472e2e019ffa4659</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754177723"/>
                  </a:ext>
                </a:extLst>
              </a:tr>
              <a:tr h="195411">
                <a:tc>
                  <a:txBody>
                    <a:bodyPr/>
                    <a:lstStyle/>
                    <a:p>
                      <a:pPr algn="ctr" fontAlgn="ctr"/>
                      <a:r>
                        <a:rPr lang="en-SG" sz="900" u="none" strike="noStrike">
                          <a:effectLst/>
                        </a:rPr>
                        <a:t>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TWA</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47221236d3df2a4cca11b1d7512faf7d</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13</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33471744"/>
                  </a:ext>
                </a:extLst>
              </a:tr>
              <a:tr h="195411">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Abater</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d48f58d9dc9af4b68b860e71f7336b44</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107673885"/>
                  </a:ext>
                </a:extLst>
              </a:tr>
              <a:tr h="195411">
                <a:tc>
                  <a:txBody>
                    <a:bodyPr/>
                    <a:lstStyle/>
                    <a:p>
                      <a:pPr algn="ctr" fontAlgn="ctr"/>
                      <a:r>
                        <a:rPr lang="en-SG" sz="900" u="none" strike="noStrike">
                          <a:effectLst/>
                        </a:rPr>
                        <a:t>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Aaron</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1c0a11cc4ddc0dbd3fa4d77232a4e22e</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810871189"/>
                  </a:ext>
                </a:extLst>
              </a:tr>
              <a:tr h="195411">
                <a:tc>
                  <a:txBody>
                    <a:bodyPr/>
                    <a:lstStyle/>
                    <a:p>
                      <a:pPr algn="ctr" fontAlgn="ctr"/>
                      <a:r>
                        <a:rPr lang="en-SG" sz="900" u="none" strike="noStrike">
                          <a:effectLst/>
                        </a:rPr>
                        <a:t>6</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mundane</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147e19efcaca65ee9f16ac703514b374</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472119415"/>
                  </a:ext>
                </a:extLst>
              </a:tr>
              <a:tr h="195411">
                <a:tc>
                  <a:txBody>
                    <a:bodyPr/>
                    <a:lstStyle/>
                    <a:p>
                      <a:pPr algn="ctr" fontAlgn="ctr"/>
                      <a:r>
                        <a:rPr lang="en-SG" sz="900" u="none" strike="noStrike">
                          <a:effectLst/>
                        </a:rPr>
                        <a:t>7</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bake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a6ecfad3e0f9a51c6335848449a91bed</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9</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435043284"/>
                  </a:ext>
                </a:extLst>
              </a:tr>
              <a:tr h="195411">
                <a:tc>
                  <a:txBody>
                    <a:bodyPr/>
                    <a:lstStyle/>
                    <a:p>
                      <a:pPr algn="ctr" fontAlgn="ctr"/>
                      <a:r>
                        <a:rPr lang="en-SG" sz="900" u="none" strike="noStrike">
                          <a:effectLst/>
                        </a:rPr>
                        <a:t>8</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zoo</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d2cbe65f53da8607e64173c1a83394fe</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4</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3425552931"/>
                  </a:ext>
                </a:extLst>
              </a:tr>
              <a:tr h="195411">
                <a:tc>
                  <a:txBody>
                    <a:bodyPr/>
                    <a:lstStyle/>
                    <a:p>
                      <a:pPr algn="ctr" fontAlgn="ctr"/>
                      <a:r>
                        <a:rPr lang="en-SG" sz="900" u="none" strike="noStrike">
                          <a:effectLst/>
                        </a:rPr>
                        <a:t>9</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zombie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0eda241fc65ccf35d9743309ac395215</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204773784"/>
                  </a:ext>
                </a:extLst>
              </a:tr>
              <a:tr h="195411">
                <a:tc>
                  <a:txBody>
                    <a:bodyPr/>
                    <a:lstStyle/>
                    <a:p>
                      <a:pPr algn="ctr" fontAlgn="ctr"/>
                      <a:r>
                        <a:rPr lang="en-SG" sz="900" u="none" strike="noStrike">
                          <a:effectLst/>
                        </a:rPr>
                        <a:t>10</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freehold</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47ebf781047c3340fd5b0363b10c82aa</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8</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4106899713"/>
                  </a:ext>
                </a:extLst>
              </a:tr>
              <a:tr h="195411">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abalone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6e1ba55b046f7d62bbd6dc33b63d5ec7</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674776512"/>
                  </a:ext>
                </a:extLst>
              </a:tr>
              <a:tr h="195411">
                <a:tc>
                  <a:txBody>
                    <a:bodyPr/>
                    <a:lstStyle/>
                    <a:p>
                      <a:pPr algn="ctr" fontAlgn="ctr"/>
                      <a:r>
                        <a:rPr lang="en-SG" sz="900" u="none" strike="noStrike">
                          <a:effectLst/>
                        </a:rPr>
                        <a:t>12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sun</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ebd556e6dfc99dbed29675ce1c6c68e5</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15</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316933637"/>
                  </a:ext>
                </a:extLst>
              </a:tr>
              <a:tr h="195411">
                <a:tc>
                  <a:txBody>
                    <a:bodyPr/>
                    <a:lstStyle/>
                    <a:p>
                      <a:pPr algn="ctr" fontAlgn="ctr"/>
                      <a:r>
                        <a:rPr lang="en-SG" sz="900" u="none" strike="noStrike">
                          <a:effectLst/>
                        </a:rPr>
                        <a:t>13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heel</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649be85da19882e6335962b2842385ea</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732433286"/>
                  </a:ext>
                </a:extLst>
              </a:tr>
              <a:tr h="195411">
                <a:tc>
                  <a:txBody>
                    <a:bodyPr/>
                    <a:lstStyle/>
                    <a:p>
                      <a:pPr algn="ctr" fontAlgn="ctr"/>
                      <a:r>
                        <a:rPr lang="en-SG" sz="900" u="none" strike="noStrike">
                          <a:effectLst/>
                        </a:rPr>
                        <a:t>14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insect</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dce41a93f7edb175dfc59a4d52105847</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7</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182137647"/>
                  </a:ext>
                </a:extLst>
              </a:tr>
              <a:tr h="195411">
                <a:tc>
                  <a:txBody>
                    <a:bodyPr/>
                    <a:lstStyle/>
                    <a:p>
                      <a:pPr algn="ctr" fontAlgn="ctr"/>
                      <a:r>
                        <a:rPr lang="en-SG" sz="900" u="none" strike="noStrike">
                          <a:effectLst/>
                        </a:rPr>
                        <a:t>15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prosecute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c18ac77dbe4b7211c616667e4f8fc526</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902479618"/>
                  </a:ext>
                </a:extLst>
              </a:tr>
            </a:tbl>
          </a:graphicData>
        </a:graphic>
      </p:graphicFrame>
      <p:graphicFrame>
        <p:nvGraphicFramePr>
          <p:cNvPr id="8" name="Table 7">
            <a:extLst>
              <a:ext uri="{FF2B5EF4-FFF2-40B4-BE49-F238E27FC236}">
                <a16:creationId xmlns:a16="http://schemas.microsoft.com/office/drawing/2014/main" id="{FE8E137C-9F2F-4E07-B20B-BB45BB103473}"/>
              </a:ext>
            </a:extLst>
          </p:cNvPr>
          <p:cNvGraphicFramePr>
            <a:graphicFrameLocks noGrp="1"/>
          </p:cNvGraphicFramePr>
          <p:nvPr/>
        </p:nvGraphicFramePr>
        <p:xfrm>
          <a:off x="4458944" y="4171950"/>
          <a:ext cx="4522305" cy="1764032"/>
        </p:xfrm>
        <a:graphic>
          <a:graphicData uri="http://schemas.openxmlformats.org/drawingml/2006/table">
            <a:tbl>
              <a:tblPr>
                <a:tableStyleId>{5C22544A-7EE6-4342-B048-85BDC9FD1C3A}</a:tableStyleId>
              </a:tblPr>
              <a:tblGrid>
                <a:gridCol w="971234">
                  <a:extLst>
                    <a:ext uri="{9D8B030D-6E8A-4147-A177-3AD203B41FA5}">
                      <a16:colId xmlns:a16="http://schemas.microsoft.com/office/drawing/2014/main" val="53550043"/>
                    </a:ext>
                  </a:extLst>
                </a:gridCol>
                <a:gridCol w="3551071">
                  <a:extLst>
                    <a:ext uri="{9D8B030D-6E8A-4147-A177-3AD203B41FA5}">
                      <a16:colId xmlns:a16="http://schemas.microsoft.com/office/drawing/2014/main" val="2179700714"/>
                    </a:ext>
                  </a:extLst>
                </a:gridCol>
              </a:tblGrid>
              <a:tr h="212884">
                <a:tc gridSpan="2">
                  <a:txBody>
                    <a:bodyPr/>
                    <a:lstStyle/>
                    <a:p>
                      <a:pPr algn="l" fontAlgn="b"/>
                      <a:r>
                        <a:rPr lang="en-SG" sz="1400" u="none" strike="noStrike">
                          <a:effectLst/>
                        </a:rPr>
                        <a:t>Rainbow Table:</a:t>
                      </a:r>
                      <a:endParaRPr lang="en-SG" sz="1400" b="0" i="0" u="none" strike="noStrike">
                        <a:solidFill>
                          <a:srgbClr val="000000"/>
                        </a:solidFill>
                        <a:effectLst/>
                        <a:latin typeface="Calibri Light" panose="020F0302020204030204" pitchFamily="34" charset="0"/>
                      </a:endParaRPr>
                    </a:p>
                  </a:txBody>
                  <a:tcPr marL="7144" marR="7144" marT="7144" marB="0" anchor="b"/>
                </a:tc>
                <a:tc hMerge="1">
                  <a:txBody>
                    <a:bodyPr/>
                    <a:lstStyle/>
                    <a:p>
                      <a:endParaRPr lang="en-SG"/>
                    </a:p>
                  </a:txBody>
                  <a:tcPr/>
                </a:tc>
                <a:extLst>
                  <a:ext uri="{0D108BD9-81ED-4DB2-BD59-A6C34878D82A}">
                    <a16:rowId xmlns:a16="http://schemas.microsoft.com/office/drawing/2014/main" val="2112298910"/>
                  </a:ext>
                </a:extLst>
              </a:tr>
              <a:tr h="212884">
                <a:tc>
                  <a:txBody>
                    <a:bodyPr/>
                    <a:lstStyle/>
                    <a:p>
                      <a:pPr algn="l" fontAlgn="b"/>
                      <a:r>
                        <a:rPr lang="en-SG" sz="1400" u="none" strike="noStrike">
                          <a:effectLst/>
                        </a:rPr>
                        <a:t>10th</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147e19efcaca65ee9f16ac703514b374</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96181686"/>
                  </a:ext>
                </a:extLst>
              </a:tr>
              <a:tr h="212884">
                <a:tc>
                  <a:txBody>
                    <a:bodyPr/>
                    <a:lstStyle/>
                    <a:p>
                      <a:pPr algn="l" fontAlgn="b"/>
                      <a:r>
                        <a:rPr lang="en-SG" sz="1400" u="none" strike="noStrike">
                          <a:effectLst/>
                        </a:rPr>
                        <a:t>Ababa</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147e19efcaca65ee9f16ac703514b374</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351782511"/>
                  </a:ext>
                </a:extLst>
              </a:tr>
              <a:tr h="212884">
                <a:tc>
                  <a:txBody>
                    <a:bodyPr/>
                    <a:lstStyle/>
                    <a:p>
                      <a:pPr algn="l" fontAlgn="b"/>
                      <a:r>
                        <a:rPr lang="en-SG" sz="1400" u="none" strike="noStrike">
                          <a:effectLst/>
                        </a:rPr>
                        <a:t>TWA</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515da2caf582ac4801cbb5d876c73c90</a:t>
                      </a:r>
                      <a:endParaRPr lang="en-SG" sz="14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72791377"/>
                  </a:ext>
                </a:extLst>
              </a:tr>
              <a:tr h="212884">
                <a:tc>
                  <a:txBody>
                    <a:bodyPr/>
                    <a:lstStyle/>
                    <a:p>
                      <a:pPr algn="l" fontAlgn="b"/>
                      <a:r>
                        <a:rPr lang="en-SG" sz="1400" u="none" strike="noStrike">
                          <a:effectLst/>
                        </a:rPr>
                        <a:t>sun</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515da2caf582ac4801cbb5d876c73c90</a:t>
                      </a:r>
                      <a:endParaRPr lang="en-SG" sz="14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868617487"/>
                  </a:ext>
                </a:extLst>
              </a:tr>
              <a:tr h="212884">
                <a:tc>
                  <a:txBody>
                    <a:bodyPr/>
                    <a:lstStyle/>
                    <a:p>
                      <a:pPr algn="l" fontAlgn="b"/>
                      <a:r>
                        <a:rPr lang="en-SG" sz="1400" u="none" strike="noStrike">
                          <a:effectLst/>
                        </a:rPr>
                        <a:t>zoo</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a6ecfad3e0f9a51c6335848449a91bed</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449527758"/>
                  </a:ext>
                </a:extLst>
              </a:tr>
              <a:tr h="212884">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tc>
                  <a:txBody>
                    <a:bodyPr/>
                    <a:lstStyle/>
                    <a:p>
                      <a:pPr algn="l" fontAlgn="b"/>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319711531"/>
                  </a:ext>
                </a:extLst>
              </a:tr>
              <a:tr h="212884">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975455850"/>
                  </a:ext>
                </a:extLst>
              </a:tr>
            </a:tbl>
          </a:graphicData>
        </a:graphic>
      </p:graphicFrame>
      <p:graphicFrame>
        <p:nvGraphicFramePr>
          <p:cNvPr id="6" name="Table 5">
            <a:extLst>
              <a:ext uri="{FF2B5EF4-FFF2-40B4-BE49-F238E27FC236}">
                <a16:creationId xmlns:a16="http://schemas.microsoft.com/office/drawing/2014/main" id="{E534DEC9-5A98-4181-ACDF-1D229921BA67}"/>
              </a:ext>
            </a:extLst>
          </p:cNvPr>
          <p:cNvGraphicFramePr>
            <a:graphicFrameLocks noGrp="1"/>
          </p:cNvGraphicFramePr>
          <p:nvPr/>
        </p:nvGraphicFramePr>
        <p:xfrm>
          <a:off x="4458943" y="2198100"/>
          <a:ext cx="4522303" cy="1703070"/>
        </p:xfrm>
        <a:graphic>
          <a:graphicData uri="http://schemas.openxmlformats.org/drawingml/2006/table">
            <a:tbl>
              <a:tblPr>
                <a:tableStyleId>{5C22544A-7EE6-4342-B048-85BDC9FD1C3A}</a:tableStyleId>
              </a:tblPr>
              <a:tblGrid>
                <a:gridCol w="930515">
                  <a:extLst>
                    <a:ext uri="{9D8B030D-6E8A-4147-A177-3AD203B41FA5}">
                      <a16:colId xmlns:a16="http://schemas.microsoft.com/office/drawing/2014/main" val="2058984414"/>
                    </a:ext>
                  </a:extLst>
                </a:gridCol>
                <a:gridCol w="3591788">
                  <a:extLst>
                    <a:ext uri="{9D8B030D-6E8A-4147-A177-3AD203B41FA5}">
                      <a16:colId xmlns:a16="http://schemas.microsoft.com/office/drawing/2014/main" val="1113836423"/>
                    </a:ext>
                  </a:extLst>
                </a:gridCol>
              </a:tblGrid>
              <a:tr h="340614">
                <a:tc>
                  <a:txBody>
                    <a:bodyPr/>
                    <a:lstStyle/>
                    <a:p>
                      <a:pPr algn="l" fontAlgn="b"/>
                      <a:r>
                        <a:rPr lang="en-SG" sz="1500" u="none" strike="noStrike">
                          <a:effectLst/>
                        </a:rPr>
                        <a:t>zoo</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a:effectLst/>
                        </a:rPr>
                        <a:t>d2cbe65f53da8607e64173c1a83394fe</a:t>
                      </a:r>
                      <a:endParaRPr lang="en-SG" sz="15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316049124"/>
                  </a:ext>
                </a:extLst>
              </a:tr>
              <a:tr h="340614">
                <a:tc>
                  <a:txBody>
                    <a:bodyPr/>
                    <a:lstStyle/>
                    <a:p>
                      <a:pPr algn="l" fontAlgn="b"/>
                      <a:r>
                        <a:rPr lang="en-SG" sz="1500" u="none" strike="noStrike">
                          <a:effectLst/>
                        </a:rPr>
                        <a:t>Abater</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dirty="0">
                          <a:effectLst/>
                        </a:rPr>
                        <a:t>d48f58d9dc9af4b68b860e71f7336b44</a:t>
                      </a:r>
                      <a:endParaRPr lang="en-SG" sz="1500" b="0" i="0" u="none" strike="noStrike" dirty="0">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594855496"/>
                  </a:ext>
                </a:extLst>
              </a:tr>
              <a:tr h="340614">
                <a:tc>
                  <a:txBody>
                    <a:bodyPr/>
                    <a:lstStyle/>
                    <a:p>
                      <a:pPr algn="l" fontAlgn="b"/>
                      <a:r>
                        <a:rPr lang="en-SG" sz="1500" u="none" strike="noStrike">
                          <a:effectLst/>
                        </a:rPr>
                        <a:t>10th</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a:effectLst/>
                        </a:rPr>
                        <a:t>515da2caf582ac4801cbb5d876c73c90</a:t>
                      </a:r>
                      <a:endParaRPr lang="en-SG" sz="15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721754372"/>
                  </a:ext>
                </a:extLst>
              </a:tr>
              <a:tr h="340614">
                <a:tc>
                  <a:txBody>
                    <a:bodyPr/>
                    <a:lstStyle/>
                    <a:p>
                      <a:pPr algn="l" fontAlgn="b"/>
                      <a:r>
                        <a:rPr lang="en-SG" sz="1500" u="none" strike="noStrike">
                          <a:effectLst/>
                        </a:rPr>
                        <a:t>insect</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dirty="0">
                          <a:effectLst/>
                        </a:rPr>
                        <a:t>dce41a93f7edb175dfc59a4d52105847</a:t>
                      </a:r>
                      <a:endParaRPr lang="en-SG" sz="15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818969131"/>
                  </a:ext>
                </a:extLst>
              </a:tr>
              <a:tr h="340614">
                <a:tc>
                  <a:txBody>
                    <a:bodyPr/>
                    <a:lstStyle/>
                    <a:p>
                      <a:pPr algn="l" fontAlgn="b"/>
                      <a:r>
                        <a:rPr lang="en-SG" sz="1500" u="none" strike="noStrike">
                          <a:effectLst/>
                        </a:rPr>
                        <a:t>bake</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dirty="0">
                          <a:effectLst/>
                        </a:rPr>
                        <a:t>a6ecfad3e0f9a51c6335848449a91bed</a:t>
                      </a:r>
                      <a:endParaRPr lang="en-SG" sz="15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545162407"/>
                  </a:ext>
                </a:extLst>
              </a:tr>
            </a:tbl>
          </a:graphicData>
        </a:graphic>
      </p:graphicFrame>
      <p:sp>
        <p:nvSpPr>
          <p:cNvPr id="9" name="TextBox 8">
            <a:extLst>
              <a:ext uri="{FF2B5EF4-FFF2-40B4-BE49-F238E27FC236}">
                <a16:creationId xmlns:a16="http://schemas.microsoft.com/office/drawing/2014/main" id="{A3462C99-9535-4616-A0F2-597372E1243B}"/>
              </a:ext>
            </a:extLst>
          </p:cNvPr>
          <p:cNvSpPr txBox="1"/>
          <p:nvPr/>
        </p:nvSpPr>
        <p:spPr>
          <a:xfrm>
            <a:off x="4458943" y="1907227"/>
            <a:ext cx="4522304" cy="300082"/>
          </a:xfrm>
          <a:prstGeom prst="rect">
            <a:avLst/>
          </a:prstGeom>
          <a:solidFill>
            <a:schemeClr val="accent6">
              <a:lumMod val="20000"/>
              <a:lumOff val="80000"/>
            </a:schemeClr>
          </a:solidFill>
        </p:spPr>
        <p:txBody>
          <a:bodyPr wrap="square" rtlCol="0">
            <a:spAutoFit/>
          </a:bodyPr>
          <a:lstStyle/>
          <a:p>
            <a:r>
              <a:rPr lang="en-SG" sz="1350" dirty="0"/>
              <a:t>Hash-list:</a:t>
            </a:r>
          </a:p>
        </p:txBody>
      </p:sp>
    </p:spTree>
    <p:extLst>
      <p:ext uri="{BB962C8B-B14F-4D97-AF65-F5344CB8AC3E}">
        <p14:creationId xmlns:p14="http://schemas.microsoft.com/office/powerpoint/2010/main" val="32515353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Rainbow table:</a:t>
            </a:r>
          </a:p>
        </p:txBody>
      </p:sp>
      <p:graphicFrame>
        <p:nvGraphicFramePr>
          <p:cNvPr id="7" name="Table 6">
            <a:extLst>
              <a:ext uri="{FF2B5EF4-FFF2-40B4-BE49-F238E27FC236}">
                <a16:creationId xmlns:a16="http://schemas.microsoft.com/office/drawing/2014/main" id="{0F0427E1-112E-49F1-B3A0-6879FA459C1D}"/>
              </a:ext>
            </a:extLst>
          </p:cNvPr>
          <p:cNvGraphicFramePr>
            <a:graphicFrameLocks noGrp="1"/>
          </p:cNvGraphicFramePr>
          <p:nvPr/>
        </p:nvGraphicFramePr>
        <p:xfrm>
          <a:off x="162752" y="1897288"/>
          <a:ext cx="4200526" cy="3303360"/>
        </p:xfrm>
        <a:graphic>
          <a:graphicData uri="http://schemas.openxmlformats.org/drawingml/2006/table">
            <a:tbl>
              <a:tblPr>
                <a:tableStyleId>{5C22544A-7EE6-4342-B048-85BDC9FD1C3A}</a:tableStyleId>
              </a:tblPr>
              <a:tblGrid>
                <a:gridCol w="335505">
                  <a:extLst>
                    <a:ext uri="{9D8B030D-6E8A-4147-A177-3AD203B41FA5}">
                      <a16:colId xmlns:a16="http://schemas.microsoft.com/office/drawing/2014/main" val="3121962747"/>
                    </a:ext>
                  </a:extLst>
                </a:gridCol>
                <a:gridCol w="697851">
                  <a:extLst>
                    <a:ext uri="{9D8B030D-6E8A-4147-A177-3AD203B41FA5}">
                      <a16:colId xmlns:a16="http://schemas.microsoft.com/office/drawing/2014/main" val="2219829389"/>
                    </a:ext>
                  </a:extLst>
                </a:gridCol>
                <a:gridCol w="2388798">
                  <a:extLst>
                    <a:ext uri="{9D8B030D-6E8A-4147-A177-3AD203B41FA5}">
                      <a16:colId xmlns:a16="http://schemas.microsoft.com/office/drawing/2014/main" val="624609036"/>
                    </a:ext>
                  </a:extLst>
                </a:gridCol>
                <a:gridCol w="778372">
                  <a:extLst>
                    <a:ext uri="{9D8B030D-6E8A-4147-A177-3AD203B41FA5}">
                      <a16:colId xmlns:a16="http://schemas.microsoft.com/office/drawing/2014/main" val="2123555446"/>
                    </a:ext>
                  </a:extLst>
                </a:gridCol>
              </a:tblGrid>
              <a:tr h="372195">
                <a:tc>
                  <a:txBody>
                    <a:bodyPr/>
                    <a:lstStyle/>
                    <a:p>
                      <a:pPr algn="ctr" fontAlgn="ctr"/>
                      <a:r>
                        <a:rPr lang="en-SG" sz="900" u="none" strike="noStrike" dirty="0" err="1">
                          <a:effectLst/>
                        </a:rPr>
                        <a:t>Sno</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tc>
                  <a:txBody>
                    <a:bodyPr/>
                    <a:lstStyle/>
                    <a:p>
                      <a:pPr algn="l" fontAlgn="b"/>
                      <a:r>
                        <a:rPr lang="en-SG" sz="900" u="none" strike="noStrike" dirty="0">
                          <a:effectLst/>
                        </a:rPr>
                        <a:t>Password</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l" fontAlgn="b"/>
                      <a:r>
                        <a:rPr lang="en-SG" sz="900" u="none" strike="noStrike" dirty="0">
                          <a:effectLst/>
                        </a:rPr>
                        <a:t>hashed value</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ctr" fontAlgn="ctr"/>
                      <a:r>
                        <a:rPr lang="en-SG" sz="900" u="none" strike="noStrike" dirty="0">
                          <a:effectLst/>
                        </a:rPr>
                        <a:t>Reduction Function</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extLst>
                  <a:ext uri="{0D108BD9-81ED-4DB2-BD59-A6C34878D82A}">
                    <a16:rowId xmlns:a16="http://schemas.microsoft.com/office/drawing/2014/main" val="2608489686"/>
                  </a:ext>
                </a:extLst>
              </a:tr>
              <a:tr h="195411">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10th</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515da2caf582ac4801cbb5d876c73c90</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14</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2230321156"/>
                  </a:ext>
                </a:extLst>
              </a:tr>
              <a:tr h="195411">
                <a:tc>
                  <a:txBody>
                    <a:bodyPr/>
                    <a:lstStyle/>
                    <a:p>
                      <a:pPr algn="ctr" fontAlgn="ctr"/>
                      <a:r>
                        <a:rPr lang="en-SG" sz="900" u="none" strike="noStrike">
                          <a:effectLst/>
                        </a:rPr>
                        <a:t>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Ababa</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bbf12b95db10da96472e2e019ffa4659</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754177723"/>
                  </a:ext>
                </a:extLst>
              </a:tr>
              <a:tr h="195411">
                <a:tc>
                  <a:txBody>
                    <a:bodyPr/>
                    <a:lstStyle/>
                    <a:p>
                      <a:pPr algn="ctr" fontAlgn="ctr"/>
                      <a:r>
                        <a:rPr lang="en-SG" sz="900" u="none" strike="noStrike">
                          <a:effectLst/>
                        </a:rPr>
                        <a:t>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TWA</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47221236d3df2a4cca11b1d7512faf7d</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13</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33471744"/>
                  </a:ext>
                </a:extLst>
              </a:tr>
              <a:tr h="195411">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Abater</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d48f58d9dc9af4b68b860e71f7336b44</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107673885"/>
                  </a:ext>
                </a:extLst>
              </a:tr>
              <a:tr h="195411">
                <a:tc>
                  <a:txBody>
                    <a:bodyPr/>
                    <a:lstStyle/>
                    <a:p>
                      <a:pPr algn="ctr" fontAlgn="ctr"/>
                      <a:r>
                        <a:rPr lang="en-SG" sz="900" u="none" strike="noStrike">
                          <a:effectLst/>
                        </a:rPr>
                        <a:t>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Aaron</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1c0a11cc4ddc0dbd3fa4d77232a4e22e</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810871189"/>
                  </a:ext>
                </a:extLst>
              </a:tr>
              <a:tr h="195411">
                <a:tc>
                  <a:txBody>
                    <a:bodyPr/>
                    <a:lstStyle/>
                    <a:p>
                      <a:pPr algn="ctr" fontAlgn="ctr"/>
                      <a:r>
                        <a:rPr lang="en-SG" sz="900" u="none" strike="noStrike">
                          <a:effectLst/>
                        </a:rPr>
                        <a:t>6</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mundane</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147e19efcaca65ee9f16ac703514b374</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472119415"/>
                  </a:ext>
                </a:extLst>
              </a:tr>
              <a:tr h="195411">
                <a:tc>
                  <a:txBody>
                    <a:bodyPr/>
                    <a:lstStyle/>
                    <a:p>
                      <a:pPr algn="ctr" fontAlgn="ctr"/>
                      <a:r>
                        <a:rPr lang="en-SG" sz="900" u="none" strike="noStrike">
                          <a:effectLst/>
                        </a:rPr>
                        <a:t>7</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bake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a6ecfad3e0f9a51c6335848449a91bed</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9</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435043284"/>
                  </a:ext>
                </a:extLst>
              </a:tr>
              <a:tr h="195411">
                <a:tc>
                  <a:txBody>
                    <a:bodyPr/>
                    <a:lstStyle/>
                    <a:p>
                      <a:pPr algn="ctr" fontAlgn="ctr"/>
                      <a:r>
                        <a:rPr lang="en-SG" sz="900" u="none" strike="noStrike">
                          <a:effectLst/>
                        </a:rPr>
                        <a:t>8</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zoo</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d2cbe65f53da8607e64173c1a83394fe</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4</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3425552931"/>
                  </a:ext>
                </a:extLst>
              </a:tr>
              <a:tr h="195411">
                <a:tc>
                  <a:txBody>
                    <a:bodyPr/>
                    <a:lstStyle/>
                    <a:p>
                      <a:pPr algn="ctr" fontAlgn="ctr"/>
                      <a:r>
                        <a:rPr lang="en-SG" sz="900" u="none" strike="noStrike">
                          <a:effectLst/>
                        </a:rPr>
                        <a:t>9</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zombie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0eda241fc65ccf35d9743309ac395215</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204773784"/>
                  </a:ext>
                </a:extLst>
              </a:tr>
              <a:tr h="195411">
                <a:tc>
                  <a:txBody>
                    <a:bodyPr/>
                    <a:lstStyle/>
                    <a:p>
                      <a:pPr algn="ctr" fontAlgn="ctr"/>
                      <a:r>
                        <a:rPr lang="en-SG" sz="900" u="none" strike="noStrike">
                          <a:effectLst/>
                        </a:rPr>
                        <a:t>10</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freehold</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47ebf781047c3340fd5b0363b10c82aa</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8</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4106899713"/>
                  </a:ext>
                </a:extLst>
              </a:tr>
              <a:tr h="195411">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abalone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6e1ba55b046f7d62bbd6dc33b63d5ec7</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674776512"/>
                  </a:ext>
                </a:extLst>
              </a:tr>
              <a:tr h="195411">
                <a:tc>
                  <a:txBody>
                    <a:bodyPr/>
                    <a:lstStyle/>
                    <a:p>
                      <a:pPr algn="ctr" fontAlgn="ctr"/>
                      <a:r>
                        <a:rPr lang="en-SG" sz="900" u="none" strike="noStrike">
                          <a:effectLst/>
                        </a:rPr>
                        <a:t>12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sun</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ebd556e6dfc99dbed29675ce1c6c68e5</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15</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316933637"/>
                  </a:ext>
                </a:extLst>
              </a:tr>
              <a:tr h="195411">
                <a:tc>
                  <a:txBody>
                    <a:bodyPr/>
                    <a:lstStyle/>
                    <a:p>
                      <a:pPr algn="ctr" fontAlgn="ctr"/>
                      <a:r>
                        <a:rPr lang="en-SG" sz="900" u="none" strike="noStrike">
                          <a:effectLst/>
                        </a:rPr>
                        <a:t>13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heel</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649be85da19882e6335962b2842385ea</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732433286"/>
                  </a:ext>
                </a:extLst>
              </a:tr>
              <a:tr h="195411">
                <a:tc>
                  <a:txBody>
                    <a:bodyPr/>
                    <a:lstStyle/>
                    <a:p>
                      <a:pPr algn="ctr" fontAlgn="ctr"/>
                      <a:r>
                        <a:rPr lang="en-SG" sz="900" u="none" strike="noStrike">
                          <a:effectLst/>
                        </a:rPr>
                        <a:t>14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insect</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a:effectLst/>
                        </a:rPr>
                        <a:t>dce41a93f7edb175dfc59a4d52105847</a:t>
                      </a:r>
                      <a:endParaRPr lang="en-SG" sz="900" b="0" i="0" u="none" strike="noStrike">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7</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182137647"/>
                  </a:ext>
                </a:extLst>
              </a:tr>
              <a:tr h="195411">
                <a:tc>
                  <a:txBody>
                    <a:bodyPr/>
                    <a:lstStyle/>
                    <a:p>
                      <a:pPr algn="ctr" fontAlgn="ctr"/>
                      <a:r>
                        <a:rPr lang="en-SG" sz="900" u="none" strike="noStrike">
                          <a:effectLst/>
                        </a:rPr>
                        <a:t>15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prosecute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a:effectLst/>
                        </a:rPr>
                        <a:t>c18ac77dbe4b7211c616667e4f8fc526</a:t>
                      </a:r>
                      <a:endParaRPr lang="en-SG" sz="900" b="0" i="0" u="none" strike="noStrike">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902479618"/>
                  </a:ext>
                </a:extLst>
              </a:tr>
            </a:tbl>
          </a:graphicData>
        </a:graphic>
      </p:graphicFrame>
      <p:graphicFrame>
        <p:nvGraphicFramePr>
          <p:cNvPr id="8" name="Table 7">
            <a:extLst>
              <a:ext uri="{FF2B5EF4-FFF2-40B4-BE49-F238E27FC236}">
                <a16:creationId xmlns:a16="http://schemas.microsoft.com/office/drawing/2014/main" id="{FE8E137C-9F2F-4E07-B20B-BB45BB103473}"/>
              </a:ext>
            </a:extLst>
          </p:cNvPr>
          <p:cNvGraphicFramePr>
            <a:graphicFrameLocks noGrp="1"/>
          </p:cNvGraphicFramePr>
          <p:nvPr/>
        </p:nvGraphicFramePr>
        <p:xfrm>
          <a:off x="4458944" y="4171950"/>
          <a:ext cx="4522305" cy="1764032"/>
        </p:xfrm>
        <a:graphic>
          <a:graphicData uri="http://schemas.openxmlformats.org/drawingml/2006/table">
            <a:tbl>
              <a:tblPr>
                <a:tableStyleId>{5C22544A-7EE6-4342-B048-85BDC9FD1C3A}</a:tableStyleId>
              </a:tblPr>
              <a:tblGrid>
                <a:gridCol w="971234">
                  <a:extLst>
                    <a:ext uri="{9D8B030D-6E8A-4147-A177-3AD203B41FA5}">
                      <a16:colId xmlns:a16="http://schemas.microsoft.com/office/drawing/2014/main" val="53550043"/>
                    </a:ext>
                  </a:extLst>
                </a:gridCol>
                <a:gridCol w="3551071">
                  <a:extLst>
                    <a:ext uri="{9D8B030D-6E8A-4147-A177-3AD203B41FA5}">
                      <a16:colId xmlns:a16="http://schemas.microsoft.com/office/drawing/2014/main" val="2179700714"/>
                    </a:ext>
                  </a:extLst>
                </a:gridCol>
              </a:tblGrid>
              <a:tr h="212884">
                <a:tc gridSpan="2">
                  <a:txBody>
                    <a:bodyPr/>
                    <a:lstStyle/>
                    <a:p>
                      <a:pPr algn="l" fontAlgn="b"/>
                      <a:r>
                        <a:rPr lang="en-SG" sz="1400" u="none" strike="noStrike">
                          <a:effectLst/>
                        </a:rPr>
                        <a:t>Rainbow Table:</a:t>
                      </a:r>
                      <a:endParaRPr lang="en-SG" sz="1400" b="0" i="0" u="none" strike="noStrike">
                        <a:solidFill>
                          <a:srgbClr val="000000"/>
                        </a:solidFill>
                        <a:effectLst/>
                        <a:latin typeface="Calibri Light" panose="020F0302020204030204" pitchFamily="34" charset="0"/>
                      </a:endParaRPr>
                    </a:p>
                  </a:txBody>
                  <a:tcPr marL="7144" marR="7144" marT="7144" marB="0" anchor="b"/>
                </a:tc>
                <a:tc hMerge="1">
                  <a:txBody>
                    <a:bodyPr/>
                    <a:lstStyle/>
                    <a:p>
                      <a:endParaRPr lang="en-SG"/>
                    </a:p>
                  </a:txBody>
                  <a:tcPr/>
                </a:tc>
                <a:extLst>
                  <a:ext uri="{0D108BD9-81ED-4DB2-BD59-A6C34878D82A}">
                    <a16:rowId xmlns:a16="http://schemas.microsoft.com/office/drawing/2014/main" val="2112298910"/>
                  </a:ext>
                </a:extLst>
              </a:tr>
              <a:tr h="212884">
                <a:tc>
                  <a:txBody>
                    <a:bodyPr/>
                    <a:lstStyle/>
                    <a:p>
                      <a:pPr algn="l" fontAlgn="b"/>
                      <a:r>
                        <a:rPr lang="en-SG" sz="1400" u="none" strike="noStrike">
                          <a:effectLst/>
                        </a:rPr>
                        <a:t>10th</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dirty="0">
                          <a:effectLst/>
                        </a:rPr>
                        <a:t>147e19efcaca65ee9f16ac703514b374</a:t>
                      </a:r>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96181686"/>
                  </a:ext>
                </a:extLst>
              </a:tr>
              <a:tr h="212884">
                <a:tc>
                  <a:txBody>
                    <a:bodyPr/>
                    <a:lstStyle/>
                    <a:p>
                      <a:pPr algn="l" fontAlgn="b"/>
                      <a:r>
                        <a:rPr lang="en-SG" sz="1400" u="none" strike="noStrike">
                          <a:effectLst/>
                        </a:rPr>
                        <a:t>Ababa</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147e19efcaca65ee9f16ac703514b374</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351782511"/>
                  </a:ext>
                </a:extLst>
              </a:tr>
              <a:tr h="212884">
                <a:tc>
                  <a:txBody>
                    <a:bodyPr/>
                    <a:lstStyle/>
                    <a:p>
                      <a:pPr algn="l" fontAlgn="b"/>
                      <a:r>
                        <a:rPr lang="en-SG" sz="1400" u="none" strike="noStrike">
                          <a:effectLst/>
                        </a:rPr>
                        <a:t>TWA</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515da2caf582ac4801cbb5d876c73c90</a:t>
                      </a:r>
                      <a:endParaRPr lang="en-SG" sz="14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72791377"/>
                  </a:ext>
                </a:extLst>
              </a:tr>
              <a:tr h="212884">
                <a:tc>
                  <a:txBody>
                    <a:bodyPr/>
                    <a:lstStyle/>
                    <a:p>
                      <a:pPr algn="l" fontAlgn="b"/>
                      <a:r>
                        <a:rPr lang="en-SG" sz="1400" u="none" strike="noStrike">
                          <a:effectLst/>
                        </a:rPr>
                        <a:t>sun</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515da2caf582ac4801cbb5d876c73c90</a:t>
                      </a:r>
                      <a:endParaRPr lang="en-SG" sz="14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868617487"/>
                  </a:ext>
                </a:extLst>
              </a:tr>
              <a:tr h="212884">
                <a:tc>
                  <a:txBody>
                    <a:bodyPr/>
                    <a:lstStyle/>
                    <a:p>
                      <a:pPr algn="l" fontAlgn="b"/>
                      <a:r>
                        <a:rPr lang="en-SG" sz="1400" u="none" strike="noStrike">
                          <a:effectLst/>
                        </a:rPr>
                        <a:t>zoo</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a6ecfad3e0f9a51c6335848449a91bed</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449527758"/>
                  </a:ext>
                </a:extLst>
              </a:tr>
              <a:tr h="212884">
                <a:tc>
                  <a:txBody>
                    <a:bodyPr/>
                    <a:lstStyle/>
                    <a:p>
                      <a:pPr algn="l" fontAlgn="b"/>
                      <a:r>
                        <a:rPr lang="en-SG" sz="1400" u="none" strike="noStrike" dirty="0">
                          <a:effectLst/>
                        </a:rPr>
                        <a:t>Aaron</a:t>
                      </a:r>
                      <a:endParaRPr lang="en-SG" sz="1400" b="0" i="0" u="none" strike="noStrike" dirty="0">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dirty="0">
                          <a:effectLst/>
                        </a:rPr>
                        <a:t>dce41a93f7edb175dfc59a4d52105847</a:t>
                      </a:r>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319711531"/>
                  </a:ext>
                </a:extLst>
              </a:tr>
              <a:tr h="212884">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tc>
                  <a:txBody>
                    <a:bodyPr/>
                    <a:lstStyle/>
                    <a:p>
                      <a:pPr algn="l" fontAlgn="b"/>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975455850"/>
                  </a:ext>
                </a:extLst>
              </a:tr>
            </a:tbl>
          </a:graphicData>
        </a:graphic>
      </p:graphicFrame>
      <p:graphicFrame>
        <p:nvGraphicFramePr>
          <p:cNvPr id="6" name="Table 5">
            <a:extLst>
              <a:ext uri="{FF2B5EF4-FFF2-40B4-BE49-F238E27FC236}">
                <a16:creationId xmlns:a16="http://schemas.microsoft.com/office/drawing/2014/main" id="{20D1080F-1993-4D36-A950-EFDF8FA9B231}"/>
              </a:ext>
            </a:extLst>
          </p:cNvPr>
          <p:cNvGraphicFramePr>
            <a:graphicFrameLocks noGrp="1"/>
          </p:cNvGraphicFramePr>
          <p:nvPr/>
        </p:nvGraphicFramePr>
        <p:xfrm>
          <a:off x="4458944" y="2208038"/>
          <a:ext cx="4522303" cy="1621015"/>
        </p:xfrm>
        <a:graphic>
          <a:graphicData uri="http://schemas.openxmlformats.org/drawingml/2006/table">
            <a:tbl>
              <a:tblPr>
                <a:tableStyleId>{073A0DAA-6AF3-43AB-8588-CEC1D06C72B9}</a:tableStyleId>
              </a:tblPr>
              <a:tblGrid>
                <a:gridCol w="930515">
                  <a:extLst>
                    <a:ext uri="{9D8B030D-6E8A-4147-A177-3AD203B41FA5}">
                      <a16:colId xmlns:a16="http://schemas.microsoft.com/office/drawing/2014/main" val="552567875"/>
                    </a:ext>
                  </a:extLst>
                </a:gridCol>
                <a:gridCol w="3591788">
                  <a:extLst>
                    <a:ext uri="{9D8B030D-6E8A-4147-A177-3AD203B41FA5}">
                      <a16:colId xmlns:a16="http://schemas.microsoft.com/office/drawing/2014/main" val="3277478770"/>
                    </a:ext>
                  </a:extLst>
                </a:gridCol>
              </a:tblGrid>
              <a:tr h="324203">
                <a:tc>
                  <a:txBody>
                    <a:bodyPr/>
                    <a:lstStyle/>
                    <a:p>
                      <a:pPr algn="l" fontAlgn="b"/>
                      <a:r>
                        <a:rPr lang="en-SG" sz="1500" u="none" strike="noStrike">
                          <a:effectLst/>
                        </a:rPr>
                        <a:t>Aaron</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a:effectLst/>
                        </a:rPr>
                        <a:t>1c0a11cc4ddc0dbd3fa4d77232a4e22e</a:t>
                      </a:r>
                      <a:endParaRPr lang="en-SG" sz="15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289128114"/>
                  </a:ext>
                </a:extLst>
              </a:tr>
              <a:tr h="324203">
                <a:tc>
                  <a:txBody>
                    <a:bodyPr/>
                    <a:lstStyle/>
                    <a:p>
                      <a:pPr algn="l" fontAlgn="b"/>
                      <a:r>
                        <a:rPr lang="en-SG" sz="1500" u="none" strike="noStrike">
                          <a:effectLst/>
                        </a:rPr>
                        <a:t>abalone</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a:effectLst/>
                        </a:rPr>
                        <a:t>6e1ba55b046f7d62bbd6dc33b63d5ec7</a:t>
                      </a:r>
                      <a:endParaRPr lang="en-SG" sz="15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684987091"/>
                  </a:ext>
                </a:extLst>
              </a:tr>
              <a:tr h="324203">
                <a:tc>
                  <a:txBody>
                    <a:bodyPr/>
                    <a:lstStyle/>
                    <a:p>
                      <a:pPr algn="l" fontAlgn="b"/>
                      <a:r>
                        <a:rPr lang="en-SG" sz="1500" u="none" strike="noStrike">
                          <a:effectLst/>
                        </a:rPr>
                        <a:t>Abater</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a:effectLst/>
                        </a:rPr>
                        <a:t>d48f58d9dc9af4b68b860e71f7336b44</a:t>
                      </a:r>
                      <a:endParaRPr lang="en-SG" sz="15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949152057"/>
                  </a:ext>
                </a:extLst>
              </a:tr>
              <a:tr h="324203">
                <a:tc>
                  <a:txBody>
                    <a:bodyPr/>
                    <a:lstStyle/>
                    <a:p>
                      <a:pPr algn="l" fontAlgn="b"/>
                      <a:r>
                        <a:rPr lang="en-SG" sz="1500" u="none" strike="noStrike">
                          <a:effectLst/>
                        </a:rPr>
                        <a:t>10th</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dirty="0">
                          <a:effectLst/>
                        </a:rPr>
                        <a:t>515da2caf582ac4801cbb5d876c73c90</a:t>
                      </a:r>
                      <a:endParaRPr lang="en-SG" sz="1500" b="0" i="0" u="none" strike="noStrike" dirty="0">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089681243"/>
                  </a:ext>
                </a:extLst>
              </a:tr>
              <a:tr h="324203">
                <a:tc>
                  <a:txBody>
                    <a:bodyPr/>
                    <a:lstStyle/>
                    <a:p>
                      <a:pPr algn="l" fontAlgn="b"/>
                      <a:r>
                        <a:rPr lang="en-SG" sz="1500" u="none" strike="noStrike">
                          <a:effectLst/>
                        </a:rPr>
                        <a:t>insect</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dirty="0">
                          <a:effectLst/>
                        </a:rPr>
                        <a:t>dce41a93f7edb175dfc59a4d52105847</a:t>
                      </a:r>
                      <a:endParaRPr lang="en-SG" sz="15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708460523"/>
                  </a:ext>
                </a:extLst>
              </a:tr>
            </a:tbl>
          </a:graphicData>
        </a:graphic>
      </p:graphicFrame>
      <p:sp>
        <p:nvSpPr>
          <p:cNvPr id="9" name="TextBox 8">
            <a:extLst>
              <a:ext uri="{FF2B5EF4-FFF2-40B4-BE49-F238E27FC236}">
                <a16:creationId xmlns:a16="http://schemas.microsoft.com/office/drawing/2014/main" id="{41C216D4-A9DC-43E5-B200-B0734E6C6E62}"/>
              </a:ext>
            </a:extLst>
          </p:cNvPr>
          <p:cNvSpPr txBox="1"/>
          <p:nvPr/>
        </p:nvSpPr>
        <p:spPr>
          <a:xfrm>
            <a:off x="4458943" y="1907227"/>
            <a:ext cx="4522304" cy="300082"/>
          </a:xfrm>
          <a:prstGeom prst="rect">
            <a:avLst/>
          </a:prstGeom>
          <a:solidFill>
            <a:schemeClr val="accent6">
              <a:lumMod val="20000"/>
              <a:lumOff val="80000"/>
            </a:schemeClr>
          </a:solidFill>
        </p:spPr>
        <p:txBody>
          <a:bodyPr wrap="square" rtlCol="0">
            <a:spAutoFit/>
          </a:bodyPr>
          <a:lstStyle/>
          <a:p>
            <a:r>
              <a:rPr lang="en-SG" sz="1350" dirty="0"/>
              <a:t>Hash-list:</a:t>
            </a:r>
          </a:p>
        </p:txBody>
      </p:sp>
    </p:spTree>
    <p:extLst>
      <p:ext uri="{BB962C8B-B14F-4D97-AF65-F5344CB8AC3E}">
        <p14:creationId xmlns:p14="http://schemas.microsoft.com/office/powerpoint/2010/main" val="29711772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Rainbow table:</a:t>
            </a:r>
          </a:p>
        </p:txBody>
      </p:sp>
      <p:graphicFrame>
        <p:nvGraphicFramePr>
          <p:cNvPr id="7" name="Table 6">
            <a:extLst>
              <a:ext uri="{FF2B5EF4-FFF2-40B4-BE49-F238E27FC236}">
                <a16:creationId xmlns:a16="http://schemas.microsoft.com/office/drawing/2014/main" id="{0F0427E1-112E-49F1-B3A0-6879FA459C1D}"/>
              </a:ext>
            </a:extLst>
          </p:cNvPr>
          <p:cNvGraphicFramePr>
            <a:graphicFrameLocks noGrp="1"/>
          </p:cNvGraphicFramePr>
          <p:nvPr/>
        </p:nvGraphicFramePr>
        <p:xfrm>
          <a:off x="162752" y="1897288"/>
          <a:ext cx="4200526" cy="3303360"/>
        </p:xfrm>
        <a:graphic>
          <a:graphicData uri="http://schemas.openxmlformats.org/drawingml/2006/table">
            <a:tbl>
              <a:tblPr>
                <a:tableStyleId>{5C22544A-7EE6-4342-B048-85BDC9FD1C3A}</a:tableStyleId>
              </a:tblPr>
              <a:tblGrid>
                <a:gridCol w="335505">
                  <a:extLst>
                    <a:ext uri="{9D8B030D-6E8A-4147-A177-3AD203B41FA5}">
                      <a16:colId xmlns:a16="http://schemas.microsoft.com/office/drawing/2014/main" val="3121962747"/>
                    </a:ext>
                  </a:extLst>
                </a:gridCol>
                <a:gridCol w="697851">
                  <a:extLst>
                    <a:ext uri="{9D8B030D-6E8A-4147-A177-3AD203B41FA5}">
                      <a16:colId xmlns:a16="http://schemas.microsoft.com/office/drawing/2014/main" val="2219829389"/>
                    </a:ext>
                  </a:extLst>
                </a:gridCol>
                <a:gridCol w="2388798">
                  <a:extLst>
                    <a:ext uri="{9D8B030D-6E8A-4147-A177-3AD203B41FA5}">
                      <a16:colId xmlns:a16="http://schemas.microsoft.com/office/drawing/2014/main" val="624609036"/>
                    </a:ext>
                  </a:extLst>
                </a:gridCol>
                <a:gridCol w="778372">
                  <a:extLst>
                    <a:ext uri="{9D8B030D-6E8A-4147-A177-3AD203B41FA5}">
                      <a16:colId xmlns:a16="http://schemas.microsoft.com/office/drawing/2014/main" val="2123555446"/>
                    </a:ext>
                  </a:extLst>
                </a:gridCol>
              </a:tblGrid>
              <a:tr h="372195">
                <a:tc>
                  <a:txBody>
                    <a:bodyPr/>
                    <a:lstStyle/>
                    <a:p>
                      <a:pPr algn="ctr" fontAlgn="ctr"/>
                      <a:r>
                        <a:rPr lang="en-SG" sz="900" u="none" strike="noStrike" dirty="0" err="1">
                          <a:effectLst/>
                        </a:rPr>
                        <a:t>Sno</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tc>
                  <a:txBody>
                    <a:bodyPr/>
                    <a:lstStyle/>
                    <a:p>
                      <a:pPr algn="l" fontAlgn="b"/>
                      <a:r>
                        <a:rPr lang="en-SG" sz="900" u="none" strike="noStrike" dirty="0">
                          <a:effectLst/>
                        </a:rPr>
                        <a:t>Password</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l" fontAlgn="b"/>
                      <a:r>
                        <a:rPr lang="en-SG" sz="900" u="none" strike="noStrike" dirty="0">
                          <a:effectLst/>
                        </a:rPr>
                        <a:t>hashed value</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ctr" fontAlgn="ctr"/>
                      <a:r>
                        <a:rPr lang="en-SG" sz="900" u="none" strike="noStrike" dirty="0">
                          <a:effectLst/>
                        </a:rPr>
                        <a:t>Reduction Function</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extLst>
                  <a:ext uri="{0D108BD9-81ED-4DB2-BD59-A6C34878D82A}">
                    <a16:rowId xmlns:a16="http://schemas.microsoft.com/office/drawing/2014/main" val="2608489686"/>
                  </a:ext>
                </a:extLst>
              </a:tr>
              <a:tr h="195411">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10th</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515da2caf582ac4801cbb5d876c73c90</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14</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2230321156"/>
                  </a:ext>
                </a:extLst>
              </a:tr>
              <a:tr h="195411">
                <a:tc>
                  <a:txBody>
                    <a:bodyPr/>
                    <a:lstStyle/>
                    <a:p>
                      <a:pPr algn="ctr" fontAlgn="ctr"/>
                      <a:r>
                        <a:rPr lang="en-SG" sz="900" u="none" strike="noStrike">
                          <a:effectLst/>
                        </a:rPr>
                        <a:t>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Ababa</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bbf12b95db10da96472e2e019ffa4659</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754177723"/>
                  </a:ext>
                </a:extLst>
              </a:tr>
              <a:tr h="195411">
                <a:tc>
                  <a:txBody>
                    <a:bodyPr/>
                    <a:lstStyle/>
                    <a:p>
                      <a:pPr algn="ctr" fontAlgn="ctr"/>
                      <a:r>
                        <a:rPr lang="en-SG" sz="900" u="none" strike="noStrike">
                          <a:effectLst/>
                        </a:rPr>
                        <a:t>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TWA</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47221236d3df2a4cca11b1d7512faf7d</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13</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33471744"/>
                  </a:ext>
                </a:extLst>
              </a:tr>
              <a:tr h="195411">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Abater</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d48f58d9dc9af4b68b860e71f7336b44</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107673885"/>
                  </a:ext>
                </a:extLst>
              </a:tr>
              <a:tr h="195411">
                <a:tc>
                  <a:txBody>
                    <a:bodyPr/>
                    <a:lstStyle/>
                    <a:p>
                      <a:pPr algn="ctr" fontAlgn="ctr"/>
                      <a:r>
                        <a:rPr lang="en-SG" sz="900" u="none" strike="noStrike">
                          <a:effectLst/>
                        </a:rPr>
                        <a:t>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Aaron</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1c0a11cc4ddc0dbd3fa4d77232a4e22e</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810871189"/>
                  </a:ext>
                </a:extLst>
              </a:tr>
              <a:tr h="195411">
                <a:tc>
                  <a:txBody>
                    <a:bodyPr/>
                    <a:lstStyle/>
                    <a:p>
                      <a:pPr algn="ctr" fontAlgn="ctr"/>
                      <a:r>
                        <a:rPr lang="en-SG" sz="900" u="none" strike="noStrike">
                          <a:effectLst/>
                        </a:rPr>
                        <a:t>6</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mundane</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147e19efcaca65ee9f16ac703514b374</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472119415"/>
                  </a:ext>
                </a:extLst>
              </a:tr>
              <a:tr h="195411">
                <a:tc>
                  <a:txBody>
                    <a:bodyPr/>
                    <a:lstStyle/>
                    <a:p>
                      <a:pPr algn="ctr" fontAlgn="ctr"/>
                      <a:r>
                        <a:rPr lang="en-SG" sz="900" u="none" strike="noStrike">
                          <a:effectLst/>
                        </a:rPr>
                        <a:t>7</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bake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a6ecfad3e0f9a51c6335848449a91bed</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9</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435043284"/>
                  </a:ext>
                </a:extLst>
              </a:tr>
              <a:tr h="195411">
                <a:tc>
                  <a:txBody>
                    <a:bodyPr/>
                    <a:lstStyle/>
                    <a:p>
                      <a:pPr algn="ctr" fontAlgn="ctr"/>
                      <a:r>
                        <a:rPr lang="en-SG" sz="900" u="none" strike="noStrike">
                          <a:effectLst/>
                        </a:rPr>
                        <a:t>8</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zoo</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d2cbe65f53da8607e64173c1a83394fe</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4</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3425552931"/>
                  </a:ext>
                </a:extLst>
              </a:tr>
              <a:tr h="195411">
                <a:tc>
                  <a:txBody>
                    <a:bodyPr/>
                    <a:lstStyle/>
                    <a:p>
                      <a:pPr algn="ctr" fontAlgn="ctr"/>
                      <a:r>
                        <a:rPr lang="en-SG" sz="900" u="none" strike="noStrike">
                          <a:effectLst/>
                        </a:rPr>
                        <a:t>9</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zombie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0eda241fc65ccf35d9743309ac395215</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204773784"/>
                  </a:ext>
                </a:extLst>
              </a:tr>
              <a:tr h="195411">
                <a:tc>
                  <a:txBody>
                    <a:bodyPr/>
                    <a:lstStyle/>
                    <a:p>
                      <a:pPr algn="ctr" fontAlgn="ctr"/>
                      <a:r>
                        <a:rPr lang="en-SG" sz="900" u="none" strike="noStrike">
                          <a:effectLst/>
                        </a:rPr>
                        <a:t>10</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freehold</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47ebf781047c3340fd5b0363b10c82aa</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8</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4106899713"/>
                  </a:ext>
                </a:extLst>
              </a:tr>
              <a:tr h="195411">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abalone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6e1ba55b046f7d62bbd6dc33b63d5ec7</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674776512"/>
                  </a:ext>
                </a:extLst>
              </a:tr>
              <a:tr h="195411">
                <a:tc>
                  <a:txBody>
                    <a:bodyPr/>
                    <a:lstStyle/>
                    <a:p>
                      <a:pPr algn="ctr" fontAlgn="ctr"/>
                      <a:r>
                        <a:rPr lang="en-SG" sz="900" u="none" strike="noStrike">
                          <a:effectLst/>
                        </a:rPr>
                        <a:t>12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sun</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ebd556e6dfc99dbed29675ce1c6c68e5</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15</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316933637"/>
                  </a:ext>
                </a:extLst>
              </a:tr>
              <a:tr h="195411">
                <a:tc>
                  <a:txBody>
                    <a:bodyPr/>
                    <a:lstStyle/>
                    <a:p>
                      <a:pPr algn="ctr" fontAlgn="ctr"/>
                      <a:r>
                        <a:rPr lang="en-SG" sz="900" u="none" strike="noStrike">
                          <a:effectLst/>
                        </a:rPr>
                        <a:t>13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heel</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649be85da19882e6335962b2842385ea</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732433286"/>
                  </a:ext>
                </a:extLst>
              </a:tr>
              <a:tr h="195411">
                <a:tc>
                  <a:txBody>
                    <a:bodyPr/>
                    <a:lstStyle/>
                    <a:p>
                      <a:pPr algn="ctr" fontAlgn="ctr"/>
                      <a:r>
                        <a:rPr lang="en-SG" sz="900" u="none" strike="noStrike">
                          <a:effectLst/>
                        </a:rPr>
                        <a:t>14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insect</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dce41a93f7edb175dfc59a4d52105847</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7</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182137647"/>
                  </a:ext>
                </a:extLst>
              </a:tr>
              <a:tr h="195411">
                <a:tc>
                  <a:txBody>
                    <a:bodyPr/>
                    <a:lstStyle/>
                    <a:p>
                      <a:pPr algn="ctr" fontAlgn="ctr"/>
                      <a:r>
                        <a:rPr lang="en-SG" sz="900" u="none" strike="noStrike">
                          <a:effectLst/>
                        </a:rPr>
                        <a:t>15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prosecute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c18ac77dbe4b7211c616667e4f8fc526</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902479618"/>
                  </a:ext>
                </a:extLst>
              </a:tr>
            </a:tbl>
          </a:graphicData>
        </a:graphic>
      </p:graphicFrame>
      <p:graphicFrame>
        <p:nvGraphicFramePr>
          <p:cNvPr id="8" name="Table 7">
            <a:extLst>
              <a:ext uri="{FF2B5EF4-FFF2-40B4-BE49-F238E27FC236}">
                <a16:creationId xmlns:a16="http://schemas.microsoft.com/office/drawing/2014/main" id="{FE8E137C-9F2F-4E07-B20B-BB45BB103473}"/>
              </a:ext>
            </a:extLst>
          </p:cNvPr>
          <p:cNvGraphicFramePr>
            <a:graphicFrameLocks noGrp="1"/>
          </p:cNvGraphicFramePr>
          <p:nvPr/>
        </p:nvGraphicFramePr>
        <p:xfrm>
          <a:off x="4458944" y="4171950"/>
          <a:ext cx="4522305" cy="1764032"/>
        </p:xfrm>
        <a:graphic>
          <a:graphicData uri="http://schemas.openxmlformats.org/drawingml/2006/table">
            <a:tbl>
              <a:tblPr>
                <a:tableStyleId>{5C22544A-7EE6-4342-B048-85BDC9FD1C3A}</a:tableStyleId>
              </a:tblPr>
              <a:tblGrid>
                <a:gridCol w="971234">
                  <a:extLst>
                    <a:ext uri="{9D8B030D-6E8A-4147-A177-3AD203B41FA5}">
                      <a16:colId xmlns:a16="http://schemas.microsoft.com/office/drawing/2014/main" val="53550043"/>
                    </a:ext>
                  </a:extLst>
                </a:gridCol>
                <a:gridCol w="3551071">
                  <a:extLst>
                    <a:ext uri="{9D8B030D-6E8A-4147-A177-3AD203B41FA5}">
                      <a16:colId xmlns:a16="http://schemas.microsoft.com/office/drawing/2014/main" val="2179700714"/>
                    </a:ext>
                  </a:extLst>
                </a:gridCol>
              </a:tblGrid>
              <a:tr h="212884">
                <a:tc gridSpan="2">
                  <a:txBody>
                    <a:bodyPr/>
                    <a:lstStyle/>
                    <a:p>
                      <a:pPr algn="l" fontAlgn="b"/>
                      <a:r>
                        <a:rPr lang="en-SG" sz="1400" u="none" strike="noStrike">
                          <a:effectLst/>
                        </a:rPr>
                        <a:t>Rainbow Table:</a:t>
                      </a:r>
                      <a:endParaRPr lang="en-SG" sz="1400" b="0" i="0" u="none" strike="noStrike">
                        <a:solidFill>
                          <a:srgbClr val="000000"/>
                        </a:solidFill>
                        <a:effectLst/>
                        <a:latin typeface="Calibri Light" panose="020F0302020204030204" pitchFamily="34" charset="0"/>
                      </a:endParaRPr>
                    </a:p>
                  </a:txBody>
                  <a:tcPr marL="7144" marR="7144" marT="7144" marB="0" anchor="b"/>
                </a:tc>
                <a:tc hMerge="1">
                  <a:txBody>
                    <a:bodyPr/>
                    <a:lstStyle/>
                    <a:p>
                      <a:endParaRPr lang="en-SG"/>
                    </a:p>
                  </a:txBody>
                  <a:tcPr/>
                </a:tc>
                <a:extLst>
                  <a:ext uri="{0D108BD9-81ED-4DB2-BD59-A6C34878D82A}">
                    <a16:rowId xmlns:a16="http://schemas.microsoft.com/office/drawing/2014/main" val="2112298910"/>
                  </a:ext>
                </a:extLst>
              </a:tr>
              <a:tr h="212884">
                <a:tc>
                  <a:txBody>
                    <a:bodyPr/>
                    <a:lstStyle/>
                    <a:p>
                      <a:pPr algn="l" fontAlgn="b"/>
                      <a:r>
                        <a:rPr lang="en-SG" sz="1400" u="none" strike="noStrike">
                          <a:effectLst/>
                        </a:rPr>
                        <a:t>10th</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147e19efcaca65ee9f16ac703514b374</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96181686"/>
                  </a:ext>
                </a:extLst>
              </a:tr>
              <a:tr h="212884">
                <a:tc>
                  <a:txBody>
                    <a:bodyPr/>
                    <a:lstStyle/>
                    <a:p>
                      <a:pPr algn="l" fontAlgn="b"/>
                      <a:r>
                        <a:rPr lang="en-SG" sz="1400" u="none" strike="noStrike">
                          <a:effectLst/>
                        </a:rPr>
                        <a:t>Ababa</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147e19efcaca65ee9f16ac703514b374</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351782511"/>
                  </a:ext>
                </a:extLst>
              </a:tr>
              <a:tr h="212884">
                <a:tc>
                  <a:txBody>
                    <a:bodyPr/>
                    <a:lstStyle/>
                    <a:p>
                      <a:pPr algn="l" fontAlgn="b"/>
                      <a:r>
                        <a:rPr lang="en-SG" sz="1400" u="none" strike="noStrike">
                          <a:effectLst/>
                        </a:rPr>
                        <a:t>TWA</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515da2caf582ac4801cbb5d876c73c90</a:t>
                      </a:r>
                      <a:endParaRPr lang="en-SG" sz="14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72791377"/>
                  </a:ext>
                </a:extLst>
              </a:tr>
              <a:tr h="212884">
                <a:tc>
                  <a:txBody>
                    <a:bodyPr/>
                    <a:lstStyle/>
                    <a:p>
                      <a:pPr algn="l" fontAlgn="b"/>
                      <a:r>
                        <a:rPr lang="en-SG" sz="1400" u="none" strike="noStrike">
                          <a:effectLst/>
                        </a:rPr>
                        <a:t>sun</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515da2caf582ac4801cbb5d876c73c90</a:t>
                      </a:r>
                      <a:endParaRPr lang="en-SG" sz="14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868617487"/>
                  </a:ext>
                </a:extLst>
              </a:tr>
              <a:tr h="212884">
                <a:tc>
                  <a:txBody>
                    <a:bodyPr/>
                    <a:lstStyle/>
                    <a:p>
                      <a:pPr algn="l" fontAlgn="b"/>
                      <a:r>
                        <a:rPr lang="en-SG" sz="1400" u="none" strike="noStrike">
                          <a:effectLst/>
                        </a:rPr>
                        <a:t>zoo</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a6ecfad3e0f9a51c6335848449a91bed</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449527758"/>
                  </a:ext>
                </a:extLst>
              </a:tr>
              <a:tr h="212884">
                <a:tc>
                  <a:txBody>
                    <a:bodyPr/>
                    <a:lstStyle/>
                    <a:p>
                      <a:pPr algn="l" fontAlgn="b"/>
                      <a:r>
                        <a:rPr lang="en-SG" sz="1400" u="none" strike="noStrike">
                          <a:effectLst/>
                        </a:rPr>
                        <a:t>Aaron</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dce41a93f7edb175dfc59a4d52105847</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319711531"/>
                  </a:ext>
                </a:extLst>
              </a:tr>
              <a:tr h="212884">
                <a:tc>
                  <a:txBody>
                    <a:bodyPr/>
                    <a:lstStyle/>
                    <a:p>
                      <a:pPr algn="l" fontAlgn="b"/>
                      <a:r>
                        <a:rPr lang="en-SG" sz="1400" u="none" strike="noStrike">
                          <a:effectLst/>
                        </a:rPr>
                        <a:t>freehold</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dirty="0">
                          <a:effectLst/>
                        </a:rPr>
                        <a:t>dce41a93f7edb175dfc59a4d52105847</a:t>
                      </a:r>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975455850"/>
                  </a:ext>
                </a:extLst>
              </a:tr>
            </a:tbl>
          </a:graphicData>
        </a:graphic>
      </p:graphicFrame>
      <p:graphicFrame>
        <p:nvGraphicFramePr>
          <p:cNvPr id="6" name="Table 5">
            <a:extLst>
              <a:ext uri="{FF2B5EF4-FFF2-40B4-BE49-F238E27FC236}">
                <a16:creationId xmlns:a16="http://schemas.microsoft.com/office/drawing/2014/main" id="{139632F0-D575-4BD1-BF46-3EC242A31542}"/>
              </a:ext>
            </a:extLst>
          </p:cNvPr>
          <p:cNvGraphicFramePr>
            <a:graphicFrameLocks noGrp="1"/>
          </p:cNvGraphicFramePr>
          <p:nvPr/>
        </p:nvGraphicFramePr>
        <p:xfrm>
          <a:off x="4458943" y="2208038"/>
          <a:ext cx="4522304" cy="1829730"/>
        </p:xfrm>
        <a:graphic>
          <a:graphicData uri="http://schemas.openxmlformats.org/drawingml/2006/table">
            <a:tbl>
              <a:tblPr>
                <a:tableStyleId>{5C22544A-7EE6-4342-B048-85BDC9FD1C3A}</a:tableStyleId>
              </a:tblPr>
              <a:tblGrid>
                <a:gridCol w="930515">
                  <a:extLst>
                    <a:ext uri="{9D8B030D-6E8A-4147-A177-3AD203B41FA5}">
                      <a16:colId xmlns:a16="http://schemas.microsoft.com/office/drawing/2014/main" val="1442318332"/>
                    </a:ext>
                  </a:extLst>
                </a:gridCol>
                <a:gridCol w="3591789">
                  <a:extLst>
                    <a:ext uri="{9D8B030D-6E8A-4147-A177-3AD203B41FA5}">
                      <a16:colId xmlns:a16="http://schemas.microsoft.com/office/drawing/2014/main" val="3937960823"/>
                    </a:ext>
                  </a:extLst>
                </a:gridCol>
              </a:tblGrid>
              <a:tr h="365946">
                <a:tc>
                  <a:txBody>
                    <a:bodyPr/>
                    <a:lstStyle/>
                    <a:p>
                      <a:pPr algn="l" fontAlgn="b"/>
                      <a:r>
                        <a:rPr lang="en-SG" sz="1500" u="none" strike="noStrike">
                          <a:effectLst/>
                        </a:rPr>
                        <a:t>freehold</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a:effectLst/>
                        </a:rPr>
                        <a:t>47ebf781047c3340fd5b0363b10c82aa</a:t>
                      </a:r>
                      <a:endParaRPr lang="en-SG" sz="15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829092705"/>
                  </a:ext>
                </a:extLst>
              </a:tr>
              <a:tr h="365946">
                <a:tc>
                  <a:txBody>
                    <a:bodyPr/>
                    <a:lstStyle/>
                    <a:p>
                      <a:pPr algn="l" fontAlgn="b"/>
                      <a:r>
                        <a:rPr lang="en-SG" sz="1500" u="none" strike="noStrike">
                          <a:effectLst/>
                        </a:rPr>
                        <a:t>zoo</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a:effectLst/>
                        </a:rPr>
                        <a:t>d2cbe65f53da8607e64173c1a83394fe</a:t>
                      </a:r>
                      <a:endParaRPr lang="en-SG" sz="15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772849734"/>
                  </a:ext>
                </a:extLst>
              </a:tr>
              <a:tr h="365946">
                <a:tc>
                  <a:txBody>
                    <a:bodyPr/>
                    <a:lstStyle/>
                    <a:p>
                      <a:pPr algn="l" fontAlgn="b"/>
                      <a:r>
                        <a:rPr lang="en-SG" sz="1500" u="none" strike="noStrike">
                          <a:effectLst/>
                        </a:rPr>
                        <a:t>Abater</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a:effectLst/>
                        </a:rPr>
                        <a:t>d48f58d9dc9af4b68b860e71f7336b44</a:t>
                      </a:r>
                      <a:endParaRPr lang="en-SG" sz="15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000206380"/>
                  </a:ext>
                </a:extLst>
              </a:tr>
              <a:tr h="365946">
                <a:tc>
                  <a:txBody>
                    <a:bodyPr/>
                    <a:lstStyle/>
                    <a:p>
                      <a:pPr algn="l" fontAlgn="b"/>
                      <a:r>
                        <a:rPr lang="en-SG" sz="1500" u="none" strike="noStrike">
                          <a:effectLst/>
                        </a:rPr>
                        <a:t>10th</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a:effectLst/>
                        </a:rPr>
                        <a:t>515da2caf582ac4801cbb5d876c73c90</a:t>
                      </a:r>
                      <a:endParaRPr lang="en-SG" sz="15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461735352"/>
                  </a:ext>
                </a:extLst>
              </a:tr>
              <a:tr h="365946">
                <a:tc>
                  <a:txBody>
                    <a:bodyPr/>
                    <a:lstStyle/>
                    <a:p>
                      <a:pPr algn="l" fontAlgn="b"/>
                      <a:r>
                        <a:rPr lang="en-SG" sz="1500" u="none" strike="noStrike">
                          <a:effectLst/>
                        </a:rPr>
                        <a:t>insect</a:t>
                      </a:r>
                      <a:endParaRPr lang="en-SG" sz="15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1500" u="none" strike="noStrike" dirty="0">
                          <a:effectLst/>
                        </a:rPr>
                        <a:t>dce41a93f7edb175dfc59a4d52105847</a:t>
                      </a:r>
                      <a:endParaRPr lang="en-SG" sz="15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89678234"/>
                  </a:ext>
                </a:extLst>
              </a:tr>
            </a:tbl>
          </a:graphicData>
        </a:graphic>
      </p:graphicFrame>
      <p:sp>
        <p:nvSpPr>
          <p:cNvPr id="9" name="TextBox 8">
            <a:extLst>
              <a:ext uri="{FF2B5EF4-FFF2-40B4-BE49-F238E27FC236}">
                <a16:creationId xmlns:a16="http://schemas.microsoft.com/office/drawing/2014/main" id="{34D6F092-9950-4136-90A9-C9E8AE20BB01}"/>
              </a:ext>
            </a:extLst>
          </p:cNvPr>
          <p:cNvSpPr txBox="1"/>
          <p:nvPr/>
        </p:nvSpPr>
        <p:spPr>
          <a:xfrm>
            <a:off x="4458943" y="1907227"/>
            <a:ext cx="4522304" cy="300082"/>
          </a:xfrm>
          <a:prstGeom prst="rect">
            <a:avLst/>
          </a:prstGeom>
          <a:solidFill>
            <a:schemeClr val="accent6">
              <a:lumMod val="20000"/>
              <a:lumOff val="80000"/>
            </a:schemeClr>
          </a:solidFill>
        </p:spPr>
        <p:txBody>
          <a:bodyPr wrap="square" rtlCol="0">
            <a:spAutoFit/>
          </a:bodyPr>
          <a:lstStyle/>
          <a:p>
            <a:r>
              <a:rPr lang="en-SG" sz="1350" dirty="0"/>
              <a:t>Hash-list:</a:t>
            </a:r>
          </a:p>
        </p:txBody>
      </p:sp>
    </p:spTree>
    <p:extLst>
      <p:ext uri="{BB962C8B-B14F-4D97-AF65-F5344CB8AC3E}">
        <p14:creationId xmlns:p14="http://schemas.microsoft.com/office/powerpoint/2010/main" val="2208358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9733-F2B2-467C-9184-76C2D83B768E}"/>
              </a:ext>
            </a:extLst>
          </p:cNvPr>
          <p:cNvSpPr>
            <a:spLocks noGrp="1"/>
          </p:cNvSpPr>
          <p:nvPr>
            <p:ph type="title"/>
          </p:nvPr>
        </p:nvSpPr>
        <p:spPr/>
        <p:txBody>
          <a:bodyPr/>
          <a:lstStyle/>
          <a:p>
            <a:r>
              <a:rPr lang="en-SG" dirty="0"/>
              <a:t>The rainbow table</a:t>
            </a:r>
          </a:p>
        </p:txBody>
      </p:sp>
      <p:graphicFrame>
        <p:nvGraphicFramePr>
          <p:cNvPr id="4" name="Content Placeholder 3">
            <a:extLst>
              <a:ext uri="{FF2B5EF4-FFF2-40B4-BE49-F238E27FC236}">
                <a16:creationId xmlns:a16="http://schemas.microsoft.com/office/drawing/2014/main" id="{BAC2C1B8-6457-498D-A144-D779EA0BA266}"/>
              </a:ext>
            </a:extLst>
          </p:cNvPr>
          <p:cNvGraphicFramePr>
            <a:graphicFrameLocks noGrp="1"/>
          </p:cNvGraphicFramePr>
          <p:nvPr>
            <p:ph idx="1"/>
          </p:nvPr>
        </p:nvGraphicFramePr>
        <p:xfrm>
          <a:off x="828674" y="1970433"/>
          <a:ext cx="6297683" cy="3026618"/>
        </p:xfrm>
        <a:graphic>
          <a:graphicData uri="http://schemas.openxmlformats.org/drawingml/2006/table">
            <a:tbl>
              <a:tblPr>
                <a:tableStyleId>{5C22544A-7EE6-4342-B048-85BDC9FD1C3A}</a:tableStyleId>
              </a:tblPr>
              <a:tblGrid>
                <a:gridCol w="1349504">
                  <a:extLst>
                    <a:ext uri="{9D8B030D-6E8A-4147-A177-3AD203B41FA5}">
                      <a16:colId xmlns:a16="http://schemas.microsoft.com/office/drawing/2014/main" val="3114682848"/>
                    </a:ext>
                  </a:extLst>
                </a:gridCol>
                <a:gridCol w="4948179">
                  <a:extLst>
                    <a:ext uri="{9D8B030D-6E8A-4147-A177-3AD203B41FA5}">
                      <a16:colId xmlns:a16="http://schemas.microsoft.com/office/drawing/2014/main" val="3454193824"/>
                    </a:ext>
                  </a:extLst>
                </a:gridCol>
              </a:tblGrid>
              <a:tr h="432374">
                <a:tc>
                  <a:txBody>
                    <a:bodyPr/>
                    <a:lstStyle/>
                    <a:p>
                      <a:pPr algn="l" fontAlgn="b"/>
                      <a:r>
                        <a:rPr lang="en-SG" sz="2100" u="none" strike="noStrike">
                          <a:effectLst/>
                        </a:rPr>
                        <a:t>10th</a:t>
                      </a:r>
                      <a:endParaRPr lang="en-SG" sz="21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2100" u="none" strike="noStrike">
                          <a:effectLst/>
                        </a:rPr>
                        <a:t>147e19efcaca65ee9f16ac703514b374</a:t>
                      </a:r>
                      <a:endParaRPr lang="en-SG" sz="21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961240155"/>
                  </a:ext>
                </a:extLst>
              </a:tr>
              <a:tr h="432374">
                <a:tc>
                  <a:txBody>
                    <a:bodyPr/>
                    <a:lstStyle/>
                    <a:p>
                      <a:pPr algn="l" fontAlgn="b"/>
                      <a:r>
                        <a:rPr lang="en-SG" sz="2100" u="none" strike="noStrike">
                          <a:effectLst/>
                        </a:rPr>
                        <a:t>Ababa</a:t>
                      </a:r>
                      <a:endParaRPr lang="en-SG" sz="21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2100" u="none" strike="noStrike">
                          <a:effectLst/>
                        </a:rPr>
                        <a:t>147e19efcaca65ee9f16ac703514b374</a:t>
                      </a:r>
                      <a:endParaRPr lang="en-SG" sz="21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838017015"/>
                  </a:ext>
                </a:extLst>
              </a:tr>
              <a:tr h="432374">
                <a:tc>
                  <a:txBody>
                    <a:bodyPr/>
                    <a:lstStyle/>
                    <a:p>
                      <a:pPr algn="l" fontAlgn="b"/>
                      <a:r>
                        <a:rPr lang="en-SG" sz="2100" u="none" strike="noStrike">
                          <a:effectLst/>
                        </a:rPr>
                        <a:t>TWA</a:t>
                      </a:r>
                      <a:endParaRPr lang="en-SG" sz="21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2100" u="none" strike="noStrike">
                          <a:effectLst/>
                        </a:rPr>
                        <a:t>515da2caf582ac4801cbb5d876c73c90</a:t>
                      </a:r>
                      <a:endParaRPr lang="en-SG" sz="21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314137286"/>
                  </a:ext>
                </a:extLst>
              </a:tr>
              <a:tr h="432374">
                <a:tc>
                  <a:txBody>
                    <a:bodyPr/>
                    <a:lstStyle/>
                    <a:p>
                      <a:pPr algn="l" fontAlgn="b"/>
                      <a:r>
                        <a:rPr lang="en-SG" sz="2100" u="none" strike="noStrike">
                          <a:effectLst/>
                        </a:rPr>
                        <a:t>sun</a:t>
                      </a:r>
                      <a:endParaRPr lang="en-SG" sz="21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2100" u="none" strike="noStrike">
                          <a:effectLst/>
                        </a:rPr>
                        <a:t>515da2caf582ac4801cbb5d876c73c90</a:t>
                      </a:r>
                      <a:endParaRPr lang="en-SG" sz="21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4099413689"/>
                  </a:ext>
                </a:extLst>
              </a:tr>
              <a:tr h="432374">
                <a:tc>
                  <a:txBody>
                    <a:bodyPr/>
                    <a:lstStyle/>
                    <a:p>
                      <a:pPr algn="l" fontAlgn="b"/>
                      <a:r>
                        <a:rPr lang="en-SG" sz="2100" u="none" strike="noStrike">
                          <a:effectLst/>
                        </a:rPr>
                        <a:t>zoo</a:t>
                      </a:r>
                      <a:endParaRPr lang="en-SG" sz="21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2100" u="none" strike="noStrike">
                          <a:effectLst/>
                        </a:rPr>
                        <a:t>a6ecfad3e0f9a51c6335848449a91bed</a:t>
                      </a:r>
                      <a:endParaRPr lang="en-SG" sz="21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65295973"/>
                  </a:ext>
                </a:extLst>
              </a:tr>
              <a:tr h="432374">
                <a:tc>
                  <a:txBody>
                    <a:bodyPr/>
                    <a:lstStyle/>
                    <a:p>
                      <a:pPr algn="l" fontAlgn="b"/>
                      <a:r>
                        <a:rPr lang="en-SG" sz="2100" u="none" strike="noStrike">
                          <a:effectLst/>
                        </a:rPr>
                        <a:t>Aaron</a:t>
                      </a:r>
                      <a:endParaRPr lang="en-SG" sz="21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2100" u="none" strike="noStrike">
                          <a:effectLst/>
                        </a:rPr>
                        <a:t>dce41a93f7edb175dfc59a4d52105847</a:t>
                      </a:r>
                      <a:endParaRPr lang="en-SG" sz="21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371398479"/>
                  </a:ext>
                </a:extLst>
              </a:tr>
              <a:tr h="432374">
                <a:tc>
                  <a:txBody>
                    <a:bodyPr/>
                    <a:lstStyle/>
                    <a:p>
                      <a:pPr algn="l" fontAlgn="b"/>
                      <a:r>
                        <a:rPr lang="en-SG" sz="2100" u="none" strike="noStrike">
                          <a:effectLst/>
                        </a:rPr>
                        <a:t>freehold</a:t>
                      </a:r>
                      <a:endParaRPr lang="en-SG" sz="21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2100" u="none" strike="noStrike" dirty="0">
                          <a:effectLst/>
                        </a:rPr>
                        <a:t>dce41a93f7edb175dfc59a4d52105847</a:t>
                      </a:r>
                      <a:endParaRPr lang="en-SG" sz="21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443741571"/>
                  </a:ext>
                </a:extLst>
              </a:tr>
            </a:tbl>
          </a:graphicData>
        </a:graphic>
      </p:graphicFrame>
    </p:spTree>
    <p:extLst>
      <p:ext uri="{BB962C8B-B14F-4D97-AF65-F5344CB8AC3E}">
        <p14:creationId xmlns:p14="http://schemas.microsoft.com/office/powerpoint/2010/main" val="1528990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1b</a:t>
            </a:r>
          </a:p>
        </p:txBody>
      </p:sp>
      <p:sp>
        <p:nvSpPr>
          <p:cNvPr id="3" name="Content Placeholder 2"/>
          <p:cNvSpPr>
            <a:spLocks noGrp="1"/>
          </p:cNvSpPr>
          <p:nvPr>
            <p:ph idx="1"/>
          </p:nvPr>
        </p:nvSpPr>
        <p:spPr/>
        <p:txBody>
          <a:bodyPr/>
          <a:lstStyle/>
          <a:p>
            <a:pPr marL="0" indent="0">
              <a:buNone/>
            </a:pPr>
            <a:r>
              <a:rPr lang="en-SG" dirty="0"/>
              <a:t>What is the entropy associated with a password chosen with uniform randomness from the set of length 8 strings with symbols taken from the lowercase alphabet {a,…,z}?</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7</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554408" y="2936657"/>
                <a:ext cx="7878582" cy="1945533"/>
              </a:xfrm>
              <a:prstGeom prst="rect">
                <a:avLst/>
              </a:prstGeom>
              <a:noFill/>
            </p:spPr>
            <p:txBody>
              <a:bodyPr wrap="square" rtlCol="0">
                <a:spAutoFit/>
              </a:bodyPr>
              <a:lstStyle/>
              <a:p>
                <a:r>
                  <a:rPr lang="en-US" sz="2400" dirty="0">
                    <a:solidFill>
                      <a:srgbClr val="C00000"/>
                    </a:solidFill>
                  </a:rPr>
                  <a:t>The entropy for L number of symbols taken from N possible symbols is given by the formula:</a:t>
                </a:r>
              </a:p>
              <a:p>
                <a:endParaRPr lang="en-US" sz="2400" dirty="0">
                  <a:solidFill>
                    <a:srgbClr val="C00000"/>
                  </a:solidFill>
                </a:endParaRPr>
              </a:p>
              <a:p>
                <a:pPr/>
                <a14:m>
                  <m:oMathPara xmlns:m="http://schemas.openxmlformats.org/officeDocument/2006/math">
                    <m:oMathParaPr>
                      <m:jc m:val="left"/>
                    </m:oMathParaPr>
                    <m:oMath xmlns:m="http://schemas.openxmlformats.org/officeDocument/2006/math">
                      <m:r>
                        <a:rPr lang="en-SG" sz="2400" b="0" i="1" smtClean="0">
                          <a:solidFill>
                            <a:srgbClr val="C00000"/>
                          </a:solidFill>
                          <a:latin typeface="Cambria Math" panose="02040503050406030204" pitchFamily="18" charset="0"/>
                        </a:rPr>
                        <m:t>𝐸𝑛𝑡𝑟𝑜𝑝𝑦</m:t>
                      </m:r>
                      <m:r>
                        <a:rPr lang="en-SG" sz="2400" b="0" i="1" smtClean="0">
                          <a:solidFill>
                            <a:srgbClr val="C00000"/>
                          </a:solidFill>
                          <a:latin typeface="Cambria Math" panose="02040503050406030204" pitchFamily="18" charset="0"/>
                        </a:rPr>
                        <m:t>= </m:t>
                      </m:r>
                      <m:sSub>
                        <m:sSubPr>
                          <m:ctrlPr>
                            <a:rPr lang="en-SG" sz="2400" b="0" i="1" smtClean="0">
                              <a:solidFill>
                                <a:srgbClr val="C00000"/>
                              </a:solidFill>
                              <a:latin typeface="Cambria Math" panose="02040503050406030204" pitchFamily="18" charset="0"/>
                            </a:rPr>
                          </m:ctrlPr>
                        </m:sSubPr>
                        <m:e>
                          <m:r>
                            <a:rPr lang="en-SG" sz="2400" b="0" i="1" smtClean="0">
                              <a:solidFill>
                                <a:srgbClr val="C00000"/>
                              </a:solidFill>
                              <a:latin typeface="Cambria Math" panose="02040503050406030204" pitchFamily="18" charset="0"/>
                            </a:rPr>
                            <m:t>𝑙𝑜𝑔</m:t>
                          </m:r>
                        </m:e>
                        <m:sub>
                          <m:r>
                            <a:rPr lang="en-SG" sz="2400" b="0" i="1" smtClean="0">
                              <a:solidFill>
                                <a:srgbClr val="C00000"/>
                              </a:solidFill>
                              <a:latin typeface="Cambria Math" panose="02040503050406030204" pitchFamily="18" charset="0"/>
                            </a:rPr>
                            <m:t>2</m:t>
                          </m:r>
                        </m:sub>
                      </m:sSub>
                      <m:r>
                        <a:rPr lang="en-SG" sz="2400" b="0" i="1" smtClean="0">
                          <a:solidFill>
                            <a:srgbClr val="C00000"/>
                          </a:solidFill>
                          <a:latin typeface="Cambria Math" panose="02040503050406030204" pitchFamily="18" charset="0"/>
                        </a:rPr>
                        <m:t> </m:t>
                      </m:r>
                      <m:sSup>
                        <m:sSupPr>
                          <m:ctrlPr>
                            <a:rPr lang="en-SG" sz="2400" b="0" i="1" smtClean="0">
                              <a:solidFill>
                                <a:srgbClr val="C00000"/>
                              </a:solidFill>
                              <a:latin typeface="Cambria Math" panose="02040503050406030204" pitchFamily="18" charset="0"/>
                            </a:rPr>
                          </m:ctrlPr>
                        </m:sSupPr>
                        <m:e>
                          <m:r>
                            <a:rPr lang="en-SG" sz="2400" b="0" i="1" smtClean="0">
                              <a:solidFill>
                                <a:srgbClr val="C00000"/>
                              </a:solidFill>
                              <a:latin typeface="Cambria Math" panose="02040503050406030204" pitchFamily="18" charset="0"/>
                            </a:rPr>
                            <m:t>𝑁</m:t>
                          </m:r>
                        </m:e>
                        <m:sup>
                          <m:r>
                            <a:rPr lang="en-SG" sz="2400" b="0" i="1" smtClean="0">
                              <a:solidFill>
                                <a:srgbClr val="C00000"/>
                              </a:solidFill>
                              <a:latin typeface="Cambria Math" panose="02040503050406030204" pitchFamily="18" charset="0"/>
                            </a:rPr>
                            <m:t>𝐿</m:t>
                          </m:r>
                        </m:sup>
                      </m:sSup>
                    </m:oMath>
                  </m:oMathPara>
                </a14:m>
                <a:endParaRPr lang="en-SG" sz="2400" b="0" dirty="0">
                  <a:solidFill>
                    <a:srgbClr val="C00000"/>
                  </a:solidFill>
                </a:endParaRPr>
              </a:p>
              <a:p>
                <a:pPr/>
                <a14:m>
                  <m:oMathPara xmlns:m="http://schemas.openxmlformats.org/officeDocument/2006/math">
                    <m:oMathParaPr>
                      <m:jc m:val="left"/>
                    </m:oMathParaPr>
                    <m:oMath xmlns:m="http://schemas.openxmlformats.org/officeDocument/2006/math">
                      <m:r>
                        <a:rPr lang="en-SG" sz="2400" b="0" i="1" smtClean="0">
                          <a:solidFill>
                            <a:srgbClr val="C00000"/>
                          </a:solidFill>
                          <a:latin typeface="Cambria Math" panose="02040503050406030204" pitchFamily="18" charset="0"/>
                        </a:rPr>
                        <m:t>                  =</m:t>
                      </m:r>
                      <m:r>
                        <a:rPr lang="en-SG" sz="2400" b="0" i="1" smtClean="0">
                          <a:solidFill>
                            <a:srgbClr val="C00000"/>
                          </a:solidFill>
                          <a:latin typeface="Cambria Math" panose="02040503050406030204" pitchFamily="18" charset="0"/>
                        </a:rPr>
                        <m:t>𝐿</m:t>
                      </m:r>
                      <m:r>
                        <a:rPr lang="en-SG" sz="2400" b="0" i="1" smtClean="0">
                          <a:solidFill>
                            <a:srgbClr val="C00000"/>
                          </a:solidFill>
                          <a:latin typeface="Cambria Math" panose="02040503050406030204" pitchFamily="18" charset="0"/>
                        </a:rPr>
                        <m:t> </m:t>
                      </m:r>
                      <m:sSub>
                        <m:sSubPr>
                          <m:ctrlPr>
                            <a:rPr lang="en-SG" sz="2400" b="0" i="1" smtClean="0">
                              <a:solidFill>
                                <a:srgbClr val="C00000"/>
                              </a:solidFill>
                              <a:latin typeface="Cambria Math" panose="02040503050406030204" pitchFamily="18" charset="0"/>
                            </a:rPr>
                          </m:ctrlPr>
                        </m:sSubPr>
                        <m:e>
                          <m:r>
                            <a:rPr lang="en-SG" sz="2400" b="0" i="1" smtClean="0">
                              <a:solidFill>
                                <a:srgbClr val="C00000"/>
                              </a:solidFill>
                              <a:latin typeface="Cambria Math" panose="02040503050406030204" pitchFamily="18" charset="0"/>
                            </a:rPr>
                            <m:t>𝑙𝑜𝑔</m:t>
                          </m:r>
                        </m:e>
                        <m:sub>
                          <m:r>
                            <a:rPr lang="en-SG" sz="2400" b="0" i="1" smtClean="0">
                              <a:solidFill>
                                <a:srgbClr val="C00000"/>
                              </a:solidFill>
                              <a:latin typeface="Cambria Math" panose="02040503050406030204" pitchFamily="18" charset="0"/>
                            </a:rPr>
                            <m:t>2</m:t>
                          </m:r>
                        </m:sub>
                      </m:sSub>
                      <m:r>
                        <a:rPr lang="en-SG" sz="2400" b="0" i="1" smtClean="0">
                          <a:solidFill>
                            <a:srgbClr val="C00000"/>
                          </a:solidFill>
                          <a:latin typeface="Cambria Math" panose="02040503050406030204" pitchFamily="18" charset="0"/>
                        </a:rPr>
                        <m:t> </m:t>
                      </m:r>
                      <m:r>
                        <a:rPr lang="en-SG" sz="2400" b="0" i="1" smtClean="0">
                          <a:solidFill>
                            <a:srgbClr val="C00000"/>
                          </a:solidFill>
                          <a:latin typeface="Cambria Math" panose="02040503050406030204" pitchFamily="18" charset="0"/>
                        </a:rPr>
                        <m:t>𝑁</m:t>
                      </m:r>
                    </m:oMath>
                  </m:oMathPara>
                </a14:m>
                <a:endParaRPr lang="en-US" sz="2400" dirty="0">
                  <a:solidFill>
                    <a:srgbClr val="C0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54408" y="2936657"/>
                <a:ext cx="7878582" cy="1945533"/>
              </a:xfrm>
              <a:prstGeom prst="rect">
                <a:avLst/>
              </a:prstGeom>
              <a:blipFill>
                <a:blip r:embed="rId2"/>
                <a:stretch>
                  <a:fillRect l="-1238" t="-2194" b="-4075"/>
                </a:stretch>
              </a:blipFill>
            </p:spPr>
            <p:txBody>
              <a:bodyPr/>
              <a:lstStyle/>
              <a:p>
                <a:r>
                  <a:rPr lang="en-SG">
                    <a:noFill/>
                  </a:rPr>
                  <a:t> </a:t>
                </a:r>
              </a:p>
            </p:txBody>
          </p:sp>
        </mc:Fallback>
      </mc:AlternateContent>
      <p:grpSp>
        <p:nvGrpSpPr>
          <p:cNvPr id="16" name="Group 15"/>
          <p:cNvGrpSpPr/>
          <p:nvPr/>
        </p:nvGrpSpPr>
        <p:grpSpPr>
          <a:xfrm>
            <a:off x="4603439" y="3927152"/>
            <a:ext cx="4243665" cy="2781235"/>
            <a:chOff x="4603439" y="3927152"/>
            <a:chExt cx="4243665" cy="2781235"/>
          </a:xfrm>
        </p:grpSpPr>
        <mc:AlternateContent xmlns:mc="http://schemas.openxmlformats.org/markup-compatibility/2006" xmlns:a14="http://schemas.microsoft.com/office/drawing/2010/main">
          <mc:Choice Requires="a14">
            <p:sp>
              <p:nvSpPr>
                <p:cNvPr id="11" name="TextBox 10"/>
                <p:cNvSpPr txBox="1"/>
                <p:nvPr/>
              </p:nvSpPr>
              <p:spPr>
                <a:xfrm>
                  <a:off x="4603439" y="3927152"/>
                  <a:ext cx="4243664" cy="1200328"/>
                </a:xfrm>
                <a:prstGeom prst="rect">
                  <a:avLst/>
                </a:prstGeom>
                <a:noFill/>
              </p:spPr>
              <p:txBody>
                <a:bodyPr wrap="square" rtlCol="0">
                  <a:spAutoFit/>
                </a:bodyPr>
                <a:lstStyle/>
                <a:p>
                  <a:r>
                    <a:rPr lang="en-US" sz="2400" dirty="0">
                      <a:solidFill>
                        <a:srgbClr val="C00000"/>
                      </a:solidFill>
                    </a:rPr>
                    <a:t>Thus for </a:t>
                  </a:r>
                  <a14:m>
                    <m:oMath xmlns:m="http://schemas.openxmlformats.org/officeDocument/2006/math">
                      <m:r>
                        <a:rPr lang="en-US" sz="2400" i="1" dirty="0" smtClean="0">
                          <a:solidFill>
                            <a:srgbClr val="C00000"/>
                          </a:solidFill>
                          <a:latin typeface="Cambria Math" panose="02040503050406030204" pitchFamily="18" charset="0"/>
                        </a:rPr>
                        <m:t>𝐿</m:t>
                      </m:r>
                      <m:r>
                        <a:rPr lang="en-US" sz="2400" i="1" dirty="0" smtClean="0">
                          <a:solidFill>
                            <a:srgbClr val="C00000"/>
                          </a:solidFill>
                          <a:latin typeface="Cambria Math" panose="02040503050406030204" pitchFamily="18" charset="0"/>
                        </a:rPr>
                        <m:t>=8</m:t>
                      </m:r>
                    </m:oMath>
                  </a14:m>
                  <a:r>
                    <a:rPr lang="en-US" sz="2400" dirty="0">
                      <a:solidFill>
                        <a:srgbClr val="C00000"/>
                      </a:solidFill>
                    </a:rPr>
                    <a:t> characters and </a:t>
                  </a:r>
                  <a14:m>
                    <m:oMath xmlns:m="http://schemas.openxmlformats.org/officeDocument/2006/math">
                      <m:r>
                        <a:rPr lang="en-US" sz="2400" i="1" dirty="0" smtClean="0">
                          <a:solidFill>
                            <a:srgbClr val="C00000"/>
                          </a:solidFill>
                          <a:latin typeface="Cambria Math" panose="02040503050406030204" pitchFamily="18" charset="0"/>
                        </a:rPr>
                        <m:t>𝑁</m:t>
                      </m:r>
                      <m:r>
                        <a:rPr lang="en-US" sz="2400" i="1" dirty="0" smtClean="0">
                          <a:solidFill>
                            <a:srgbClr val="C00000"/>
                          </a:solidFill>
                          <a:latin typeface="Cambria Math" panose="02040503050406030204" pitchFamily="18" charset="0"/>
                        </a:rPr>
                        <m:t>=26</m:t>
                      </m:r>
                    </m:oMath>
                  </a14:m>
                  <a:r>
                    <a:rPr lang="en-US" sz="2400" dirty="0">
                      <a:solidFill>
                        <a:srgbClr val="C00000"/>
                      </a:solidFill>
                    </a:rPr>
                    <a:t> lowercase alphabets, the entropy is</a:t>
                  </a:r>
                </a:p>
              </p:txBody>
            </p:sp>
          </mc:Choice>
          <mc:Fallback xmlns="">
            <p:sp>
              <p:nvSpPr>
                <p:cNvPr id="11" name="TextBox 10"/>
                <p:cNvSpPr txBox="1">
                  <a:spLocks noRot="1" noChangeAspect="1" noMove="1" noResize="1" noEditPoints="1" noAdjustHandles="1" noChangeArrowheads="1" noChangeShapeType="1" noTextEdit="1"/>
                </p:cNvSpPr>
                <p:nvPr/>
              </p:nvSpPr>
              <p:spPr>
                <a:xfrm>
                  <a:off x="4603439" y="3927152"/>
                  <a:ext cx="4243664" cy="1200328"/>
                </a:xfrm>
                <a:prstGeom prst="rect">
                  <a:avLst/>
                </a:prstGeom>
                <a:blipFill>
                  <a:blip r:embed="rId3"/>
                  <a:stretch>
                    <a:fillRect l="-2155" t="-3553" r="-3736" b="-1116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603440" y="5203680"/>
                  <a:ext cx="4243664" cy="150470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SG" sz="2400" b="0" i="1" smtClean="0">
                            <a:solidFill>
                              <a:srgbClr val="C00000"/>
                            </a:solidFill>
                            <a:latin typeface="Cambria Math" panose="02040503050406030204" pitchFamily="18" charset="0"/>
                          </a:rPr>
                          <m:t>𝐸𝑛𝑡𝑟𝑜𝑝𝑦</m:t>
                        </m:r>
                        <m:r>
                          <a:rPr lang="en-SG" sz="2400" b="0" i="1" smtClean="0">
                            <a:solidFill>
                              <a:srgbClr val="C00000"/>
                            </a:solidFill>
                            <a:latin typeface="Cambria Math" panose="02040503050406030204" pitchFamily="18" charset="0"/>
                          </a:rPr>
                          <m:t>=</m:t>
                        </m:r>
                        <m:r>
                          <a:rPr lang="en-SG" sz="2400" b="0" i="1" smtClean="0">
                            <a:solidFill>
                              <a:srgbClr val="C00000"/>
                            </a:solidFill>
                            <a:latin typeface="Cambria Math" panose="02040503050406030204" pitchFamily="18" charset="0"/>
                          </a:rPr>
                          <m:t>𝐿</m:t>
                        </m:r>
                        <m:r>
                          <a:rPr lang="en-SG" sz="2400" b="0" i="1" smtClean="0">
                            <a:solidFill>
                              <a:srgbClr val="C00000"/>
                            </a:solidFill>
                            <a:latin typeface="Cambria Math" panose="02040503050406030204" pitchFamily="18" charset="0"/>
                          </a:rPr>
                          <m:t> </m:t>
                        </m:r>
                        <m:sSub>
                          <m:sSubPr>
                            <m:ctrlPr>
                              <a:rPr lang="en-SG" sz="2400" b="0" i="1" smtClean="0">
                                <a:solidFill>
                                  <a:srgbClr val="C00000"/>
                                </a:solidFill>
                                <a:latin typeface="Cambria Math" panose="02040503050406030204" pitchFamily="18" charset="0"/>
                              </a:rPr>
                            </m:ctrlPr>
                          </m:sSubPr>
                          <m:e>
                            <m:r>
                              <a:rPr lang="en-SG" sz="2400" b="0" i="1" smtClean="0">
                                <a:solidFill>
                                  <a:srgbClr val="C00000"/>
                                </a:solidFill>
                                <a:latin typeface="Cambria Math" panose="02040503050406030204" pitchFamily="18" charset="0"/>
                              </a:rPr>
                              <m:t>𝑙𝑜𝑔</m:t>
                            </m:r>
                          </m:e>
                          <m:sub>
                            <m:r>
                              <a:rPr lang="en-SG" sz="2400" b="0" i="1" smtClean="0">
                                <a:solidFill>
                                  <a:srgbClr val="C00000"/>
                                </a:solidFill>
                                <a:latin typeface="Cambria Math" panose="02040503050406030204" pitchFamily="18" charset="0"/>
                              </a:rPr>
                              <m:t>2</m:t>
                            </m:r>
                          </m:sub>
                        </m:sSub>
                        <m:r>
                          <a:rPr lang="en-SG" sz="2400" b="0" i="1" smtClean="0">
                            <a:solidFill>
                              <a:srgbClr val="C00000"/>
                            </a:solidFill>
                            <a:latin typeface="Cambria Math" panose="02040503050406030204" pitchFamily="18" charset="0"/>
                          </a:rPr>
                          <m:t> </m:t>
                        </m:r>
                        <m:r>
                          <a:rPr lang="en-SG" sz="2400" b="0" i="1" smtClean="0">
                            <a:solidFill>
                              <a:srgbClr val="C00000"/>
                            </a:solidFill>
                            <a:latin typeface="Cambria Math" panose="02040503050406030204" pitchFamily="18" charset="0"/>
                          </a:rPr>
                          <m:t>𝑁</m:t>
                        </m:r>
                      </m:oMath>
                    </m:oMathPara>
                  </a14:m>
                  <a:endParaRPr lang="en-SG" sz="2400" b="0" dirty="0">
                    <a:solidFill>
                      <a:srgbClr val="C00000"/>
                    </a:solidFill>
                  </a:endParaRPr>
                </a:p>
                <a:p>
                  <a:pPr/>
                  <a14:m>
                    <m:oMathPara xmlns:m="http://schemas.openxmlformats.org/officeDocument/2006/math">
                      <m:oMathParaPr>
                        <m:jc m:val="left"/>
                      </m:oMathParaPr>
                      <m:oMath xmlns:m="http://schemas.openxmlformats.org/officeDocument/2006/math">
                        <m:r>
                          <a:rPr lang="en-SG" sz="2400" b="0" i="1" smtClean="0">
                            <a:solidFill>
                              <a:srgbClr val="C00000"/>
                            </a:solidFill>
                            <a:latin typeface="Cambria Math" panose="02040503050406030204" pitchFamily="18" charset="0"/>
                          </a:rPr>
                          <m:t>                  =8</m:t>
                        </m:r>
                        <m:r>
                          <a:rPr lang="en-SG" sz="2400" b="0" i="1" smtClean="0">
                            <a:solidFill>
                              <a:srgbClr val="C00000"/>
                            </a:solidFill>
                            <a:latin typeface="Cambria Math" panose="02040503050406030204" pitchFamily="18" charset="0"/>
                            <a:ea typeface="Cambria Math" panose="02040503050406030204" pitchFamily="18" charset="0"/>
                          </a:rPr>
                          <m:t>×</m:t>
                        </m:r>
                        <m:f>
                          <m:fPr>
                            <m:ctrlPr>
                              <a:rPr lang="en-SG" sz="2400" b="0" i="1" smtClean="0">
                                <a:solidFill>
                                  <a:srgbClr val="C00000"/>
                                </a:solidFill>
                                <a:latin typeface="Cambria Math" panose="02040503050406030204" pitchFamily="18" charset="0"/>
                                <a:ea typeface="Cambria Math" panose="02040503050406030204" pitchFamily="18" charset="0"/>
                              </a:rPr>
                            </m:ctrlPr>
                          </m:fPr>
                          <m:num>
                            <m:sSub>
                              <m:sSubPr>
                                <m:ctrlPr>
                                  <a:rPr lang="en-SG" sz="2400" b="0" i="1" smtClean="0">
                                    <a:solidFill>
                                      <a:srgbClr val="C00000"/>
                                    </a:solidFill>
                                    <a:latin typeface="Cambria Math" panose="02040503050406030204" pitchFamily="18" charset="0"/>
                                    <a:ea typeface="Cambria Math" panose="02040503050406030204" pitchFamily="18" charset="0"/>
                                  </a:rPr>
                                </m:ctrlPr>
                              </m:sSubPr>
                              <m:e>
                                <m:r>
                                  <a:rPr lang="en-SG" sz="2400" b="0" i="1" smtClean="0">
                                    <a:solidFill>
                                      <a:srgbClr val="C00000"/>
                                    </a:solidFill>
                                    <a:latin typeface="Cambria Math" panose="02040503050406030204" pitchFamily="18" charset="0"/>
                                    <a:ea typeface="Cambria Math" panose="02040503050406030204" pitchFamily="18" charset="0"/>
                                  </a:rPr>
                                  <m:t>𝑙𝑜𝑔</m:t>
                                </m:r>
                              </m:e>
                              <m:sub>
                                <m:r>
                                  <a:rPr lang="en-SG" sz="2400" b="0" i="1" smtClean="0">
                                    <a:solidFill>
                                      <a:srgbClr val="C00000"/>
                                    </a:solidFill>
                                    <a:latin typeface="Cambria Math" panose="02040503050406030204" pitchFamily="18" charset="0"/>
                                    <a:ea typeface="Cambria Math" panose="02040503050406030204" pitchFamily="18" charset="0"/>
                                  </a:rPr>
                                  <m:t>10</m:t>
                                </m:r>
                              </m:sub>
                            </m:sSub>
                            <m:r>
                              <a:rPr lang="en-SG" sz="2400" b="0" i="1" smtClean="0">
                                <a:solidFill>
                                  <a:srgbClr val="C00000"/>
                                </a:solidFill>
                                <a:latin typeface="Cambria Math" panose="02040503050406030204" pitchFamily="18" charset="0"/>
                                <a:ea typeface="Cambria Math" panose="02040503050406030204" pitchFamily="18" charset="0"/>
                              </a:rPr>
                              <m:t> 26</m:t>
                            </m:r>
                          </m:num>
                          <m:den>
                            <m:sSub>
                              <m:sSubPr>
                                <m:ctrlPr>
                                  <a:rPr lang="en-SG" sz="2400" b="0" i="1" smtClean="0">
                                    <a:solidFill>
                                      <a:srgbClr val="C00000"/>
                                    </a:solidFill>
                                    <a:latin typeface="Cambria Math" panose="02040503050406030204" pitchFamily="18" charset="0"/>
                                    <a:ea typeface="Cambria Math" panose="02040503050406030204" pitchFamily="18" charset="0"/>
                                  </a:rPr>
                                </m:ctrlPr>
                              </m:sSubPr>
                              <m:e>
                                <m:r>
                                  <a:rPr lang="en-SG" sz="2400" b="0" i="1" smtClean="0">
                                    <a:solidFill>
                                      <a:srgbClr val="C00000"/>
                                    </a:solidFill>
                                    <a:latin typeface="Cambria Math" panose="02040503050406030204" pitchFamily="18" charset="0"/>
                                    <a:ea typeface="Cambria Math" panose="02040503050406030204" pitchFamily="18" charset="0"/>
                                  </a:rPr>
                                  <m:t>𝑙𝑜𝑔</m:t>
                                </m:r>
                              </m:e>
                              <m:sub>
                                <m:r>
                                  <a:rPr lang="en-SG" sz="2400" b="0" i="1" smtClean="0">
                                    <a:solidFill>
                                      <a:srgbClr val="C00000"/>
                                    </a:solidFill>
                                    <a:latin typeface="Cambria Math" panose="02040503050406030204" pitchFamily="18" charset="0"/>
                                    <a:ea typeface="Cambria Math" panose="02040503050406030204" pitchFamily="18" charset="0"/>
                                  </a:rPr>
                                  <m:t>10</m:t>
                                </m:r>
                              </m:sub>
                            </m:sSub>
                            <m:r>
                              <a:rPr lang="en-SG" sz="2400" b="0" i="1" smtClean="0">
                                <a:solidFill>
                                  <a:srgbClr val="C00000"/>
                                </a:solidFill>
                                <a:latin typeface="Cambria Math" panose="02040503050406030204" pitchFamily="18" charset="0"/>
                                <a:ea typeface="Cambria Math" panose="02040503050406030204" pitchFamily="18" charset="0"/>
                              </a:rPr>
                              <m:t> 2</m:t>
                            </m:r>
                          </m:den>
                        </m:f>
                      </m:oMath>
                    </m:oMathPara>
                  </a14:m>
                  <a:endParaRPr lang="en-SG" sz="2400" b="0" dirty="0">
                    <a:solidFill>
                      <a:srgbClr val="C00000"/>
                    </a:solidFill>
                  </a:endParaRPr>
                </a:p>
                <a:p>
                  <a14:m>
                    <m:oMath xmlns:m="http://schemas.openxmlformats.org/officeDocument/2006/math">
                      <m:r>
                        <a:rPr lang="en-SG" sz="2400" b="0" i="1" smtClean="0">
                          <a:solidFill>
                            <a:srgbClr val="C00000"/>
                          </a:solidFill>
                          <a:latin typeface="Cambria Math" panose="02040503050406030204" pitchFamily="18" charset="0"/>
                          <a:ea typeface="Cambria Math" panose="02040503050406030204" pitchFamily="18" charset="0"/>
                        </a:rPr>
                        <m:t>                  ≈37.60</m:t>
                      </m:r>
                    </m:oMath>
                  </a14:m>
                  <a:r>
                    <a:rPr lang="en-SG" sz="2400" dirty="0">
                      <a:solidFill>
                        <a:srgbClr val="C00000"/>
                      </a:solidFill>
                    </a:rPr>
                    <a:t> (</a:t>
                  </a:r>
                  <a:r>
                    <a:rPr lang="en-SG" dirty="0">
                      <a:solidFill>
                        <a:srgbClr val="C00000"/>
                      </a:solidFill>
                    </a:rPr>
                    <a:t>bits. Uncertainty)</a:t>
                  </a:r>
                  <a:endParaRPr lang="en-SG" sz="2400" b="0" dirty="0">
                    <a:solidFill>
                      <a:srgbClr val="C0000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603440" y="5203680"/>
                  <a:ext cx="4243664" cy="1504707"/>
                </a:xfrm>
                <a:prstGeom prst="rect">
                  <a:avLst/>
                </a:prstGeom>
                <a:blipFill>
                  <a:blip r:embed="rId4"/>
                  <a:stretch>
                    <a:fillRect l="-3305" r="-1580" b="-11789"/>
                  </a:stretch>
                </a:blipFill>
              </p:spPr>
              <p:txBody>
                <a:bodyPr/>
                <a:lstStyle/>
                <a:p>
                  <a:r>
                    <a:rPr lang="en-GB">
                      <a:noFill/>
                    </a:rPr>
                    <a:t> </a:t>
                  </a:r>
                </a:p>
              </p:txBody>
            </p:sp>
          </mc:Fallback>
        </mc:AlternateContent>
      </p:grpSp>
      <p:sp>
        <p:nvSpPr>
          <p:cNvPr id="17" name="TextBox 16"/>
          <p:cNvSpPr txBox="1"/>
          <p:nvPr/>
        </p:nvSpPr>
        <p:spPr>
          <a:xfrm>
            <a:off x="152400" y="5429250"/>
            <a:ext cx="4152900" cy="461665"/>
          </a:xfrm>
          <a:prstGeom prst="rect">
            <a:avLst/>
          </a:prstGeom>
          <a:noFill/>
        </p:spPr>
        <p:txBody>
          <a:bodyPr wrap="square" rtlCol="0">
            <a:spAutoFit/>
          </a:bodyPr>
          <a:lstStyle/>
          <a:p>
            <a:r>
              <a:rPr lang="en-SG" sz="2400" dirty="0">
                <a:solidFill>
                  <a:srgbClr val="C00000"/>
                </a:solidFill>
              </a:rPr>
              <a:t>How strong is the password?</a:t>
            </a:r>
          </a:p>
        </p:txBody>
      </p:sp>
    </p:spTree>
    <p:extLst>
      <p:ext uri="{BB962C8B-B14F-4D97-AF65-F5344CB8AC3E}">
        <p14:creationId xmlns:p14="http://schemas.microsoft.com/office/powerpoint/2010/main" val="29793090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Rainbow table:</a:t>
            </a:r>
          </a:p>
        </p:txBody>
      </p:sp>
      <p:graphicFrame>
        <p:nvGraphicFramePr>
          <p:cNvPr id="7" name="Table 6">
            <a:extLst>
              <a:ext uri="{FF2B5EF4-FFF2-40B4-BE49-F238E27FC236}">
                <a16:creationId xmlns:a16="http://schemas.microsoft.com/office/drawing/2014/main" id="{0F0427E1-112E-49F1-B3A0-6879FA459C1D}"/>
              </a:ext>
            </a:extLst>
          </p:cNvPr>
          <p:cNvGraphicFramePr>
            <a:graphicFrameLocks noGrp="1"/>
          </p:cNvGraphicFramePr>
          <p:nvPr/>
        </p:nvGraphicFramePr>
        <p:xfrm>
          <a:off x="162752" y="1921573"/>
          <a:ext cx="4200526" cy="3303360"/>
        </p:xfrm>
        <a:graphic>
          <a:graphicData uri="http://schemas.openxmlformats.org/drawingml/2006/table">
            <a:tbl>
              <a:tblPr>
                <a:tableStyleId>{5C22544A-7EE6-4342-B048-85BDC9FD1C3A}</a:tableStyleId>
              </a:tblPr>
              <a:tblGrid>
                <a:gridCol w="335505">
                  <a:extLst>
                    <a:ext uri="{9D8B030D-6E8A-4147-A177-3AD203B41FA5}">
                      <a16:colId xmlns:a16="http://schemas.microsoft.com/office/drawing/2014/main" val="3121962747"/>
                    </a:ext>
                  </a:extLst>
                </a:gridCol>
                <a:gridCol w="697851">
                  <a:extLst>
                    <a:ext uri="{9D8B030D-6E8A-4147-A177-3AD203B41FA5}">
                      <a16:colId xmlns:a16="http://schemas.microsoft.com/office/drawing/2014/main" val="2219829389"/>
                    </a:ext>
                  </a:extLst>
                </a:gridCol>
                <a:gridCol w="2388798">
                  <a:extLst>
                    <a:ext uri="{9D8B030D-6E8A-4147-A177-3AD203B41FA5}">
                      <a16:colId xmlns:a16="http://schemas.microsoft.com/office/drawing/2014/main" val="624609036"/>
                    </a:ext>
                  </a:extLst>
                </a:gridCol>
                <a:gridCol w="778372">
                  <a:extLst>
                    <a:ext uri="{9D8B030D-6E8A-4147-A177-3AD203B41FA5}">
                      <a16:colId xmlns:a16="http://schemas.microsoft.com/office/drawing/2014/main" val="2123555446"/>
                    </a:ext>
                  </a:extLst>
                </a:gridCol>
              </a:tblGrid>
              <a:tr h="372195">
                <a:tc>
                  <a:txBody>
                    <a:bodyPr/>
                    <a:lstStyle/>
                    <a:p>
                      <a:pPr algn="ctr" fontAlgn="ctr"/>
                      <a:r>
                        <a:rPr lang="en-SG" sz="900" u="none" strike="noStrike" dirty="0" err="1">
                          <a:effectLst/>
                        </a:rPr>
                        <a:t>Sno</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tc>
                  <a:txBody>
                    <a:bodyPr/>
                    <a:lstStyle/>
                    <a:p>
                      <a:pPr algn="l" fontAlgn="b"/>
                      <a:r>
                        <a:rPr lang="en-SG" sz="900" u="none" strike="noStrike" dirty="0">
                          <a:effectLst/>
                        </a:rPr>
                        <a:t>Password</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l" fontAlgn="b"/>
                      <a:r>
                        <a:rPr lang="en-SG" sz="900" u="none" strike="noStrike" dirty="0">
                          <a:effectLst/>
                        </a:rPr>
                        <a:t>hashed value</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ctr" fontAlgn="ctr"/>
                      <a:r>
                        <a:rPr lang="en-SG" sz="900" u="none" strike="noStrike" dirty="0">
                          <a:effectLst/>
                        </a:rPr>
                        <a:t>Reduction Function</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extLst>
                  <a:ext uri="{0D108BD9-81ED-4DB2-BD59-A6C34878D82A}">
                    <a16:rowId xmlns:a16="http://schemas.microsoft.com/office/drawing/2014/main" val="2608489686"/>
                  </a:ext>
                </a:extLst>
              </a:tr>
              <a:tr h="195411">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dirty="0">
                          <a:effectLst/>
                        </a:rPr>
                        <a:t>10th</a:t>
                      </a:r>
                      <a:endParaRPr lang="en-SG" sz="900" b="0"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515da2caf582ac4801cbb5d876c73c90</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14</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2230321156"/>
                  </a:ext>
                </a:extLst>
              </a:tr>
              <a:tr h="195411">
                <a:tc>
                  <a:txBody>
                    <a:bodyPr/>
                    <a:lstStyle/>
                    <a:p>
                      <a:pPr algn="ctr" fontAlgn="ctr"/>
                      <a:r>
                        <a:rPr lang="en-SG" sz="900" u="none" strike="noStrike">
                          <a:effectLst/>
                        </a:rPr>
                        <a:t>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Ababa</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bbf12b95db10da96472e2e019ffa4659</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754177723"/>
                  </a:ext>
                </a:extLst>
              </a:tr>
              <a:tr h="195411">
                <a:tc>
                  <a:txBody>
                    <a:bodyPr/>
                    <a:lstStyle/>
                    <a:p>
                      <a:pPr algn="ctr" fontAlgn="ctr"/>
                      <a:r>
                        <a:rPr lang="en-SG" sz="900" u="none" strike="noStrike">
                          <a:effectLst/>
                        </a:rPr>
                        <a:t>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TWA</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47221236d3df2a4cca11b1d7512faf7d</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13</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33471744"/>
                  </a:ext>
                </a:extLst>
              </a:tr>
              <a:tr h="195411">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Abater</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d48f58d9dc9af4b68b860e71f7336b44</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107673885"/>
                  </a:ext>
                </a:extLst>
              </a:tr>
              <a:tr h="195411">
                <a:tc>
                  <a:txBody>
                    <a:bodyPr/>
                    <a:lstStyle/>
                    <a:p>
                      <a:pPr algn="ctr" fontAlgn="ctr"/>
                      <a:r>
                        <a:rPr lang="en-SG" sz="900" u="none" strike="noStrike">
                          <a:effectLst/>
                        </a:rPr>
                        <a:t>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Aaron</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1c0a11cc4ddc0dbd3fa4d77232a4e22e</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810871189"/>
                  </a:ext>
                </a:extLst>
              </a:tr>
              <a:tr h="195411">
                <a:tc>
                  <a:txBody>
                    <a:bodyPr/>
                    <a:lstStyle/>
                    <a:p>
                      <a:pPr algn="ctr" fontAlgn="ctr"/>
                      <a:r>
                        <a:rPr lang="en-SG" sz="900" u="none" strike="noStrike">
                          <a:effectLst/>
                        </a:rPr>
                        <a:t>6</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mundane</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147e19efcaca65ee9f16ac703514b374</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472119415"/>
                  </a:ext>
                </a:extLst>
              </a:tr>
              <a:tr h="195411">
                <a:tc>
                  <a:txBody>
                    <a:bodyPr/>
                    <a:lstStyle/>
                    <a:p>
                      <a:pPr algn="ctr" fontAlgn="ctr"/>
                      <a:r>
                        <a:rPr lang="en-SG" sz="900" u="none" strike="noStrike">
                          <a:effectLst/>
                        </a:rPr>
                        <a:t>7</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bake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a6ecfad3e0f9a51c6335848449a91bed</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9</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435043284"/>
                  </a:ext>
                </a:extLst>
              </a:tr>
              <a:tr h="195411">
                <a:tc>
                  <a:txBody>
                    <a:bodyPr/>
                    <a:lstStyle/>
                    <a:p>
                      <a:pPr algn="ctr" fontAlgn="ctr"/>
                      <a:r>
                        <a:rPr lang="en-SG" sz="900" u="none" strike="noStrike">
                          <a:effectLst/>
                        </a:rPr>
                        <a:t>8</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zoo</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d2cbe65f53da8607e64173c1a83394fe</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4</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3425552931"/>
                  </a:ext>
                </a:extLst>
              </a:tr>
              <a:tr h="195411">
                <a:tc>
                  <a:txBody>
                    <a:bodyPr/>
                    <a:lstStyle/>
                    <a:p>
                      <a:pPr algn="ctr" fontAlgn="ctr"/>
                      <a:r>
                        <a:rPr lang="en-SG" sz="900" u="none" strike="noStrike">
                          <a:effectLst/>
                        </a:rPr>
                        <a:t>9</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zombie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0eda241fc65ccf35d9743309ac395215</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204773784"/>
                  </a:ext>
                </a:extLst>
              </a:tr>
              <a:tr h="195411">
                <a:tc>
                  <a:txBody>
                    <a:bodyPr/>
                    <a:lstStyle/>
                    <a:p>
                      <a:pPr algn="ctr" fontAlgn="ctr"/>
                      <a:r>
                        <a:rPr lang="en-SG" sz="900" u="none" strike="noStrike">
                          <a:effectLst/>
                        </a:rPr>
                        <a:t>10</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freehold</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47ebf781047c3340fd5b0363b10c82aa</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8</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4106899713"/>
                  </a:ext>
                </a:extLst>
              </a:tr>
              <a:tr h="195411">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abalone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6e1ba55b046f7d62bbd6dc33b63d5ec7</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674776512"/>
                  </a:ext>
                </a:extLst>
              </a:tr>
              <a:tr h="195411">
                <a:tc>
                  <a:txBody>
                    <a:bodyPr/>
                    <a:lstStyle/>
                    <a:p>
                      <a:pPr algn="ctr" fontAlgn="ctr"/>
                      <a:r>
                        <a:rPr lang="en-SG" sz="900" u="none" strike="noStrike">
                          <a:effectLst/>
                        </a:rPr>
                        <a:t>12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sun</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ebd556e6dfc99dbed29675ce1c6c68e5</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15</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316933637"/>
                  </a:ext>
                </a:extLst>
              </a:tr>
              <a:tr h="195411">
                <a:tc>
                  <a:txBody>
                    <a:bodyPr/>
                    <a:lstStyle/>
                    <a:p>
                      <a:pPr algn="ctr" fontAlgn="ctr"/>
                      <a:r>
                        <a:rPr lang="en-SG" sz="900" u="none" strike="noStrike">
                          <a:effectLst/>
                        </a:rPr>
                        <a:t>13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heel</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649be85da19882e6335962b2842385ea</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732433286"/>
                  </a:ext>
                </a:extLst>
              </a:tr>
              <a:tr h="195411">
                <a:tc>
                  <a:txBody>
                    <a:bodyPr/>
                    <a:lstStyle/>
                    <a:p>
                      <a:pPr algn="ctr" fontAlgn="ctr"/>
                      <a:r>
                        <a:rPr lang="en-SG" sz="900" u="none" strike="noStrike">
                          <a:effectLst/>
                        </a:rPr>
                        <a:t>14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insect</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dce41a93f7edb175dfc59a4d52105847</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7</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182137647"/>
                  </a:ext>
                </a:extLst>
              </a:tr>
              <a:tr h="195411">
                <a:tc>
                  <a:txBody>
                    <a:bodyPr/>
                    <a:lstStyle/>
                    <a:p>
                      <a:pPr algn="ctr" fontAlgn="ctr"/>
                      <a:r>
                        <a:rPr lang="en-SG" sz="900" u="none" strike="noStrike">
                          <a:effectLst/>
                        </a:rPr>
                        <a:t>15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prosecute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c18ac77dbe4b7211c616667e4f8fc526</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902479618"/>
                  </a:ext>
                </a:extLst>
              </a:tr>
            </a:tbl>
          </a:graphicData>
        </a:graphic>
      </p:graphicFrame>
      <p:graphicFrame>
        <p:nvGraphicFramePr>
          <p:cNvPr id="8" name="Table 7">
            <a:extLst>
              <a:ext uri="{FF2B5EF4-FFF2-40B4-BE49-F238E27FC236}">
                <a16:creationId xmlns:a16="http://schemas.microsoft.com/office/drawing/2014/main" id="{FE8E137C-9F2F-4E07-B20B-BB45BB103473}"/>
              </a:ext>
            </a:extLst>
          </p:cNvPr>
          <p:cNvGraphicFramePr>
            <a:graphicFrameLocks noGrp="1"/>
          </p:cNvGraphicFramePr>
          <p:nvPr/>
        </p:nvGraphicFramePr>
        <p:xfrm>
          <a:off x="4458945" y="1921573"/>
          <a:ext cx="4522305" cy="1764032"/>
        </p:xfrm>
        <a:graphic>
          <a:graphicData uri="http://schemas.openxmlformats.org/drawingml/2006/table">
            <a:tbl>
              <a:tblPr>
                <a:tableStyleId>{5C22544A-7EE6-4342-B048-85BDC9FD1C3A}</a:tableStyleId>
              </a:tblPr>
              <a:tblGrid>
                <a:gridCol w="971234">
                  <a:extLst>
                    <a:ext uri="{9D8B030D-6E8A-4147-A177-3AD203B41FA5}">
                      <a16:colId xmlns:a16="http://schemas.microsoft.com/office/drawing/2014/main" val="53550043"/>
                    </a:ext>
                  </a:extLst>
                </a:gridCol>
                <a:gridCol w="3551071">
                  <a:extLst>
                    <a:ext uri="{9D8B030D-6E8A-4147-A177-3AD203B41FA5}">
                      <a16:colId xmlns:a16="http://schemas.microsoft.com/office/drawing/2014/main" val="2179700714"/>
                    </a:ext>
                  </a:extLst>
                </a:gridCol>
              </a:tblGrid>
              <a:tr h="212884">
                <a:tc gridSpan="2">
                  <a:txBody>
                    <a:bodyPr/>
                    <a:lstStyle/>
                    <a:p>
                      <a:pPr algn="l" fontAlgn="b"/>
                      <a:r>
                        <a:rPr lang="en-SG" sz="1400" u="none" strike="noStrike">
                          <a:effectLst/>
                        </a:rPr>
                        <a:t>Rainbow Table:</a:t>
                      </a:r>
                      <a:endParaRPr lang="en-SG" sz="1400" b="0" i="0" u="none" strike="noStrike">
                        <a:solidFill>
                          <a:srgbClr val="000000"/>
                        </a:solidFill>
                        <a:effectLst/>
                        <a:latin typeface="Calibri Light" panose="020F0302020204030204" pitchFamily="34" charset="0"/>
                      </a:endParaRPr>
                    </a:p>
                  </a:txBody>
                  <a:tcPr marL="7144" marR="7144" marT="7144" marB="0" anchor="b"/>
                </a:tc>
                <a:tc hMerge="1">
                  <a:txBody>
                    <a:bodyPr/>
                    <a:lstStyle/>
                    <a:p>
                      <a:endParaRPr lang="en-SG"/>
                    </a:p>
                  </a:txBody>
                  <a:tcPr/>
                </a:tc>
                <a:extLst>
                  <a:ext uri="{0D108BD9-81ED-4DB2-BD59-A6C34878D82A}">
                    <a16:rowId xmlns:a16="http://schemas.microsoft.com/office/drawing/2014/main" val="2112298910"/>
                  </a:ext>
                </a:extLst>
              </a:tr>
              <a:tr h="212884">
                <a:tc>
                  <a:txBody>
                    <a:bodyPr/>
                    <a:lstStyle/>
                    <a:p>
                      <a:pPr algn="l" fontAlgn="b"/>
                      <a:r>
                        <a:rPr lang="en-SG" sz="1400" u="none" strike="noStrike">
                          <a:effectLst/>
                        </a:rPr>
                        <a:t>10th</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147e19efcaca65ee9f16ac703514b374</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96181686"/>
                  </a:ext>
                </a:extLst>
              </a:tr>
              <a:tr h="212884">
                <a:tc>
                  <a:txBody>
                    <a:bodyPr/>
                    <a:lstStyle/>
                    <a:p>
                      <a:pPr algn="l" fontAlgn="b"/>
                      <a:r>
                        <a:rPr lang="en-SG" sz="1400" u="none" strike="noStrike">
                          <a:effectLst/>
                        </a:rPr>
                        <a:t>Ababa</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dirty="0">
                          <a:effectLst/>
                        </a:rPr>
                        <a:t>147e19efcaca65ee9f16ac703514b374</a:t>
                      </a:r>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351782511"/>
                  </a:ext>
                </a:extLst>
              </a:tr>
              <a:tr h="212884">
                <a:tc>
                  <a:txBody>
                    <a:bodyPr/>
                    <a:lstStyle/>
                    <a:p>
                      <a:pPr algn="l" fontAlgn="b"/>
                      <a:r>
                        <a:rPr lang="en-SG" sz="1400" u="none" strike="noStrike">
                          <a:effectLst/>
                        </a:rPr>
                        <a:t>TWA</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515da2caf582ac4801cbb5d876c73c90</a:t>
                      </a:r>
                      <a:endParaRPr lang="en-SG" sz="14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72791377"/>
                  </a:ext>
                </a:extLst>
              </a:tr>
              <a:tr h="212884">
                <a:tc>
                  <a:txBody>
                    <a:bodyPr/>
                    <a:lstStyle/>
                    <a:p>
                      <a:pPr algn="l" fontAlgn="b"/>
                      <a:r>
                        <a:rPr lang="en-SG" sz="1400" u="none" strike="noStrike">
                          <a:effectLst/>
                        </a:rPr>
                        <a:t>sun</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515da2caf582ac4801cbb5d876c73c90</a:t>
                      </a:r>
                      <a:endParaRPr lang="en-SG" sz="14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868617487"/>
                  </a:ext>
                </a:extLst>
              </a:tr>
              <a:tr h="212884">
                <a:tc>
                  <a:txBody>
                    <a:bodyPr/>
                    <a:lstStyle/>
                    <a:p>
                      <a:pPr algn="l" fontAlgn="b"/>
                      <a:r>
                        <a:rPr lang="en-SG" sz="1400" u="none" strike="noStrike">
                          <a:effectLst/>
                        </a:rPr>
                        <a:t>zoo</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a6ecfad3e0f9a51c6335848449a91bed</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449527758"/>
                  </a:ext>
                </a:extLst>
              </a:tr>
              <a:tr h="212884">
                <a:tc>
                  <a:txBody>
                    <a:bodyPr/>
                    <a:lstStyle/>
                    <a:p>
                      <a:pPr algn="l" fontAlgn="b"/>
                      <a:r>
                        <a:rPr lang="en-SG" sz="1400" u="none" strike="noStrike">
                          <a:effectLst/>
                        </a:rPr>
                        <a:t>Aaron</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dce41a93f7edb175dfc59a4d52105847</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319711531"/>
                  </a:ext>
                </a:extLst>
              </a:tr>
              <a:tr h="212884">
                <a:tc>
                  <a:txBody>
                    <a:bodyPr/>
                    <a:lstStyle/>
                    <a:p>
                      <a:pPr algn="l" fontAlgn="b"/>
                      <a:r>
                        <a:rPr lang="en-SG" sz="1400" u="none" strike="noStrike">
                          <a:effectLst/>
                        </a:rPr>
                        <a:t>freehold</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dirty="0">
                          <a:effectLst/>
                        </a:rPr>
                        <a:t>dce41a93f7edb175dfc59a4d52105847</a:t>
                      </a:r>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975455850"/>
                  </a:ext>
                </a:extLst>
              </a:tr>
            </a:tbl>
          </a:graphicData>
        </a:graphic>
      </p:graphicFrame>
      <p:sp>
        <p:nvSpPr>
          <p:cNvPr id="3" name="TextBox 2">
            <a:extLst>
              <a:ext uri="{FF2B5EF4-FFF2-40B4-BE49-F238E27FC236}">
                <a16:creationId xmlns:a16="http://schemas.microsoft.com/office/drawing/2014/main" id="{C745D707-6437-4F6F-BC22-C37887D1D821}"/>
              </a:ext>
            </a:extLst>
          </p:cNvPr>
          <p:cNvSpPr txBox="1"/>
          <p:nvPr/>
        </p:nvSpPr>
        <p:spPr>
          <a:xfrm>
            <a:off x="4458945" y="3789293"/>
            <a:ext cx="4522304" cy="1546577"/>
          </a:xfrm>
          <a:prstGeom prst="rect">
            <a:avLst/>
          </a:prstGeom>
          <a:noFill/>
        </p:spPr>
        <p:txBody>
          <a:bodyPr wrap="square" rtlCol="0">
            <a:spAutoFit/>
          </a:bodyPr>
          <a:lstStyle/>
          <a:p>
            <a:r>
              <a:rPr lang="en-SG" sz="1350" dirty="0"/>
              <a:t>Example: Successful search of a password in a chain. User enter 6e1ba55b046f7d62bbd6dc33b63d5ec7</a:t>
            </a:r>
            <a:r>
              <a:rPr lang="en-SG" sz="1350" dirty="0">
                <a:solidFill>
                  <a:srgbClr val="333333"/>
                </a:solidFill>
                <a:latin typeface="Arial" panose="020B0604020202020204" pitchFamily="34" charset="0"/>
              </a:rPr>
              <a:t>.</a:t>
            </a:r>
          </a:p>
          <a:p>
            <a:pPr marL="257175" indent="-257175">
              <a:buFont typeface="+mj-lt"/>
              <a:buAutoNum type="arabicPeriod"/>
            </a:pPr>
            <a:r>
              <a:rPr lang="en-SG" sz="1350" dirty="0">
                <a:solidFill>
                  <a:srgbClr val="333333"/>
                </a:solidFill>
                <a:latin typeface="Arial" panose="020B0604020202020204" pitchFamily="34" charset="0"/>
              </a:rPr>
              <a:t>Check if the hash-value is found in the rainbow table. No, </a:t>
            </a:r>
            <a:r>
              <a:rPr lang="en-SG" sz="1350" dirty="0"/>
              <a:t>6e1ba55b046f7d62bbd6dc33b63d5ec7</a:t>
            </a:r>
            <a:r>
              <a:rPr lang="en-SG" sz="1350" dirty="0">
                <a:solidFill>
                  <a:srgbClr val="333333"/>
                </a:solidFill>
                <a:latin typeface="Arial" panose="020B0604020202020204" pitchFamily="34" charset="0"/>
              </a:rPr>
              <a:t> is not found in the rainbow table.</a:t>
            </a:r>
          </a:p>
          <a:p>
            <a:pPr marL="257175" indent="-257175">
              <a:buFont typeface="+mj-lt"/>
              <a:buAutoNum type="arabicPeriod"/>
            </a:pPr>
            <a:r>
              <a:rPr lang="en-SG" sz="1350" dirty="0"/>
              <a:t>Apply the reduction function to the hash-value until a match is found in the rainbow table. </a:t>
            </a:r>
          </a:p>
        </p:txBody>
      </p:sp>
      <p:sp>
        <p:nvSpPr>
          <p:cNvPr id="4" name="TextBox 3">
            <a:extLst>
              <a:ext uri="{FF2B5EF4-FFF2-40B4-BE49-F238E27FC236}">
                <a16:creationId xmlns:a16="http://schemas.microsoft.com/office/drawing/2014/main" id="{C15AC970-FC2F-4B5E-8676-ADB0561A6B66}"/>
              </a:ext>
            </a:extLst>
          </p:cNvPr>
          <p:cNvSpPr txBox="1"/>
          <p:nvPr/>
        </p:nvSpPr>
        <p:spPr>
          <a:xfrm>
            <a:off x="162752" y="5399433"/>
            <a:ext cx="8693014" cy="1200329"/>
          </a:xfrm>
          <a:prstGeom prst="rect">
            <a:avLst/>
          </a:prstGeom>
          <a:noFill/>
        </p:spPr>
        <p:txBody>
          <a:bodyPr wrap="square" rtlCol="0">
            <a:spAutoFit/>
          </a:bodyPr>
          <a:lstStyle/>
          <a:p>
            <a:r>
              <a:rPr lang="en-SG" sz="2400" dirty="0"/>
              <a:t>6e1ba55b046f7d62bbd6dc33b63d5ec7 </a:t>
            </a:r>
            <a:r>
              <a:rPr lang="en-SG" sz="2400" dirty="0">
                <a:latin typeface="Tahoma" panose="020B0604030504040204" pitchFamily="34" charset="0"/>
                <a:ea typeface="Tahoma" panose="020B0604030504040204" pitchFamily="34" charset="0"/>
                <a:cs typeface="Tahoma" panose="020B0604030504040204" pitchFamily="34" charset="0"/>
              </a:rPr>
              <a:t>→ </a:t>
            </a:r>
            <a:r>
              <a:rPr lang="en-SG" sz="2400" dirty="0" err="1"/>
              <a:t>Abater</a:t>
            </a:r>
            <a:r>
              <a:rPr lang="en-SG" sz="2400" dirty="0">
                <a:latin typeface="Tahoma" panose="020B0604030504040204" pitchFamily="34" charset="0"/>
                <a:ea typeface="Tahoma" panose="020B0604030504040204" pitchFamily="34" charset="0"/>
                <a:cs typeface="Tahoma" panose="020B0604030504040204" pitchFamily="34" charset="0"/>
              </a:rPr>
              <a:t> → </a:t>
            </a:r>
            <a:r>
              <a:rPr lang="en-SG" sz="2400" dirty="0"/>
              <a:t>D48f58d9dc9af4b68b860e71f7336b44</a:t>
            </a:r>
            <a:r>
              <a:rPr lang="en-SG" sz="2400" dirty="0">
                <a:latin typeface="Tahoma" panose="020B0604030504040204" pitchFamily="34" charset="0"/>
                <a:ea typeface="Tahoma" panose="020B0604030504040204" pitchFamily="34" charset="0"/>
                <a:cs typeface="Tahoma" panose="020B0604030504040204" pitchFamily="34" charset="0"/>
              </a:rPr>
              <a:t> → </a:t>
            </a:r>
            <a:r>
              <a:rPr lang="en-SG" sz="2400" dirty="0"/>
              <a:t>10th</a:t>
            </a:r>
            <a:endParaRPr lang="en-SG" sz="2400" dirty="0">
              <a:solidFill>
                <a:srgbClr val="000000"/>
              </a:solidFill>
              <a:latin typeface="Calibri" panose="020F0502020204030204" pitchFamily="34" charset="0"/>
            </a:endParaRPr>
          </a:p>
          <a:p>
            <a:r>
              <a:rPr lang="en-SG" sz="2400" dirty="0">
                <a:latin typeface="Tahoma" panose="020B0604030504040204" pitchFamily="34" charset="0"/>
                <a:ea typeface="Tahoma" panose="020B0604030504040204" pitchFamily="34" charset="0"/>
                <a:cs typeface="Tahoma" panose="020B0604030504040204" pitchFamily="34" charset="0"/>
              </a:rPr>
              <a:t>→ </a:t>
            </a:r>
            <a:r>
              <a:rPr lang="en-SG" sz="2400" dirty="0"/>
              <a:t>515da2caf582ac4801cbb5d876c73c90.</a:t>
            </a:r>
            <a:endParaRPr lang="en-SG" sz="2400" dirty="0">
              <a:solidFill>
                <a:srgbClr val="333333"/>
              </a:solidFill>
              <a:latin typeface="Arial" panose="020B0604020202020204" pitchFamily="34" charset="0"/>
            </a:endParaRPr>
          </a:p>
        </p:txBody>
      </p:sp>
    </p:spTree>
    <p:extLst>
      <p:ext uri="{BB962C8B-B14F-4D97-AF65-F5344CB8AC3E}">
        <p14:creationId xmlns:p14="http://schemas.microsoft.com/office/powerpoint/2010/main" val="35016750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Rainbow table:</a:t>
            </a:r>
          </a:p>
        </p:txBody>
      </p:sp>
      <p:graphicFrame>
        <p:nvGraphicFramePr>
          <p:cNvPr id="7" name="Table 6">
            <a:extLst>
              <a:ext uri="{FF2B5EF4-FFF2-40B4-BE49-F238E27FC236}">
                <a16:creationId xmlns:a16="http://schemas.microsoft.com/office/drawing/2014/main" id="{0F0427E1-112E-49F1-B3A0-6879FA459C1D}"/>
              </a:ext>
            </a:extLst>
          </p:cNvPr>
          <p:cNvGraphicFramePr>
            <a:graphicFrameLocks noGrp="1"/>
          </p:cNvGraphicFramePr>
          <p:nvPr/>
        </p:nvGraphicFramePr>
        <p:xfrm>
          <a:off x="162752" y="1921573"/>
          <a:ext cx="4200526" cy="3303360"/>
        </p:xfrm>
        <a:graphic>
          <a:graphicData uri="http://schemas.openxmlformats.org/drawingml/2006/table">
            <a:tbl>
              <a:tblPr>
                <a:tableStyleId>{5C22544A-7EE6-4342-B048-85BDC9FD1C3A}</a:tableStyleId>
              </a:tblPr>
              <a:tblGrid>
                <a:gridCol w="335505">
                  <a:extLst>
                    <a:ext uri="{9D8B030D-6E8A-4147-A177-3AD203B41FA5}">
                      <a16:colId xmlns:a16="http://schemas.microsoft.com/office/drawing/2014/main" val="3121962747"/>
                    </a:ext>
                  </a:extLst>
                </a:gridCol>
                <a:gridCol w="697851">
                  <a:extLst>
                    <a:ext uri="{9D8B030D-6E8A-4147-A177-3AD203B41FA5}">
                      <a16:colId xmlns:a16="http://schemas.microsoft.com/office/drawing/2014/main" val="2219829389"/>
                    </a:ext>
                  </a:extLst>
                </a:gridCol>
                <a:gridCol w="2388798">
                  <a:extLst>
                    <a:ext uri="{9D8B030D-6E8A-4147-A177-3AD203B41FA5}">
                      <a16:colId xmlns:a16="http://schemas.microsoft.com/office/drawing/2014/main" val="624609036"/>
                    </a:ext>
                  </a:extLst>
                </a:gridCol>
                <a:gridCol w="778372">
                  <a:extLst>
                    <a:ext uri="{9D8B030D-6E8A-4147-A177-3AD203B41FA5}">
                      <a16:colId xmlns:a16="http://schemas.microsoft.com/office/drawing/2014/main" val="2123555446"/>
                    </a:ext>
                  </a:extLst>
                </a:gridCol>
              </a:tblGrid>
              <a:tr h="372195">
                <a:tc>
                  <a:txBody>
                    <a:bodyPr/>
                    <a:lstStyle/>
                    <a:p>
                      <a:pPr algn="ctr" fontAlgn="ctr"/>
                      <a:r>
                        <a:rPr lang="en-SG" sz="900" u="none" strike="noStrike" dirty="0" err="1">
                          <a:effectLst/>
                        </a:rPr>
                        <a:t>Sno</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tc>
                  <a:txBody>
                    <a:bodyPr/>
                    <a:lstStyle/>
                    <a:p>
                      <a:pPr algn="l" fontAlgn="b"/>
                      <a:r>
                        <a:rPr lang="en-SG" sz="900" u="none" strike="noStrike" dirty="0">
                          <a:effectLst/>
                        </a:rPr>
                        <a:t>Password</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l" fontAlgn="b"/>
                      <a:r>
                        <a:rPr lang="en-SG" sz="900" u="none" strike="noStrike" dirty="0">
                          <a:effectLst/>
                        </a:rPr>
                        <a:t>hashed value</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ctr" fontAlgn="ctr"/>
                      <a:r>
                        <a:rPr lang="en-SG" sz="900" u="none" strike="noStrike" dirty="0">
                          <a:effectLst/>
                        </a:rPr>
                        <a:t>Reduction Function</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extLst>
                  <a:ext uri="{0D108BD9-81ED-4DB2-BD59-A6C34878D82A}">
                    <a16:rowId xmlns:a16="http://schemas.microsoft.com/office/drawing/2014/main" val="2608489686"/>
                  </a:ext>
                </a:extLst>
              </a:tr>
              <a:tr h="195411">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dirty="0">
                          <a:effectLst/>
                        </a:rPr>
                        <a:t>10th</a:t>
                      </a:r>
                      <a:endParaRPr lang="en-SG" sz="900" b="0"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515da2caf582ac4801cbb5d876c73c90</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14</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2230321156"/>
                  </a:ext>
                </a:extLst>
              </a:tr>
              <a:tr h="195411">
                <a:tc>
                  <a:txBody>
                    <a:bodyPr/>
                    <a:lstStyle/>
                    <a:p>
                      <a:pPr algn="ctr" fontAlgn="ctr"/>
                      <a:r>
                        <a:rPr lang="en-SG" sz="900" u="none" strike="noStrike">
                          <a:effectLst/>
                        </a:rPr>
                        <a:t>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Ababa</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bbf12b95db10da96472e2e019ffa4659</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754177723"/>
                  </a:ext>
                </a:extLst>
              </a:tr>
              <a:tr h="195411">
                <a:tc>
                  <a:txBody>
                    <a:bodyPr/>
                    <a:lstStyle/>
                    <a:p>
                      <a:pPr algn="ctr" fontAlgn="ctr"/>
                      <a:r>
                        <a:rPr lang="en-SG" sz="900" u="none" strike="noStrike">
                          <a:effectLst/>
                        </a:rPr>
                        <a:t>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TWA</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47221236d3df2a4cca11b1d7512faf7d</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13</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33471744"/>
                  </a:ext>
                </a:extLst>
              </a:tr>
              <a:tr h="195411">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Abater</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d48f58d9dc9af4b68b860e71f7336b44</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107673885"/>
                  </a:ext>
                </a:extLst>
              </a:tr>
              <a:tr h="195411">
                <a:tc>
                  <a:txBody>
                    <a:bodyPr/>
                    <a:lstStyle/>
                    <a:p>
                      <a:pPr algn="ctr" fontAlgn="ctr"/>
                      <a:r>
                        <a:rPr lang="en-SG" sz="900" u="none" strike="noStrike">
                          <a:effectLst/>
                        </a:rPr>
                        <a:t>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Aaron</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1c0a11cc4ddc0dbd3fa4d77232a4e22e</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810871189"/>
                  </a:ext>
                </a:extLst>
              </a:tr>
              <a:tr h="195411">
                <a:tc>
                  <a:txBody>
                    <a:bodyPr/>
                    <a:lstStyle/>
                    <a:p>
                      <a:pPr algn="ctr" fontAlgn="ctr"/>
                      <a:r>
                        <a:rPr lang="en-SG" sz="900" u="none" strike="noStrike">
                          <a:effectLst/>
                        </a:rPr>
                        <a:t>6</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mundane</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147e19efcaca65ee9f16ac703514b374</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472119415"/>
                  </a:ext>
                </a:extLst>
              </a:tr>
              <a:tr h="195411">
                <a:tc>
                  <a:txBody>
                    <a:bodyPr/>
                    <a:lstStyle/>
                    <a:p>
                      <a:pPr algn="ctr" fontAlgn="ctr"/>
                      <a:r>
                        <a:rPr lang="en-SG" sz="900" u="none" strike="noStrike">
                          <a:effectLst/>
                        </a:rPr>
                        <a:t>7</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bake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a6ecfad3e0f9a51c6335848449a91bed</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9</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435043284"/>
                  </a:ext>
                </a:extLst>
              </a:tr>
              <a:tr h="195411">
                <a:tc>
                  <a:txBody>
                    <a:bodyPr/>
                    <a:lstStyle/>
                    <a:p>
                      <a:pPr algn="ctr" fontAlgn="ctr"/>
                      <a:r>
                        <a:rPr lang="en-SG" sz="900" u="none" strike="noStrike">
                          <a:effectLst/>
                        </a:rPr>
                        <a:t>8</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zoo</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d2cbe65f53da8607e64173c1a83394fe</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4</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3425552931"/>
                  </a:ext>
                </a:extLst>
              </a:tr>
              <a:tr h="195411">
                <a:tc>
                  <a:txBody>
                    <a:bodyPr/>
                    <a:lstStyle/>
                    <a:p>
                      <a:pPr algn="ctr" fontAlgn="ctr"/>
                      <a:r>
                        <a:rPr lang="en-SG" sz="900" u="none" strike="noStrike">
                          <a:effectLst/>
                        </a:rPr>
                        <a:t>9</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zombie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0eda241fc65ccf35d9743309ac395215</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204773784"/>
                  </a:ext>
                </a:extLst>
              </a:tr>
              <a:tr h="195411">
                <a:tc>
                  <a:txBody>
                    <a:bodyPr/>
                    <a:lstStyle/>
                    <a:p>
                      <a:pPr algn="ctr" fontAlgn="ctr"/>
                      <a:r>
                        <a:rPr lang="en-SG" sz="900" u="none" strike="noStrike">
                          <a:effectLst/>
                        </a:rPr>
                        <a:t>10</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freehold</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47ebf781047c3340fd5b0363b10c82aa</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8</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4106899713"/>
                  </a:ext>
                </a:extLst>
              </a:tr>
              <a:tr h="195411">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abalone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6e1ba55b046f7d62bbd6dc33b63d5ec7</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674776512"/>
                  </a:ext>
                </a:extLst>
              </a:tr>
              <a:tr h="195411">
                <a:tc>
                  <a:txBody>
                    <a:bodyPr/>
                    <a:lstStyle/>
                    <a:p>
                      <a:pPr algn="ctr" fontAlgn="ctr"/>
                      <a:r>
                        <a:rPr lang="en-SG" sz="900" u="none" strike="noStrike">
                          <a:effectLst/>
                        </a:rPr>
                        <a:t>12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sun</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ebd556e6dfc99dbed29675ce1c6c68e5</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15</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316933637"/>
                  </a:ext>
                </a:extLst>
              </a:tr>
              <a:tr h="195411">
                <a:tc>
                  <a:txBody>
                    <a:bodyPr/>
                    <a:lstStyle/>
                    <a:p>
                      <a:pPr algn="ctr" fontAlgn="ctr"/>
                      <a:r>
                        <a:rPr lang="en-SG" sz="900" u="none" strike="noStrike">
                          <a:effectLst/>
                        </a:rPr>
                        <a:t>13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heel</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649be85da19882e6335962b2842385ea</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732433286"/>
                  </a:ext>
                </a:extLst>
              </a:tr>
              <a:tr h="195411">
                <a:tc>
                  <a:txBody>
                    <a:bodyPr/>
                    <a:lstStyle/>
                    <a:p>
                      <a:pPr algn="ctr" fontAlgn="ctr"/>
                      <a:r>
                        <a:rPr lang="en-SG" sz="900" u="none" strike="noStrike">
                          <a:effectLst/>
                        </a:rPr>
                        <a:t>14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insect</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dce41a93f7edb175dfc59a4d52105847</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7</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182137647"/>
                  </a:ext>
                </a:extLst>
              </a:tr>
              <a:tr h="195411">
                <a:tc>
                  <a:txBody>
                    <a:bodyPr/>
                    <a:lstStyle/>
                    <a:p>
                      <a:pPr algn="ctr" fontAlgn="ctr"/>
                      <a:r>
                        <a:rPr lang="en-SG" sz="900" u="none" strike="noStrike">
                          <a:effectLst/>
                        </a:rPr>
                        <a:t>15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prosecute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c18ac77dbe4b7211c616667e4f8fc526</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902479618"/>
                  </a:ext>
                </a:extLst>
              </a:tr>
            </a:tbl>
          </a:graphicData>
        </a:graphic>
      </p:graphicFrame>
      <p:graphicFrame>
        <p:nvGraphicFramePr>
          <p:cNvPr id="8" name="Table 7">
            <a:extLst>
              <a:ext uri="{FF2B5EF4-FFF2-40B4-BE49-F238E27FC236}">
                <a16:creationId xmlns:a16="http://schemas.microsoft.com/office/drawing/2014/main" id="{FE8E137C-9F2F-4E07-B20B-BB45BB103473}"/>
              </a:ext>
            </a:extLst>
          </p:cNvPr>
          <p:cNvGraphicFramePr>
            <a:graphicFrameLocks noGrp="1"/>
          </p:cNvGraphicFramePr>
          <p:nvPr/>
        </p:nvGraphicFramePr>
        <p:xfrm>
          <a:off x="4458945" y="1921573"/>
          <a:ext cx="4522305" cy="1764032"/>
        </p:xfrm>
        <a:graphic>
          <a:graphicData uri="http://schemas.openxmlformats.org/drawingml/2006/table">
            <a:tbl>
              <a:tblPr>
                <a:tableStyleId>{5C22544A-7EE6-4342-B048-85BDC9FD1C3A}</a:tableStyleId>
              </a:tblPr>
              <a:tblGrid>
                <a:gridCol w="971234">
                  <a:extLst>
                    <a:ext uri="{9D8B030D-6E8A-4147-A177-3AD203B41FA5}">
                      <a16:colId xmlns:a16="http://schemas.microsoft.com/office/drawing/2014/main" val="53550043"/>
                    </a:ext>
                  </a:extLst>
                </a:gridCol>
                <a:gridCol w="3551071">
                  <a:extLst>
                    <a:ext uri="{9D8B030D-6E8A-4147-A177-3AD203B41FA5}">
                      <a16:colId xmlns:a16="http://schemas.microsoft.com/office/drawing/2014/main" val="2179700714"/>
                    </a:ext>
                  </a:extLst>
                </a:gridCol>
              </a:tblGrid>
              <a:tr h="212884">
                <a:tc gridSpan="2">
                  <a:txBody>
                    <a:bodyPr/>
                    <a:lstStyle/>
                    <a:p>
                      <a:pPr algn="l" fontAlgn="b"/>
                      <a:r>
                        <a:rPr lang="en-SG" sz="1400" u="none" strike="noStrike">
                          <a:effectLst/>
                        </a:rPr>
                        <a:t>Rainbow Table:</a:t>
                      </a:r>
                      <a:endParaRPr lang="en-SG" sz="1400" b="0" i="0" u="none" strike="noStrike">
                        <a:solidFill>
                          <a:srgbClr val="000000"/>
                        </a:solidFill>
                        <a:effectLst/>
                        <a:latin typeface="Calibri Light" panose="020F0302020204030204" pitchFamily="34" charset="0"/>
                      </a:endParaRPr>
                    </a:p>
                  </a:txBody>
                  <a:tcPr marL="7144" marR="7144" marT="7144" marB="0" anchor="b"/>
                </a:tc>
                <a:tc hMerge="1">
                  <a:txBody>
                    <a:bodyPr/>
                    <a:lstStyle/>
                    <a:p>
                      <a:endParaRPr lang="en-SG"/>
                    </a:p>
                  </a:txBody>
                  <a:tcPr/>
                </a:tc>
                <a:extLst>
                  <a:ext uri="{0D108BD9-81ED-4DB2-BD59-A6C34878D82A}">
                    <a16:rowId xmlns:a16="http://schemas.microsoft.com/office/drawing/2014/main" val="2112298910"/>
                  </a:ext>
                </a:extLst>
              </a:tr>
              <a:tr h="212884">
                <a:tc>
                  <a:txBody>
                    <a:bodyPr/>
                    <a:lstStyle/>
                    <a:p>
                      <a:pPr algn="l" fontAlgn="b"/>
                      <a:r>
                        <a:rPr lang="en-SG" sz="1400" u="none" strike="noStrike">
                          <a:effectLst/>
                        </a:rPr>
                        <a:t>10th</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147e19efcaca65ee9f16ac703514b374</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96181686"/>
                  </a:ext>
                </a:extLst>
              </a:tr>
              <a:tr h="212884">
                <a:tc>
                  <a:txBody>
                    <a:bodyPr/>
                    <a:lstStyle/>
                    <a:p>
                      <a:pPr algn="l" fontAlgn="b"/>
                      <a:r>
                        <a:rPr lang="en-SG" sz="1400" u="none" strike="noStrike">
                          <a:effectLst/>
                        </a:rPr>
                        <a:t>Ababa</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dirty="0">
                          <a:effectLst/>
                        </a:rPr>
                        <a:t>147e19efcaca65ee9f16ac703514b374</a:t>
                      </a:r>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351782511"/>
                  </a:ext>
                </a:extLst>
              </a:tr>
              <a:tr h="212884">
                <a:tc>
                  <a:txBody>
                    <a:bodyPr/>
                    <a:lstStyle/>
                    <a:p>
                      <a:pPr algn="l" fontAlgn="b"/>
                      <a:r>
                        <a:rPr lang="en-SG" sz="1400" u="none" strike="noStrike">
                          <a:effectLst/>
                        </a:rPr>
                        <a:t>TWA</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515da2caf582ac4801cbb5d876c73c90</a:t>
                      </a:r>
                      <a:endParaRPr lang="en-SG" sz="14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72791377"/>
                  </a:ext>
                </a:extLst>
              </a:tr>
              <a:tr h="212884">
                <a:tc>
                  <a:txBody>
                    <a:bodyPr/>
                    <a:lstStyle/>
                    <a:p>
                      <a:pPr algn="l" fontAlgn="b"/>
                      <a:r>
                        <a:rPr lang="en-SG" sz="1400" u="none" strike="noStrike">
                          <a:effectLst/>
                        </a:rPr>
                        <a:t>sun</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515da2caf582ac4801cbb5d876c73c90</a:t>
                      </a:r>
                      <a:endParaRPr lang="en-SG" sz="14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868617487"/>
                  </a:ext>
                </a:extLst>
              </a:tr>
              <a:tr h="212884">
                <a:tc>
                  <a:txBody>
                    <a:bodyPr/>
                    <a:lstStyle/>
                    <a:p>
                      <a:pPr algn="l" fontAlgn="b"/>
                      <a:r>
                        <a:rPr lang="en-SG" sz="1400" u="none" strike="noStrike">
                          <a:effectLst/>
                        </a:rPr>
                        <a:t>zoo</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a6ecfad3e0f9a51c6335848449a91bed</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449527758"/>
                  </a:ext>
                </a:extLst>
              </a:tr>
              <a:tr h="212884">
                <a:tc>
                  <a:txBody>
                    <a:bodyPr/>
                    <a:lstStyle/>
                    <a:p>
                      <a:pPr algn="l" fontAlgn="b"/>
                      <a:r>
                        <a:rPr lang="en-SG" sz="1400" u="none" strike="noStrike">
                          <a:effectLst/>
                        </a:rPr>
                        <a:t>Aaron</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dce41a93f7edb175dfc59a4d52105847</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319711531"/>
                  </a:ext>
                </a:extLst>
              </a:tr>
              <a:tr h="212884">
                <a:tc>
                  <a:txBody>
                    <a:bodyPr/>
                    <a:lstStyle/>
                    <a:p>
                      <a:pPr algn="l" fontAlgn="b"/>
                      <a:r>
                        <a:rPr lang="en-SG" sz="1400" u="none" strike="noStrike">
                          <a:effectLst/>
                        </a:rPr>
                        <a:t>freehold</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dirty="0">
                          <a:effectLst/>
                        </a:rPr>
                        <a:t>dce41a93f7edb175dfc59a4d52105847</a:t>
                      </a:r>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975455850"/>
                  </a:ext>
                </a:extLst>
              </a:tr>
            </a:tbl>
          </a:graphicData>
        </a:graphic>
      </p:graphicFrame>
      <p:sp>
        <p:nvSpPr>
          <p:cNvPr id="3" name="TextBox 2">
            <a:extLst>
              <a:ext uri="{FF2B5EF4-FFF2-40B4-BE49-F238E27FC236}">
                <a16:creationId xmlns:a16="http://schemas.microsoft.com/office/drawing/2014/main" id="{C745D707-6437-4F6F-BC22-C37887D1D821}"/>
              </a:ext>
            </a:extLst>
          </p:cNvPr>
          <p:cNvSpPr txBox="1"/>
          <p:nvPr/>
        </p:nvSpPr>
        <p:spPr>
          <a:xfrm>
            <a:off x="4458945" y="3789293"/>
            <a:ext cx="4522304" cy="1546577"/>
          </a:xfrm>
          <a:prstGeom prst="rect">
            <a:avLst/>
          </a:prstGeom>
          <a:noFill/>
        </p:spPr>
        <p:txBody>
          <a:bodyPr wrap="square" rtlCol="0">
            <a:spAutoFit/>
          </a:bodyPr>
          <a:lstStyle/>
          <a:p>
            <a:r>
              <a:rPr lang="en-SG" sz="1350" dirty="0"/>
              <a:t>Example: Successful search of a password in a chain. User enter 6e1ba55b046f7d62bbd6dc33b63d5ec7</a:t>
            </a:r>
            <a:r>
              <a:rPr lang="en-SG" sz="1350" dirty="0">
                <a:solidFill>
                  <a:srgbClr val="333333"/>
                </a:solidFill>
                <a:latin typeface="Arial" panose="020B0604020202020204" pitchFamily="34" charset="0"/>
              </a:rPr>
              <a:t>.</a:t>
            </a:r>
          </a:p>
          <a:p>
            <a:pPr marL="257175" indent="-257175">
              <a:buFont typeface="+mj-lt"/>
              <a:buAutoNum type="arabicPeriod" startAt="3"/>
            </a:pPr>
            <a:r>
              <a:rPr lang="en-SG" sz="1350" dirty="0">
                <a:solidFill>
                  <a:srgbClr val="333333"/>
                </a:solidFill>
                <a:latin typeface="Arial" panose="020B0604020202020204" pitchFamily="34" charset="0"/>
              </a:rPr>
              <a:t>Starting with the password TWA a search is done. After a few reduction is done, the hash-value </a:t>
            </a:r>
            <a:r>
              <a:rPr lang="en-SG" sz="1350" dirty="0"/>
              <a:t>6e1ba55b046f7d62bbd6dc33b63d5ec7 is found.</a:t>
            </a:r>
          </a:p>
          <a:p>
            <a:pPr marL="257175" indent="-257175">
              <a:buFont typeface="+mj-lt"/>
              <a:buAutoNum type="arabicPeriod" startAt="3"/>
            </a:pPr>
            <a:r>
              <a:rPr lang="en-SG" sz="1350" dirty="0">
                <a:solidFill>
                  <a:srgbClr val="333333"/>
                </a:solidFill>
                <a:latin typeface="Arial" panose="020B0604020202020204" pitchFamily="34" charset="0"/>
              </a:rPr>
              <a:t>The password (preimage of the hash-value </a:t>
            </a:r>
            <a:r>
              <a:rPr lang="en-SG" sz="1350" dirty="0"/>
              <a:t>6e1ba55b046f7d62bbd6dc33b63d5ec7) is </a:t>
            </a:r>
            <a:r>
              <a:rPr lang="en-SG" sz="1350" dirty="0">
                <a:solidFill>
                  <a:srgbClr val="C00000"/>
                </a:solidFill>
              </a:rPr>
              <a:t>abalone</a:t>
            </a:r>
            <a:r>
              <a:rPr lang="en-SG" sz="1350" dirty="0"/>
              <a:t>.</a:t>
            </a:r>
            <a:r>
              <a:rPr lang="en-SG" sz="1350" dirty="0">
                <a:solidFill>
                  <a:srgbClr val="333333"/>
                </a:solidFill>
                <a:latin typeface="Arial" panose="020B0604020202020204" pitchFamily="34" charset="0"/>
              </a:rPr>
              <a:t> </a:t>
            </a:r>
            <a:endParaRPr lang="en-SG" sz="1350" dirty="0"/>
          </a:p>
        </p:txBody>
      </p:sp>
      <p:sp>
        <p:nvSpPr>
          <p:cNvPr id="5" name="Rectangle 4">
            <a:extLst>
              <a:ext uri="{FF2B5EF4-FFF2-40B4-BE49-F238E27FC236}">
                <a16:creationId xmlns:a16="http://schemas.microsoft.com/office/drawing/2014/main" id="{4C0F7BC5-9BAC-4447-9A0F-7CA12163C68C}"/>
              </a:ext>
            </a:extLst>
          </p:cNvPr>
          <p:cNvSpPr/>
          <p:nvPr/>
        </p:nvSpPr>
        <p:spPr>
          <a:xfrm>
            <a:off x="4449006" y="2556841"/>
            <a:ext cx="4522304" cy="19878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spTree>
    <p:extLst>
      <p:ext uri="{BB962C8B-B14F-4D97-AF65-F5344CB8AC3E}">
        <p14:creationId xmlns:p14="http://schemas.microsoft.com/office/powerpoint/2010/main" val="19595841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Rainbow table:</a:t>
            </a:r>
          </a:p>
        </p:txBody>
      </p:sp>
      <p:graphicFrame>
        <p:nvGraphicFramePr>
          <p:cNvPr id="7" name="Table 6">
            <a:extLst>
              <a:ext uri="{FF2B5EF4-FFF2-40B4-BE49-F238E27FC236}">
                <a16:creationId xmlns:a16="http://schemas.microsoft.com/office/drawing/2014/main" id="{0F0427E1-112E-49F1-B3A0-6879FA459C1D}"/>
              </a:ext>
            </a:extLst>
          </p:cNvPr>
          <p:cNvGraphicFramePr>
            <a:graphicFrameLocks noGrp="1"/>
          </p:cNvGraphicFramePr>
          <p:nvPr/>
        </p:nvGraphicFramePr>
        <p:xfrm>
          <a:off x="162752" y="1921573"/>
          <a:ext cx="4200526" cy="3303360"/>
        </p:xfrm>
        <a:graphic>
          <a:graphicData uri="http://schemas.openxmlformats.org/drawingml/2006/table">
            <a:tbl>
              <a:tblPr>
                <a:tableStyleId>{5C22544A-7EE6-4342-B048-85BDC9FD1C3A}</a:tableStyleId>
              </a:tblPr>
              <a:tblGrid>
                <a:gridCol w="335505">
                  <a:extLst>
                    <a:ext uri="{9D8B030D-6E8A-4147-A177-3AD203B41FA5}">
                      <a16:colId xmlns:a16="http://schemas.microsoft.com/office/drawing/2014/main" val="3121962747"/>
                    </a:ext>
                  </a:extLst>
                </a:gridCol>
                <a:gridCol w="697851">
                  <a:extLst>
                    <a:ext uri="{9D8B030D-6E8A-4147-A177-3AD203B41FA5}">
                      <a16:colId xmlns:a16="http://schemas.microsoft.com/office/drawing/2014/main" val="2219829389"/>
                    </a:ext>
                  </a:extLst>
                </a:gridCol>
                <a:gridCol w="2388798">
                  <a:extLst>
                    <a:ext uri="{9D8B030D-6E8A-4147-A177-3AD203B41FA5}">
                      <a16:colId xmlns:a16="http://schemas.microsoft.com/office/drawing/2014/main" val="624609036"/>
                    </a:ext>
                  </a:extLst>
                </a:gridCol>
                <a:gridCol w="778372">
                  <a:extLst>
                    <a:ext uri="{9D8B030D-6E8A-4147-A177-3AD203B41FA5}">
                      <a16:colId xmlns:a16="http://schemas.microsoft.com/office/drawing/2014/main" val="2123555446"/>
                    </a:ext>
                  </a:extLst>
                </a:gridCol>
              </a:tblGrid>
              <a:tr h="372195">
                <a:tc>
                  <a:txBody>
                    <a:bodyPr/>
                    <a:lstStyle/>
                    <a:p>
                      <a:pPr algn="ctr" fontAlgn="ctr"/>
                      <a:r>
                        <a:rPr lang="en-SG" sz="900" u="none" strike="noStrike" dirty="0" err="1">
                          <a:effectLst/>
                        </a:rPr>
                        <a:t>Sno</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tc>
                  <a:txBody>
                    <a:bodyPr/>
                    <a:lstStyle/>
                    <a:p>
                      <a:pPr algn="l" fontAlgn="b"/>
                      <a:r>
                        <a:rPr lang="en-SG" sz="900" u="none" strike="noStrike" dirty="0">
                          <a:effectLst/>
                        </a:rPr>
                        <a:t>Password</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l" fontAlgn="b"/>
                      <a:r>
                        <a:rPr lang="en-SG" sz="900" u="none" strike="noStrike" dirty="0">
                          <a:effectLst/>
                        </a:rPr>
                        <a:t>hashed value</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ctr" fontAlgn="ctr"/>
                      <a:r>
                        <a:rPr lang="en-SG" sz="900" u="none" strike="noStrike" dirty="0">
                          <a:effectLst/>
                        </a:rPr>
                        <a:t>Reduction Function</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extLst>
                  <a:ext uri="{0D108BD9-81ED-4DB2-BD59-A6C34878D82A}">
                    <a16:rowId xmlns:a16="http://schemas.microsoft.com/office/drawing/2014/main" val="2608489686"/>
                  </a:ext>
                </a:extLst>
              </a:tr>
              <a:tr h="195411">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dirty="0">
                          <a:effectLst/>
                        </a:rPr>
                        <a:t>10th</a:t>
                      </a:r>
                      <a:endParaRPr lang="en-SG" sz="900" b="0"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515da2caf582ac4801cbb5d876c73c90</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14</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2230321156"/>
                  </a:ext>
                </a:extLst>
              </a:tr>
              <a:tr h="195411">
                <a:tc>
                  <a:txBody>
                    <a:bodyPr/>
                    <a:lstStyle/>
                    <a:p>
                      <a:pPr algn="ctr" fontAlgn="ctr"/>
                      <a:r>
                        <a:rPr lang="en-SG" sz="900" u="none" strike="noStrike">
                          <a:effectLst/>
                        </a:rPr>
                        <a:t>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Ababa</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bbf12b95db10da96472e2e019ffa4659</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754177723"/>
                  </a:ext>
                </a:extLst>
              </a:tr>
              <a:tr h="195411">
                <a:tc>
                  <a:txBody>
                    <a:bodyPr/>
                    <a:lstStyle/>
                    <a:p>
                      <a:pPr algn="ctr" fontAlgn="ctr"/>
                      <a:r>
                        <a:rPr lang="en-SG" sz="900" u="none" strike="noStrike">
                          <a:effectLst/>
                        </a:rPr>
                        <a:t>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TWA</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47221236d3df2a4cca11b1d7512faf7d</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13</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33471744"/>
                  </a:ext>
                </a:extLst>
              </a:tr>
              <a:tr h="195411">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Abater</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d48f58d9dc9af4b68b860e71f7336b44</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107673885"/>
                  </a:ext>
                </a:extLst>
              </a:tr>
              <a:tr h="195411">
                <a:tc>
                  <a:txBody>
                    <a:bodyPr/>
                    <a:lstStyle/>
                    <a:p>
                      <a:pPr algn="ctr" fontAlgn="ctr"/>
                      <a:r>
                        <a:rPr lang="en-SG" sz="900" u="none" strike="noStrike">
                          <a:effectLst/>
                        </a:rPr>
                        <a:t>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Aaron</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1c0a11cc4ddc0dbd3fa4d77232a4e22e</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810871189"/>
                  </a:ext>
                </a:extLst>
              </a:tr>
              <a:tr h="195411">
                <a:tc>
                  <a:txBody>
                    <a:bodyPr/>
                    <a:lstStyle/>
                    <a:p>
                      <a:pPr algn="ctr" fontAlgn="ctr"/>
                      <a:r>
                        <a:rPr lang="en-SG" sz="900" u="none" strike="noStrike">
                          <a:effectLst/>
                        </a:rPr>
                        <a:t>6</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mundane</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147e19efcaca65ee9f16ac703514b374</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472119415"/>
                  </a:ext>
                </a:extLst>
              </a:tr>
              <a:tr h="195411">
                <a:tc>
                  <a:txBody>
                    <a:bodyPr/>
                    <a:lstStyle/>
                    <a:p>
                      <a:pPr algn="ctr" fontAlgn="ctr"/>
                      <a:r>
                        <a:rPr lang="en-SG" sz="900" u="none" strike="noStrike">
                          <a:effectLst/>
                        </a:rPr>
                        <a:t>7</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bake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a6ecfad3e0f9a51c6335848449a91bed</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9</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435043284"/>
                  </a:ext>
                </a:extLst>
              </a:tr>
              <a:tr h="195411">
                <a:tc>
                  <a:txBody>
                    <a:bodyPr/>
                    <a:lstStyle/>
                    <a:p>
                      <a:pPr algn="ctr" fontAlgn="ctr"/>
                      <a:r>
                        <a:rPr lang="en-SG" sz="900" u="none" strike="noStrike">
                          <a:effectLst/>
                        </a:rPr>
                        <a:t>8</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zoo</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d2cbe65f53da8607e64173c1a83394fe</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4</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3425552931"/>
                  </a:ext>
                </a:extLst>
              </a:tr>
              <a:tr h="195411">
                <a:tc>
                  <a:txBody>
                    <a:bodyPr/>
                    <a:lstStyle/>
                    <a:p>
                      <a:pPr algn="ctr" fontAlgn="ctr"/>
                      <a:r>
                        <a:rPr lang="en-SG" sz="900" u="none" strike="noStrike">
                          <a:effectLst/>
                        </a:rPr>
                        <a:t>9</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zombie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0eda241fc65ccf35d9743309ac395215</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204773784"/>
                  </a:ext>
                </a:extLst>
              </a:tr>
              <a:tr h="195411">
                <a:tc>
                  <a:txBody>
                    <a:bodyPr/>
                    <a:lstStyle/>
                    <a:p>
                      <a:pPr algn="ctr" fontAlgn="ctr"/>
                      <a:r>
                        <a:rPr lang="en-SG" sz="900" u="none" strike="noStrike">
                          <a:effectLst/>
                        </a:rPr>
                        <a:t>10</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freehold</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47ebf781047c3340fd5b0363b10c82aa</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8</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4106899713"/>
                  </a:ext>
                </a:extLst>
              </a:tr>
              <a:tr h="195411">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abalone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6e1ba55b046f7d62bbd6dc33b63d5ec7</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674776512"/>
                  </a:ext>
                </a:extLst>
              </a:tr>
              <a:tr h="195411">
                <a:tc>
                  <a:txBody>
                    <a:bodyPr/>
                    <a:lstStyle/>
                    <a:p>
                      <a:pPr algn="ctr" fontAlgn="ctr"/>
                      <a:r>
                        <a:rPr lang="en-SG" sz="900" u="none" strike="noStrike">
                          <a:effectLst/>
                        </a:rPr>
                        <a:t>12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sun</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ebd556e6dfc99dbed29675ce1c6c68e5</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15</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316933637"/>
                  </a:ext>
                </a:extLst>
              </a:tr>
              <a:tr h="195411">
                <a:tc>
                  <a:txBody>
                    <a:bodyPr/>
                    <a:lstStyle/>
                    <a:p>
                      <a:pPr algn="ctr" fontAlgn="ctr"/>
                      <a:r>
                        <a:rPr lang="en-SG" sz="900" u="none" strike="noStrike">
                          <a:effectLst/>
                        </a:rPr>
                        <a:t>13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heel</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649be85da19882e6335962b2842385ea</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732433286"/>
                  </a:ext>
                </a:extLst>
              </a:tr>
              <a:tr h="195411">
                <a:tc>
                  <a:txBody>
                    <a:bodyPr/>
                    <a:lstStyle/>
                    <a:p>
                      <a:pPr algn="ctr" fontAlgn="ctr"/>
                      <a:r>
                        <a:rPr lang="en-SG" sz="900" u="none" strike="noStrike">
                          <a:effectLst/>
                        </a:rPr>
                        <a:t>14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insect</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dce41a93f7edb175dfc59a4d52105847</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7</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182137647"/>
                  </a:ext>
                </a:extLst>
              </a:tr>
              <a:tr h="195411">
                <a:tc>
                  <a:txBody>
                    <a:bodyPr/>
                    <a:lstStyle/>
                    <a:p>
                      <a:pPr algn="ctr" fontAlgn="ctr"/>
                      <a:r>
                        <a:rPr lang="en-SG" sz="900" u="none" strike="noStrike">
                          <a:effectLst/>
                        </a:rPr>
                        <a:t>15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prosecute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c18ac77dbe4b7211c616667e4f8fc526</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902479618"/>
                  </a:ext>
                </a:extLst>
              </a:tr>
            </a:tbl>
          </a:graphicData>
        </a:graphic>
      </p:graphicFrame>
      <p:graphicFrame>
        <p:nvGraphicFramePr>
          <p:cNvPr id="8" name="Table 7">
            <a:extLst>
              <a:ext uri="{FF2B5EF4-FFF2-40B4-BE49-F238E27FC236}">
                <a16:creationId xmlns:a16="http://schemas.microsoft.com/office/drawing/2014/main" id="{FE8E137C-9F2F-4E07-B20B-BB45BB103473}"/>
              </a:ext>
            </a:extLst>
          </p:cNvPr>
          <p:cNvGraphicFramePr>
            <a:graphicFrameLocks noGrp="1"/>
          </p:cNvGraphicFramePr>
          <p:nvPr/>
        </p:nvGraphicFramePr>
        <p:xfrm>
          <a:off x="4458945" y="1921573"/>
          <a:ext cx="4522305" cy="1764032"/>
        </p:xfrm>
        <a:graphic>
          <a:graphicData uri="http://schemas.openxmlformats.org/drawingml/2006/table">
            <a:tbl>
              <a:tblPr>
                <a:tableStyleId>{5C22544A-7EE6-4342-B048-85BDC9FD1C3A}</a:tableStyleId>
              </a:tblPr>
              <a:tblGrid>
                <a:gridCol w="971234">
                  <a:extLst>
                    <a:ext uri="{9D8B030D-6E8A-4147-A177-3AD203B41FA5}">
                      <a16:colId xmlns:a16="http://schemas.microsoft.com/office/drawing/2014/main" val="53550043"/>
                    </a:ext>
                  </a:extLst>
                </a:gridCol>
                <a:gridCol w="3551071">
                  <a:extLst>
                    <a:ext uri="{9D8B030D-6E8A-4147-A177-3AD203B41FA5}">
                      <a16:colId xmlns:a16="http://schemas.microsoft.com/office/drawing/2014/main" val="2179700714"/>
                    </a:ext>
                  </a:extLst>
                </a:gridCol>
              </a:tblGrid>
              <a:tr h="212884">
                <a:tc gridSpan="2">
                  <a:txBody>
                    <a:bodyPr/>
                    <a:lstStyle/>
                    <a:p>
                      <a:pPr algn="l" fontAlgn="b"/>
                      <a:r>
                        <a:rPr lang="en-SG" sz="1400" u="none" strike="noStrike">
                          <a:effectLst/>
                        </a:rPr>
                        <a:t>Rainbow Table:</a:t>
                      </a:r>
                      <a:endParaRPr lang="en-SG" sz="1400" b="0" i="0" u="none" strike="noStrike">
                        <a:solidFill>
                          <a:srgbClr val="000000"/>
                        </a:solidFill>
                        <a:effectLst/>
                        <a:latin typeface="Calibri Light" panose="020F0302020204030204" pitchFamily="34" charset="0"/>
                      </a:endParaRPr>
                    </a:p>
                  </a:txBody>
                  <a:tcPr marL="7144" marR="7144" marT="7144" marB="0" anchor="b"/>
                </a:tc>
                <a:tc hMerge="1">
                  <a:txBody>
                    <a:bodyPr/>
                    <a:lstStyle/>
                    <a:p>
                      <a:endParaRPr lang="en-SG"/>
                    </a:p>
                  </a:txBody>
                  <a:tcPr/>
                </a:tc>
                <a:extLst>
                  <a:ext uri="{0D108BD9-81ED-4DB2-BD59-A6C34878D82A}">
                    <a16:rowId xmlns:a16="http://schemas.microsoft.com/office/drawing/2014/main" val="2112298910"/>
                  </a:ext>
                </a:extLst>
              </a:tr>
              <a:tr h="212884">
                <a:tc>
                  <a:txBody>
                    <a:bodyPr/>
                    <a:lstStyle/>
                    <a:p>
                      <a:pPr algn="l" fontAlgn="b"/>
                      <a:r>
                        <a:rPr lang="en-SG" sz="1400" u="none" strike="noStrike">
                          <a:effectLst/>
                        </a:rPr>
                        <a:t>10th</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147e19efcaca65ee9f16ac703514b374</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96181686"/>
                  </a:ext>
                </a:extLst>
              </a:tr>
              <a:tr h="212884">
                <a:tc>
                  <a:txBody>
                    <a:bodyPr/>
                    <a:lstStyle/>
                    <a:p>
                      <a:pPr algn="l" fontAlgn="b"/>
                      <a:r>
                        <a:rPr lang="en-SG" sz="1400" u="none" strike="noStrike">
                          <a:effectLst/>
                        </a:rPr>
                        <a:t>Ababa</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dirty="0">
                          <a:effectLst/>
                        </a:rPr>
                        <a:t>147e19efcaca65ee9f16ac703514b374</a:t>
                      </a:r>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351782511"/>
                  </a:ext>
                </a:extLst>
              </a:tr>
              <a:tr h="212884">
                <a:tc>
                  <a:txBody>
                    <a:bodyPr/>
                    <a:lstStyle/>
                    <a:p>
                      <a:pPr algn="l" fontAlgn="b"/>
                      <a:r>
                        <a:rPr lang="en-SG" sz="1400" u="none" strike="noStrike">
                          <a:effectLst/>
                        </a:rPr>
                        <a:t>TWA</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515da2caf582ac4801cbb5d876c73c90</a:t>
                      </a:r>
                      <a:endParaRPr lang="en-SG" sz="14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72791377"/>
                  </a:ext>
                </a:extLst>
              </a:tr>
              <a:tr h="212884">
                <a:tc>
                  <a:txBody>
                    <a:bodyPr/>
                    <a:lstStyle/>
                    <a:p>
                      <a:pPr algn="l" fontAlgn="b"/>
                      <a:r>
                        <a:rPr lang="en-SG" sz="1400" u="none" strike="noStrike">
                          <a:effectLst/>
                        </a:rPr>
                        <a:t>sun</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515da2caf582ac4801cbb5d876c73c90</a:t>
                      </a:r>
                      <a:endParaRPr lang="en-SG" sz="14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868617487"/>
                  </a:ext>
                </a:extLst>
              </a:tr>
              <a:tr h="212884">
                <a:tc>
                  <a:txBody>
                    <a:bodyPr/>
                    <a:lstStyle/>
                    <a:p>
                      <a:pPr algn="l" fontAlgn="b"/>
                      <a:r>
                        <a:rPr lang="en-SG" sz="1400" u="none" strike="noStrike">
                          <a:effectLst/>
                        </a:rPr>
                        <a:t>zoo</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a6ecfad3e0f9a51c6335848449a91bed</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449527758"/>
                  </a:ext>
                </a:extLst>
              </a:tr>
              <a:tr h="212884">
                <a:tc>
                  <a:txBody>
                    <a:bodyPr/>
                    <a:lstStyle/>
                    <a:p>
                      <a:pPr algn="l" fontAlgn="b"/>
                      <a:r>
                        <a:rPr lang="en-SG" sz="1400" u="none" strike="noStrike">
                          <a:effectLst/>
                        </a:rPr>
                        <a:t>Aaron</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dce41a93f7edb175dfc59a4d52105847</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319711531"/>
                  </a:ext>
                </a:extLst>
              </a:tr>
              <a:tr h="212884">
                <a:tc>
                  <a:txBody>
                    <a:bodyPr/>
                    <a:lstStyle/>
                    <a:p>
                      <a:pPr algn="l" fontAlgn="b"/>
                      <a:r>
                        <a:rPr lang="en-SG" sz="1400" u="none" strike="noStrike">
                          <a:effectLst/>
                        </a:rPr>
                        <a:t>freehold</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dirty="0">
                          <a:effectLst/>
                        </a:rPr>
                        <a:t>dce41a93f7edb175dfc59a4d52105847</a:t>
                      </a:r>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975455850"/>
                  </a:ext>
                </a:extLst>
              </a:tr>
            </a:tbl>
          </a:graphicData>
        </a:graphic>
      </p:graphicFrame>
      <p:sp>
        <p:nvSpPr>
          <p:cNvPr id="3" name="TextBox 2">
            <a:extLst>
              <a:ext uri="{FF2B5EF4-FFF2-40B4-BE49-F238E27FC236}">
                <a16:creationId xmlns:a16="http://schemas.microsoft.com/office/drawing/2014/main" id="{C745D707-6437-4F6F-BC22-C37887D1D821}"/>
              </a:ext>
            </a:extLst>
          </p:cNvPr>
          <p:cNvSpPr txBox="1"/>
          <p:nvPr/>
        </p:nvSpPr>
        <p:spPr>
          <a:xfrm>
            <a:off x="4458945" y="3650147"/>
            <a:ext cx="4522304" cy="1754326"/>
          </a:xfrm>
          <a:prstGeom prst="rect">
            <a:avLst/>
          </a:prstGeom>
          <a:noFill/>
        </p:spPr>
        <p:txBody>
          <a:bodyPr wrap="square" rtlCol="0">
            <a:spAutoFit/>
          </a:bodyPr>
          <a:lstStyle/>
          <a:p>
            <a:r>
              <a:rPr lang="en-SG" sz="1350" dirty="0"/>
              <a:t>Example: Successful search of a password in a chain that involve collision. User enter d2cbe65f53da8607e64173c1a83394fe</a:t>
            </a:r>
            <a:r>
              <a:rPr lang="en-SG" sz="1350" dirty="0">
                <a:solidFill>
                  <a:srgbClr val="333333"/>
                </a:solidFill>
                <a:latin typeface="Arial" panose="020B0604020202020204" pitchFamily="34" charset="0"/>
              </a:rPr>
              <a:t>.</a:t>
            </a:r>
          </a:p>
          <a:p>
            <a:pPr marL="257175" indent="-257175">
              <a:buFont typeface="+mj-lt"/>
              <a:buAutoNum type="arabicPeriod"/>
            </a:pPr>
            <a:r>
              <a:rPr lang="en-SG" sz="1350" dirty="0">
                <a:solidFill>
                  <a:srgbClr val="333333"/>
                </a:solidFill>
                <a:latin typeface="Arial" panose="020B0604020202020204" pitchFamily="34" charset="0"/>
              </a:rPr>
              <a:t>Check if the hash-value is found in the rainbow table. No, </a:t>
            </a:r>
            <a:r>
              <a:rPr lang="en-SG" sz="1350" dirty="0"/>
              <a:t>d2cbe65f53da8607e64173c1a83394fe</a:t>
            </a:r>
            <a:r>
              <a:rPr lang="en-SG" sz="1350" dirty="0">
                <a:solidFill>
                  <a:srgbClr val="333333"/>
                </a:solidFill>
                <a:latin typeface="Arial" panose="020B0604020202020204" pitchFamily="34" charset="0"/>
              </a:rPr>
              <a:t> is not found in the rainbow table.</a:t>
            </a:r>
          </a:p>
          <a:p>
            <a:pPr marL="257175" indent="-257175">
              <a:buFont typeface="+mj-lt"/>
              <a:buAutoNum type="arabicPeriod"/>
            </a:pPr>
            <a:r>
              <a:rPr lang="en-SG" sz="1350" dirty="0"/>
              <a:t>Apply the reduction function to the hash-value until a match is found in the rainbow table. </a:t>
            </a:r>
          </a:p>
        </p:txBody>
      </p:sp>
      <p:sp>
        <p:nvSpPr>
          <p:cNvPr id="4" name="TextBox 3">
            <a:extLst>
              <a:ext uri="{FF2B5EF4-FFF2-40B4-BE49-F238E27FC236}">
                <a16:creationId xmlns:a16="http://schemas.microsoft.com/office/drawing/2014/main" id="{C15AC970-FC2F-4B5E-8676-ADB0561A6B66}"/>
              </a:ext>
            </a:extLst>
          </p:cNvPr>
          <p:cNvSpPr txBox="1"/>
          <p:nvPr/>
        </p:nvSpPr>
        <p:spPr>
          <a:xfrm>
            <a:off x="162752" y="5399433"/>
            <a:ext cx="8693014" cy="1200329"/>
          </a:xfrm>
          <a:prstGeom prst="rect">
            <a:avLst/>
          </a:prstGeom>
          <a:noFill/>
        </p:spPr>
        <p:txBody>
          <a:bodyPr wrap="square" rtlCol="0">
            <a:spAutoFit/>
          </a:bodyPr>
          <a:lstStyle/>
          <a:p>
            <a:r>
              <a:rPr lang="en-SG" sz="2400" dirty="0"/>
              <a:t>d2cbe65f53da8607e64173c1a83394fe </a:t>
            </a:r>
            <a:r>
              <a:rPr lang="en-SG" sz="2400" dirty="0">
                <a:latin typeface="Tahoma" panose="020B0604030504040204" pitchFamily="34" charset="0"/>
                <a:ea typeface="Tahoma" panose="020B0604030504040204" pitchFamily="34" charset="0"/>
                <a:cs typeface="Tahoma" panose="020B0604030504040204" pitchFamily="34" charset="0"/>
              </a:rPr>
              <a:t>→ </a:t>
            </a:r>
            <a:r>
              <a:rPr lang="en-SG" sz="2400" dirty="0" err="1"/>
              <a:t>Abater</a:t>
            </a:r>
            <a:r>
              <a:rPr lang="en-SG" sz="2400" dirty="0">
                <a:latin typeface="Tahoma" panose="020B0604030504040204" pitchFamily="34" charset="0"/>
                <a:ea typeface="Tahoma" panose="020B0604030504040204" pitchFamily="34" charset="0"/>
                <a:cs typeface="Tahoma" panose="020B0604030504040204" pitchFamily="34" charset="0"/>
              </a:rPr>
              <a:t> → </a:t>
            </a:r>
            <a:r>
              <a:rPr lang="en-SG" sz="2400" dirty="0"/>
              <a:t>D48f58d9dc9af4b68b860e71f7336b44</a:t>
            </a:r>
            <a:r>
              <a:rPr lang="en-SG" sz="2400" dirty="0">
                <a:latin typeface="Tahoma" panose="020B0604030504040204" pitchFamily="34" charset="0"/>
                <a:ea typeface="Tahoma" panose="020B0604030504040204" pitchFamily="34" charset="0"/>
                <a:cs typeface="Tahoma" panose="020B0604030504040204" pitchFamily="34" charset="0"/>
              </a:rPr>
              <a:t> → </a:t>
            </a:r>
            <a:r>
              <a:rPr lang="en-SG" sz="2400" dirty="0"/>
              <a:t>10th</a:t>
            </a:r>
            <a:endParaRPr lang="en-SG" sz="2400" dirty="0">
              <a:solidFill>
                <a:srgbClr val="000000"/>
              </a:solidFill>
              <a:latin typeface="Calibri" panose="020F0502020204030204" pitchFamily="34" charset="0"/>
            </a:endParaRPr>
          </a:p>
          <a:p>
            <a:r>
              <a:rPr lang="en-SG" sz="2400" dirty="0">
                <a:latin typeface="Tahoma" panose="020B0604030504040204" pitchFamily="34" charset="0"/>
                <a:ea typeface="Tahoma" panose="020B0604030504040204" pitchFamily="34" charset="0"/>
                <a:cs typeface="Tahoma" panose="020B0604030504040204" pitchFamily="34" charset="0"/>
              </a:rPr>
              <a:t>→ </a:t>
            </a:r>
            <a:r>
              <a:rPr lang="en-SG" sz="2400" dirty="0"/>
              <a:t>515da2caf582ac4801cbb5d876c73c90.</a:t>
            </a:r>
            <a:endParaRPr lang="en-SG" sz="2400" dirty="0">
              <a:solidFill>
                <a:srgbClr val="333333"/>
              </a:solidFill>
              <a:latin typeface="Arial" panose="020B0604020202020204" pitchFamily="34" charset="0"/>
            </a:endParaRPr>
          </a:p>
        </p:txBody>
      </p:sp>
    </p:spTree>
    <p:extLst>
      <p:ext uri="{BB962C8B-B14F-4D97-AF65-F5344CB8AC3E}">
        <p14:creationId xmlns:p14="http://schemas.microsoft.com/office/powerpoint/2010/main" val="5094393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Rainbow table:</a:t>
            </a:r>
          </a:p>
        </p:txBody>
      </p:sp>
      <p:graphicFrame>
        <p:nvGraphicFramePr>
          <p:cNvPr id="7" name="Table 6">
            <a:extLst>
              <a:ext uri="{FF2B5EF4-FFF2-40B4-BE49-F238E27FC236}">
                <a16:creationId xmlns:a16="http://schemas.microsoft.com/office/drawing/2014/main" id="{0F0427E1-112E-49F1-B3A0-6879FA459C1D}"/>
              </a:ext>
            </a:extLst>
          </p:cNvPr>
          <p:cNvGraphicFramePr>
            <a:graphicFrameLocks noGrp="1"/>
          </p:cNvGraphicFramePr>
          <p:nvPr/>
        </p:nvGraphicFramePr>
        <p:xfrm>
          <a:off x="162752" y="1921573"/>
          <a:ext cx="4200526" cy="3303360"/>
        </p:xfrm>
        <a:graphic>
          <a:graphicData uri="http://schemas.openxmlformats.org/drawingml/2006/table">
            <a:tbl>
              <a:tblPr>
                <a:tableStyleId>{5C22544A-7EE6-4342-B048-85BDC9FD1C3A}</a:tableStyleId>
              </a:tblPr>
              <a:tblGrid>
                <a:gridCol w="335505">
                  <a:extLst>
                    <a:ext uri="{9D8B030D-6E8A-4147-A177-3AD203B41FA5}">
                      <a16:colId xmlns:a16="http://schemas.microsoft.com/office/drawing/2014/main" val="3121962747"/>
                    </a:ext>
                  </a:extLst>
                </a:gridCol>
                <a:gridCol w="697851">
                  <a:extLst>
                    <a:ext uri="{9D8B030D-6E8A-4147-A177-3AD203B41FA5}">
                      <a16:colId xmlns:a16="http://schemas.microsoft.com/office/drawing/2014/main" val="2219829389"/>
                    </a:ext>
                  </a:extLst>
                </a:gridCol>
                <a:gridCol w="2388798">
                  <a:extLst>
                    <a:ext uri="{9D8B030D-6E8A-4147-A177-3AD203B41FA5}">
                      <a16:colId xmlns:a16="http://schemas.microsoft.com/office/drawing/2014/main" val="624609036"/>
                    </a:ext>
                  </a:extLst>
                </a:gridCol>
                <a:gridCol w="778372">
                  <a:extLst>
                    <a:ext uri="{9D8B030D-6E8A-4147-A177-3AD203B41FA5}">
                      <a16:colId xmlns:a16="http://schemas.microsoft.com/office/drawing/2014/main" val="2123555446"/>
                    </a:ext>
                  </a:extLst>
                </a:gridCol>
              </a:tblGrid>
              <a:tr h="372195">
                <a:tc>
                  <a:txBody>
                    <a:bodyPr/>
                    <a:lstStyle/>
                    <a:p>
                      <a:pPr algn="ctr" fontAlgn="ctr"/>
                      <a:r>
                        <a:rPr lang="en-SG" sz="900" u="none" strike="noStrike" dirty="0" err="1">
                          <a:effectLst/>
                        </a:rPr>
                        <a:t>Sno</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tc>
                  <a:txBody>
                    <a:bodyPr/>
                    <a:lstStyle/>
                    <a:p>
                      <a:pPr algn="l" fontAlgn="b"/>
                      <a:r>
                        <a:rPr lang="en-SG" sz="900" u="none" strike="noStrike" dirty="0">
                          <a:effectLst/>
                        </a:rPr>
                        <a:t>Password</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l" fontAlgn="b"/>
                      <a:r>
                        <a:rPr lang="en-SG" sz="900" u="none" strike="noStrike" dirty="0">
                          <a:effectLst/>
                        </a:rPr>
                        <a:t>hashed value</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ctr" fontAlgn="ctr"/>
                      <a:r>
                        <a:rPr lang="en-SG" sz="900" u="none" strike="noStrike" dirty="0">
                          <a:effectLst/>
                        </a:rPr>
                        <a:t>Reduction Function</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extLst>
                  <a:ext uri="{0D108BD9-81ED-4DB2-BD59-A6C34878D82A}">
                    <a16:rowId xmlns:a16="http://schemas.microsoft.com/office/drawing/2014/main" val="2608489686"/>
                  </a:ext>
                </a:extLst>
              </a:tr>
              <a:tr h="195411">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dirty="0">
                          <a:effectLst/>
                        </a:rPr>
                        <a:t>10th</a:t>
                      </a:r>
                      <a:endParaRPr lang="en-SG" sz="900" b="0"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515da2caf582ac4801cbb5d876c73c90</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14</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2230321156"/>
                  </a:ext>
                </a:extLst>
              </a:tr>
              <a:tr h="195411">
                <a:tc>
                  <a:txBody>
                    <a:bodyPr/>
                    <a:lstStyle/>
                    <a:p>
                      <a:pPr algn="ctr" fontAlgn="ctr"/>
                      <a:r>
                        <a:rPr lang="en-SG" sz="900" u="none" strike="noStrike">
                          <a:effectLst/>
                        </a:rPr>
                        <a:t>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Ababa</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bbf12b95db10da96472e2e019ffa4659</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754177723"/>
                  </a:ext>
                </a:extLst>
              </a:tr>
              <a:tr h="195411">
                <a:tc>
                  <a:txBody>
                    <a:bodyPr/>
                    <a:lstStyle/>
                    <a:p>
                      <a:pPr algn="ctr" fontAlgn="ctr"/>
                      <a:r>
                        <a:rPr lang="en-SG" sz="900" u="none" strike="noStrike">
                          <a:effectLst/>
                        </a:rPr>
                        <a:t>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TWA</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47221236d3df2a4cca11b1d7512faf7d</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13</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33471744"/>
                  </a:ext>
                </a:extLst>
              </a:tr>
              <a:tr h="195411">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Abater</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d48f58d9dc9af4b68b860e71f7336b44</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107673885"/>
                  </a:ext>
                </a:extLst>
              </a:tr>
              <a:tr h="195411">
                <a:tc>
                  <a:txBody>
                    <a:bodyPr/>
                    <a:lstStyle/>
                    <a:p>
                      <a:pPr algn="ctr" fontAlgn="ctr"/>
                      <a:r>
                        <a:rPr lang="en-SG" sz="900" u="none" strike="noStrike">
                          <a:effectLst/>
                        </a:rPr>
                        <a:t>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Aaron</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1c0a11cc4ddc0dbd3fa4d77232a4e22e</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810871189"/>
                  </a:ext>
                </a:extLst>
              </a:tr>
              <a:tr h="195411">
                <a:tc>
                  <a:txBody>
                    <a:bodyPr/>
                    <a:lstStyle/>
                    <a:p>
                      <a:pPr algn="ctr" fontAlgn="ctr"/>
                      <a:r>
                        <a:rPr lang="en-SG" sz="900" u="none" strike="noStrike">
                          <a:effectLst/>
                        </a:rPr>
                        <a:t>6</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mundane</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147e19efcaca65ee9f16ac703514b374</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472119415"/>
                  </a:ext>
                </a:extLst>
              </a:tr>
              <a:tr h="195411">
                <a:tc>
                  <a:txBody>
                    <a:bodyPr/>
                    <a:lstStyle/>
                    <a:p>
                      <a:pPr algn="ctr" fontAlgn="ctr"/>
                      <a:r>
                        <a:rPr lang="en-SG" sz="900" u="none" strike="noStrike">
                          <a:effectLst/>
                        </a:rPr>
                        <a:t>7</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bake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a6ecfad3e0f9a51c6335848449a91bed</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9</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435043284"/>
                  </a:ext>
                </a:extLst>
              </a:tr>
              <a:tr h="195411">
                <a:tc>
                  <a:txBody>
                    <a:bodyPr/>
                    <a:lstStyle/>
                    <a:p>
                      <a:pPr algn="ctr" fontAlgn="ctr"/>
                      <a:r>
                        <a:rPr lang="en-SG" sz="900" u="none" strike="noStrike">
                          <a:effectLst/>
                        </a:rPr>
                        <a:t>8</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zoo</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d2cbe65f53da8607e64173c1a83394fe</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4</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3425552931"/>
                  </a:ext>
                </a:extLst>
              </a:tr>
              <a:tr h="195411">
                <a:tc>
                  <a:txBody>
                    <a:bodyPr/>
                    <a:lstStyle/>
                    <a:p>
                      <a:pPr algn="ctr" fontAlgn="ctr"/>
                      <a:r>
                        <a:rPr lang="en-SG" sz="900" u="none" strike="noStrike">
                          <a:effectLst/>
                        </a:rPr>
                        <a:t>9</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zombie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0eda241fc65ccf35d9743309ac395215</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204773784"/>
                  </a:ext>
                </a:extLst>
              </a:tr>
              <a:tr h="195411">
                <a:tc>
                  <a:txBody>
                    <a:bodyPr/>
                    <a:lstStyle/>
                    <a:p>
                      <a:pPr algn="ctr" fontAlgn="ctr"/>
                      <a:r>
                        <a:rPr lang="en-SG" sz="900" u="none" strike="noStrike">
                          <a:effectLst/>
                        </a:rPr>
                        <a:t>10</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freehold</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47ebf781047c3340fd5b0363b10c82aa</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8</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4106899713"/>
                  </a:ext>
                </a:extLst>
              </a:tr>
              <a:tr h="195411">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abalone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6e1ba55b046f7d62bbd6dc33b63d5ec7</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674776512"/>
                  </a:ext>
                </a:extLst>
              </a:tr>
              <a:tr h="195411">
                <a:tc>
                  <a:txBody>
                    <a:bodyPr/>
                    <a:lstStyle/>
                    <a:p>
                      <a:pPr algn="ctr" fontAlgn="ctr"/>
                      <a:r>
                        <a:rPr lang="en-SG" sz="900" u="none" strike="noStrike">
                          <a:effectLst/>
                        </a:rPr>
                        <a:t>12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sun</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ebd556e6dfc99dbed29675ce1c6c68e5</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15</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316933637"/>
                  </a:ext>
                </a:extLst>
              </a:tr>
              <a:tr h="195411">
                <a:tc>
                  <a:txBody>
                    <a:bodyPr/>
                    <a:lstStyle/>
                    <a:p>
                      <a:pPr algn="ctr" fontAlgn="ctr"/>
                      <a:r>
                        <a:rPr lang="en-SG" sz="900" u="none" strike="noStrike">
                          <a:effectLst/>
                        </a:rPr>
                        <a:t>13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heel</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649be85da19882e6335962b2842385ea</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732433286"/>
                  </a:ext>
                </a:extLst>
              </a:tr>
              <a:tr h="195411">
                <a:tc>
                  <a:txBody>
                    <a:bodyPr/>
                    <a:lstStyle/>
                    <a:p>
                      <a:pPr algn="ctr" fontAlgn="ctr"/>
                      <a:r>
                        <a:rPr lang="en-SG" sz="900" u="none" strike="noStrike">
                          <a:effectLst/>
                        </a:rPr>
                        <a:t>14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insect</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dce41a93f7edb175dfc59a4d52105847</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7</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182137647"/>
                  </a:ext>
                </a:extLst>
              </a:tr>
              <a:tr h="195411">
                <a:tc>
                  <a:txBody>
                    <a:bodyPr/>
                    <a:lstStyle/>
                    <a:p>
                      <a:pPr algn="ctr" fontAlgn="ctr"/>
                      <a:r>
                        <a:rPr lang="en-SG" sz="900" u="none" strike="noStrike">
                          <a:effectLst/>
                        </a:rPr>
                        <a:t>15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prosecute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c18ac77dbe4b7211c616667e4f8fc526</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902479618"/>
                  </a:ext>
                </a:extLst>
              </a:tr>
            </a:tbl>
          </a:graphicData>
        </a:graphic>
      </p:graphicFrame>
      <p:graphicFrame>
        <p:nvGraphicFramePr>
          <p:cNvPr id="8" name="Table 7">
            <a:extLst>
              <a:ext uri="{FF2B5EF4-FFF2-40B4-BE49-F238E27FC236}">
                <a16:creationId xmlns:a16="http://schemas.microsoft.com/office/drawing/2014/main" id="{FE8E137C-9F2F-4E07-B20B-BB45BB103473}"/>
              </a:ext>
            </a:extLst>
          </p:cNvPr>
          <p:cNvGraphicFramePr>
            <a:graphicFrameLocks noGrp="1"/>
          </p:cNvGraphicFramePr>
          <p:nvPr/>
        </p:nvGraphicFramePr>
        <p:xfrm>
          <a:off x="4458945" y="1921573"/>
          <a:ext cx="4522305" cy="1764032"/>
        </p:xfrm>
        <a:graphic>
          <a:graphicData uri="http://schemas.openxmlformats.org/drawingml/2006/table">
            <a:tbl>
              <a:tblPr>
                <a:tableStyleId>{5C22544A-7EE6-4342-B048-85BDC9FD1C3A}</a:tableStyleId>
              </a:tblPr>
              <a:tblGrid>
                <a:gridCol w="971234">
                  <a:extLst>
                    <a:ext uri="{9D8B030D-6E8A-4147-A177-3AD203B41FA5}">
                      <a16:colId xmlns:a16="http://schemas.microsoft.com/office/drawing/2014/main" val="53550043"/>
                    </a:ext>
                  </a:extLst>
                </a:gridCol>
                <a:gridCol w="3551071">
                  <a:extLst>
                    <a:ext uri="{9D8B030D-6E8A-4147-A177-3AD203B41FA5}">
                      <a16:colId xmlns:a16="http://schemas.microsoft.com/office/drawing/2014/main" val="2179700714"/>
                    </a:ext>
                  </a:extLst>
                </a:gridCol>
              </a:tblGrid>
              <a:tr h="212884">
                <a:tc gridSpan="2">
                  <a:txBody>
                    <a:bodyPr/>
                    <a:lstStyle/>
                    <a:p>
                      <a:pPr algn="l" fontAlgn="b"/>
                      <a:r>
                        <a:rPr lang="en-SG" sz="1400" u="none" strike="noStrike">
                          <a:effectLst/>
                        </a:rPr>
                        <a:t>Rainbow Table:</a:t>
                      </a:r>
                      <a:endParaRPr lang="en-SG" sz="1400" b="0" i="0" u="none" strike="noStrike">
                        <a:solidFill>
                          <a:srgbClr val="000000"/>
                        </a:solidFill>
                        <a:effectLst/>
                        <a:latin typeface="Calibri Light" panose="020F0302020204030204" pitchFamily="34" charset="0"/>
                      </a:endParaRPr>
                    </a:p>
                  </a:txBody>
                  <a:tcPr marL="7144" marR="7144" marT="7144" marB="0" anchor="b"/>
                </a:tc>
                <a:tc hMerge="1">
                  <a:txBody>
                    <a:bodyPr/>
                    <a:lstStyle/>
                    <a:p>
                      <a:endParaRPr lang="en-SG"/>
                    </a:p>
                  </a:txBody>
                  <a:tcPr/>
                </a:tc>
                <a:extLst>
                  <a:ext uri="{0D108BD9-81ED-4DB2-BD59-A6C34878D82A}">
                    <a16:rowId xmlns:a16="http://schemas.microsoft.com/office/drawing/2014/main" val="2112298910"/>
                  </a:ext>
                </a:extLst>
              </a:tr>
              <a:tr h="212884">
                <a:tc>
                  <a:txBody>
                    <a:bodyPr/>
                    <a:lstStyle/>
                    <a:p>
                      <a:pPr algn="l" fontAlgn="b"/>
                      <a:r>
                        <a:rPr lang="en-SG" sz="1400" u="none" strike="noStrike">
                          <a:effectLst/>
                        </a:rPr>
                        <a:t>10th</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147e19efcaca65ee9f16ac703514b374</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96181686"/>
                  </a:ext>
                </a:extLst>
              </a:tr>
              <a:tr h="212884">
                <a:tc>
                  <a:txBody>
                    <a:bodyPr/>
                    <a:lstStyle/>
                    <a:p>
                      <a:pPr algn="l" fontAlgn="b"/>
                      <a:r>
                        <a:rPr lang="en-SG" sz="1400" u="none" strike="noStrike">
                          <a:effectLst/>
                        </a:rPr>
                        <a:t>Ababa</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dirty="0">
                          <a:effectLst/>
                        </a:rPr>
                        <a:t>147e19efcaca65ee9f16ac703514b374</a:t>
                      </a:r>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351782511"/>
                  </a:ext>
                </a:extLst>
              </a:tr>
              <a:tr h="212884">
                <a:tc>
                  <a:txBody>
                    <a:bodyPr/>
                    <a:lstStyle/>
                    <a:p>
                      <a:pPr algn="l" fontAlgn="b"/>
                      <a:r>
                        <a:rPr lang="en-SG" sz="1400" u="none" strike="noStrike">
                          <a:effectLst/>
                        </a:rPr>
                        <a:t>TWA</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515da2caf582ac4801cbb5d876c73c90</a:t>
                      </a:r>
                      <a:endParaRPr lang="en-SG" sz="14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72791377"/>
                  </a:ext>
                </a:extLst>
              </a:tr>
              <a:tr h="212884">
                <a:tc>
                  <a:txBody>
                    <a:bodyPr/>
                    <a:lstStyle/>
                    <a:p>
                      <a:pPr algn="l" fontAlgn="b"/>
                      <a:r>
                        <a:rPr lang="en-SG" sz="1400" u="none" strike="noStrike">
                          <a:effectLst/>
                        </a:rPr>
                        <a:t>sun</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515da2caf582ac4801cbb5d876c73c90</a:t>
                      </a:r>
                      <a:endParaRPr lang="en-SG" sz="14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868617487"/>
                  </a:ext>
                </a:extLst>
              </a:tr>
              <a:tr h="212884">
                <a:tc>
                  <a:txBody>
                    <a:bodyPr/>
                    <a:lstStyle/>
                    <a:p>
                      <a:pPr algn="l" fontAlgn="b"/>
                      <a:r>
                        <a:rPr lang="en-SG" sz="1400" u="none" strike="noStrike">
                          <a:effectLst/>
                        </a:rPr>
                        <a:t>zoo</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a6ecfad3e0f9a51c6335848449a91bed</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449527758"/>
                  </a:ext>
                </a:extLst>
              </a:tr>
              <a:tr h="212884">
                <a:tc>
                  <a:txBody>
                    <a:bodyPr/>
                    <a:lstStyle/>
                    <a:p>
                      <a:pPr algn="l" fontAlgn="b"/>
                      <a:r>
                        <a:rPr lang="en-SG" sz="1400" u="none" strike="noStrike">
                          <a:effectLst/>
                        </a:rPr>
                        <a:t>Aaron</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dce41a93f7edb175dfc59a4d52105847</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319711531"/>
                  </a:ext>
                </a:extLst>
              </a:tr>
              <a:tr h="212884">
                <a:tc>
                  <a:txBody>
                    <a:bodyPr/>
                    <a:lstStyle/>
                    <a:p>
                      <a:pPr algn="l" fontAlgn="b"/>
                      <a:r>
                        <a:rPr lang="en-SG" sz="1400" u="none" strike="noStrike">
                          <a:effectLst/>
                        </a:rPr>
                        <a:t>freehold</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dirty="0">
                          <a:effectLst/>
                        </a:rPr>
                        <a:t>dce41a93f7edb175dfc59a4d52105847</a:t>
                      </a:r>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975455850"/>
                  </a:ext>
                </a:extLst>
              </a:tr>
            </a:tbl>
          </a:graphicData>
        </a:graphic>
      </p:graphicFrame>
      <p:sp>
        <p:nvSpPr>
          <p:cNvPr id="3" name="TextBox 2">
            <a:extLst>
              <a:ext uri="{FF2B5EF4-FFF2-40B4-BE49-F238E27FC236}">
                <a16:creationId xmlns:a16="http://schemas.microsoft.com/office/drawing/2014/main" id="{C745D707-6437-4F6F-BC22-C37887D1D821}"/>
              </a:ext>
            </a:extLst>
          </p:cNvPr>
          <p:cNvSpPr txBox="1"/>
          <p:nvPr/>
        </p:nvSpPr>
        <p:spPr>
          <a:xfrm>
            <a:off x="4458945" y="3650148"/>
            <a:ext cx="4522304" cy="1546577"/>
          </a:xfrm>
          <a:prstGeom prst="rect">
            <a:avLst/>
          </a:prstGeom>
          <a:noFill/>
        </p:spPr>
        <p:txBody>
          <a:bodyPr wrap="square" rtlCol="0">
            <a:spAutoFit/>
          </a:bodyPr>
          <a:lstStyle/>
          <a:p>
            <a:r>
              <a:rPr lang="en-SG" sz="1350" dirty="0"/>
              <a:t>Example: Successful search of a password in a chain that involve collision. User enter d2cbe65f53da8607e64173c1a83394fe</a:t>
            </a:r>
            <a:r>
              <a:rPr lang="en-SG" sz="1350" dirty="0">
                <a:solidFill>
                  <a:srgbClr val="333333"/>
                </a:solidFill>
                <a:latin typeface="Arial" panose="020B0604020202020204" pitchFamily="34" charset="0"/>
              </a:rPr>
              <a:t>.</a:t>
            </a:r>
          </a:p>
          <a:p>
            <a:pPr marL="257175" indent="-257175">
              <a:buFont typeface="+mj-lt"/>
              <a:buAutoNum type="arabicPeriod" startAt="3"/>
            </a:pPr>
            <a:r>
              <a:rPr lang="en-SG" sz="1350" dirty="0">
                <a:solidFill>
                  <a:srgbClr val="333333"/>
                </a:solidFill>
                <a:latin typeface="Arial" panose="020B0604020202020204" pitchFamily="34" charset="0"/>
              </a:rPr>
              <a:t>Starting with the password TWA a search is done. After 4 reductions are done, the hash-value </a:t>
            </a:r>
            <a:r>
              <a:rPr lang="en-SG" sz="1350" dirty="0"/>
              <a:t>d2cbe65f53da8607e64173c1a83394fe is still not found </a:t>
            </a:r>
            <a:r>
              <a:rPr lang="en-SG" sz="1350" dirty="0">
                <a:solidFill>
                  <a:srgbClr val="333333"/>
                </a:solidFill>
                <a:latin typeface="Arial" panose="020B0604020202020204" pitchFamily="34" charset="0"/>
              </a:rPr>
              <a:t>in the rainbow table.</a:t>
            </a:r>
          </a:p>
        </p:txBody>
      </p:sp>
    </p:spTree>
    <p:extLst>
      <p:ext uri="{BB962C8B-B14F-4D97-AF65-F5344CB8AC3E}">
        <p14:creationId xmlns:p14="http://schemas.microsoft.com/office/powerpoint/2010/main" val="12997150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Rainbow table:</a:t>
            </a:r>
          </a:p>
        </p:txBody>
      </p:sp>
      <p:graphicFrame>
        <p:nvGraphicFramePr>
          <p:cNvPr id="7" name="Table 6">
            <a:extLst>
              <a:ext uri="{FF2B5EF4-FFF2-40B4-BE49-F238E27FC236}">
                <a16:creationId xmlns:a16="http://schemas.microsoft.com/office/drawing/2014/main" id="{0F0427E1-112E-49F1-B3A0-6879FA459C1D}"/>
              </a:ext>
            </a:extLst>
          </p:cNvPr>
          <p:cNvGraphicFramePr>
            <a:graphicFrameLocks noGrp="1"/>
          </p:cNvGraphicFramePr>
          <p:nvPr/>
        </p:nvGraphicFramePr>
        <p:xfrm>
          <a:off x="162752" y="1921573"/>
          <a:ext cx="4200526" cy="3303360"/>
        </p:xfrm>
        <a:graphic>
          <a:graphicData uri="http://schemas.openxmlformats.org/drawingml/2006/table">
            <a:tbl>
              <a:tblPr>
                <a:tableStyleId>{5C22544A-7EE6-4342-B048-85BDC9FD1C3A}</a:tableStyleId>
              </a:tblPr>
              <a:tblGrid>
                <a:gridCol w="335505">
                  <a:extLst>
                    <a:ext uri="{9D8B030D-6E8A-4147-A177-3AD203B41FA5}">
                      <a16:colId xmlns:a16="http://schemas.microsoft.com/office/drawing/2014/main" val="3121962747"/>
                    </a:ext>
                  </a:extLst>
                </a:gridCol>
                <a:gridCol w="697851">
                  <a:extLst>
                    <a:ext uri="{9D8B030D-6E8A-4147-A177-3AD203B41FA5}">
                      <a16:colId xmlns:a16="http://schemas.microsoft.com/office/drawing/2014/main" val="2219829389"/>
                    </a:ext>
                  </a:extLst>
                </a:gridCol>
                <a:gridCol w="2388798">
                  <a:extLst>
                    <a:ext uri="{9D8B030D-6E8A-4147-A177-3AD203B41FA5}">
                      <a16:colId xmlns:a16="http://schemas.microsoft.com/office/drawing/2014/main" val="624609036"/>
                    </a:ext>
                  </a:extLst>
                </a:gridCol>
                <a:gridCol w="778372">
                  <a:extLst>
                    <a:ext uri="{9D8B030D-6E8A-4147-A177-3AD203B41FA5}">
                      <a16:colId xmlns:a16="http://schemas.microsoft.com/office/drawing/2014/main" val="2123555446"/>
                    </a:ext>
                  </a:extLst>
                </a:gridCol>
              </a:tblGrid>
              <a:tr h="372195">
                <a:tc>
                  <a:txBody>
                    <a:bodyPr/>
                    <a:lstStyle/>
                    <a:p>
                      <a:pPr algn="ctr" fontAlgn="ctr"/>
                      <a:r>
                        <a:rPr lang="en-SG" sz="900" u="none" strike="noStrike" dirty="0" err="1">
                          <a:effectLst/>
                        </a:rPr>
                        <a:t>Sno</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tc>
                  <a:txBody>
                    <a:bodyPr/>
                    <a:lstStyle/>
                    <a:p>
                      <a:pPr algn="l" fontAlgn="b"/>
                      <a:r>
                        <a:rPr lang="en-SG" sz="900" u="none" strike="noStrike" dirty="0">
                          <a:effectLst/>
                        </a:rPr>
                        <a:t>Password</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l" fontAlgn="b"/>
                      <a:r>
                        <a:rPr lang="en-SG" sz="900" u="none" strike="noStrike" dirty="0">
                          <a:effectLst/>
                        </a:rPr>
                        <a:t>hashed value</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ctr" fontAlgn="ctr"/>
                      <a:r>
                        <a:rPr lang="en-SG" sz="900" u="none" strike="noStrike" dirty="0">
                          <a:effectLst/>
                        </a:rPr>
                        <a:t>Reduction Function</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extLst>
                  <a:ext uri="{0D108BD9-81ED-4DB2-BD59-A6C34878D82A}">
                    <a16:rowId xmlns:a16="http://schemas.microsoft.com/office/drawing/2014/main" val="2608489686"/>
                  </a:ext>
                </a:extLst>
              </a:tr>
              <a:tr h="195411">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dirty="0">
                          <a:effectLst/>
                        </a:rPr>
                        <a:t>10th</a:t>
                      </a:r>
                      <a:endParaRPr lang="en-SG" sz="900" b="0"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515da2caf582ac4801cbb5d876c73c90</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14</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2230321156"/>
                  </a:ext>
                </a:extLst>
              </a:tr>
              <a:tr h="195411">
                <a:tc>
                  <a:txBody>
                    <a:bodyPr/>
                    <a:lstStyle/>
                    <a:p>
                      <a:pPr algn="ctr" fontAlgn="ctr"/>
                      <a:r>
                        <a:rPr lang="en-SG" sz="900" u="none" strike="noStrike">
                          <a:effectLst/>
                        </a:rPr>
                        <a:t>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Ababa</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bbf12b95db10da96472e2e019ffa4659</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754177723"/>
                  </a:ext>
                </a:extLst>
              </a:tr>
              <a:tr h="195411">
                <a:tc>
                  <a:txBody>
                    <a:bodyPr/>
                    <a:lstStyle/>
                    <a:p>
                      <a:pPr algn="ctr" fontAlgn="ctr"/>
                      <a:r>
                        <a:rPr lang="en-SG" sz="900" u="none" strike="noStrike">
                          <a:effectLst/>
                        </a:rPr>
                        <a:t>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TWA</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47221236d3df2a4cca11b1d7512faf7d</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13</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33471744"/>
                  </a:ext>
                </a:extLst>
              </a:tr>
              <a:tr h="195411">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Abater</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d48f58d9dc9af4b68b860e71f7336b44</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107673885"/>
                  </a:ext>
                </a:extLst>
              </a:tr>
              <a:tr h="195411">
                <a:tc>
                  <a:txBody>
                    <a:bodyPr/>
                    <a:lstStyle/>
                    <a:p>
                      <a:pPr algn="ctr" fontAlgn="ctr"/>
                      <a:r>
                        <a:rPr lang="en-SG" sz="900" u="none" strike="noStrike">
                          <a:effectLst/>
                        </a:rPr>
                        <a:t>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Aaron</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1c0a11cc4ddc0dbd3fa4d77232a4e22e</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810871189"/>
                  </a:ext>
                </a:extLst>
              </a:tr>
              <a:tr h="195411">
                <a:tc>
                  <a:txBody>
                    <a:bodyPr/>
                    <a:lstStyle/>
                    <a:p>
                      <a:pPr algn="ctr" fontAlgn="ctr"/>
                      <a:r>
                        <a:rPr lang="en-SG" sz="900" u="none" strike="noStrike">
                          <a:effectLst/>
                        </a:rPr>
                        <a:t>6</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mundane</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147e19efcaca65ee9f16ac703514b374</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472119415"/>
                  </a:ext>
                </a:extLst>
              </a:tr>
              <a:tr h="195411">
                <a:tc>
                  <a:txBody>
                    <a:bodyPr/>
                    <a:lstStyle/>
                    <a:p>
                      <a:pPr algn="ctr" fontAlgn="ctr"/>
                      <a:r>
                        <a:rPr lang="en-SG" sz="900" u="none" strike="noStrike">
                          <a:effectLst/>
                        </a:rPr>
                        <a:t>7</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bake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a6ecfad3e0f9a51c6335848449a91bed</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9</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435043284"/>
                  </a:ext>
                </a:extLst>
              </a:tr>
              <a:tr h="195411">
                <a:tc>
                  <a:txBody>
                    <a:bodyPr/>
                    <a:lstStyle/>
                    <a:p>
                      <a:pPr algn="ctr" fontAlgn="ctr"/>
                      <a:r>
                        <a:rPr lang="en-SG" sz="900" u="none" strike="noStrike">
                          <a:effectLst/>
                        </a:rPr>
                        <a:t>8</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zoo</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d2cbe65f53da8607e64173c1a83394fe</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4</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3425552931"/>
                  </a:ext>
                </a:extLst>
              </a:tr>
              <a:tr h="195411">
                <a:tc>
                  <a:txBody>
                    <a:bodyPr/>
                    <a:lstStyle/>
                    <a:p>
                      <a:pPr algn="ctr" fontAlgn="ctr"/>
                      <a:r>
                        <a:rPr lang="en-SG" sz="900" u="none" strike="noStrike">
                          <a:effectLst/>
                        </a:rPr>
                        <a:t>9</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zombie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0eda241fc65ccf35d9743309ac395215</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204773784"/>
                  </a:ext>
                </a:extLst>
              </a:tr>
              <a:tr h="195411">
                <a:tc>
                  <a:txBody>
                    <a:bodyPr/>
                    <a:lstStyle/>
                    <a:p>
                      <a:pPr algn="ctr" fontAlgn="ctr"/>
                      <a:r>
                        <a:rPr lang="en-SG" sz="900" u="none" strike="noStrike">
                          <a:effectLst/>
                        </a:rPr>
                        <a:t>10</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freehold</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47ebf781047c3340fd5b0363b10c82aa</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8</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4106899713"/>
                  </a:ext>
                </a:extLst>
              </a:tr>
              <a:tr h="195411">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abalone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6e1ba55b046f7d62bbd6dc33b63d5ec7</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674776512"/>
                  </a:ext>
                </a:extLst>
              </a:tr>
              <a:tr h="195411">
                <a:tc>
                  <a:txBody>
                    <a:bodyPr/>
                    <a:lstStyle/>
                    <a:p>
                      <a:pPr algn="ctr" fontAlgn="ctr"/>
                      <a:r>
                        <a:rPr lang="en-SG" sz="900" u="none" strike="noStrike">
                          <a:effectLst/>
                        </a:rPr>
                        <a:t>12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sun</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ebd556e6dfc99dbed29675ce1c6c68e5</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15</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316933637"/>
                  </a:ext>
                </a:extLst>
              </a:tr>
              <a:tr h="195411">
                <a:tc>
                  <a:txBody>
                    <a:bodyPr/>
                    <a:lstStyle/>
                    <a:p>
                      <a:pPr algn="ctr" fontAlgn="ctr"/>
                      <a:r>
                        <a:rPr lang="en-SG" sz="900" u="none" strike="noStrike">
                          <a:effectLst/>
                        </a:rPr>
                        <a:t>13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heel</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649be85da19882e6335962b2842385ea</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732433286"/>
                  </a:ext>
                </a:extLst>
              </a:tr>
              <a:tr h="195411">
                <a:tc>
                  <a:txBody>
                    <a:bodyPr/>
                    <a:lstStyle/>
                    <a:p>
                      <a:pPr algn="ctr" fontAlgn="ctr"/>
                      <a:r>
                        <a:rPr lang="en-SG" sz="900" u="none" strike="noStrike">
                          <a:effectLst/>
                        </a:rPr>
                        <a:t>14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insect</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dce41a93f7edb175dfc59a4d52105847</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7</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182137647"/>
                  </a:ext>
                </a:extLst>
              </a:tr>
              <a:tr h="195411">
                <a:tc>
                  <a:txBody>
                    <a:bodyPr/>
                    <a:lstStyle/>
                    <a:p>
                      <a:pPr algn="ctr" fontAlgn="ctr"/>
                      <a:r>
                        <a:rPr lang="en-SG" sz="900" u="none" strike="noStrike">
                          <a:effectLst/>
                        </a:rPr>
                        <a:t>15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prosecute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c18ac77dbe4b7211c616667e4f8fc526</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902479618"/>
                  </a:ext>
                </a:extLst>
              </a:tr>
            </a:tbl>
          </a:graphicData>
        </a:graphic>
      </p:graphicFrame>
      <p:graphicFrame>
        <p:nvGraphicFramePr>
          <p:cNvPr id="8" name="Table 7">
            <a:extLst>
              <a:ext uri="{FF2B5EF4-FFF2-40B4-BE49-F238E27FC236}">
                <a16:creationId xmlns:a16="http://schemas.microsoft.com/office/drawing/2014/main" id="{FE8E137C-9F2F-4E07-B20B-BB45BB103473}"/>
              </a:ext>
            </a:extLst>
          </p:cNvPr>
          <p:cNvGraphicFramePr>
            <a:graphicFrameLocks noGrp="1"/>
          </p:cNvGraphicFramePr>
          <p:nvPr/>
        </p:nvGraphicFramePr>
        <p:xfrm>
          <a:off x="4458945" y="1921573"/>
          <a:ext cx="4522305" cy="1764032"/>
        </p:xfrm>
        <a:graphic>
          <a:graphicData uri="http://schemas.openxmlformats.org/drawingml/2006/table">
            <a:tbl>
              <a:tblPr>
                <a:tableStyleId>{5C22544A-7EE6-4342-B048-85BDC9FD1C3A}</a:tableStyleId>
              </a:tblPr>
              <a:tblGrid>
                <a:gridCol w="971234">
                  <a:extLst>
                    <a:ext uri="{9D8B030D-6E8A-4147-A177-3AD203B41FA5}">
                      <a16:colId xmlns:a16="http://schemas.microsoft.com/office/drawing/2014/main" val="53550043"/>
                    </a:ext>
                  </a:extLst>
                </a:gridCol>
                <a:gridCol w="3551071">
                  <a:extLst>
                    <a:ext uri="{9D8B030D-6E8A-4147-A177-3AD203B41FA5}">
                      <a16:colId xmlns:a16="http://schemas.microsoft.com/office/drawing/2014/main" val="2179700714"/>
                    </a:ext>
                  </a:extLst>
                </a:gridCol>
              </a:tblGrid>
              <a:tr h="212884">
                <a:tc gridSpan="2">
                  <a:txBody>
                    <a:bodyPr/>
                    <a:lstStyle/>
                    <a:p>
                      <a:pPr algn="l" fontAlgn="b"/>
                      <a:r>
                        <a:rPr lang="en-SG" sz="1400" u="none" strike="noStrike">
                          <a:effectLst/>
                        </a:rPr>
                        <a:t>Rainbow Table:</a:t>
                      </a:r>
                      <a:endParaRPr lang="en-SG" sz="1400" b="0" i="0" u="none" strike="noStrike">
                        <a:solidFill>
                          <a:srgbClr val="000000"/>
                        </a:solidFill>
                        <a:effectLst/>
                        <a:latin typeface="Calibri Light" panose="020F0302020204030204" pitchFamily="34" charset="0"/>
                      </a:endParaRPr>
                    </a:p>
                  </a:txBody>
                  <a:tcPr marL="7144" marR="7144" marT="7144" marB="0" anchor="b"/>
                </a:tc>
                <a:tc hMerge="1">
                  <a:txBody>
                    <a:bodyPr/>
                    <a:lstStyle/>
                    <a:p>
                      <a:endParaRPr lang="en-SG"/>
                    </a:p>
                  </a:txBody>
                  <a:tcPr/>
                </a:tc>
                <a:extLst>
                  <a:ext uri="{0D108BD9-81ED-4DB2-BD59-A6C34878D82A}">
                    <a16:rowId xmlns:a16="http://schemas.microsoft.com/office/drawing/2014/main" val="2112298910"/>
                  </a:ext>
                </a:extLst>
              </a:tr>
              <a:tr h="212884">
                <a:tc>
                  <a:txBody>
                    <a:bodyPr/>
                    <a:lstStyle/>
                    <a:p>
                      <a:pPr algn="l" fontAlgn="b"/>
                      <a:r>
                        <a:rPr lang="en-SG" sz="1400" u="none" strike="noStrike">
                          <a:effectLst/>
                        </a:rPr>
                        <a:t>10th</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147e19efcaca65ee9f16ac703514b374</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96181686"/>
                  </a:ext>
                </a:extLst>
              </a:tr>
              <a:tr h="212884">
                <a:tc>
                  <a:txBody>
                    <a:bodyPr/>
                    <a:lstStyle/>
                    <a:p>
                      <a:pPr algn="l" fontAlgn="b"/>
                      <a:r>
                        <a:rPr lang="en-SG" sz="1400" u="none" strike="noStrike">
                          <a:effectLst/>
                        </a:rPr>
                        <a:t>Ababa</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dirty="0">
                          <a:effectLst/>
                        </a:rPr>
                        <a:t>147e19efcaca65ee9f16ac703514b374</a:t>
                      </a:r>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351782511"/>
                  </a:ext>
                </a:extLst>
              </a:tr>
              <a:tr h="212884">
                <a:tc>
                  <a:txBody>
                    <a:bodyPr/>
                    <a:lstStyle/>
                    <a:p>
                      <a:pPr algn="l" fontAlgn="b"/>
                      <a:r>
                        <a:rPr lang="en-SG" sz="1400" u="none" strike="noStrike">
                          <a:effectLst/>
                        </a:rPr>
                        <a:t>TWA</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515da2caf582ac4801cbb5d876c73c90</a:t>
                      </a:r>
                      <a:endParaRPr lang="en-SG" sz="14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72791377"/>
                  </a:ext>
                </a:extLst>
              </a:tr>
              <a:tr h="212884">
                <a:tc>
                  <a:txBody>
                    <a:bodyPr/>
                    <a:lstStyle/>
                    <a:p>
                      <a:pPr algn="l" fontAlgn="b"/>
                      <a:r>
                        <a:rPr lang="en-SG" sz="1400" u="none" strike="noStrike">
                          <a:effectLst/>
                        </a:rPr>
                        <a:t>sun</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515da2caf582ac4801cbb5d876c73c90</a:t>
                      </a:r>
                      <a:endParaRPr lang="en-SG" sz="14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868617487"/>
                  </a:ext>
                </a:extLst>
              </a:tr>
              <a:tr h="212884">
                <a:tc>
                  <a:txBody>
                    <a:bodyPr/>
                    <a:lstStyle/>
                    <a:p>
                      <a:pPr algn="l" fontAlgn="b"/>
                      <a:r>
                        <a:rPr lang="en-SG" sz="1400" u="none" strike="noStrike">
                          <a:effectLst/>
                        </a:rPr>
                        <a:t>zoo</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a6ecfad3e0f9a51c6335848449a91bed</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449527758"/>
                  </a:ext>
                </a:extLst>
              </a:tr>
              <a:tr h="212884">
                <a:tc>
                  <a:txBody>
                    <a:bodyPr/>
                    <a:lstStyle/>
                    <a:p>
                      <a:pPr algn="l" fontAlgn="b"/>
                      <a:r>
                        <a:rPr lang="en-SG" sz="1400" u="none" strike="noStrike">
                          <a:effectLst/>
                        </a:rPr>
                        <a:t>Aaron</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dce41a93f7edb175dfc59a4d52105847</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319711531"/>
                  </a:ext>
                </a:extLst>
              </a:tr>
              <a:tr h="212884">
                <a:tc>
                  <a:txBody>
                    <a:bodyPr/>
                    <a:lstStyle/>
                    <a:p>
                      <a:pPr algn="l" fontAlgn="b"/>
                      <a:r>
                        <a:rPr lang="en-SG" sz="1400" u="none" strike="noStrike">
                          <a:effectLst/>
                        </a:rPr>
                        <a:t>freehold</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dirty="0">
                          <a:effectLst/>
                        </a:rPr>
                        <a:t>dce41a93f7edb175dfc59a4d52105847</a:t>
                      </a:r>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975455850"/>
                  </a:ext>
                </a:extLst>
              </a:tr>
            </a:tbl>
          </a:graphicData>
        </a:graphic>
      </p:graphicFrame>
      <p:sp>
        <p:nvSpPr>
          <p:cNvPr id="3" name="TextBox 2">
            <a:extLst>
              <a:ext uri="{FF2B5EF4-FFF2-40B4-BE49-F238E27FC236}">
                <a16:creationId xmlns:a16="http://schemas.microsoft.com/office/drawing/2014/main" id="{C745D707-6437-4F6F-BC22-C37887D1D821}"/>
              </a:ext>
            </a:extLst>
          </p:cNvPr>
          <p:cNvSpPr txBox="1"/>
          <p:nvPr/>
        </p:nvSpPr>
        <p:spPr>
          <a:xfrm>
            <a:off x="4458945" y="3650148"/>
            <a:ext cx="4522304" cy="1546577"/>
          </a:xfrm>
          <a:prstGeom prst="rect">
            <a:avLst/>
          </a:prstGeom>
          <a:noFill/>
        </p:spPr>
        <p:txBody>
          <a:bodyPr wrap="square" rtlCol="0">
            <a:spAutoFit/>
          </a:bodyPr>
          <a:lstStyle/>
          <a:p>
            <a:r>
              <a:rPr lang="en-SG" sz="1350" dirty="0"/>
              <a:t>Example: Successful search of a password in a chain that involve collision. User enter d2cbe65f53da8607e64173c1a83394fe</a:t>
            </a:r>
            <a:r>
              <a:rPr lang="en-SG" sz="1350" dirty="0">
                <a:solidFill>
                  <a:srgbClr val="333333"/>
                </a:solidFill>
                <a:latin typeface="Arial" panose="020B0604020202020204" pitchFamily="34" charset="0"/>
              </a:rPr>
              <a:t>.</a:t>
            </a:r>
          </a:p>
          <a:p>
            <a:pPr marL="257175" indent="-257175">
              <a:buFont typeface="+mj-lt"/>
              <a:buAutoNum type="arabicPeriod" startAt="4"/>
            </a:pPr>
            <a:r>
              <a:rPr lang="en-SG" sz="1350" dirty="0">
                <a:solidFill>
                  <a:srgbClr val="333333"/>
                </a:solidFill>
                <a:latin typeface="Arial" panose="020B0604020202020204" pitchFamily="34" charset="0"/>
              </a:rPr>
              <a:t>Using the next chain starting with the password sun, a search is done. Similarly, after 4 reductions, the hash-value </a:t>
            </a:r>
            <a:r>
              <a:rPr lang="en-SG" sz="1350" dirty="0"/>
              <a:t>d2cbe65f53da8607e64173c1a83394fe is still cannot be found.</a:t>
            </a:r>
            <a:endParaRPr lang="en-SG" sz="1350" dirty="0">
              <a:solidFill>
                <a:srgbClr val="333333"/>
              </a:solidFill>
              <a:latin typeface="Arial" panose="020B0604020202020204" pitchFamily="34" charset="0"/>
            </a:endParaRPr>
          </a:p>
        </p:txBody>
      </p:sp>
    </p:spTree>
    <p:extLst>
      <p:ext uri="{BB962C8B-B14F-4D97-AF65-F5344CB8AC3E}">
        <p14:creationId xmlns:p14="http://schemas.microsoft.com/office/powerpoint/2010/main" val="26307369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Rainbow table:</a:t>
            </a:r>
          </a:p>
        </p:txBody>
      </p:sp>
      <p:graphicFrame>
        <p:nvGraphicFramePr>
          <p:cNvPr id="7" name="Table 6">
            <a:extLst>
              <a:ext uri="{FF2B5EF4-FFF2-40B4-BE49-F238E27FC236}">
                <a16:creationId xmlns:a16="http://schemas.microsoft.com/office/drawing/2014/main" id="{0F0427E1-112E-49F1-B3A0-6879FA459C1D}"/>
              </a:ext>
            </a:extLst>
          </p:cNvPr>
          <p:cNvGraphicFramePr>
            <a:graphicFrameLocks noGrp="1"/>
          </p:cNvGraphicFramePr>
          <p:nvPr/>
        </p:nvGraphicFramePr>
        <p:xfrm>
          <a:off x="162752" y="1921573"/>
          <a:ext cx="4200526" cy="3303360"/>
        </p:xfrm>
        <a:graphic>
          <a:graphicData uri="http://schemas.openxmlformats.org/drawingml/2006/table">
            <a:tbl>
              <a:tblPr>
                <a:tableStyleId>{5C22544A-7EE6-4342-B048-85BDC9FD1C3A}</a:tableStyleId>
              </a:tblPr>
              <a:tblGrid>
                <a:gridCol w="335505">
                  <a:extLst>
                    <a:ext uri="{9D8B030D-6E8A-4147-A177-3AD203B41FA5}">
                      <a16:colId xmlns:a16="http://schemas.microsoft.com/office/drawing/2014/main" val="3121962747"/>
                    </a:ext>
                  </a:extLst>
                </a:gridCol>
                <a:gridCol w="697851">
                  <a:extLst>
                    <a:ext uri="{9D8B030D-6E8A-4147-A177-3AD203B41FA5}">
                      <a16:colId xmlns:a16="http://schemas.microsoft.com/office/drawing/2014/main" val="2219829389"/>
                    </a:ext>
                  </a:extLst>
                </a:gridCol>
                <a:gridCol w="2388798">
                  <a:extLst>
                    <a:ext uri="{9D8B030D-6E8A-4147-A177-3AD203B41FA5}">
                      <a16:colId xmlns:a16="http://schemas.microsoft.com/office/drawing/2014/main" val="624609036"/>
                    </a:ext>
                  </a:extLst>
                </a:gridCol>
                <a:gridCol w="778372">
                  <a:extLst>
                    <a:ext uri="{9D8B030D-6E8A-4147-A177-3AD203B41FA5}">
                      <a16:colId xmlns:a16="http://schemas.microsoft.com/office/drawing/2014/main" val="2123555446"/>
                    </a:ext>
                  </a:extLst>
                </a:gridCol>
              </a:tblGrid>
              <a:tr h="372195">
                <a:tc>
                  <a:txBody>
                    <a:bodyPr/>
                    <a:lstStyle/>
                    <a:p>
                      <a:pPr algn="ctr" fontAlgn="ctr"/>
                      <a:r>
                        <a:rPr lang="en-SG" sz="900" u="none" strike="noStrike" dirty="0" err="1">
                          <a:effectLst/>
                        </a:rPr>
                        <a:t>Sno</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tc>
                  <a:txBody>
                    <a:bodyPr/>
                    <a:lstStyle/>
                    <a:p>
                      <a:pPr algn="l" fontAlgn="b"/>
                      <a:r>
                        <a:rPr lang="en-SG" sz="900" u="none" strike="noStrike" dirty="0">
                          <a:effectLst/>
                        </a:rPr>
                        <a:t>Password</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l" fontAlgn="b"/>
                      <a:r>
                        <a:rPr lang="en-SG" sz="900" u="none" strike="noStrike" dirty="0">
                          <a:effectLst/>
                        </a:rPr>
                        <a:t>hashed value</a:t>
                      </a:r>
                      <a:endParaRPr lang="en-SG" sz="900" b="0" i="0" u="none" strike="noStrike" dirty="0">
                        <a:solidFill>
                          <a:srgbClr val="000000"/>
                        </a:solidFill>
                        <a:effectLst/>
                        <a:latin typeface="Calibri" panose="020F0502020204030204" pitchFamily="34" charset="0"/>
                      </a:endParaRPr>
                    </a:p>
                  </a:txBody>
                  <a:tcPr marL="7144" marR="7144" marT="7144" marB="0" anchor="b">
                    <a:solidFill>
                      <a:schemeClr val="bg1">
                        <a:lumMod val="75000"/>
                      </a:schemeClr>
                    </a:solidFill>
                  </a:tcPr>
                </a:tc>
                <a:tc>
                  <a:txBody>
                    <a:bodyPr/>
                    <a:lstStyle/>
                    <a:p>
                      <a:pPr algn="ctr" fontAlgn="ctr"/>
                      <a:r>
                        <a:rPr lang="en-SG" sz="900" u="none" strike="noStrike" dirty="0">
                          <a:effectLst/>
                        </a:rPr>
                        <a:t>Reduction Function</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1">
                        <a:lumMod val="75000"/>
                      </a:schemeClr>
                    </a:solidFill>
                  </a:tcPr>
                </a:tc>
                <a:extLst>
                  <a:ext uri="{0D108BD9-81ED-4DB2-BD59-A6C34878D82A}">
                    <a16:rowId xmlns:a16="http://schemas.microsoft.com/office/drawing/2014/main" val="2608489686"/>
                  </a:ext>
                </a:extLst>
              </a:tr>
              <a:tr h="195411">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dirty="0">
                          <a:effectLst/>
                        </a:rPr>
                        <a:t>10th</a:t>
                      </a:r>
                      <a:endParaRPr lang="en-SG" sz="900" b="0" i="0" u="none" strike="noStrike" dirty="0">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515da2caf582ac4801cbb5d876c73c90</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14</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2230321156"/>
                  </a:ext>
                </a:extLst>
              </a:tr>
              <a:tr h="195411">
                <a:tc>
                  <a:txBody>
                    <a:bodyPr/>
                    <a:lstStyle/>
                    <a:p>
                      <a:pPr algn="ctr" fontAlgn="ctr"/>
                      <a:r>
                        <a:rPr lang="en-SG" sz="900" u="none" strike="noStrike">
                          <a:effectLst/>
                        </a:rPr>
                        <a:t>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Ababa</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bbf12b95db10da96472e2e019ffa4659</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754177723"/>
                  </a:ext>
                </a:extLst>
              </a:tr>
              <a:tr h="195411">
                <a:tc>
                  <a:txBody>
                    <a:bodyPr/>
                    <a:lstStyle/>
                    <a:p>
                      <a:pPr algn="ctr" fontAlgn="ctr"/>
                      <a:r>
                        <a:rPr lang="en-SG" sz="900" u="none" strike="noStrike">
                          <a:effectLst/>
                        </a:rPr>
                        <a:t>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TWA</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47221236d3df2a4cca11b1d7512faf7d</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13</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033471744"/>
                  </a:ext>
                </a:extLst>
              </a:tr>
              <a:tr h="195411">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Abater</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d48f58d9dc9af4b68b860e71f7336b44</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107673885"/>
                  </a:ext>
                </a:extLst>
              </a:tr>
              <a:tr h="195411">
                <a:tc>
                  <a:txBody>
                    <a:bodyPr/>
                    <a:lstStyle/>
                    <a:p>
                      <a:pPr algn="ctr" fontAlgn="ctr"/>
                      <a:r>
                        <a:rPr lang="en-SG" sz="900" u="none" strike="noStrike">
                          <a:effectLst/>
                        </a:rPr>
                        <a:t>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Aaron</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1c0a11cc4ddc0dbd3fa4d77232a4e22e</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810871189"/>
                  </a:ext>
                </a:extLst>
              </a:tr>
              <a:tr h="195411">
                <a:tc>
                  <a:txBody>
                    <a:bodyPr/>
                    <a:lstStyle/>
                    <a:p>
                      <a:pPr algn="ctr" fontAlgn="ctr"/>
                      <a:r>
                        <a:rPr lang="en-SG" sz="900" u="none" strike="noStrike">
                          <a:effectLst/>
                        </a:rPr>
                        <a:t>6</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mundane</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147e19efcaca65ee9f16ac703514b374</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1472119415"/>
                  </a:ext>
                </a:extLst>
              </a:tr>
              <a:tr h="195411">
                <a:tc>
                  <a:txBody>
                    <a:bodyPr/>
                    <a:lstStyle/>
                    <a:p>
                      <a:pPr algn="ctr" fontAlgn="ctr"/>
                      <a:r>
                        <a:rPr lang="en-SG" sz="900" u="none" strike="noStrike">
                          <a:effectLst/>
                        </a:rPr>
                        <a:t>7</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bake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a6ecfad3e0f9a51c6335848449a91bed</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9</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435043284"/>
                  </a:ext>
                </a:extLst>
              </a:tr>
              <a:tr h="195411">
                <a:tc>
                  <a:txBody>
                    <a:bodyPr/>
                    <a:lstStyle/>
                    <a:p>
                      <a:pPr algn="ctr" fontAlgn="ctr"/>
                      <a:r>
                        <a:rPr lang="en-SG" sz="900" u="none" strike="noStrike">
                          <a:effectLst/>
                        </a:rPr>
                        <a:t>8</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zoo</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d2cbe65f53da8607e64173c1a83394fe</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4</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3425552931"/>
                  </a:ext>
                </a:extLst>
              </a:tr>
              <a:tr h="195411">
                <a:tc>
                  <a:txBody>
                    <a:bodyPr/>
                    <a:lstStyle/>
                    <a:p>
                      <a:pPr algn="ctr" fontAlgn="ctr"/>
                      <a:r>
                        <a:rPr lang="en-SG" sz="900" u="none" strike="noStrike">
                          <a:effectLst/>
                        </a:rPr>
                        <a:t>9</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zombie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0eda241fc65ccf35d9743309ac395215</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6</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204773784"/>
                  </a:ext>
                </a:extLst>
              </a:tr>
              <a:tr h="195411">
                <a:tc>
                  <a:txBody>
                    <a:bodyPr/>
                    <a:lstStyle/>
                    <a:p>
                      <a:pPr algn="ctr" fontAlgn="ctr"/>
                      <a:r>
                        <a:rPr lang="en-SG" sz="900" u="none" strike="noStrike">
                          <a:effectLst/>
                        </a:rPr>
                        <a:t>10</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freehold</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47ebf781047c3340fd5b0363b10c82aa</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8</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4106899713"/>
                  </a:ext>
                </a:extLst>
              </a:tr>
              <a:tr h="195411">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abalone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6e1ba55b046f7d62bbd6dc33b63d5ec7</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4</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674776512"/>
                  </a:ext>
                </a:extLst>
              </a:tr>
              <a:tr h="195411">
                <a:tc>
                  <a:txBody>
                    <a:bodyPr/>
                    <a:lstStyle/>
                    <a:p>
                      <a:pPr algn="ctr" fontAlgn="ctr"/>
                      <a:r>
                        <a:rPr lang="en-SG" sz="900" u="none" strike="noStrike">
                          <a:effectLst/>
                        </a:rPr>
                        <a:t>12</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sun</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ebd556e6dfc99dbed29675ce1c6c68e5</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15</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316933637"/>
                  </a:ext>
                </a:extLst>
              </a:tr>
              <a:tr h="195411">
                <a:tc>
                  <a:txBody>
                    <a:bodyPr/>
                    <a:lstStyle/>
                    <a:p>
                      <a:pPr algn="ctr" fontAlgn="ctr"/>
                      <a:r>
                        <a:rPr lang="en-SG" sz="900" u="none" strike="noStrike">
                          <a:effectLst/>
                        </a:rPr>
                        <a:t>13</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heel</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649be85da19882e6335962b2842385ea</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a:effectLst/>
                        </a:rPr>
                        <a:t>11</a:t>
                      </a:r>
                      <a:endParaRPr lang="en-SG" sz="900" b="0" i="0" u="none" strike="noStrike">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1732433286"/>
                  </a:ext>
                </a:extLst>
              </a:tr>
              <a:tr h="195411">
                <a:tc>
                  <a:txBody>
                    <a:bodyPr/>
                    <a:lstStyle/>
                    <a:p>
                      <a:pPr algn="ctr" fontAlgn="ctr"/>
                      <a:r>
                        <a:rPr lang="en-SG" sz="900" u="none" strike="noStrike">
                          <a:effectLst/>
                        </a:rPr>
                        <a:t>14</a:t>
                      </a:r>
                      <a:endParaRPr lang="en-SG" sz="900" b="0" i="0" u="none" strike="noStrike">
                        <a:solidFill>
                          <a:srgbClr val="000000"/>
                        </a:solidFill>
                        <a:effectLst/>
                        <a:latin typeface="Calibri" panose="020F0502020204030204" pitchFamily="34" charset="0"/>
                      </a:endParaRPr>
                    </a:p>
                  </a:txBody>
                  <a:tcPr marL="7144" marR="7144" marT="7144" marB="0" anchor="ctr">
                    <a:solidFill>
                      <a:schemeClr val="bg2">
                        <a:lumMod val="75000"/>
                      </a:schemeClr>
                    </a:solidFill>
                  </a:tcPr>
                </a:tc>
                <a:tc>
                  <a:txBody>
                    <a:bodyPr/>
                    <a:lstStyle/>
                    <a:p>
                      <a:pPr algn="l" fontAlgn="b"/>
                      <a:r>
                        <a:rPr lang="en-SG" sz="900" u="none" strike="noStrike">
                          <a:effectLst/>
                        </a:rPr>
                        <a:t>insect</a:t>
                      </a:r>
                      <a:endParaRPr lang="en-SG" sz="900" b="0" i="0" u="none" strike="noStrike">
                        <a:solidFill>
                          <a:srgbClr val="000000"/>
                        </a:solidFill>
                        <a:effectLst/>
                        <a:latin typeface="Calibri" panose="020F0502020204030204" pitchFamily="34" charset="0"/>
                      </a:endParaRPr>
                    </a:p>
                  </a:txBody>
                  <a:tcPr marL="7144" marR="7144" marT="7144" marB="0" anchor="b">
                    <a:solidFill>
                      <a:schemeClr val="bg2">
                        <a:lumMod val="75000"/>
                      </a:schemeClr>
                    </a:solidFill>
                  </a:tcPr>
                </a:tc>
                <a:tc>
                  <a:txBody>
                    <a:bodyPr/>
                    <a:lstStyle/>
                    <a:p>
                      <a:pPr algn="l" fontAlgn="b"/>
                      <a:r>
                        <a:rPr lang="en-SG" sz="900" u="none" strike="noStrike" dirty="0">
                          <a:effectLst/>
                        </a:rPr>
                        <a:t>dce41a93f7edb175dfc59a4d52105847</a:t>
                      </a:r>
                      <a:endParaRPr lang="en-SG" sz="900" b="0" i="0" u="none" strike="noStrike" dirty="0">
                        <a:solidFill>
                          <a:srgbClr val="333333"/>
                        </a:solidFill>
                        <a:effectLst/>
                        <a:latin typeface="Arial" panose="020B0604020202020204" pitchFamily="34" charset="0"/>
                      </a:endParaRPr>
                    </a:p>
                  </a:txBody>
                  <a:tcPr marL="7144" marR="7144" marT="7144" marB="0" anchor="b">
                    <a:solidFill>
                      <a:schemeClr val="bg2">
                        <a:lumMod val="75000"/>
                      </a:schemeClr>
                    </a:solidFill>
                  </a:tcPr>
                </a:tc>
                <a:tc>
                  <a:txBody>
                    <a:bodyPr/>
                    <a:lstStyle/>
                    <a:p>
                      <a:pPr algn="ctr" fontAlgn="ctr"/>
                      <a:r>
                        <a:rPr lang="en-SG" sz="900" u="none" strike="noStrike" dirty="0">
                          <a:effectLst/>
                        </a:rPr>
                        <a:t>7</a:t>
                      </a:r>
                      <a:endParaRPr lang="en-SG" sz="900" b="0" i="0" u="none" strike="noStrike" dirty="0">
                        <a:solidFill>
                          <a:srgbClr val="000000"/>
                        </a:solidFill>
                        <a:effectLst/>
                        <a:latin typeface="Calibri" panose="020F0502020204030204" pitchFamily="34" charset="0"/>
                      </a:endParaRPr>
                    </a:p>
                  </a:txBody>
                  <a:tcPr marL="7144" marR="7144" marT="7144" marB="0" anchor="ctr">
                    <a:solidFill>
                      <a:schemeClr val="bg2">
                        <a:lumMod val="75000"/>
                      </a:schemeClr>
                    </a:solidFill>
                  </a:tcPr>
                </a:tc>
                <a:extLst>
                  <a:ext uri="{0D108BD9-81ED-4DB2-BD59-A6C34878D82A}">
                    <a16:rowId xmlns:a16="http://schemas.microsoft.com/office/drawing/2014/main" val="2182137647"/>
                  </a:ext>
                </a:extLst>
              </a:tr>
              <a:tr h="195411">
                <a:tc>
                  <a:txBody>
                    <a:bodyPr/>
                    <a:lstStyle/>
                    <a:p>
                      <a:pPr algn="ctr" fontAlgn="ctr"/>
                      <a:r>
                        <a:rPr lang="en-SG" sz="900" u="none" strike="noStrike">
                          <a:effectLst/>
                        </a:rPr>
                        <a:t>15</a:t>
                      </a:r>
                      <a:endParaRPr lang="en-SG" sz="900" b="0" i="0" u="none" strike="noStrike">
                        <a:solidFill>
                          <a:srgbClr val="000000"/>
                        </a:solidFill>
                        <a:effectLst/>
                        <a:latin typeface="Calibri" panose="020F0502020204030204" pitchFamily="34" charset="0"/>
                      </a:endParaRPr>
                    </a:p>
                  </a:txBody>
                  <a:tcPr marL="7144" marR="7144" marT="7144" marB="0" anchor="ctr"/>
                </a:tc>
                <a:tc>
                  <a:txBody>
                    <a:bodyPr/>
                    <a:lstStyle/>
                    <a:p>
                      <a:pPr algn="l" fontAlgn="b"/>
                      <a:r>
                        <a:rPr lang="en-SG" sz="900" u="none" strike="noStrike">
                          <a:effectLst/>
                        </a:rPr>
                        <a:t>prosecute</a:t>
                      </a:r>
                      <a:endParaRPr lang="en-SG" sz="900" b="0" i="0" u="none" strike="noStrike">
                        <a:solidFill>
                          <a:srgbClr val="000000"/>
                        </a:solidFill>
                        <a:effectLst/>
                        <a:latin typeface="Calibri" panose="020F0502020204030204" pitchFamily="34" charset="0"/>
                      </a:endParaRPr>
                    </a:p>
                  </a:txBody>
                  <a:tcPr marL="7144" marR="7144" marT="7144" marB="0" anchor="b"/>
                </a:tc>
                <a:tc>
                  <a:txBody>
                    <a:bodyPr/>
                    <a:lstStyle/>
                    <a:p>
                      <a:pPr algn="l" fontAlgn="b"/>
                      <a:r>
                        <a:rPr lang="en-SG" sz="900" u="none" strike="noStrike" dirty="0">
                          <a:effectLst/>
                        </a:rPr>
                        <a:t>c18ac77dbe4b7211c616667e4f8fc526</a:t>
                      </a:r>
                      <a:endParaRPr lang="en-SG" sz="900" b="0" i="0" u="none" strike="noStrike" dirty="0">
                        <a:solidFill>
                          <a:srgbClr val="333333"/>
                        </a:solidFill>
                        <a:effectLst/>
                        <a:latin typeface="Arial" panose="020B0604020202020204" pitchFamily="34" charset="0"/>
                      </a:endParaRPr>
                    </a:p>
                  </a:txBody>
                  <a:tcPr marL="7144" marR="7144" marT="7144" marB="0" anchor="b"/>
                </a:tc>
                <a:tc>
                  <a:txBody>
                    <a:bodyPr/>
                    <a:lstStyle/>
                    <a:p>
                      <a:pPr algn="ctr" fontAlgn="ctr"/>
                      <a:r>
                        <a:rPr lang="en-SG" sz="900" u="none" strike="noStrike" dirty="0">
                          <a:effectLst/>
                        </a:rPr>
                        <a:t>11</a:t>
                      </a:r>
                      <a:endParaRPr lang="en-SG" sz="900" b="0" i="0" u="none" strike="noStrike" dirty="0">
                        <a:solidFill>
                          <a:srgbClr val="000000"/>
                        </a:solidFill>
                        <a:effectLst/>
                        <a:latin typeface="Calibri" panose="020F0502020204030204" pitchFamily="34" charset="0"/>
                      </a:endParaRPr>
                    </a:p>
                  </a:txBody>
                  <a:tcPr marL="7144" marR="7144" marT="7144" marB="0" anchor="ctr"/>
                </a:tc>
                <a:extLst>
                  <a:ext uri="{0D108BD9-81ED-4DB2-BD59-A6C34878D82A}">
                    <a16:rowId xmlns:a16="http://schemas.microsoft.com/office/drawing/2014/main" val="3902479618"/>
                  </a:ext>
                </a:extLst>
              </a:tr>
            </a:tbl>
          </a:graphicData>
        </a:graphic>
      </p:graphicFrame>
      <p:graphicFrame>
        <p:nvGraphicFramePr>
          <p:cNvPr id="8" name="Table 7">
            <a:extLst>
              <a:ext uri="{FF2B5EF4-FFF2-40B4-BE49-F238E27FC236}">
                <a16:creationId xmlns:a16="http://schemas.microsoft.com/office/drawing/2014/main" id="{FE8E137C-9F2F-4E07-B20B-BB45BB103473}"/>
              </a:ext>
            </a:extLst>
          </p:cNvPr>
          <p:cNvGraphicFramePr>
            <a:graphicFrameLocks noGrp="1"/>
          </p:cNvGraphicFramePr>
          <p:nvPr/>
        </p:nvGraphicFramePr>
        <p:xfrm>
          <a:off x="4458945" y="1921573"/>
          <a:ext cx="4522305" cy="1764032"/>
        </p:xfrm>
        <a:graphic>
          <a:graphicData uri="http://schemas.openxmlformats.org/drawingml/2006/table">
            <a:tbl>
              <a:tblPr>
                <a:tableStyleId>{5C22544A-7EE6-4342-B048-85BDC9FD1C3A}</a:tableStyleId>
              </a:tblPr>
              <a:tblGrid>
                <a:gridCol w="971234">
                  <a:extLst>
                    <a:ext uri="{9D8B030D-6E8A-4147-A177-3AD203B41FA5}">
                      <a16:colId xmlns:a16="http://schemas.microsoft.com/office/drawing/2014/main" val="53550043"/>
                    </a:ext>
                  </a:extLst>
                </a:gridCol>
                <a:gridCol w="3551071">
                  <a:extLst>
                    <a:ext uri="{9D8B030D-6E8A-4147-A177-3AD203B41FA5}">
                      <a16:colId xmlns:a16="http://schemas.microsoft.com/office/drawing/2014/main" val="2179700714"/>
                    </a:ext>
                  </a:extLst>
                </a:gridCol>
              </a:tblGrid>
              <a:tr h="212884">
                <a:tc gridSpan="2">
                  <a:txBody>
                    <a:bodyPr/>
                    <a:lstStyle/>
                    <a:p>
                      <a:pPr algn="l" fontAlgn="b"/>
                      <a:r>
                        <a:rPr lang="en-SG" sz="1400" u="none" strike="noStrike">
                          <a:effectLst/>
                        </a:rPr>
                        <a:t>Rainbow Table:</a:t>
                      </a:r>
                      <a:endParaRPr lang="en-SG" sz="1400" b="0" i="0" u="none" strike="noStrike">
                        <a:solidFill>
                          <a:srgbClr val="000000"/>
                        </a:solidFill>
                        <a:effectLst/>
                        <a:latin typeface="Calibri Light" panose="020F0302020204030204" pitchFamily="34" charset="0"/>
                      </a:endParaRPr>
                    </a:p>
                  </a:txBody>
                  <a:tcPr marL="7144" marR="7144" marT="7144" marB="0" anchor="b"/>
                </a:tc>
                <a:tc hMerge="1">
                  <a:txBody>
                    <a:bodyPr/>
                    <a:lstStyle/>
                    <a:p>
                      <a:endParaRPr lang="en-SG"/>
                    </a:p>
                  </a:txBody>
                  <a:tcPr/>
                </a:tc>
                <a:extLst>
                  <a:ext uri="{0D108BD9-81ED-4DB2-BD59-A6C34878D82A}">
                    <a16:rowId xmlns:a16="http://schemas.microsoft.com/office/drawing/2014/main" val="2112298910"/>
                  </a:ext>
                </a:extLst>
              </a:tr>
              <a:tr h="212884">
                <a:tc>
                  <a:txBody>
                    <a:bodyPr/>
                    <a:lstStyle/>
                    <a:p>
                      <a:pPr algn="l" fontAlgn="b"/>
                      <a:r>
                        <a:rPr lang="en-SG" sz="1400" u="none" strike="noStrike">
                          <a:effectLst/>
                        </a:rPr>
                        <a:t>10th</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147e19efcaca65ee9f16ac703514b374</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96181686"/>
                  </a:ext>
                </a:extLst>
              </a:tr>
              <a:tr h="212884">
                <a:tc>
                  <a:txBody>
                    <a:bodyPr/>
                    <a:lstStyle/>
                    <a:p>
                      <a:pPr algn="l" fontAlgn="b"/>
                      <a:r>
                        <a:rPr lang="en-SG" sz="1400" u="none" strike="noStrike">
                          <a:effectLst/>
                        </a:rPr>
                        <a:t>Ababa</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dirty="0">
                          <a:effectLst/>
                        </a:rPr>
                        <a:t>147e19efcaca65ee9f16ac703514b374</a:t>
                      </a:r>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351782511"/>
                  </a:ext>
                </a:extLst>
              </a:tr>
              <a:tr h="212884">
                <a:tc>
                  <a:txBody>
                    <a:bodyPr/>
                    <a:lstStyle/>
                    <a:p>
                      <a:pPr algn="l" fontAlgn="b"/>
                      <a:r>
                        <a:rPr lang="en-SG" sz="1400" u="none" strike="noStrike">
                          <a:effectLst/>
                        </a:rPr>
                        <a:t>TWA</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515da2caf582ac4801cbb5d876c73c90</a:t>
                      </a:r>
                      <a:endParaRPr lang="en-SG" sz="14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172791377"/>
                  </a:ext>
                </a:extLst>
              </a:tr>
              <a:tr h="212884">
                <a:tc>
                  <a:txBody>
                    <a:bodyPr/>
                    <a:lstStyle/>
                    <a:p>
                      <a:pPr algn="l" fontAlgn="b"/>
                      <a:r>
                        <a:rPr lang="en-SG" sz="1400" u="none" strike="noStrike">
                          <a:effectLst/>
                        </a:rPr>
                        <a:t>sun</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515da2caf582ac4801cbb5d876c73c90</a:t>
                      </a:r>
                      <a:endParaRPr lang="en-SG" sz="1400" b="0" i="0" u="none" strike="noStrike">
                        <a:solidFill>
                          <a:srgbClr val="333333"/>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868617487"/>
                  </a:ext>
                </a:extLst>
              </a:tr>
              <a:tr h="212884">
                <a:tc>
                  <a:txBody>
                    <a:bodyPr/>
                    <a:lstStyle/>
                    <a:p>
                      <a:pPr algn="l" fontAlgn="b"/>
                      <a:r>
                        <a:rPr lang="en-SG" sz="1400" u="none" strike="noStrike">
                          <a:effectLst/>
                        </a:rPr>
                        <a:t>zoo</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a6ecfad3e0f9a51c6335848449a91bed</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2449527758"/>
                  </a:ext>
                </a:extLst>
              </a:tr>
              <a:tr h="212884">
                <a:tc>
                  <a:txBody>
                    <a:bodyPr/>
                    <a:lstStyle/>
                    <a:p>
                      <a:pPr algn="l" fontAlgn="b"/>
                      <a:r>
                        <a:rPr lang="en-SG" sz="1400" u="none" strike="noStrike">
                          <a:effectLst/>
                        </a:rPr>
                        <a:t>Aaron</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a:effectLst/>
                        </a:rPr>
                        <a:t>dce41a93f7edb175dfc59a4d52105847</a:t>
                      </a:r>
                      <a:endParaRPr lang="en-SG" sz="1400" b="0" i="0" u="none" strike="noStrike">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319711531"/>
                  </a:ext>
                </a:extLst>
              </a:tr>
              <a:tr h="212884">
                <a:tc>
                  <a:txBody>
                    <a:bodyPr/>
                    <a:lstStyle/>
                    <a:p>
                      <a:pPr algn="l" fontAlgn="b"/>
                      <a:r>
                        <a:rPr lang="en-SG" sz="1400" u="none" strike="noStrike">
                          <a:effectLst/>
                        </a:rPr>
                        <a:t>freehold</a:t>
                      </a:r>
                      <a:endParaRPr lang="en-SG" sz="1400" b="0" i="0" u="none" strike="noStrike">
                        <a:solidFill>
                          <a:srgbClr val="000000"/>
                        </a:solidFill>
                        <a:effectLst/>
                        <a:latin typeface="Calibri Light" panose="020F0302020204030204" pitchFamily="34" charset="0"/>
                      </a:endParaRPr>
                    </a:p>
                  </a:txBody>
                  <a:tcPr marL="7144" marR="7144" marT="7144" marB="0" anchor="b"/>
                </a:tc>
                <a:tc>
                  <a:txBody>
                    <a:bodyPr/>
                    <a:lstStyle/>
                    <a:p>
                      <a:pPr algn="l" fontAlgn="b"/>
                      <a:r>
                        <a:rPr lang="en-SG" sz="1400" u="none" strike="noStrike" dirty="0">
                          <a:effectLst/>
                        </a:rPr>
                        <a:t>dce41a93f7edb175dfc59a4d52105847</a:t>
                      </a:r>
                      <a:endParaRPr lang="en-SG" sz="1400" b="0" i="0" u="none" strike="noStrike" dirty="0">
                        <a:solidFill>
                          <a:srgbClr val="000000"/>
                        </a:solidFill>
                        <a:effectLst/>
                        <a:latin typeface="Calibri Light" panose="020F0302020204030204" pitchFamily="34" charset="0"/>
                      </a:endParaRPr>
                    </a:p>
                  </a:txBody>
                  <a:tcPr marL="7144" marR="7144" marT="7144" marB="0" anchor="b"/>
                </a:tc>
                <a:extLst>
                  <a:ext uri="{0D108BD9-81ED-4DB2-BD59-A6C34878D82A}">
                    <a16:rowId xmlns:a16="http://schemas.microsoft.com/office/drawing/2014/main" val="3975455850"/>
                  </a:ext>
                </a:extLst>
              </a:tr>
            </a:tbl>
          </a:graphicData>
        </a:graphic>
      </p:graphicFrame>
      <p:sp>
        <p:nvSpPr>
          <p:cNvPr id="3" name="TextBox 2">
            <a:extLst>
              <a:ext uri="{FF2B5EF4-FFF2-40B4-BE49-F238E27FC236}">
                <a16:creationId xmlns:a16="http://schemas.microsoft.com/office/drawing/2014/main" id="{C745D707-6437-4F6F-BC22-C37887D1D821}"/>
              </a:ext>
            </a:extLst>
          </p:cNvPr>
          <p:cNvSpPr txBox="1"/>
          <p:nvPr/>
        </p:nvSpPr>
        <p:spPr>
          <a:xfrm>
            <a:off x="4458945" y="3650148"/>
            <a:ext cx="4522304" cy="1546577"/>
          </a:xfrm>
          <a:prstGeom prst="rect">
            <a:avLst/>
          </a:prstGeom>
          <a:noFill/>
        </p:spPr>
        <p:txBody>
          <a:bodyPr wrap="square" rtlCol="0">
            <a:spAutoFit/>
          </a:bodyPr>
          <a:lstStyle/>
          <a:p>
            <a:r>
              <a:rPr lang="en-SG" sz="1350" dirty="0"/>
              <a:t>Example: Successful search of a password in a chain that involve collision. User enter d2cbe65f53da8607e64173c1a83394fe</a:t>
            </a:r>
            <a:r>
              <a:rPr lang="en-SG" sz="1350" dirty="0">
                <a:solidFill>
                  <a:srgbClr val="333333"/>
                </a:solidFill>
                <a:latin typeface="Arial" panose="020B0604020202020204" pitchFamily="34" charset="0"/>
              </a:rPr>
              <a:t>.</a:t>
            </a:r>
          </a:p>
          <a:p>
            <a:pPr marL="257175" indent="-257175">
              <a:buFont typeface="+mj-lt"/>
              <a:buAutoNum type="arabicPeriod" startAt="4"/>
            </a:pPr>
            <a:r>
              <a:rPr lang="en-SG" sz="1350" dirty="0">
                <a:solidFill>
                  <a:srgbClr val="333333"/>
                </a:solidFill>
                <a:latin typeface="Arial" panose="020B0604020202020204" pitchFamily="34" charset="0"/>
              </a:rPr>
              <a:t>Similarly, continue with the next chain starting with password zoo. This time a match is found, and the password (preimage of the hash-value </a:t>
            </a:r>
            <a:r>
              <a:rPr lang="en-SG" sz="1350" dirty="0"/>
              <a:t>d2cbe65f53da8607e64173c1a83394fe) is </a:t>
            </a:r>
            <a:r>
              <a:rPr lang="en-SG" sz="1350" dirty="0">
                <a:solidFill>
                  <a:srgbClr val="C00000"/>
                </a:solidFill>
              </a:rPr>
              <a:t>zoo</a:t>
            </a:r>
            <a:r>
              <a:rPr lang="en-SG" sz="1350" dirty="0"/>
              <a:t>.</a:t>
            </a:r>
            <a:endParaRPr lang="en-SG" sz="1350" dirty="0">
              <a:solidFill>
                <a:srgbClr val="333333"/>
              </a:solidFill>
              <a:latin typeface="Arial" panose="020B0604020202020204" pitchFamily="34" charset="0"/>
            </a:endParaRPr>
          </a:p>
        </p:txBody>
      </p:sp>
    </p:spTree>
    <p:extLst>
      <p:ext uri="{BB962C8B-B14F-4D97-AF65-F5344CB8AC3E}">
        <p14:creationId xmlns:p14="http://schemas.microsoft.com/office/powerpoint/2010/main" val="30141883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6b</a:t>
            </a:r>
          </a:p>
        </p:txBody>
      </p:sp>
      <p:sp>
        <p:nvSpPr>
          <p:cNvPr id="3" name="Content Placeholder 2"/>
          <p:cNvSpPr>
            <a:spLocks noGrp="1"/>
          </p:cNvSpPr>
          <p:nvPr>
            <p:ph idx="1"/>
          </p:nvPr>
        </p:nvSpPr>
        <p:spPr/>
        <p:txBody>
          <a:bodyPr/>
          <a:lstStyle/>
          <a:p>
            <a:r>
              <a:rPr lang="en-US" dirty="0"/>
              <a:t>How large is a rainbow table? What is it a function of?</a:t>
            </a: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76</a:t>
            </a:fld>
            <a:endParaRPr lang="en-US" dirty="0"/>
          </a:p>
        </p:txBody>
      </p:sp>
    </p:spTree>
    <p:extLst>
      <p:ext uri="{BB962C8B-B14F-4D97-AF65-F5344CB8AC3E}">
        <p14:creationId xmlns:p14="http://schemas.microsoft.com/office/powerpoint/2010/main" val="15703194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7</a:t>
            </a:r>
          </a:p>
        </p:txBody>
      </p:sp>
      <p:sp>
        <p:nvSpPr>
          <p:cNvPr id="3" name="Content Placeholder 2"/>
          <p:cNvSpPr>
            <a:spLocks noGrp="1"/>
          </p:cNvSpPr>
          <p:nvPr>
            <p:ph idx="1"/>
          </p:nvPr>
        </p:nvSpPr>
        <p:spPr>
          <a:xfrm>
            <a:off x="457199" y="1391026"/>
            <a:ext cx="8492565" cy="4876800"/>
          </a:xfrm>
        </p:spPr>
        <p:txBody>
          <a:bodyPr>
            <a:noAutofit/>
          </a:bodyPr>
          <a:lstStyle/>
          <a:p>
            <a:pPr marL="0" indent="0">
              <a:buNone/>
            </a:pPr>
            <a:r>
              <a:rPr lang="en-US" dirty="0"/>
              <a:t>Alice can read and write with respect to the file x, can read the file y, and can execute the file z. Bob can read x, and can read and write with respect to y.</a:t>
            </a:r>
            <a:endParaRPr lang="en-SG" dirty="0"/>
          </a:p>
          <a:p>
            <a:pPr marL="788670" lvl="1" indent="-514350">
              <a:buClr>
                <a:srgbClr val="C00000"/>
              </a:buClr>
              <a:buFont typeface="+mj-lt"/>
              <a:buAutoNum type="alphaLcParenR"/>
            </a:pPr>
            <a:r>
              <a:rPr lang="en-US" dirty="0"/>
              <a:t>Draw up an access control matrix for this situation.</a:t>
            </a:r>
          </a:p>
          <a:p>
            <a:pPr marL="788670" lvl="1" indent="-514350">
              <a:buClr>
                <a:srgbClr val="C00000"/>
              </a:buClr>
              <a:buFont typeface="+mj-lt"/>
              <a:buAutoNum type="alphaLcParenR"/>
            </a:pPr>
            <a:r>
              <a:rPr lang="en-US" dirty="0"/>
              <a:t>Write a set of access control lists for this situation. Which list is associated with which file? </a:t>
            </a:r>
          </a:p>
          <a:p>
            <a:pPr marL="788670" lvl="1" indent="-514350">
              <a:buClr>
                <a:srgbClr val="C00000"/>
              </a:buClr>
              <a:buFont typeface="+mj-lt"/>
              <a:buAutoNum type="alphaLcParenR"/>
            </a:pPr>
            <a:r>
              <a:rPr lang="en-US" dirty="0"/>
              <a:t>Write a set of capability lists for this situation. With what is each list associated?</a:t>
            </a:r>
          </a:p>
          <a:p>
            <a:pPr marL="274320" lvl="1" indent="0">
              <a:buClr>
                <a:srgbClr val="C00000"/>
              </a:buClr>
              <a:buNone/>
            </a:pPr>
            <a:r>
              <a:rPr lang="en-US" sz="1800" dirty="0"/>
              <a:t>ANS: horizontal view, subject perspective of the ACM – capability list, of a subject (person)</a:t>
            </a:r>
          </a:p>
          <a:p>
            <a:pPr marL="274320" lvl="1" indent="0">
              <a:buClr>
                <a:srgbClr val="C00000"/>
              </a:buClr>
              <a:buNone/>
            </a:pPr>
            <a:r>
              <a:rPr lang="en-US" sz="1800" dirty="0"/>
              <a:t>Object perspective, vertical view – activity/action that the various subject can perform (file)</a:t>
            </a:r>
          </a:p>
          <a:p>
            <a:pPr marL="274320" lvl="1" indent="0">
              <a:buClr>
                <a:srgbClr val="C00000"/>
              </a:buClr>
              <a:buNone/>
            </a:pPr>
            <a:endParaRPr lang="en-US" sz="1050" dirty="0"/>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77</a:t>
            </a:fld>
            <a:endParaRPr lang="en-US" dirty="0"/>
          </a:p>
        </p:txBody>
      </p:sp>
      <p:pic>
        <p:nvPicPr>
          <p:cNvPr id="10" name="Picture 9">
            <a:extLst>
              <a:ext uri="{FF2B5EF4-FFF2-40B4-BE49-F238E27FC236}">
                <a16:creationId xmlns:a16="http://schemas.microsoft.com/office/drawing/2014/main" id="{92903F30-4EE4-4B04-9363-E62AD6D50896}"/>
              </a:ext>
            </a:extLst>
          </p:cNvPr>
          <p:cNvPicPr>
            <a:picLocks noChangeAspect="1"/>
          </p:cNvPicPr>
          <p:nvPr/>
        </p:nvPicPr>
        <p:blipFill>
          <a:blip r:embed="rId2"/>
          <a:stretch>
            <a:fillRect/>
          </a:stretch>
        </p:blipFill>
        <p:spPr>
          <a:xfrm>
            <a:off x="3595687" y="574162"/>
            <a:ext cx="3781425" cy="723900"/>
          </a:xfrm>
          <a:prstGeom prst="rect">
            <a:avLst/>
          </a:prstGeom>
        </p:spPr>
      </p:pic>
    </p:spTree>
    <p:extLst>
      <p:ext uri="{BB962C8B-B14F-4D97-AF65-F5344CB8AC3E}">
        <p14:creationId xmlns:p14="http://schemas.microsoft.com/office/powerpoint/2010/main" val="30779366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7</a:t>
            </a: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78</a:t>
            </a:fld>
            <a:endParaRPr lang="en-US" dirty="0"/>
          </a:p>
        </p:txBody>
      </p:sp>
      <p:sp>
        <p:nvSpPr>
          <p:cNvPr id="7" name="Content Placeholder 3"/>
          <p:cNvSpPr>
            <a:spLocks noGrp="1"/>
          </p:cNvSpPr>
          <p:nvPr>
            <p:ph sz="quarter" idx="1"/>
          </p:nvPr>
        </p:nvSpPr>
        <p:spPr>
          <a:xfrm>
            <a:off x="301752" y="1527048"/>
            <a:ext cx="8503920" cy="4572000"/>
          </a:xfrm>
        </p:spPr>
        <p:txBody>
          <a:bodyPr>
            <a:normAutofit/>
          </a:bodyPr>
          <a:lstStyle/>
          <a:p>
            <a:pPr marL="514350" indent="-514350">
              <a:buFont typeface="+mj-lt"/>
              <a:buAutoNum type="alphaLcParenR"/>
            </a:pPr>
            <a:r>
              <a:rPr lang="en-US" dirty="0">
                <a:solidFill>
                  <a:srgbClr val="9D1E23"/>
                </a:solidFill>
              </a:rPr>
              <a:t>Access control matrix:</a:t>
            </a:r>
            <a:endParaRPr lang="en-SG" dirty="0">
              <a:solidFill>
                <a:srgbClr val="9D1E23"/>
              </a:solidFill>
            </a:endParaRPr>
          </a:p>
          <a:p>
            <a:pPr lvl="3">
              <a:buNone/>
            </a:pPr>
            <a:r>
              <a:rPr lang="pt-BR" sz="2800" dirty="0">
                <a:solidFill>
                  <a:srgbClr val="9D1E23"/>
                </a:solidFill>
              </a:rPr>
              <a:t>			x     	y     	z</a:t>
            </a:r>
            <a:endParaRPr lang="en-SG" sz="2800" dirty="0">
              <a:solidFill>
                <a:srgbClr val="9D1E23"/>
              </a:solidFill>
            </a:endParaRPr>
          </a:p>
          <a:p>
            <a:pPr lvl="3">
              <a:buNone/>
            </a:pPr>
            <a:r>
              <a:rPr lang="pt-BR" sz="2800" dirty="0">
                <a:solidFill>
                  <a:srgbClr val="9D1E23"/>
                </a:solidFill>
              </a:rPr>
              <a:t>Alice		rw     	r	e</a:t>
            </a:r>
            <a:endParaRPr lang="en-SG" sz="2800" dirty="0">
              <a:solidFill>
                <a:srgbClr val="9D1E23"/>
              </a:solidFill>
            </a:endParaRPr>
          </a:p>
          <a:p>
            <a:pPr lvl="3">
              <a:buNone/>
            </a:pPr>
            <a:r>
              <a:rPr lang="en-US" sz="2800" dirty="0">
                <a:solidFill>
                  <a:srgbClr val="9D1E23"/>
                </a:solidFill>
              </a:rPr>
              <a:t>Bob		r	rw</a:t>
            </a:r>
          </a:p>
          <a:p>
            <a:pPr lvl="3">
              <a:buNone/>
            </a:pPr>
            <a:endParaRPr lang="en-US" sz="2800" dirty="0">
              <a:solidFill>
                <a:srgbClr val="9D1E23"/>
              </a:solidFill>
            </a:endParaRPr>
          </a:p>
          <a:p>
            <a:pPr marL="514350" indent="-514350">
              <a:buFont typeface="+mj-lt"/>
              <a:buAutoNum type="alphaLcParenR"/>
            </a:pPr>
            <a:r>
              <a:rPr lang="en-US" sz="2800" dirty="0">
                <a:solidFill>
                  <a:srgbClr val="9D1E23"/>
                </a:solidFill>
              </a:rPr>
              <a:t>Access control list:</a:t>
            </a:r>
            <a:endParaRPr lang="en-SG" sz="2800" dirty="0">
              <a:solidFill>
                <a:srgbClr val="9D1E23"/>
              </a:solidFill>
            </a:endParaRPr>
          </a:p>
          <a:p>
            <a:pPr lvl="3">
              <a:buNone/>
            </a:pPr>
            <a:r>
              <a:rPr lang="pt-BR" sz="2800" dirty="0">
                <a:solidFill>
                  <a:srgbClr val="9D1E23"/>
                </a:solidFill>
              </a:rPr>
              <a:t>x :  (Alice, rw), (Bob, r)</a:t>
            </a:r>
            <a:endParaRPr lang="en-SG" sz="2800" dirty="0">
              <a:solidFill>
                <a:srgbClr val="9D1E23"/>
              </a:solidFill>
            </a:endParaRPr>
          </a:p>
          <a:p>
            <a:pPr lvl="3">
              <a:buNone/>
            </a:pPr>
            <a:r>
              <a:rPr lang="pt-BR" sz="2800" dirty="0">
                <a:solidFill>
                  <a:srgbClr val="9D1E23"/>
                </a:solidFill>
              </a:rPr>
              <a:t>y:   (Alice, r), (Bob, rw)</a:t>
            </a:r>
            <a:endParaRPr lang="en-SG" sz="2800" dirty="0">
              <a:solidFill>
                <a:srgbClr val="9D1E23"/>
              </a:solidFill>
            </a:endParaRPr>
          </a:p>
          <a:p>
            <a:pPr lvl="3">
              <a:buNone/>
            </a:pPr>
            <a:r>
              <a:rPr lang="pt-BR" sz="2800" dirty="0">
                <a:solidFill>
                  <a:srgbClr val="9D1E23"/>
                </a:solidFill>
              </a:rPr>
              <a:t>z:   (Alice, e)</a:t>
            </a:r>
            <a:endParaRPr lang="en-US" dirty="0">
              <a:solidFill>
                <a:srgbClr val="9D1E23"/>
              </a:solidFill>
            </a:endParaRPr>
          </a:p>
        </p:txBody>
      </p:sp>
    </p:spTree>
    <p:extLst>
      <p:ext uri="{BB962C8B-B14F-4D97-AF65-F5344CB8AC3E}">
        <p14:creationId xmlns:p14="http://schemas.microsoft.com/office/powerpoint/2010/main" val="42172037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7</a:t>
            </a: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79</a:t>
            </a:fld>
            <a:endParaRPr lang="en-US" dirty="0"/>
          </a:p>
        </p:txBody>
      </p:sp>
      <p:sp>
        <p:nvSpPr>
          <p:cNvPr id="7" name="Content Placeholder 3"/>
          <p:cNvSpPr>
            <a:spLocks noGrp="1"/>
          </p:cNvSpPr>
          <p:nvPr>
            <p:ph sz="quarter" idx="1"/>
          </p:nvPr>
        </p:nvSpPr>
        <p:spPr>
          <a:xfrm>
            <a:off x="301752" y="1527048"/>
            <a:ext cx="8503920" cy="4572000"/>
          </a:xfrm>
        </p:spPr>
        <p:txBody>
          <a:bodyPr/>
          <a:lstStyle/>
          <a:p>
            <a:pPr marL="514350" indent="-514350">
              <a:buFont typeface="+mj-lt"/>
              <a:buAutoNum type="alphaLcParenR" startAt="3"/>
            </a:pPr>
            <a:r>
              <a:rPr lang="pt-BR" dirty="0">
                <a:solidFill>
                  <a:srgbClr val="9D1E23"/>
                </a:solidFill>
              </a:rPr>
              <a:t>Capabilities:</a:t>
            </a:r>
            <a:endParaRPr lang="en-SG" dirty="0">
              <a:solidFill>
                <a:srgbClr val="9D1E23"/>
              </a:solidFill>
            </a:endParaRPr>
          </a:p>
          <a:p>
            <a:pPr lvl="3">
              <a:buNone/>
            </a:pPr>
            <a:r>
              <a:rPr lang="pt-BR" sz="2800" dirty="0">
                <a:solidFill>
                  <a:srgbClr val="9D1E23"/>
                </a:solidFill>
              </a:rPr>
              <a:t>Alice: (x, rw), (y, r), (z, e)</a:t>
            </a:r>
            <a:endParaRPr lang="en-SG" sz="2800" dirty="0">
              <a:solidFill>
                <a:srgbClr val="9D1E23"/>
              </a:solidFill>
            </a:endParaRPr>
          </a:p>
          <a:p>
            <a:pPr lvl="3">
              <a:buNone/>
            </a:pPr>
            <a:r>
              <a:rPr lang="pt-BR" sz="2800" dirty="0">
                <a:solidFill>
                  <a:srgbClr val="9D1E23"/>
                </a:solidFill>
              </a:rPr>
              <a:t>Bob: (x, r), (y, rw)</a:t>
            </a:r>
            <a:endParaRPr lang="en-SG" dirty="0">
              <a:solidFill>
                <a:srgbClr val="9D1E23"/>
              </a:solidFill>
            </a:endParaRPr>
          </a:p>
          <a:p>
            <a:endParaRPr lang="en-US" dirty="0">
              <a:solidFill>
                <a:srgbClr val="9D1E23"/>
              </a:solidFill>
            </a:endParaRPr>
          </a:p>
        </p:txBody>
      </p:sp>
    </p:spTree>
    <p:extLst>
      <p:ext uri="{BB962C8B-B14F-4D97-AF65-F5344CB8AC3E}">
        <p14:creationId xmlns:p14="http://schemas.microsoft.com/office/powerpoint/2010/main" val="312366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1b</a:t>
            </a:r>
          </a:p>
        </p:txBody>
      </p:sp>
      <p:sp>
        <p:nvSpPr>
          <p:cNvPr id="3" name="Content Placeholder 2"/>
          <p:cNvSpPr>
            <a:spLocks noGrp="1"/>
          </p:cNvSpPr>
          <p:nvPr>
            <p:ph idx="1"/>
          </p:nvPr>
        </p:nvSpPr>
        <p:spPr/>
        <p:txBody>
          <a:bodyPr/>
          <a:lstStyle/>
          <a:p>
            <a:pPr marL="0" indent="0">
              <a:buNone/>
            </a:pPr>
            <a:r>
              <a:rPr lang="en-SG" dirty="0"/>
              <a:t>What is the entropy associated with a password chosen with uniform randomness from the set of length 8 strings with symbols taken from the lowercase alphabet {a,…,z}?</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8</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554408" y="2936657"/>
                <a:ext cx="7878582" cy="1945533"/>
              </a:xfrm>
              <a:prstGeom prst="rect">
                <a:avLst/>
              </a:prstGeom>
              <a:noFill/>
            </p:spPr>
            <p:txBody>
              <a:bodyPr wrap="square" rtlCol="0">
                <a:spAutoFit/>
              </a:bodyPr>
              <a:lstStyle/>
              <a:p>
                <a:r>
                  <a:rPr lang="en-US" sz="2400" dirty="0">
                    <a:solidFill>
                      <a:srgbClr val="C00000"/>
                    </a:solidFill>
                  </a:rPr>
                  <a:t>The entropy for L number of symbols taken from N possible symbols is given by the formula:</a:t>
                </a:r>
              </a:p>
              <a:p>
                <a:endParaRPr lang="en-US" sz="2400" dirty="0">
                  <a:solidFill>
                    <a:srgbClr val="C00000"/>
                  </a:solidFill>
                </a:endParaRPr>
              </a:p>
              <a:p>
                <a:pPr/>
                <a14:m>
                  <m:oMathPara xmlns:m="http://schemas.openxmlformats.org/officeDocument/2006/math">
                    <m:oMathParaPr>
                      <m:jc m:val="left"/>
                    </m:oMathParaPr>
                    <m:oMath xmlns:m="http://schemas.openxmlformats.org/officeDocument/2006/math">
                      <m:r>
                        <a:rPr lang="en-SG" sz="2400" b="0" i="1" smtClean="0">
                          <a:solidFill>
                            <a:srgbClr val="C00000"/>
                          </a:solidFill>
                          <a:latin typeface="Cambria Math" panose="02040503050406030204" pitchFamily="18" charset="0"/>
                        </a:rPr>
                        <m:t>𝐸𝑛𝑡𝑟𝑜𝑝𝑦</m:t>
                      </m:r>
                      <m:r>
                        <a:rPr lang="en-SG" sz="2400" b="0" i="1" smtClean="0">
                          <a:solidFill>
                            <a:srgbClr val="C00000"/>
                          </a:solidFill>
                          <a:latin typeface="Cambria Math" panose="02040503050406030204" pitchFamily="18" charset="0"/>
                        </a:rPr>
                        <m:t>= </m:t>
                      </m:r>
                      <m:sSub>
                        <m:sSubPr>
                          <m:ctrlPr>
                            <a:rPr lang="en-SG" sz="2400" b="0" i="1" smtClean="0">
                              <a:solidFill>
                                <a:srgbClr val="C00000"/>
                              </a:solidFill>
                              <a:latin typeface="Cambria Math" panose="02040503050406030204" pitchFamily="18" charset="0"/>
                            </a:rPr>
                          </m:ctrlPr>
                        </m:sSubPr>
                        <m:e>
                          <m:r>
                            <a:rPr lang="en-SG" sz="2400" b="0" i="1" smtClean="0">
                              <a:solidFill>
                                <a:srgbClr val="C00000"/>
                              </a:solidFill>
                              <a:latin typeface="Cambria Math" panose="02040503050406030204" pitchFamily="18" charset="0"/>
                            </a:rPr>
                            <m:t>𝑙𝑜𝑔</m:t>
                          </m:r>
                        </m:e>
                        <m:sub>
                          <m:r>
                            <a:rPr lang="en-SG" sz="2400" b="0" i="1" smtClean="0">
                              <a:solidFill>
                                <a:srgbClr val="C00000"/>
                              </a:solidFill>
                              <a:latin typeface="Cambria Math" panose="02040503050406030204" pitchFamily="18" charset="0"/>
                            </a:rPr>
                            <m:t>2</m:t>
                          </m:r>
                        </m:sub>
                      </m:sSub>
                      <m:r>
                        <a:rPr lang="en-SG" sz="2400" b="0" i="1" smtClean="0">
                          <a:solidFill>
                            <a:srgbClr val="C00000"/>
                          </a:solidFill>
                          <a:latin typeface="Cambria Math" panose="02040503050406030204" pitchFamily="18" charset="0"/>
                        </a:rPr>
                        <m:t> </m:t>
                      </m:r>
                      <m:sSup>
                        <m:sSupPr>
                          <m:ctrlPr>
                            <a:rPr lang="en-SG" sz="2400" b="0" i="1" smtClean="0">
                              <a:solidFill>
                                <a:srgbClr val="C00000"/>
                              </a:solidFill>
                              <a:latin typeface="Cambria Math" panose="02040503050406030204" pitchFamily="18" charset="0"/>
                            </a:rPr>
                          </m:ctrlPr>
                        </m:sSupPr>
                        <m:e>
                          <m:r>
                            <a:rPr lang="en-SG" sz="2400" b="0" i="1" smtClean="0">
                              <a:solidFill>
                                <a:srgbClr val="C00000"/>
                              </a:solidFill>
                              <a:latin typeface="Cambria Math" panose="02040503050406030204" pitchFamily="18" charset="0"/>
                            </a:rPr>
                            <m:t>𝑁</m:t>
                          </m:r>
                        </m:e>
                        <m:sup>
                          <m:r>
                            <a:rPr lang="en-SG" sz="2400" b="0" i="1" smtClean="0">
                              <a:solidFill>
                                <a:srgbClr val="C00000"/>
                              </a:solidFill>
                              <a:latin typeface="Cambria Math" panose="02040503050406030204" pitchFamily="18" charset="0"/>
                            </a:rPr>
                            <m:t>𝐿</m:t>
                          </m:r>
                        </m:sup>
                      </m:sSup>
                    </m:oMath>
                  </m:oMathPara>
                </a14:m>
                <a:endParaRPr lang="en-SG" sz="2400" b="0" dirty="0">
                  <a:solidFill>
                    <a:srgbClr val="C00000"/>
                  </a:solidFill>
                </a:endParaRPr>
              </a:p>
              <a:p>
                <a:pPr/>
                <a14:m>
                  <m:oMathPara xmlns:m="http://schemas.openxmlformats.org/officeDocument/2006/math">
                    <m:oMathParaPr>
                      <m:jc m:val="left"/>
                    </m:oMathParaPr>
                    <m:oMath xmlns:m="http://schemas.openxmlformats.org/officeDocument/2006/math">
                      <m:r>
                        <a:rPr lang="en-SG" sz="2400" b="0" i="1" smtClean="0">
                          <a:solidFill>
                            <a:srgbClr val="C00000"/>
                          </a:solidFill>
                          <a:latin typeface="Cambria Math" panose="02040503050406030204" pitchFamily="18" charset="0"/>
                        </a:rPr>
                        <m:t>                  =</m:t>
                      </m:r>
                      <m:r>
                        <a:rPr lang="en-SG" sz="2400" b="0" i="1" smtClean="0">
                          <a:solidFill>
                            <a:srgbClr val="C00000"/>
                          </a:solidFill>
                          <a:latin typeface="Cambria Math" panose="02040503050406030204" pitchFamily="18" charset="0"/>
                        </a:rPr>
                        <m:t>𝐿</m:t>
                      </m:r>
                      <m:r>
                        <a:rPr lang="en-SG" sz="2400" b="0" i="1" smtClean="0">
                          <a:solidFill>
                            <a:srgbClr val="C00000"/>
                          </a:solidFill>
                          <a:latin typeface="Cambria Math" panose="02040503050406030204" pitchFamily="18" charset="0"/>
                        </a:rPr>
                        <m:t> </m:t>
                      </m:r>
                      <m:sSub>
                        <m:sSubPr>
                          <m:ctrlPr>
                            <a:rPr lang="en-SG" sz="2400" b="0" i="1" smtClean="0">
                              <a:solidFill>
                                <a:srgbClr val="C00000"/>
                              </a:solidFill>
                              <a:latin typeface="Cambria Math" panose="02040503050406030204" pitchFamily="18" charset="0"/>
                            </a:rPr>
                          </m:ctrlPr>
                        </m:sSubPr>
                        <m:e>
                          <m:r>
                            <a:rPr lang="en-SG" sz="2400" b="0" i="1" smtClean="0">
                              <a:solidFill>
                                <a:srgbClr val="C00000"/>
                              </a:solidFill>
                              <a:latin typeface="Cambria Math" panose="02040503050406030204" pitchFamily="18" charset="0"/>
                            </a:rPr>
                            <m:t>𝑙𝑜𝑔</m:t>
                          </m:r>
                        </m:e>
                        <m:sub>
                          <m:r>
                            <a:rPr lang="en-SG" sz="2400" b="0" i="1" smtClean="0">
                              <a:solidFill>
                                <a:srgbClr val="C00000"/>
                              </a:solidFill>
                              <a:latin typeface="Cambria Math" panose="02040503050406030204" pitchFamily="18" charset="0"/>
                            </a:rPr>
                            <m:t>2</m:t>
                          </m:r>
                        </m:sub>
                      </m:sSub>
                      <m:r>
                        <a:rPr lang="en-SG" sz="2400" b="0" i="1" smtClean="0">
                          <a:solidFill>
                            <a:srgbClr val="C00000"/>
                          </a:solidFill>
                          <a:latin typeface="Cambria Math" panose="02040503050406030204" pitchFamily="18" charset="0"/>
                        </a:rPr>
                        <m:t> </m:t>
                      </m:r>
                      <m:r>
                        <a:rPr lang="en-SG" sz="2400" b="0" i="1" smtClean="0">
                          <a:solidFill>
                            <a:srgbClr val="C00000"/>
                          </a:solidFill>
                          <a:latin typeface="Cambria Math" panose="02040503050406030204" pitchFamily="18" charset="0"/>
                        </a:rPr>
                        <m:t>𝑁</m:t>
                      </m:r>
                    </m:oMath>
                  </m:oMathPara>
                </a14:m>
                <a:endParaRPr lang="en-US" sz="2400" dirty="0">
                  <a:solidFill>
                    <a:srgbClr val="C0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54408" y="2936657"/>
                <a:ext cx="7878582" cy="1945533"/>
              </a:xfrm>
              <a:prstGeom prst="rect">
                <a:avLst/>
              </a:prstGeom>
              <a:blipFill>
                <a:blip r:embed="rId2"/>
                <a:stretch>
                  <a:fillRect l="-1238" t="-2194" b="-4075"/>
                </a:stretch>
              </a:blipFill>
            </p:spPr>
            <p:txBody>
              <a:bodyPr/>
              <a:lstStyle/>
              <a:p>
                <a:r>
                  <a:rPr lang="en-SG">
                    <a:noFill/>
                  </a:rPr>
                  <a:t> </a:t>
                </a:r>
              </a:p>
            </p:txBody>
          </p:sp>
        </mc:Fallback>
      </mc:AlternateContent>
      <p:grpSp>
        <p:nvGrpSpPr>
          <p:cNvPr id="16" name="Group 15"/>
          <p:cNvGrpSpPr/>
          <p:nvPr/>
        </p:nvGrpSpPr>
        <p:grpSpPr>
          <a:xfrm>
            <a:off x="4603439" y="3927152"/>
            <a:ext cx="4243665" cy="2781235"/>
            <a:chOff x="4603439" y="3927152"/>
            <a:chExt cx="4243665" cy="2781235"/>
          </a:xfrm>
        </p:grpSpPr>
        <mc:AlternateContent xmlns:mc="http://schemas.openxmlformats.org/markup-compatibility/2006" xmlns:a14="http://schemas.microsoft.com/office/drawing/2010/main">
          <mc:Choice Requires="a14">
            <p:sp>
              <p:nvSpPr>
                <p:cNvPr id="11" name="TextBox 10"/>
                <p:cNvSpPr txBox="1"/>
                <p:nvPr/>
              </p:nvSpPr>
              <p:spPr>
                <a:xfrm>
                  <a:off x="4603439" y="3927152"/>
                  <a:ext cx="4243664" cy="1200328"/>
                </a:xfrm>
                <a:prstGeom prst="rect">
                  <a:avLst/>
                </a:prstGeom>
                <a:noFill/>
              </p:spPr>
              <p:txBody>
                <a:bodyPr wrap="square" rtlCol="0">
                  <a:spAutoFit/>
                </a:bodyPr>
                <a:lstStyle/>
                <a:p>
                  <a:r>
                    <a:rPr lang="en-US" sz="2400" dirty="0">
                      <a:solidFill>
                        <a:srgbClr val="C00000"/>
                      </a:solidFill>
                    </a:rPr>
                    <a:t>Thus for </a:t>
                  </a:r>
                  <a14:m>
                    <m:oMath xmlns:m="http://schemas.openxmlformats.org/officeDocument/2006/math">
                      <m:r>
                        <a:rPr lang="en-US" sz="2400" i="1" dirty="0" smtClean="0">
                          <a:solidFill>
                            <a:srgbClr val="C00000"/>
                          </a:solidFill>
                          <a:latin typeface="Cambria Math" panose="02040503050406030204" pitchFamily="18" charset="0"/>
                        </a:rPr>
                        <m:t>𝐿</m:t>
                      </m:r>
                      <m:r>
                        <a:rPr lang="en-US" sz="2400" i="1" dirty="0" smtClean="0">
                          <a:solidFill>
                            <a:srgbClr val="C00000"/>
                          </a:solidFill>
                          <a:latin typeface="Cambria Math" panose="02040503050406030204" pitchFamily="18" charset="0"/>
                        </a:rPr>
                        <m:t>=8</m:t>
                      </m:r>
                    </m:oMath>
                  </a14:m>
                  <a:r>
                    <a:rPr lang="en-US" sz="2400" dirty="0">
                      <a:solidFill>
                        <a:srgbClr val="C00000"/>
                      </a:solidFill>
                    </a:rPr>
                    <a:t> characters and </a:t>
                  </a:r>
                  <a14:m>
                    <m:oMath xmlns:m="http://schemas.openxmlformats.org/officeDocument/2006/math">
                      <m:r>
                        <a:rPr lang="en-US" sz="2400" i="1" dirty="0" smtClean="0">
                          <a:solidFill>
                            <a:srgbClr val="C00000"/>
                          </a:solidFill>
                          <a:latin typeface="Cambria Math" panose="02040503050406030204" pitchFamily="18" charset="0"/>
                        </a:rPr>
                        <m:t>𝑁</m:t>
                      </m:r>
                      <m:r>
                        <a:rPr lang="en-US" sz="2400" i="1" dirty="0" smtClean="0">
                          <a:solidFill>
                            <a:srgbClr val="C00000"/>
                          </a:solidFill>
                          <a:latin typeface="Cambria Math" panose="02040503050406030204" pitchFamily="18" charset="0"/>
                        </a:rPr>
                        <m:t>=26</m:t>
                      </m:r>
                    </m:oMath>
                  </a14:m>
                  <a:r>
                    <a:rPr lang="en-US" sz="2400" dirty="0">
                      <a:solidFill>
                        <a:srgbClr val="C00000"/>
                      </a:solidFill>
                    </a:rPr>
                    <a:t> lowercase alphabets, the entropy is</a:t>
                  </a:r>
                </a:p>
              </p:txBody>
            </p:sp>
          </mc:Choice>
          <mc:Fallback xmlns="">
            <p:sp>
              <p:nvSpPr>
                <p:cNvPr id="11" name="TextBox 10"/>
                <p:cNvSpPr txBox="1">
                  <a:spLocks noRot="1" noChangeAspect="1" noMove="1" noResize="1" noEditPoints="1" noAdjustHandles="1" noChangeArrowheads="1" noChangeShapeType="1" noTextEdit="1"/>
                </p:cNvSpPr>
                <p:nvPr/>
              </p:nvSpPr>
              <p:spPr>
                <a:xfrm>
                  <a:off x="4603439" y="3927152"/>
                  <a:ext cx="4243664" cy="1200328"/>
                </a:xfrm>
                <a:prstGeom prst="rect">
                  <a:avLst/>
                </a:prstGeom>
                <a:blipFill>
                  <a:blip r:embed="rId3"/>
                  <a:stretch>
                    <a:fillRect l="-2155" t="-3553" r="-3736" b="-1116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603440" y="5203680"/>
                  <a:ext cx="4243664" cy="150470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SG" sz="2400" b="0" i="1" smtClean="0">
                            <a:solidFill>
                              <a:srgbClr val="C00000"/>
                            </a:solidFill>
                            <a:latin typeface="Cambria Math" panose="02040503050406030204" pitchFamily="18" charset="0"/>
                          </a:rPr>
                          <m:t>𝐸𝑛𝑡𝑟𝑜𝑝𝑦</m:t>
                        </m:r>
                        <m:r>
                          <a:rPr lang="en-SG" sz="2400" b="0" i="1" smtClean="0">
                            <a:solidFill>
                              <a:srgbClr val="C00000"/>
                            </a:solidFill>
                            <a:latin typeface="Cambria Math" panose="02040503050406030204" pitchFamily="18" charset="0"/>
                          </a:rPr>
                          <m:t>=</m:t>
                        </m:r>
                        <m:r>
                          <a:rPr lang="en-SG" sz="2400" b="0" i="1" smtClean="0">
                            <a:solidFill>
                              <a:srgbClr val="C00000"/>
                            </a:solidFill>
                            <a:latin typeface="Cambria Math" panose="02040503050406030204" pitchFamily="18" charset="0"/>
                          </a:rPr>
                          <m:t>𝐿</m:t>
                        </m:r>
                        <m:r>
                          <a:rPr lang="en-SG" sz="2400" b="0" i="1" smtClean="0">
                            <a:solidFill>
                              <a:srgbClr val="C00000"/>
                            </a:solidFill>
                            <a:latin typeface="Cambria Math" panose="02040503050406030204" pitchFamily="18" charset="0"/>
                          </a:rPr>
                          <m:t> </m:t>
                        </m:r>
                        <m:sSub>
                          <m:sSubPr>
                            <m:ctrlPr>
                              <a:rPr lang="en-SG" sz="2400" b="0" i="1" smtClean="0">
                                <a:solidFill>
                                  <a:srgbClr val="C00000"/>
                                </a:solidFill>
                                <a:latin typeface="Cambria Math" panose="02040503050406030204" pitchFamily="18" charset="0"/>
                              </a:rPr>
                            </m:ctrlPr>
                          </m:sSubPr>
                          <m:e>
                            <m:r>
                              <a:rPr lang="en-SG" sz="2400" b="0" i="1" smtClean="0">
                                <a:solidFill>
                                  <a:srgbClr val="C00000"/>
                                </a:solidFill>
                                <a:latin typeface="Cambria Math" panose="02040503050406030204" pitchFamily="18" charset="0"/>
                              </a:rPr>
                              <m:t>𝑙𝑜𝑔</m:t>
                            </m:r>
                          </m:e>
                          <m:sub>
                            <m:r>
                              <a:rPr lang="en-SG" sz="2400" b="0" i="1" smtClean="0">
                                <a:solidFill>
                                  <a:srgbClr val="C00000"/>
                                </a:solidFill>
                                <a:latin typeface="Cambria Math" panose="02040503050406030204" pitchFamily="18" charset="0"/>
                              </a:rPr>
                              <m:t>2</m:t>
                            </m:r>
                          </m:sub>
                        </m:sSub>
                        <m:r>
                          <a:rPr lang="en-SG" sz="2400" b="0" i="1" smtClean="0">
                            <a:solidFill>
                              <a:srgbClr val="C00000"/>
                            </a:solidFill>
                            <a:latin typeface="Cambria Math" panose="02040503050406030204" pitchFamily="18" charset="0"/>
                          </a:rPr>
                          <m:t> </m:t>
                        </m:r>
                        <m:r>
                          <a:rPr lang="en-SG" sz="2400" b="0" i="1" smtClean="0">
                            <a:solidFill>
                              <a:srgbClr val="C00000"/>
                            </a:solidFill>
                            <a:latin typeface="Cambria Math" panose="02040503050406030204" pitchFamily="18" charset="0"/>
                          </a:rPr>
                          <m:t>𝑁</m:t>
                        </m:r>
                      </m:oMath>
                    </m:oMathPara>
                  </a14:m>
                  <a:endParaRPr lang="en-SG" sz="2400" b="0" dirty="0">
                    <a:solidFill>
                      <a:srgbClr val="C00000"/>
                    </a:solidFill>
                  </a:endParaRPr>
                </a:p>
                <a:p>
                  <a:pPr/>
                  <a14:m>
                    <m:oMathPara xmlns:m="http://schemas.openxmlformats.org/officeDocument/2006/math">
                      <m:oMathParaPr>
                        <m:jc m:val="left"/>
                      </m:oMathParaPr>
                      <m:oMath xmlns:m="http://schemas.openxmlformats.org/officeDocument/2006/math">
                        <m:r>
                          <a:rPr lang="en-SG" sz="2400" b="0" i="1" smtClean="0">
                            <a:solidFill>
                              <a:srgbClr val="C00000"/>
                            </a:solidFill>
                            <a:latin typeface="Cambria Math" panose="02040503050406030204" pitchFamily="18" charset="0"/>
                          </a:rPr>
                          <m:t>                  =8</m:t>
                        </m:r>
                        <m:r>
                          <a:rPr lang="en-SG" sz="2400" b="0" i="1" smtClean="0">
                            <a:solidFill>
                              <a:srgbClr val="C00000"/>
                            </a:solidFill>
                            <a:latin typeface="Cambria Math" panose="02040503050406030204" pitchFamily="18" charset="0"/>
                            <a:ea typeface="Cambria Math" panose="02040503050406030204" pitchFamily="18" charset="0"/>
                          </a:rPr>
                          <m:t>×</m:t>
                        </m:r>
                        <m:f>
                          <m:fPr>
                            <m:ctrlPr>
                              <a:rPr lang="en-SG" sz="2400" b="0" i="1" smtClean="0">
                                <a:solidFill>
                                  <a:srgbClr val="C00000"/>
                                </a:solidFill>
                                <a:latin typeface="Cambria Math" panose="02040503050406030204" pitchFamily="18" charset="0"/>
                                <a:ea typeface="Cambria Math" panose="02040503050406030204" pitchFamily="18" charset="0"/>
                              </a:rPr>
                            </m:ctrlPr>
                          </m:fPr>
                          <m:num>
                            <m:sSub>
                              <m:sSubPr>
                                <m:ctrlPr>
                                  <a:rPr lang="en-SG" sz="2400" b="0" i="1" smtClean="0">
                                    <a:solidFill>
                                      <a:srgbClr val="C00000"/>
                                    </a:solidFill>
                                    <a:latin typeface="Cambria Math" panose="02040503050406030204" pitchFamily="18" charset="0"/>
                                    <a:ea typeface="Cambria Math" panose="02040503050406030204" pitchFamily="18" charset="0"/>
                                  </a:rPr>
                                </m:ctrlPr>
                              </m:sSubPr>
                              <m:e>
                                <m:r>
                                  <a:rPr lang="en-SG" sz="2400" b="0" i="1" smtClean="0">
                                    <a:solidFill>
                                      <a:srgbClr val="C00000"/>
                                    </a:solidFill>
                                    <a:latin typeface="Cambria Math" panose="02040503050406030204" pitchFamily="18" charset="0"/>
                                    <a:ea typeface="Cambria Math" panose="02040503050406030204" pitchFamily="18" charset="0"/>
                                  </a:rPr>
                                  <m:t>𝑙𝑜𝑔</m:t>
                                </m:r>
                              </m:e>
                              <m:sub>
                                <m:r>
                                  <a:rPr lang="en-SG" sz="2400" b="0" i="1" smtClean="0">
                                    <a:solidFill>
                                      <a:srgbClr val="C00000"/>
                                    </a:solidFill>
                                    <a:latin typeface="Cambria Math" panose="02040503050406030204" pitchFamily="18" charset="0"/>
                                    <a:ea typeface="Cambria Math" panose="02040503050406030204" pitchFamily="18" charset="0"/>
                                  </a:rPr>
                                  <m:t>10</m:t>
                                </m:r>
                              </m:sub>
                            </m:sSub>
                            <m:r>
                              <a:rPr lang="en-SG" sz="2400" b="0" i="1" smtClean="0">
                                <a:solidFill>
                                  <a:srgbClr val="C00000"/>
                                </a:solidFill>
                                <a:latin typeface="Cambria Math" panose="02040503050406030204" pitchFamily="18" charset="0"/>
                                <a:ea typeface="Cambria Math" panose="02040503050406030204" pitchFamily="18" charset="0"/>
                              </a:rPr>
                              <m:t> 26</m:t>
                            </m:r>
                          </m:num>
                          <m:den>
                            <m:sSub>
                              <m:sSubPr>
                                <m:ctrlPr>
                                  <a:rPr lang="en-SG" sz="2400" b="0" i="1" smtClean="0">
                                    <a:solidFill>
                                      <a:srgbClr val="C00000"/>
                                    </a:solidFill>
                                    <a:latin typeface="Cambria Math" panose="02040503050406030204" pitchFamily="18" charset="0"/>
                                    <a:ea typeface="Cambria Math" panose="02040503050406030204" pitchFamily="18" charset="0"/>
                                  </a:rPr>
                                </m:ctrlPr>
                              </m:sSubPr>
                              <m:e>
                                <m:r>
                                  <a:rPr lang="en-SG" sz="2400" b="0" i="1" smtClean="0">
                                    <a:solidFill>
                                      <a:srgbClr val="C00000"/>
                                    </a:solidFill>
                                    <a:latin typeface="Cambria Math" panose="02040503050406030204" pitchFamily="18" charset="0"/>
                                    <a:ea typeface="Cambria Math" panose="02040503050406030204" pitchFamily="18" charset="0"/>
                                  </a:rPr>
                                  <m:t>𝑙𝑜𝑔</m:t>
                                </m:r>
                              </m:e>
                              <m:sub>
                                <m:r>
                                  <a:rPr lang="en-SG" sz="2400" b="0" i="1" smtClean="0">
                                    <a:solidFill>
                                      <a:srgbClr val="C00000"/>
                                    </a:solidFill>
                                    <a:latin typeface="Cambria Math" panose="02040503050406030204" pitchFamily="18" charset="0"/>
                                    <a:ea typeface="Cambria Math" panose="02040503050406030204" pitchFamily="18" charset="0"/>
                                  </a:rPr>
                                  <m:t>10</m:t>
                                </m:r>
                              </m:sub>
                            </m:sSub>
                            <m:r>
                              <a:rPr lang="en-SG" sz="2400" b="0" i="1" smtClean="0">
                                <a:solidFill>
                                  <a:srgbClr val="C00000"/>
                                </a:solidFill>
                                <a:latin typeface="Cambria Math" panose="02040503050406030204" pitchFamily="18" charset="0"/>
                                <a:ea typeface="Cambria Math" panose="02040503050406030204" pitchFamily="18" charset="0"/>
                              </a:rPr>
                              <m:t> 2</m:t>
                            </m:r>
                          </m:den>
                        </m:f>
                      </m:oMath>
                    </m:oMathPara>
                  </a14:m>
                  <a:endParaRPr lang="en-SG" sz="2400" b="0" dirty="0">
                    <a:solidFill>
                      <a:srgbClr val="C00000"/>
                    </a:solidFill>
                  </a:endParaRPr>
                </a:p>
                <a:p>
                  <a:pPr/>
                  <a14:m>
                    <m:oMathPara xmlns:m="http://schemas.openxmlformats.org/officeDocument/2006/math">
                      <m:oMathParaPr>
                        <m:jc m:val="left"/>
                      </m:oMathParaPr>
                      <m:oMath xmlns:m="http://schemas.openxmlformats.org/officeDocument/2006/math">
                        <m:r>
                          <a:rPr lang="en-SG" sz="2400" b="0" i="1" smtClean="0">
                            <a:solidFill>
                              <a:srgbClr val="C00000"/>
                            </a:solidFill>
                            <a:latin typeface="Cambria Math" panose="02040503050406030204" pitchFamily="18" charset="0"/>
                            <a:ea typeface="Cambria Math" panose="02040503050406030204" pitchFamily="18" charset="0"/>
                          </a:rPr>
                          <m:t>                  ≈37.60</m:t>
                        </m:r>
                      </m:oMath>
                    </m:oMathPara>
                  </a14:m>
                  <a:endParaRPr lang="en-SG" sz="2400" b="0" dirty="0">
                    <a:solidFill>
                      <a:srgbClr val="C0000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603440" y="5203680"/>
                  <a:ext cx="4243664" cy="1504707"/>
                </a:xfrm>
                <a:prstGeom prst="rect">
                  <a:avLst/>
                </a:prstGeom>
                <a:blipFill>
                  <a:blip r:embed="rId4"/>
                  <a:stretch>
                    <a:fillRect l="-3305" b="-1626"/>
                  </a:stretch>
                </a:blipFill>
              </p:spPr>
              <p:txBody>
                <a:bodyPr/>
                <a:lstStyle/>
                <a:p>
                  <a:r>
                    <a:rPr lang="en-SG">
                      <a:noFill/>
                    </a:rPr>
                    <a:t> </a:t>
                  </a:r>
                </a:p>
              </p:txBody>
            </p:sp>
          </mc:Fallback>
        </mc:AlternateContent>
      </p:grpSp>
      <p:sp>
        <p:nvSpPr>
          <p:cNvPr id="17" name="TextBox 16"/>
          <p:cNvSpPr txBox="1"/>
          <p:nvPr/>
        </p:nvSpPr>
        <p:spPr>
          <a:xfrm>
            <a:off x="152400" y="5429250"/>
            <a:ext cx="4152900" cy="461665"/>
          </a:xfrm>
          <a:prstGeom prst="rect">
            <a:avLst/>
          </a:prstGeom>
          <a:noFill/>
        </p:spPr>
        <p:txBody>
          <a:bodyPr wrap="square" rtlCol="0">
            <a:spAutoFit/>
          </a:bodyPr>
          <a:lstStyle/>
          <a:p>
            <a:r>
              <a:rPr lang="en-SG" sz="2400" dirty="0">
                <a:solidFill>
                  <a:srgbClr val="C00000"/>
                </a:solidFill>
              </a:rPr>
              <a:t>How strong is the password?</a:t>
            </a:r>
          </a:p>
        </p:txBody>
      </p:sp>
      <mc:AlternateContent xmlns:mc="http://schemas.openxmlformats.org/markup-compatibility/2006" xmlns:a14="http://schemas.microsoft.com/office/drawing/2010/main">
        <mc:Choice Requires="a14">
          <p:sp>
            <p:nvSpPr>
              <p:cNvPr id="18" name="Rectangle 17"/>
              <p:cNvSpPr/>
              <p:nvPr/>
            </p:nvSpPr>
            <p:spPr>
              <a:xfrm>
                <a:off x="883855" y="5923002"/>
                <a:ext cx="3746538"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SG" sz="2400" i="1">
                              <a:solidFill>
                                <a:srgbClr val="C00000"/>
                              </a:solidFill>
                              <a:latin typeface="Cambria Math" panose="02040503050406030204" pitchFamily="18" charset="0"/>
                            </a:rPr>
                          </m:ctrlPr>
                        </m:sSupPr>
                        <m:e>
                          <m:r>
                            <a:rPr lang="en-SG" sz="2400" i="1">
                              <a:solidFill>
                                <a:srgbClr val="C00000"/>
                              </a:solidFill>
                              <a:latin typeface="Cambria Math" panose="02040503050406030204" pitchFamily="18" charset="0"/>
                            </a:rPr>
                            <m:t>2</m:t>
                          </m:r>
                        </m:e>
                        <m:sup>
                          <m:r>
                            <a:rPr lang="en-SG" sz="2400" i="1">
                              <a:solidFill>
                                <a:srgbClr val="C00000"/>
                              </a:solidFill>
                              <a:latin typeface="Cambria Math" panose="02040503050406030204" pitchFamily="18" charset="0"/>
                            </a:rPr>
                            <m:t>37.6</m:t>
                          </m:r>
                        </m:sup>
                      </m:sSup>
                      <m:r>
                        <a:rPr lang="en-SG" sz="2400" i="1">
                          <a:solidFill>
                            <a:srgbClr val="C00000"/>
                          </a:solidFill>
                          <a:latin typeface="Cambria Math" panose="02040503050406030204" pitchFamily="18" charset="0"/>
                          <a:ea typeface="Cambria Math" panose="02040503050406030204" pitchFamily="18" charset="0"/>
                        </a:rPr>
                        <m:t>≈2.1×</m:t>
                      </m:r>
                      <m:sSup>
                        <m:sSupPr>
                          <m:ctrlPr>
                            <a:rPr lang="en-SG" sz="2400" i="1">
                              <a:solidFill>
                                <a:srgbClr val="C00000"/>
                              </a:solidFill>
                              <a:latin typeface="Cambria Math" panose="02040503050406030204" pitchFamily="18" charset="0"/>
                              <a:ea typeface="Cambria Math" panose="02040503050406030204" pitchFamily="18" charset="0"/>
                            </a:rPr>
                          </m:ctrlPr>
                        </m:sSupPr>
                        <m:e>
                          <m:r>
                            <a:rPr lang="en-SG" sz="2400" i="1">
                              <a:solidFill>
                                <a:srgbClr val="C00000"/>
                              </a:solidFill>
                              <a:latin typeface="Cambria Math" panose="02040503050406030204" pitchFamily="18" charset="0"/>
                              <a:ea typeface="Cambria Math" panose="02040503050406030204" pitchFamily="18" charset="0"/>
                            </a:rPr>
                            <m:t>10</m:t>
                          </m:r>
                        </m:e>
                        <m:sup>
                          <m:r>
                            <a:rPr lang="en-SG" sz="2400" i="1">
                              <a:solidFill>
                                <a:srgbClr val="C00000"/>
                              </a:solidFill>
                              <a:latin typeface="Cambria Math" panose="02040503050406030204" pitchFamily="18" charset="0"/>
                              <a:ea typeface="Cambria Math" panose="02040503050406030204" pitchFamily="18" charset="0"/>
                            </a:rPr>
                            <m:t>11</m:t>
                          </m:r>
                        </m:sup>
                      </m:sSup>
                    </m:oMath>
                  </m:oMathPara>
                </a14:m>
                <a:endParaRPr lang="en-SG" sz="2400" dirty="0"/>
              </a:p>
              <a:p>
                <a:r>
                  <a:rPr lang="en-SG" sz="2400" dirty="0"/>
                  <a:t># of possible combination </a:t>
                </a:r>
              </a:p>
            </p:txBody>
          </p:sp>
        </mc:Choice>
        <mc:Fallback xmlns="">
          <p:sp>
            <p:nvSpPr>
              <p:cNvPr id="18" name="Rectangle 17"/>
              <p:cNvSpPr>
                <a:spLocks noRot="1" noChangeAspect="1" noMove="1" noResize="1" noEditPoints="1" noAdjustHandles="1" noChangeArrowheads="1" noChangeShapeType="1" noTextEdit="1"/>
              </p:cNvSpPr>
              <p:nvPr/>
            </p:nvSpPr>
            <p:spPr>
              <a:xfrm>
                <a:off x="883855" y="5923002"/>
                <a:ext cx="3746538" cy="830997"/>
              </a:xfrm>
              <a:prstGeom prst="rect">
                <a:avLst/>
              </a:prstGeom>
              <a:blipFill>
                <a:blip r:embed="rId5"/>
                <a:stretch>
                  <a:fillRect l="-2602" r="-1463" b="-16912"/>
                </a:stretch>
              </a:blipFill>
            </p:spPr>
            <p:txBody>
              <a:bodyPr/>
              <a:lstStyle/>
              <a:p>
                <a:r>
                  <a:rPr lang="en-GB">
                    <a:noFill/>
                  </a:rPr>
                  <a:t> </a:t>
                </a:r>
              </a:p>
            </p:txBody>
          </p:sp>
        </mc:Fallback>
      </mc:AlternateContent>
    </p:spTree>
    <p:extLst>
      <p:ext uri="{BB962C8B-B14F-4D97-AF65-F5344CB8AC3E}">
        <p14:creationId xmlns:p14="http://schemas.microsoft.com/office/powerpoint/2010/main" val="15424956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8</a:t>
            </a:r>
          </a:p>
        </p:txBody>
      </p:sp>
      <p:sp>
        <p:nvSpPr>
          <p:cNvPr id="3" name="Content Placeholder 2"/>
          <p:cNvSpPr>
            <a:spLocks noGrp="1"/>
          </p:cNvSpPr>
          <p:nvPr>
            <p:ph idx="1"/>
          </p:nvPr>
        </p:nvSpPr>
        <p:spPr/>
        <p:txBody>
          <a:bodyPr>
            <a:normAutofit/>
          </a:bodyPr>
          <a:lstStyle/>
          <a:p>
            <a:pPr marL="0" indent="0">
              <a:buNone/>
            </a:pPr>
            <a:r>
              <a:rPr lang="en-US" dirty="0"/>
              <a:t>Consider that Alice can perform actions </a:t>
            </a:r>
            <a:r>
              <a:rPr lang="en-US" i="1" dirty="0"/>
              <a:t>x</a:t>
            </a:r>
            <a:r>
              <a:rPr lang="en-US" i="1" baseline="-25000" dirty="0"/>
              <a:t>2</a:t>
            </a:r>
            <a:r>
              <a:rPr lang="en-US" dirty="0"/>
              <a:t> and </a:t>
            </a:r>
            <a:r>
              <a:rPr lang="en-US" i="1" dirty="0"/>
              <a:t>x</a:t>
            </a:r>
            <a:r>
              <a:rPr lang="en-US" i="1" baseline="-25000" dirty="0"/>
              <a:t>4</a:t>
            </a:r>
            <a:r>
              <a:rPr lang="en-US" dirty="0"/>
              <a:t> on objects </a:t>
            </a:r>
            <a:r>
              <a:rPr lang="en-US" i="1" dirty="0"/>
              <a:t>O</a:t>
            </a:r>
            <a:r>
              <a:rPr lang="en-US" i="1" baseline="-25000" dirty="0"/>
              <a:t>1</a:t>
            </a:r>
            <a:r>
              <a:rPr lang="en-US" dirty="0"/>
              <a:t> and </a:t>
            </a:r>
            <a:r>
              <a:rPr lang="en-US" i="1" dirty="0"/>
              <a:t>O</a:t>
            </a:r>
            <a:r>
              <a:rPr lang="en-US" i="1" baseline="-25000" dirty="0"/>
              <a:t>2</a:t>
            </a:r>
            <a:r>
              <a:rPr lang="en-US" dirty="0"/>
              <a:t>, that Bob can perform actions </a:t>
            </a:r>
            <a:r>
              <a:rPr lang="en-US" i="1" dirty="0"/>
              <a:t>x</a:t>
            </a:r>
            <a:r>
              <a:rPr lang="en-US" i="1" baseline="-25000" dirty="0"/>
              <a:t>2</a:t>
            </a:r>
            <a:r>
              <a:rPr lang="en-US" dirty="0"/>
              <a:t> and </a:t>
            </a:r>
            <a:r>
              <a:rPr lang="en-US" i="1" dirty="0"/>
              <a:t>x</a:t>
            </a:r>
            <a:r>
              <a:rPr lang="en-US" i="1" baseline="-25000" dirty="0"/>
              <a:t>3</a:t>
            </a:r>
            <a:r>
              <a:rPr lang="en-US" dirty="0"/>
              <a:t> on objects </a:t>
            </a:r>
            <a:r>
              <a:rPr lang="en-US" i="1" dirty="0"/>
              <a:t>O</a:t>
            </a:r>
            <a:r>
              <a:rPr lang="en-US" i="1" baseline="-25000" dirty="0"/>
              <a:t>2</a:t>
            </a:r>
            <a:r>
              <a:rPr lang="en-US" dirty="0"/>
              <a:t> and </a:t>
            </a:r>
            <a:r>
              <a:rPr lang="en-US" i="1" dirty="0"/>
              <a:t>O</a:t>
            </a:r>
            <a:r>
              <a:rPr lang="en-US" i="1" baseline="-25000" dirty="0"/>
              <a:t>3</a:t>
            </a:r>
            <a:r>
              <a:rPr lang="en-US" dirty="0"/>
              <a:t>, and the Carol can perform actions </a:t>
            </a:r>
            <a:r>
              <a:rPr lang="en-US" i="1" dirty="0"/>
              <a:t>x</a:t>
            </a:r>
            <a:r>
              <a:rPr lang="en-US" i="1" baseline="-25000" dirty="0"/>
              <a:t>1</a:t>
            </a:r>
            <a:r>
              <a:rPr lang="en-US" dirty="0"/>
              <a:t> and </a:t>
            </a:r>
            <a:r>
              <a:rPr lang="en-US" i="1" dirty="0"/>
              <a:t>x</a:t>
            </a:r>
            <a:r>
              <a:rPr lang="en-US" i="1" baseline="-25000" dirty="0"/>
              <a:t>3</a:t>
            </a:r>
            <a:r>
              <a:rPr lang="en-US" dirty="0"/>
              <a:t> on objects </a:t>
            </a:r>
            <a:r>
              <a:rPr lang="en-US" i="1" dirty="0"/>
              <a:t>O</a:t>
            </a:r>
            <a:r>
              <a:rPr lang="en-US" i="1" baseline="-25000" dirty="0"/>
              <a:t>3</a:t>
            </a:r>
            <a:r>
              <a:rPr lang="en-US" dirty="0"/>
              <a:t> </a:t>
            </a:r>
            <a:r>
              <a:rPr lang="da-DK" dirty="0"/>
              <a:t>and </a:t>
            </a:r>
            <a:r>
              <a:rPr lang="da-DK" i="1" dirty="0"/>
              <a:t>O</a:t>
            </a:r>
            <a:r>
              <a:rPr lang="da-DK" i="1" baseline="-25000" dirty="0"/>
              <a:t>1</a:t>
            </a:r>
            <a:r>
              <a:rPr lang="da-DK" dirty="0"/>
              <a:t>.</a:t>
            </a:r>
          </a:p>
          <a:p>
            <a:pPr marL="514350" lvl="1" indent="-514350">
              <a:buFont typeface="+mj-lt"/>
              <a:buAutoNum type="alphaLcParenR"/>
            </a:pPr>
            <a:r>
              <a:rPr lang="en-US" sz="2800" dirty="0"/>
              <a:t>Consider that two users can collaborate to perform an action on an object if and only if they are each independently allowed to perform that action on the object. What collaborations are possible?</a:t>
            </a:r>
          </a:p>
          <a:p>
            <a:pPr marL="0" lvl="1" indent="0">
              <a:buNone/>
            </a:pPr>
            <a:endParaRPr lang="en-US" sz="2800" dirty="0"/>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80</a:t>
            </a:fld>
            <a:endParaRPr lang="en-US" dirty="0"/>
          </a:p>
        </p:txBody>
      </p:sp>
      <p:pic>
        <p:nvPicPr>
          <p:cNvPr id="8" name="Picture 7">
            <a:extLst>
              <a:ext uri="{FF2B5EF4-FFF2-40B4-BE49-F238E27FC236}">
                <a16:creationId xmlns:a16="http://schemas.microsoft.com/office/drawing/2014/main" id="{04F6C106-16E3-447A-9F97-CFF26BDDAC73}"/>
              </a:ext>
            </a:extLst>
          </p:cNvPr>
          <p:cNvPicPr>
            <a:picLocks noChangeAspect="1"/>
          </p:cNvPicPr>
          <p:nvPr/>
        </p:nvPicPr>
        <p:blipFill>
          <a:blip r:embed="rId2"/>
          <a:stretch>
            <a:fillRect/>
          </a:stretch>
        </p:blipFill>
        <p:spPr>
          <a:xfrm>
            <a:off x="3429000" y="5050971"/>
            <a:ext cx="5214468" cy="1502229"/>
          </a:xfrm>
          <a:prstGeom prst="rect">
            <a:avLst/>
          </a:prstGeom>
        </p:spPr>
      </p:pic>
    </p:spTree>
    <p:extLst>
      <p:ext uri="{BB962C8B-B14F-4D97-AF65-F5344CB8AC3E}">
        <p14:creationId xmlns:p14="http://schemas.microsoft.com/office/powerpoint/2010/main" val="14322425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8</a:t>
            </a:r>
          </a:p>
        </p:txBody>
      </p:sp>
      <p:sp>
        <p:nvSpPr>
          <p:cNvPr id="3" name="Slide Number Placeholder 2"/>
          <p:cNvSpPr>
            <a:spLocks noGrp="1"/>
          </p:cNvSpPr>
          <p:nvPr>
            <p:ph type="sldNum" sz="quarter" idx="12"/>
          </p:nvPr>
        </p:nvSpPr>
        <p:spPr/>
        <p:txBody>
          <a:bodyPr/>
          <a:lstStyle/>
          <a:p>
            <a:fld id="{E2C47F1E-AC7B-4302-B773-36DEFE2CC4A8}" type="slidenum">
              <a:rPr lang="en-US" smtClean="0"/>
              <a:pPr/>
              <a:t>81</a:t>
            </a:fld>
            <a:endParaRPr lang="en-US" dirty="0"/>
          </a:p>
        </p:txBody>
      </p:sp>
      <p:graphicFrame>
        <p:nvGraphicFramePr>
          <p:cNvPr id="5" name="Content Placeholder 4"/>
          <p:cNvGraphicFramePr>
            <a:graphicFrameLocks noGrp="1"/>
          </p:cNvGraphicFramePr>
          <p:nvPr>
            <p:ph sz="quarter" idx="1"/>
          </p:nvPr>
        </p:nvGraphicFramePr>
        <p:xfrm>
          <a:off x="301625" y="1908175"/>
          <a:ext cx="3813176" cy="1483360"/>
        </p:xfrm>
        <a:graphic>
          <a:graphicData uri="http://schemas.openxmlformats.org/drawingml/2006/table">
            <a:tbl>
              <a:tblPr firstRow="1" bandRow="1">
                <a:tableStyleId>{1FECB4D8-DB02-4DC6-A0A2-4F2EBAE1DC90}</a:tableStyleId>
              </a:tblPr>
              <a:tblGrid>
                <a:gridCol w="953294">
                  <a:extLst>
                    <a:ext uri="{9D8B030D-6E8A-4147-A177-3AD203B41FA5}">
                      <a16:colId xmlns:a16="http://schemas.microsoft.com/office/drawing/2014/main" val="20000"/>
                    </a:ext>
                  </a:extLst>
                </a:gridCol>
                <a:gridCol w="953294">
                  <a:extLst>
                    <a:ext uri="{9D8B030D-6E8A-4147-A177-3AD203B41FA5}">
                      <a16:colId xmlns:a16="http://schemas.microsoft.com/office/drawing/2014/main" val="20001"/>
                    </a:ext>
                  </a:extLst>
                </a:gridCol>
                <a:gridCol w="953294">
                  <a:extLst>
                    <a:ext uri="{9D8B030D-6E8A-4147-A177-3AD203B41FA5}">
                      <a16:colId xmlns:a16="http://schemas.microsoft.com/office/drawing/2014/main" val="20002"/>
                    </a:ext>
                  </a:extLst>
                </a:gridCol>
                <a:gridCol w="953294">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O1</a:t>
                      </a:r>
                    </a:p>
                  </a:txBody>
                  <a:tcPr/>
                </a:tc>
                <a:tc>
                  <a:txBody>
                    <a:bodyPr/>
                    <a:lstStyle/>
                    <a:p>
                      <a:pPr algn="ctr"/>
                      <a:r>
                        <a:rPr lang="en-US" dirty="0"/>
                        <a:t>O2</a:t>
                      </a:r>
                    </a:p>
                  </a:txBody>
                  <a:tcPr/>
                </a:tc>
                <a:tc>
                  <a:txBody>
                    <a:bodyPr/>
                    <a:lstStyle/>
                    <a:p>
                      <a:pPr algn="ctr"/>
                      <a:r>
                        <a:rPr lang="en-US" dirty="0"/>
                        <a:t>O3</a:t>
                      </a:r>
                    </a:p>
                  </a:txBody>
                  <a:tcPr/>
                </a:tc>
                <a:extLst>
                  <a:ext uri="{0D108BD9-81ED-4DB2-BD59-A6C34878D82A}">
                    <a16:rowId xmlns:a16="http://schemas.microsoft.com/office/drawing/2014/main" val="10000"/>
                  </a:ext>
                </a:extLst>
              </a:tr>
              <a:tr h="370840">
                <a:tc>
                  <a:txBody>
                    <a:bodyPr/>
                    <a:lstStyle/>
                    <a:p>
                      <a:pPr algn="ctr"/>
                      <a:r>
                        <a:rPr lang="en-US" dirty="0"/>
                        <a:t>Alice</a:t>
                      </a:r>
                    </a:p>
                  </a:txBody>
                  <a:tcPr/>
                </a:tc>
                <a:tc>
                  <a:txBody>
                    <a:bodyPr/>
                    <a:lstStyle/>
                    <a:p>
                      <a:pPr algn="ctr"/>
                      <a:r>
                        <a:rPr lang="en-US" dirty="0"/>
                        <a:t>X2,</a:t>
                      </a:r>
                      <a:r>
                        <a:rPr lang="en-US" baseline="0" dirty="0"/>
                        <a:t> X4</a:t>
                      </a:r>
                      <a:endParaRPr lang="en-US" dirty="0"/>
                    </a:p>
                  </a:txBody>
                  <a:tcPr/>
                </a:tc>
                <a:tc>
                  <a:txBody>
                    <a:bodyPr/>
                    <a:lstStyle/>
                    <a:p>
                      <a:pPr algn="ctr"/>
                      <a:r>
                        <a:rPr lang="en-US" dirty="0"/>
                        <a:t>X2, X4</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t>Bob</a:t>
                      </a:r>
                    </a:p>
                  </a:txBody>
                  <a:tcPr/>
                </a:tc>
                <a:tc>
                  <a:txBody>
                    <a:bodyPr/>
                    <a:lstStyle/>
                    <a:p>
                      <a:pPr algn="ctr"/>
                      <a:endParaRPr lang="en-US" dirty="0"/>
                    </a:p>
                  </a:txBody>
                  <a:tcPr/>
                </a:tc>
                <a:tc>
                  <a:txBody>
                    <a:bodyPr/>
                    <a:lstStyle/>
                    <a:p>
                      <a:pPr algn="ctr"/>
                      <a:r>
                        <a:rPr lang="en-US" dirty="0"/>
                        <a:t>X2, X3</a:t>
                      </a:r>
                    </a:p>
                  </a:txBody>
                  <a:tcPr/>
                </a:tc>
                <a:tc>
                  <a:txBody>
                    <a:bodyPr/>
                    <a:lstStyle/>
                    <a:p>
                      <a:pPr algn="ctr"/>
                      <a:r>
                        <a:rPr lang="en-US" dirty="0"/>
                        <a:t>X2, X3</a:t>
                      </a:r>
                    </a:p>
                  </a:txBody>
                  <a:tcPr/>
                </a:tc>
                <a:extLst>
                  <a:ext uri="{0D108BD9-81ED-4DB2-BD59-A6C34878D82A}">
                    <a16:rowId xmlns:a16="http://schemas.microsoft.com/office/drawing/2014/main" val="10002"/>
                  </a:ext>
                </a:extLst>
              </a:tr>
              <a:tr h="370840">
                <a:tc>
                  <a:txBody>
                    <a:bodyPr/>
                    <a:lstStyle/>
                    <a:p>
                      <a:pPr algn="ctr"/>
                      <a:r>
                        <a:rPr lang="en-US" dirty="0"/>
                        <a:t>Carol</a:t>
                      </a:r>
                    </a:p>
                  </a:txBody>
                  <a:tcPr/>
                </a:tc>
                <a:tc>
                  <a:txBody>
                    <a:bodyPr/>
                    <a:lstStyle/>
                    <a:p>
                      <a:pPr algn="ctr"/>
                      <a:r>
                        <a:rPr lang="en-US" dirty="0"/>
                        <a:t>X1, X3</a:t>
                      </a:r>
                    </a:p>
                  </a:txBody>
                  <a:tcPr/>
                </a:tc>
                <a:tc>
                  <a:txBody>
                    <a:bodyPr/>
                    <a:lstStyle/>
                    <a:p>
                      <a:pPr algn="ctr"/>
                      <a:endParaRPr lang="en-US" dirty="0"/>
                    </a:p>
                  </a:txBody>
                  <a:tcPr/>
                </a:tc>
                <a:tc>
                  <a:txBody>
                    <a:bodyPr/>
                    <a:lstStyle/>
                    <a:p>
                      <a:pPr algn="ctr"/>
                      <a:r>
                        <a:rPr lang="en-US" dirty="0"/>
                        <a:t>X1, X3</a:t>
                      </a:r>
                    </a:p>
                  </a:txBody>
                  <a:tcPr/>
                </a:tc>
                <a:extLst>
                  <a:ext uri="{0D108BD9-81ED-4DB2-BD59-A6C34878D82A}">
                    <a16:rowId xmlns:a16="http://schemas.microsoft.com/office/drawing/2014/main" val="10003"/>
                  </a:ext>
                </a:extLst>
              </a:tr>
            </a:tbl>
          </a:graphicData>
        </a:graphic>
      </p:graphicFrame>
      <p:sp>
        <p:nvSpPr>
          <p:cNvPr id="11" name="TextBox 10"/>
          <p:cNvSpPr txBox="1"/>
          <p:nvPr/>
        </p:nvSpPr>
        <p:spPr>
          <a:xfrm>
            <a:off x="152400" y="1371600"/>
            <a:ext cx="422712" cy="461665"/>
          </a:xfrm>
          <a:prstGeom prst="rect">
            <a:avLst/>
          </a:prstGeom>
          <a:noFill/>
        </p:spPr>
        <p:txBody>
          <a:bodyPr wrap="none" rtlCol="0">
            <a:spAutoFit/>
          </a:bodyPr>
          <a:lstStyle/>
          <a:p>
            <a:r>
              <a:rPr lang="en-US" sz="2400" dirty="0"/>
              <a:t>a.</a:t>
            </a:r>
          </a:p>
        </p:txBody>
      </p:sp>
      <p:grpSp>
        <p:nvGrpSpPr>
          <p:cNvPr id="10" name="Group 9"/>
          <p:cNvGrpSpPr/>
          <p:nvPr/>
        </p:nvGrpSpPr>
        <p:grpSpPr>
          <a:xfrm>
            <a:off x="304800" y="1908175"/>
            <a:ext cx="8534400" cy="3072864"/>
            <a:chOff x="304800" y="3722331"/>
            <a:chExt cx="8534400" cy="3072864"/>
          </a:xfrm>
        </p:grpSpPr>
        <p:graphicFrame>
          <p:nvGraphicFramePr>
            <p:cNvPr id="9" name="Content Placeholder 4"/>
            <p:cNvGraphicFramePr>
              <a:graphicFrameLocks/>
            </p:cNvGraphicFramePr>
            <p:nvPr/>
          </p:nvGraphicFramePr>
          <p:xfrm>
            <a:off x="4692921" y="3722331"/>
            <a:ext cx="3813176" cy="1483360"/>
          </p:xfrm>
          <a:graphic>
            <a:graphicData uri="http://schemas.openxmlformats.org/drawingml/2006/table">
              <a:tbl>
                <a:tblPr firstRow="1" bandRow="1">
                  <a:tableStyleId>{1FECB4D8-DB02-4DC6-A0A2-4F2EBAE1DC90}</a:tableStyleId>
                </a:tblPr>
                <a:tblGrid>
                  <a:gridCol w="953294">
                    <a:extLst>
                      <a:ext uri="{9D8B030D-6E8A-4147-A177-3AD203B41FA5}">
                        <a16:colId xmlns:a16="http://schemas.microsoft.com/office/drawing/2014/main" val="20000"/>
                      </a:ext>
                    </a:extLst>
                  </a:gridCol>
                  <a:gridCol w="953294">
                    <a:extLst>
                      <a:ext uri="{9D8B030D-6E8A-4147-A177-3AD203B41FA5}">
                        <a16:colId xmlns:a16="http://schemas.microsoft.com/office/drawing/2014/main" val="20001"/>
                      </a:ext>
                    </a:extLst>
                  </a:gridCol>
                  <a:gridCol w="953294">
                    <a:extLst>
                      <a:ext uri="{9D8B030D-6E8A-4147-A177-3AD203B41FA5}">
                        <a16:colId xmlns:a16="http://schemas.microsoft.com/office/drawing/2014/main" val="20002"/>
                      </a:ext>
                    </a:extLst>
                  </a:gridCol>
                  <a:gridCol w="953294">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O1</a:t>
                        </a:r>
                      </a:p>
                    </a:txBody>
                    <a:tcPr/>
                  </a:tc>
                  <a:tc>
                    <a:txBody>
                      <a:bodyPr/>
                      <a:lstStyle/>
                      <a:p>
                        <a:pPr algn="ctr"/>
                        <a:r>
                          <a:rPr lang="en-US" dirty="0"/>
                          <a:t>O2</a:t>
                        </a:r>
                      </a:p>
                    </a:txBody>
                    <a:tcPr/>
                  </a:tc>
                  <a:tc>
                    <a:txBody>
                      <a:bodyPr/>
                      <a:lstStyle/>
                      <a:p>
                        <a:pPr algn="ctr"/>
                        <a:r>
                          <a:rPr lang="en-US" dirty="0"/>
                          <a:t>O3</a:t>
                        </a:r>
                      </a:p>
                    </a:txBody>
                    <a:tcPr/>
                  </a:tc>
                  <a:extLst>
                    <a:ext uri="{0D108BD9-81ED-4DB2-BD59-A6C34878D82A}">
                      <a16:rowId xmlns:a16="http://schemas.microsoft.com/office/drawing/2014/main" val="10000"/>
                    </a:ext>
                  </a:extLst>
                </a:tr>
                <a:tr h="370840">
                  <a:tc>
                    <a:txBody>
                      <a:bodyPr/>
                      <a:lstStyle/>
                      <a:p>
                        <a:pPr algn="ctr"/>
                        <a:r>
                          <a:rPr lang="en-US" dirty="0"/>
                          <a:t>Alice</a:t>
                        </a:r>
                      </a:p>
                    </a:txBody>
                    <a:tcPr/>
                  </a:tc>
                  <a:tc>
                    <a:txBody>
                      <a:bodyPr/>
                      <a:lstStyle/>
                      <a:p>
                        <a:pPr algn="ctr"/>
                        <a:r>
                          <a:rPr lang="en-US" dirty="0"/>
                          <a:t>X2,</a:t>
                        </a:r>
                        <a:r>
                          <a:rPr lang="en-US" baseline="0" dirty="0"/>
                          <a:t> X4</a:t>
                        </a:r>
                        <a:endParaRPr lang="en-US" dirty="0"/>
                      </a:p>
                    </a:txBody>
                    <a:tcPr/>
                  </a:tc>
                  <a:tc>
                    <a:txBody>
                      <a:bodyPr/>
                      <a:lstStyle/>
                      <a:p>
                        <a:pPr algn="ctr"/>
                        <a:r>
                          <a:rPr lang="en-US" b="1" dirty="0">
                            <a:solidFill>
                              <a:srgbClr val="FF0000"/>
                            </a:solidFill>
                          </a:rPr>
                          <a:t>X2</a:t>
                        </a:r>
                        <a:r>
                          <a:rPr lang="en-US" dirty="0"/>
                          <a:t>, X4</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t>Bob</a:t>
                        </a:r>
                      </a:p>
                    </a:txBody>
                    <a:tcPr/>
                  </a:tc>
                  <a:tc>
                    <a:txBody>
                      <a:bodyPr/>
                      <a:lstStyle/>
                      <a:p>
                        <a:pPr algn="ctr"/>
                        <a:endParaRPr lang="en-US" dirty="0"/>
                      </a:p>
                    </a:txBody>
                    <a:tcPr/>
                  </a:tc>
                  <a:tc>
                    <a:txBody>
                      <a:bodyPr/>
                      <a:lstStyle/>
                      <a:p>
                        <a:pPr algn="ctr"/>
                        <a:r>
                          <a:rPr lang="en-US" b="1" dirty="0">
                            <a:solidFill>
                              <a:srgbClr val="FF0000"/>
                            </a:solidFill>
                          </a:rPr>
                          <a:t>X2</a:t>
                        </a:r>
                        <a:r>
                          <a:rPr lang="en-US" dirty="0"/>
                          <a:t>, X3</a:t>
                        </a:r>
                      </a:p>
                    </a:txBody>
                    <a:tcPr/>
                  </a:tc>
                  <a:tc>
                    <a:txBody>
                      <a:bodyPr/>
                      <a:lstStyle/>
                      <a:p>
                        <a:pPr algn="ctr"/>
                        <a:r>
                          <a:rPr lang="en-US" dirty="0"/>
                          <a:t>X2, </a:t>
                        </a:r>
                        <a:r>
                          <a:rPr lang="en-US" b="1" dirty="0">
                            <a:solidFill>
                              <a:srgbClr val="FF0000"/>
                            </a:solidFill>
                          </a:rPr>
                          <a:t>X3</a:t>
                        </a:r>
                      </a:p>
                    </a:txBody>
                    <a:tcPr/>
                  </a:tc>
                  <a:extLst>
                    <a:ext uri="{0D108BD9-81ED-4DB2-BD59-A6C34878D82A}">
                      <a16:rowId xmlns:a16="http://schemas.microsoft.com/office/drawing/2014/main" val="10002"/>
                    </a:ext>
                  </a:extLst>
                </a:tr>
                <a:tr h="370840">
                  <a:tc>
                    <a:txBody>
                      <a:bodyPr/>
                      <a:lstStyle/>
                      <a:p>
                        <a:pPr algn="ctr"/>
                        <a:r>
                          <a:rPr lang="en-US" dirty="0"/>
                          <a:t>Carol</a:t>
                        </a:r>
                      </a:p>
                    </a:txBody>
                    <a:tcPr/>
                  </a:tc>
                  <a:tc>
                    <a:txBody>
                      <a:bodyPr/>
                      <a:lstStyle/>
                      <a:p>
                        <a:pPr algn="ctr"/>
                        <a:r>
                          <a:rPr lang="en-US" dirty="0"/>
                          <a:t>X1, X3</a:t>
                        </a:r>
                      </a:p>
                    </a:txBody>
                    <a:tcPr/>
                  </a:tc>
                  <a:tc>
                    <a:txBody>
                      <a:bodyPr/>
                      <a:lstStyle/>
                      <a:p>
                        <a:pPr algn="ctr"/>
                        <a:endParaRPr lang="en-US" dirty="0"/>
                      </a:p>
                    </a:txBody>
                    <a:tcPr/>
                  </a:tc>
                  <a:tc>
                    <a:txBody>
                      <a:bodyPr/>
                      <a:lstStyle/>
                      <a:p>
                        <a:pPr algn="ctr"/>
                        <a:r>
                          <a:rPr lang="en-US" dirty="0"/>
                          <a:t>X1, </a:t>
                        </a:r>
                        <a:r>
                          <a:rPr lang="en-US" b="1" dirty="0">
                            <a:solidFill>
                              <a:srgbClr val="FF0000"/>
                            </a:solidFill>
                          </a:rPr>
                          <a:t>X3</a:t>
                        </a:r>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304800" y="5410200"/>
              <a:ext cx="8534400" cy="1384995"/>
            </a:xfrm>
            <a:prstGeom prst="rect">
              <a:avLst/>
            </a:prstGeom>
            <a:noFill/>
          </p:spPr>
          <p:txBody>
            <a:bodyPr wrap="square" rtlCol="0">
              <a:spAutoFit/>
            </a:bodyPr>
            <a:lstStyle/>
            <a:p>
              <a:r>
                <a:rPr lang="en-US" sz="2800" dirty="0">
                  <a:solidFill>
                    <a:srgbClr val="C4130F"/>
                  </a:solidFill>
                </a:rPr>
                <a:t>Two collaborations – Alice and Bob can collaborate to perform activity X2, and Bob and Carol can collaborate to perform activity X3.</a:t>
              </a:r>
            </a:p>
          </p:txBody>
        </p:sp>
      </p:grpSp>
    </p:spTree>
    <p:extLst>
      <p:ext uri="{BB962C8B-B14F-4D97-AF65-F5344CB8AC3E}">
        <p14:creationId xmlns:p14="http://schemas.microsoft.com/office/powerpoint/2010/main" val="2651034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8 (…continue…)</a:t>
            </a:r>
          </a:p>
        </p:txBody>
      </p:sp>
      <p:sp>
        <p:nvSpPr>
          <p:cNvPr id="3" name="Content Placeholder 2"/>
          <p:cNvSpPr>
            <a:spLocks noGrp="1"/>
          </p:cNvSpPr>
          <p:nvPr>
            <p:ph idx="1"/>
          </p:nvPr>
        </p:nvSpPr>
        <p:spPr>
          <a:xfrm>
            <a:off x="457200" y="1391026"/>
            <a:ext cx="8229600" cy="4876800"/>
          </a:xfrm>
        </p:spPr>
        <p:txBody>
          <a:bodyPr>
            <a:noAutofit/>
          </a:bodyPr>
          <a:lstStyle/>
          <a:p>
            <a:pPr marL="457200" indent="-457200">
              <a:buClr>
                <a:srgbClr val="C00000"/>
              </a:buClr>
              <a:buFont typeface="+mj-lt"/>
              <a:buAutoNum type="alphaLcParenR" startAt="2"/>
            </a:pPr>
            <a:r>
              <a:rPr lang="en-US" sz="2400" dirty="0"/>
              <a:t>We want to ensure that each action can be performed collaboratively on at least one object, and that every object can have at least one collaborative action occurring on it.</a:t>
            </a:r>
          </a:p>
          <a:p>
            <a:pPr marL="1062990" lvl="2" indent="-514350">
              <a:buClr>
                <a:srgbClr val="C00000"/>
              </a:buClr>
              <a:buFont typeface="+mj-lt"/>
              <a:buAutoNum type="romanLcPeriod"/>
            </a:pPr>
            <a:r>
              <a:rPr lang="en-US" sz="2400" dirty="0"/>
              <a:t>Describe a set of changes to the permissions that would allow this.</a:t>
            </a:r>
          </a:p>
          <a:p>
            <a:pPr marL="1062990" lvl="2" indent="-514350">
              <a:buClr>
                <a:srgbClr val="C00000"/>
              </a:buClr>
              <a:buFont typeface="+mj-lt"/>
              <a:buAutoNum type="romanLcPeriod"/>
            </a:pPr>
            <a:r>
              <a:rPr lang="en-US" sz="2400" dirty="0"/>
              <a:t>If adding a single permission for a single object counts as a single change, what is the minimal number of changes required to obtain the desired property?</a:t>
            </a:r>
          </a:p>
          <a:p>
            <a:pPr marL="1062990" lvl="2" indent="-514350">
              <a:buClr>
                <a:srgbClr val="C00000"/>
              </a:buClr>
              <a:buFont typeface="+mj-lt"/>
              <a:buAutoNum type="romanLcPeriod"/>
            </a:pPr>
            <a:r>
              <a:rPr lang="en-US" sz="2400" dirty="0"/>
              <a:t>If you added an additional user, without cost, would the answer to the previous question be the same? Explain</a:t>
            </a: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82</a:t>
            </a:fld>
            <a:endParaRPr lang="en-US" dirty="0"/>
          </a:p>
        </p:txBody>
      </p:sp>
    </p:spTree>
    <p:extLst>
      <p:ext uri="{BB962C8B-B14F-4D97-AF65-F5344CB8AC3E}">
        <p14:creationId xmlns:p14="http://schemas.microsoft.com/office/powerpoint/2010/main" val="3689676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8</a:t>
            </a:r>
          </a:p>
        </p:txBody>
      </p:sp>
      <p:sp>
        <p:nvSpPr>
          <p:cNvPr id="3" name="Slide Number Placeholder 2"/>
          <p:cNvSpPr>
            <a:spLocks noGrp="1"/>
          </p:cNvSpPr>
          <p:nvPr>
            <p:ph type="sldNum" sz="quarter" idx="12"/>
          </p:nvPr>
        </p:nvSpPr>
        <p:spPr/>
        <p:txBody>
          <a:bodyPr/>
          <a:lstStyle/>
          <a:p>
            <a:fld id="{E2C47F1E-AC7B-4302-B773-36DEFE2CC4A8}" type="slidenum">
              <a:rPr lang="en-US" smtClean="0"/>
              <a:pPr/>
              <a:t>83</a:t>
            </a:fld>
            <a:endParaRPr lang="en-US" dirty="0"/>
          </a:p>
        </p:txBody>
      </p:sp>
      <p:graphicFrame>
        <p:nvGraphicFramePr>
          <p:cNvPr id="5" name="Content Placeholder 4"/>
          <p:cNvGraphicFramePr>
            <a:graphicFrameLocks noGrp="1"/>
          </p:cNvGraphicFramePr>
          <p:nvPr>
            <p:ph sz="quarter" idx="1"/>
          </p:nvPr>
        </p:nvGraphicFramePr>
        <p:xfrm>
          <a:off x="301625" y="2162513"/>
          <a:ext cx="3813176" cy="1483360"/>
        </p:xfrm>
        <a:graphic>
          <a:graphicData uri="http://schemas.openxmlformats.org/drawingml/2006/table">
            <a:tbl>
              <a:tblPr firstRow="1" bandRow="1">
                <a:tableStyleId>{1FECB4D8-DB02-4DC6-A0A2-4F2EBAE1DC90}</a:tableStyleId>
              </a:tblPr>
              <a:tblGrid>
                <a:gridCol w="953294">
                  <a:extLst>
                    <a:ext uri="{9D8B030D-6E8A-4147-A177-3AD203B41FA5}">
                      <a16:colId xmlns:a16="http://schemas.microsoft.com/office/drawing/2014/main" val="20000"/>
                    </a:ext>
                  </a:extLst>
                </a:gridCol>
                <a:gridCol w="953294">
                  <a:extLst>
                    <a:ext uri="{9D8B030D-6E8A-4147-A177-3AD203B41FA5}">
                      <a16:colId xmlns:a16="http://schemas.microsoft.com/office/drawing/2014/main" val="20001"/>
                    </a:ext>
                  </a:extLst>
                </a:gridCol>
                <a:gridCol w="953294">
                  <a:extLst>
                    <a:ext uri="{9D8B030D-6E8A-4147-A177-3AD203B41FA5}">
                      <a16:colId xmlns:a16="http://schemas.microsoft.com/office/drawing/2014/main" val="20002"/>
                    </a:ext>
                  </a:extLst>
                </a:gridCol>
                <a:gridCol w="953294">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O1</a:t>
                      </a:r>
                    </a:p>
                  </a:txBody>
                  <a:tcPr/>
                </a:tc>
                <a:tc>
                  <a:txBody>
                    <a:bodyPr/>
                    <a:lstStyle/>
                    <a:p>
                      <a:pPr algn="ctr"/>
                      <a:r>
                        <a:rPr lang="en-US" dirty="0"/>
                        <a:t>O2</a:t>
                      </a:r>
                    </a:p>
                  </a:txBody>
                  <a:tcPr/>
                </a:tc>
                <a:tc>
                  <a:txBody>
                    <a:bodyPr/>
                    <a:lstStyle/>
                    <a:p>
                      <a:pPr algn="ctr"/>
                      <a:r>
                        <a:rPr lang="en-US" dirty="0"/>
                        <a:t>O3</a:t>
                      </a:r>
                    </a:p>
                  </a:txBody>
                  <a:tcPr/>
                </a:tc>
                <a:extLst>
                  <a:ext uri="{0D108BD9-81ED-4DB2-BD59-A6C34878D82A}">
                    <a16:rowId xmlns:a16="http://schemas.microsoft.com/office/drawing/2014/main" val="10000"/>
                  </a:ext>
                </a:extLst>
              </a:tr>
              <a:tr h="370840">
                <a:tc>
                  <a:txBody>
                    <a:bodyPr/>
                    <a:lstStyle/>
                    <a:p>
                      <a:pPr algn="ctr"/>
                      <a:r>
                        <a:rPr lang="en-US" dirty="0"/>
                        <a:t>Alice</a:t>
                      </a:r>
                    </a:p>
                  </a:txBody>
                  <a:tcPr/>
                </a:tc>
                <a:tc>
                  <a:txBody>
                    <a:bodyPr/>
                    <a:lstStyle/>
                    <a:p>
                      <a:pPr algn="ctr"/>
                      <a:r>
                        <a:rPr lang="en-US" dirty="0"/>
                        <a:t>X2,</a:t>
                      </a:r>
                      <a:r>
                        <a:rPr lang="en-US" baseline="0" dirty="0"/>
                        <a:t> X4</a:t>
                      </a:r>
                      <a:endParaRPr lang="en-US" dirty="0"/>
                    </a:p>
                  </a:txBody>
                  <a:tcPr/>
                </a:tc>
                <a:tc>
                  <a:txBody>
                    <a:bodyPr/>
                    <a:lstStyle/>
                    <a:p>
                      <a:pPr algn="ctr"/>
                      <a:r>
                        <a:rPr lang="en-US" dirty="0"/>
                        <a:t>X2, X4</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US" dirty="0"/>
                        <a:t>Bob</a:t>
                      </a:r>
                    </a:p>
                  </a:txBody>
                  <a:tcPr/>
                </a:tc>
                <a:tc>
                  <a:txBody>
                    <a:bodyPr/>
                    <a:lstStyle/>
                    <a:p>
                      <a:pPr algn="ctr"/>
                      <a:endParaRPr lang="en-US" dirty="0"/>
                    </a:p>
                  </a:txBody>
                  <a:tcPr/>
                </a:tc>
                <a:tc>
                  <a:txBody>
                    <a:bodyPr/>
                    <a:lstStyle/>
                    <a:p>
                      <a:pPr algn="ctr"/>
                      <a:r>
                        <a:rPr lang="en-US" dirty="0"/>
                        <a:t>X2, X3</a:t>
                      </a:r>
                    </a:p>
                  </a:txBody>
                  <a:tcPr/>
                </a:tc>
                <a:tc>
                  <a:txBody>
                    <a:bodyPr/>
                    <a:lstStyle/>
                    <a:p>
                      <a:pPr algn="ctr"/>
                      <a:r>
                        <a:rPr lang="en-US" dirty="0"/>
                        <a:t>X2, X3</a:t>
                      </a:r>
                    </a:p>
                  </a:txBody>
                  <a:tcPr/>
                </a:tc>
                <a:extLst>
                  <a:ext uri="{0D108BD9-81ED-4DB2-BD59-A6C34878D82A}">
                    <a16:rowId xmlns:a16="http://schemas.microsoft.com/office/drawing/2014/main" val="10002"/>
                  </a:ext>
                </a:extLst>
              </a:tr>
              <a:tr h="370840">
                <a:tc>
                  <a:txBody>
                    <a:bodyPr/>
                    <a:lstStyle/>
                    <a:p>
                      <a:pPr algn="ctr"/>
                      <a:r>
                        <a:rPr lang="en-US" dirty="0"/>
                        <a:t>Carol</a:t>
                      </a:r>
                    </a:p>
                  </a:txBody>
                  <a:tcPr/>
                </a:tc>
                <a:tc>
                  <a:txBody>
                    <a:bodyPr/>
                    <a:lstStyle/>
                    <a:p>
                      <a:pPr algn="ctr"/>
                      <a:r>
                        <a:rPr lang="en-US" dirty="0"/>
                        <a:t>X1, X3</a:t>
                      </a:r>
                    </a:p>
                  </a:txBody>
                  <a:tcPr/>
                </a:tc>
                <a:tc>
                  <a:txBody>
                    <a:bodyPr/>
                    <a:lstStyle/>
                    <a:p>
                      <a:pPr algn="ctr"/>
                      <a:endParaRPr lang="en-US" dirty="0"/>
                    </a:p>
                  </a:txBody>
                  <a:tcPr/>
                </a:tc>
                <a:tc>
                  <a:txBody>
                    <a:bodyPr/>
                    <a:lstStyle/>
                    <a:p>
                      <a:pPr algn="ctr"/>
                      <a:r>
                        <a:rPr lang="en-US" dirty="0"/>
                        <a:t>X1, X3</a:t>
                      </a:r>
                    </a:p>
                  </a:txBody>
                  <a:tcPr/>
                </a:tc>
                <a:extLst>
                  <a:ext uri="{0D108BD9-81ED-4DB2-BD59-A6C34878D82A}">
                    <a16:rowId xmlns:a16="http://schemas.microsoft.com/office/drawing/2014/main" val="10003"/>
                  </a:ext>
                </a:extLst>
              </a:tr>
            </a:tbl>
          </a:graphicData>
        </a:graphic>
      </p:graphicFrame>
      <p:graphicFrame>
        <p:nvGraphicFramePr>
          <p:cNvPr id="7" name="Content Placeholder 4"/>
          <p:cNvGraphicFramePr>
            <a:graphicFrameLocks/>
          </p:cNvGraphicFramePr>
          <p:nvPr/>
        </p:nvGraphicFramePr>
        <p:xfrm>
          <a:off x="4643116" y="2162513"/>
          <a:ext cx="3813176" cy="1483360"/>
        </p:xfrm>
        <a:graphic>
          <a:graphicData uri="http://schemas.openxmlformats.org/drawingml/2006/table">
            <a:tbl>
              <a:tblPr firstRow="1" bandRow="1">
                <a:tableStyleId>{1FECB4D8-DB02-4DC6-A0A2-4F2EBAE1DC90}</a:tableStyleId>
              </a:tblPr>
              <a:tblGrid>
                <a:gridCol w="953294">
                  <a:extLst>
                    <a:ext uri="{9D8B030D-6E8A-4147-A177-3AD203B41FA5}">
                      <a16:colId xmlns:a16="http://schemas.microsoft.com/office/drawing/2014/main" val="20000"/>
                    </a:ext>
                  </a:extLst>
                </a:gridCol>
                <a:gridCol w="953294">
                  <a:extLst>
                    <a:ext uri="{9D8B030D-6E8A-4147-A177-3AD203B41FA5}">
                      <a16:colId xmlns:a16="http://schemas.microsoft.com/office/drawing/2014/main" val="20001"/>
                    </a:ext>
                  </a:extLst>
                </a:gridCol>
                <a:gridCol w="953294">
                  <a:extLst>
                    <a:ext uri="{9D8B030D-6E8A-4147-A177-3AD203B41FA5}">
                      <a16:colId xmlns:a16="http://schemas.microsoft.com/office/drawing/2014/main" val="20002"/>
                    </a:ext>
                  </a:extLst>
                </a:gridCol>
                <a:gridCol w="953294">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O1</a:t>
                      </a:r>
                    </a:p>
                  </a:txBody>
                  <a:tcPr/>
                </a:tc>
                <a:tc>
                  <a:txBody>
                    <a:bodyPr/>
                    <a:lstStyle/>
                    <a:p>
                      <a:pPr algn="ctr"/>
                      <a:r>
                        <a:rPr lang="en-US" dirty="0"/>
                        <a:t>O2</a:t>
                      </a:r>
                    </a:p>
                  </a:txBody>
                  <a:tcPr/>
                </a:tc>
                <a:tc>
                  <a:txBody>
                    <a:bodyPr/>
                    <a:lstStyle/>
                    <a:p>
                      <a:pPr algn="ctr"/>
                      <a:r>
                        <a:rPr lang="en-US" dirty="0"/>
                        <a:t>O3</a:t>
                      </a:r>
                    </a:p>
                  </a:txBody>
                  <a:tcPr/>
                </a:tc>
                <a:extLst>
                  <a:ext uri="{0D108BD9-81ED-4DB2-BD59-A6C34878D82A}">
                    <a16:rowId xmlns:a16="http://schemas.microsoft.com/office/drawing/2014/main" val="10000"/>
                  </a:ext>
                </a:extLst>
              </a:tr>
              <a:tr h="370840">
                <a:tc>
                  <a:txBody>
                    <a:bodyPr/>
                    <a:lstStyle/>
                    <a:p>
                      <a:pPr algn="ctr"/>
                      <a:r>
                        <a:rPr lang="en-US" dirty="0"/>
                        <a:t>Alice</a:t>
                      </a:r>
                    </a:p>
                  </a:txBody>
                  <a:tcPr/>
                </a:tc>
                <a:tc>
                  <a:txBody>
                    <a:bodyPr/>
                    <a:lstStyle/>
                    <a:p>
                      <a:pPr algn="ctr"/>
                      <a:r>
                        <a:rPr lang="en-US" b="1" dirty="0">
                          <a:solidFill>
                            <a:srgbClr val="C00000"/>
                          </a:solidFill>
                        </a:rPr>
                        <a:t>X1</a:t>
                      </a:r>
                      <a:r>
                        <a:rPr lang="en-US" dirty="0"/>
                        <a:t>,</a:t>
                      </a:r>
                      <a:r>
                        <a:rPr lang="en-US" baseline="0" dirty="0"/>
                        <a:t> X4</a:t>
                      </a:r>
                      <a:endParaRPr lang="en-US" dirty="0"/>
                    </a:p>
                  </a:txBody>
                  <a:tcPr/>
                </a:tc>
                <a:tc>
                  <a:txBody>
                    <a:bodyPr/>
                    <a:lstStyle/>
                    <a:p>
                      <a:pPr algn="ctr"/>
                      <a:r>
                        <a:rPr lang="en-US" b="0" dirty="0">
                          <a:solidFill>
                            <a:schemeClr val="tx1"/>
                          </a:solidFill>
                        </a:rPr>
                        <a:t>X2</a:t>
                      </a:r>
                      <a:r>
                        <a:rPr lang="en-US" dirty="0"/>
                        <a:t>, X4</a:t>
                      </a:r>
                    </a:p>
                  </a:txBody>
                  <a:tcPr/>
                </a:tc>
                <a:tc>
                  <a:txBody>
                    <a:bodyPr/>
                    <a:lstStyle/>
                    <a:p>
                      <a:pPr algn="ctr"/>
                      <a:endParaRPr lang="en-US" b="1" dirty="0">
                        <a:solidFill>
                          <a:srgbClr val="C00000"/>
                        </a:solidFill>
                      </a:endParaRPr>
                    </a:p>
                  </a:txBody>
                  <a:tcPr/>
                </a:tc>
                <a:extLst>
                  <a:ext uri="{0D108BD9-81ED-4DB2-BD59-A6C34878D82A}">
                    <a16:rowId xmlns:a16="http://schemas.microsoft.com/office/drawing/2014/main" val="10001"/>
                  </a:ext>
                </a:extLst>
              </a:tr>
              <a:tr h="370840">
                <a:tc>
                  <a:txBody>
                    <a:bodyPr/>
                    <a:lstStyle/>
                    <a:p>
                      <a:pPr algn="ctr"/>
                      <a:r>
                        <a:rPr lang="en-US" dirty="0"/>
                        <a:t>Bob</a:t>
                      </a:r>
                    </a:p>
                  </a:txBody>
                  <a:tcPr/>
                </a:tc>
                <a:tc>
                  <a:txBody>
                    <a:bodyPr/>
                    <a:lstStyle/>
                    <a:p>
                      <a:pPr algn="ctr"/>
                      <a:endParaRPr lang="en-US" dirty="0"/>
                    </a:p>
                  </a:txBody>
                  <a:tcPr/>
                </a:tc>
                <a:tc>
                  <a:txBody>
                    <a:bodyPr/>
                    <a:lstStyle/>
                    <a:p>
                      <a:pPr algn="ctr"/>
                      <a:r>
                        <a:rPr lang="en-US" dirty="0"/>
                        <a:t>X2, X3</a:t>
                      </a:r>
                    </a:p>
                  </a:txBody>
                  <a:tcPr/>
                </a:tc>
                <a:tc>
                  <a:txBody>
                    <a:bodyPr/>
                    <a:lstStyle/>
                    <a:p>
                      <a:pPr algn="ctr"/>
                      <a:r>
                        <a:rPr lang="en-US" dirty="0"/>
                        <a:t>X2, X3</a:t>
                      </a:r>
                    </a:p>
                  </a:txBody>
                  <a:tcPr/>
                </a:tc>
                <a:extLst>
                  <a:ext uri="{0D108BD9-81ED-4DB2-BD59-A6C34878D82A}">
                    <a16:rowId xmlns:a16="http://schemas.microsoft.com/office/drawing/2014/main" val="10002"/>
                  </a:ext>
                </a:extLst>
              </a:tr>
              <a:tr h="370840">
                <a:tc>
                  <a:txBody>
                    <a:bodyPr/>
                    <a:lstStyle/>
                    <a:p>
                      <a:pPr algn="ctr"/>
                      <a:r>
                        <a:rPr lang="en-US" dirty="0"/>
                        <a:t>Carol</a:t>
                      </a:r>
                    </a:p>
                  </a:txBody>
                  <a:tcPr/>
                </a:tc>
                <a:tc>
                  <a:txBody>
                    <a:bodyPr/>
                    <a:lstStyle/>
                    <a:p>
                      <a:pPr algn="ctr"/>
                      <a:r>
                        <a:rPr lang="en-US" dirty="0"/>
                        <a:t>X1, </a:t>
                      </a:r>
                      <a:r>
                        <a:rPr lang="en-US" b="1" dirty="0">
                          <a:solidFill>
                            <a:srgbClr val="C00000"/>
                          </a:solidFill>
                        </a:rPr>
                        <a:t>X4</a:t>
                      </a:r>
                    </a:p>
                  </a:txBody>
                  <a:tcPr/>
                </a:tc>
                <a:tc>
                  <a:txBody>
                    <a:bodyPr/>
                    <a:lstStyle/>
                    <a:p>
                      <a:pPr algn="ctr"/>
                      <a:endParaRPr lang="en-US" b="1" dirty="0">
                        <a:solidFill>
                          <a:srgbClr val="C00000"/>
                        </a:solidFill>
                      </a:endParaRPr>
                    </a:p>
                  </a:txBody>
                  <a:tcPr/>
                </a:tc>
                <a:tc>
                  <a:txBody>
                    <a:bodyPr/>
                    <a:lstStyle/>
                    <a:p>
                      <a:pPr algn="ctr"/>
                      <a:r>
                        <a:rPr lang="en-US" dirty="0"/>
                        <a:t>X1, X3</a:t>
                      </a:r>
                    </a:p>
                  </a:txBody>
                  <a:tcPr/>
                </a:tc>
                <a:extLst>
                  <a:ext uri="{0D108BD9-81ED-4DB2-BD59-A6C34878D82A}">
                    <a16:rowId xmlns:a16="http://schemas.microsoft.com/office/drawing/2014/main" val="10003"/>
                  </a:ext>
                </a:extLst>
              </a:tr>
            </a:tbl>
          </a:graphicData>
        </a:graphic>
      </p:graphicFrame>
      <p:sp>
        <p:nvSpPr>
          <p:cNvPr id="11" name="TextBox 10"/>
          <p:cNvSpPr txBox="1"/>
          <p:nvPr/>
        </p:nvSpPr>
        <p:spPr>
          <a:xfrm>
            <a:off x="152400" y="1371600"/>
            <a:ext cx="760996" cy="461665"/>
          </a:xfrm>
          <a:prstGeom prst="rect">
            <a:avLst/>
          </a:prstGeom>
          <a:noFill/>
        </p:spPr>
        <p:txBody>
          <a:bodyPr wrap="none" rtlCol="0">
            <a:spAutoFit/>
          </a:bodyPr>
          <a:lstStyle/>
          <a:p>
            <a:r>
              <a:rPr lang="en-US" sz="2400" dirty="0"/>
              <a:t>b(i).</a:t>
            </a:r>
          </a:p>
        </p:txBody>
      </p:sp>
      <p:sp>
        <p:nvSpPr>
          <p:cNvPr id="9" name="TextBox 8"/>
          <p:cNvSpPr txBox="1"/>
          <p:nvPr/>
        </p:nvSpPr>
        <p:spPr>
          <a:xfrm>
            <a:off x="304799" y="3859386"/>
            <a:ext cx="8685789" cy="2523768"/>
          </a:xfrm>
          <a:prstGeom prst="rect">
            <a:avLst/>
          </a:prstGeom>
          <a:noFill/>
        </p:spPr>
        <p:txBody>
          <a:bodyPr wrap="square" rtlCol="0">
            <a:spAutoFit/>
          </a:bodyPr>
          <a:lstStyle/>
          <a:p>
            <a:pPr>
              <a:spcBef>
                <a:spcPts val="600"/>
              </a:spcBef>
            </a:pPr>
            <a:r>
              <a:rPr lang="en-US" sz="2300" dirty="0">
                <a:solidFill>
                  <a:srgbClr val="C00000"/>
                </a:solidFill>
              </a:rPr>
              <a:t>2 changes – Replace X2 with X1 for Alice on O1, and replace X3 with X4 for Carol on O1.</a:t>
            </a:r>
          </a:p>
          <a:p>
            <a:pPr marL="285750" indent="-285750">
              <a:spcBef>
                <a:spcPts val="600"/>
              </a:spcBef>
              <a:buFont typeface="Arial"/>
              <a:buChar char="•"/>
            </a:pPr>
            <a:r>
              <a:rPr lang="en-US" sz="2300" dirty="0">
                <a:solidFill>
                  <a:srgbClr val="C00000"/>
                </a:solidFill>
              </a:rPr>
              <a:t>Action X1 can be collaborated between Alice and Carol on O1.</a:t>
            </a:r>
          </a:p>
          <a:p>
            <a:pPr marL="285750" indent="-285750">
              <a:spcBef>
                <a:spcPts val="600"/>
              </a:spcBef>
              <a:buFont typeface="Arial"/>
              <a:buChar char="•"/>
            </a:pPr>
            <a:r>
              <a:rPr lang="en-US" sz="2300" dirty="0">
                <a:solidFill>
                  <a:srgbClr val="C00000"/>
                </a:solidFill>
              </a:rPr>
              <a:t>Action X2 can be collaborated between Alice and Bob on O2.</a:t>
            </a:r>
          </a:p>
          <a:p>
            <a:pPr marL="285750" indent="-285750">
              <a:spcBef>
                <a:spcPts val="600"/>
              </a:spcBef>
              <a:buFont typeface="Arial"/>
              <a:buChar char="•"/>
            </a:pPr>
            <a:r>
              <a:rPr lang="en-US" sz="2300" dirty="0">
                <a:solidFill>
                  <a:srgbClr val="C00000"/>
                </a:solidFill>
              </a:rPr>
              <a:t>Action X3 can be collaborated between Bob and Carol on O3.</a:t>
            </a:r>
          </a:p>
          <a:p>
            <a:pPr marL="285750" indent="-285750">
              <a:spcBef>
                <a:spcPts val="600"/>
              </a:spcBef>
              <a:buFont typeface="Arial"/>
              <a:buChar char="•"/>
            </a:pPr>
            <a:r>
              <a:rPr lang="en-US" sz="2300" dirty="0">
                <a:solidFill>
                  <a:srgbClr val="C00000"/>
                </a:solidFill>
              </a:rPr>
              <a:t>Action X4 can be collaborated between Alice and Carol on O4.</a:t>
            </a:r>
          </a:p>
        </p:txBody>
      </p:sp>
    </p:spTree>
    <p:extLst>
      <p:ext uri="{BB962C8B-B14F-4D97-AF65-F5344CB8AC3E}">
        <p14:creationId xmlns:p14="http://schemas.microsoft.com/office/powerpoint/2010/main" val="8581045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8</a:t>
            </a:r>
          </a:p>
        </p:txBody>
      </p:sp>
      <p:sp>
        <p:nvSpPr>
          <p:cNvPr id="3" name="Slide Number Placeholder 2"/>
          <p:cNvSpPr>
            <a:spLocks noGrp="1"/>
          </p:cNvSpPr>
          <p:nvPr>
            <p:ph type="sldNum" sz="quarter" idx="12"/>
          </p:nvPr>
        </p:nvSpPr>
        <p:spPr/>
        <p:txBody>
          <a:bodyPr/>
          <a:lstStyle/>
          <a:p>
            <a:fld id="{E2C47F1E-AC7B-4302-B773-36DEFE2CC4A8}" type="slidenum">
              <a:rPr lang="en-US" smtClean="0"/>
              <a:pPr/>
              <a:t>84</a:t>
            </a:fld>
            <a:endParaRPr lang="en-US" dirty="0"/>
          </a:p>
        </p:txBody>
      </p:sp>
      <p:graphicFrame>
        <p:nvGraphicFramePr>
          <p:cNvPr id="5" name="Content Placeholder 4"/>
          <p:cNvGraphicFramePr>
            <a:graphicFrameLocks noGrp="1"/>
          </p:cNvGraphicFramePr>
          <p:nvPr>
            <p:ph sz="quarter" idx="1"/>
          </p:nvPr>
        </p:nvGraphicFramePr>
        <p:xfrm>
          <a:off x="2054224" y="1727200"/>
          <a:ext cx="5718176" cy="1483360"/>
        </p:xfrm>
        <a:graphic>
          <a:graphicData uri="http://schemas.openxmlformats.org/drawingml/2006/table">
            <a:tbl>
              <a:tblPr firstRow="1" bandRow="1">
                <a:tableStyleId>{F5AB1C69-6EDB-4FF4-983F-18BD219EF322}</a:tableStyleId>
              </a:tblPr>
              <a:tblGrid>
                <a:gridCol w="1429544">
                  <a:extLst>
                    <a:ext uri="{9D8B030D-6E8A-4147-A177-3AD203B41FA5}">
                      <a16:colId xmlns:a16="http://schemas.microsoft.com/office/drawing/2014/main" val="20000"/>
                    </a:ext>
                  </a:extLst>
                </a:gridCol>
                <a:gridCol w="1429544">
                  <a:extLst>
                    <a:ext uri="{9D8B030D-6E8A-4147-A177-3AD203B41FA5}">
                      <a16:colId xmlns:a16="http://schemas.microsoft.com/office/drawing/2014/main" val="20001"/>
                    </a:ext>
                  </a:extLst>
                </a:gridCol>
                <a:gridCol w="1429544">
                  <a:extLst>
                    <a:ext uri="{9D8B030D-6E8A-4147-A177-3AD203B41FA5}">
                      <a16:colId xmlns:a16="http://schemas.microsoft.com/office/drawing/2014/main" val="20002"/>
                    </a:ext>
                  </a:extLst>
                </a:gridCol>
                <a:gridCol w="1429544">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O1</a:t>
                      </a:r>
                    </a:p>
                  </a:txBody>
                  <a:tcPr/>
                </a:tc>
                <a:tc>
                  <a:txBody>
                    <a:bodyPr/>
                    <a:lstStyle/>
                    <a:p>
                      <a:pPr algn="ctr"/>
                      <a:r>
                        <a:rPr lang="en-US" dirty="0"/>
                        <a:t>O2</a:t>
                      </a:r>
                    </a:p>
                  </a:txBody>
                  <a:tcPr/>
                </a:tc>
                <a:tc>
                  <a:txBody>
                    <a:bodyPr/>
                    <a:lstStyle/>
                    <a:p>
                      <a:pPr algn="ctr"/>
                      <a:r>
                        <a:rPr lang="en-US" dirty="0"/>
                        <a:t>O3</a:t>
                      </a:r>
                    </a:p>
                  </a:txBody>
                  <a:tcPr/>
                </a:tc>
                <a:extLst>
                  <a:ext uri="{0D108BD9-81ED-4DB2-BD59-A6C34878D82A}">
                    <a16:rowId xmlns:a16="http://schemas.microsoft.com/office/drawing/2014/main" val="10000"/>
                  </a:ext>
                </a:extLst>
              </a:tr>
              <a:tr h="370840">
                <a:tc>
                  <a:txBody>
                    <a:bodyPr/>
                    <a:lstStyle/>
                    <a:p>
                      <a:pPr algn="ctr"/>
                      <a:r>
                        <a:rPr lang="en-US" dirty="0"/>
                        <a:t>Alice</a:t>
                      </a:r>
                    </a:p>
                  </a:txBody>
                  <a:tcPr/>
                </a:tc>
                <a:tc>
                  <a:txBody>
                    <a:bodyPr/>
                    <a:lstStyle/>
                    <a:p>
                      <a:pPr algn="ctr"/>
                      <a:r>
                        <a:rPr lang="en-US" b="0" dirty="0">
                          <a:solidFill>
                            <a:srgbClr val="000000"/>
                          </a:solidFill>
                        </a:rPr>
                        <a:t>X2</a:t>
                      </a:r>
                      <a:r>
                        <a:rPr lang="en-US" dirty="0">
                          <a:solidFill>
                            <a:srgbClr val="000000"/>
                          </a:solidFill>
                        </a:rPr>
                        <a:t>,</a:t>
                      </a:r>
                      <a:r>
                        <a:rPr lang="en-US" dirty="0"/>
                        <a:t> X4</a:t>
                      </a:r>
                    </a:p>
                  </a:txBody>
                  <a:tcPr/>
                </a:tc>
                <a:tc>
                  <a:txBody>
                    <a:bodyPr/>
                    <a:lstStyle/>
                    <a:p>
                      <a:pPr algn="ctr"/>
                      <a:r>
                        <a:rPr lang="en-US" b="0" dirty="0">
                          <a:solidFill>
                            <a:srgbClr val="000000"/>
                          </a:solidFill>
                        </a:rPr>
                        <a:t>X2</a:t>
                      </a:r>
                      <a:r>
                        <a:rPr lang="en-US" dirty="0"/>
                        <a:t>, X4</a:t>
                      </a:r>
                    </a:p>
                  </a:txBody>
                  <a:tcPr/>
                </a:tc>
                <a:tc>
                  <a:txBody>
                    <a:bodyPr/>
                    <a:lstStyle/>
                    <a:p>
                      <a:pPr algn="ctr"/>
                      <a:endParaRPr lang="en-US" b="1" u="sng" dirty="0">
                        <a:solidFill>
                          <a:srgbClr val="008000"/>
                        </a:solidFill>
                      </a:endParaRPr>
                    </a:p>
                  </a:txBody>
                  <a:tcPr/>
                </a:tc>
                <a:extLst>
                  <a:ext uri="{0D108BD9-81ED-4DB2-BD59-A6C34878D82A}">
                    <a16:rowId xmlns:a16="http://schemas.microsoft.com/office/drawing/2014/main" val="10001"/>
                  </a:ext>
                </a:extLst>
              </a:tr>
              <a:tr h="370840">
                <a:tc>
                  <a:txBody>
                    <a:bodyPr/>
                    <a:lstStyle/>
                    <a:p>
                      <a:pPr algn="ctr"/>
                      <a:r>
                        <a:rPr lang="en-US" dirty="0"/>
                        <a:t>Bob</a:t>
                      </a:r>
                    </a:p>
                  </a:txBody>
                  <a:tcPr/>
                </a:tc>
                <a:tc>
                  <a:txBody>
                    <a:bodyPr/>
                    <a:lstStyle/>
                    <a:p>
                      <a:pPr algn="ctr"/>
                      <a:r>
                        <a:rPr lang="en-US" b="1" dirty="0">
                          <a:solidFill>
                            <a:srgbClr val="FF0000"/>
                          </a:solidFill>
                        </a:rPr>
                        <a:t>X1</a:t>
                      </a:r>
                    </a:p>
                  </a:txBody>
                  <a:tcPr/>
                </a:tc>
                <a:tc>
                  <a:txBody>
                    <a:bodyPr/>
                    <a:lstStyle/>
                    <a:p>
                      <a:pPr algn="ctr"/>
                      <a:r>
                        <a:rPr lang="en-US" b="0" dirty="0">
                          <a:solidFill>
                            <a:srgbClr val="000000"/>
                          </a:solidFill>
                        </a:rPr>
                        <a:t>X2</a:t>
                      </a:r>
                      <a:r>
                        <a:rPr lang="en-US" dirty="0"/>
                        <a:t>, X3</a:t>
                      </a:r>
                    </a:p>
                  </a:txBody>
                  <a:tcPr/>
                </a:tc>
                <a:tc>
                  <a:txBody>
                    <a:bodyPr/>
                    <a:lstStyle/>
                    <a:p>
                      <a:pPr algn="ctr"/>
                      <a:r>
                        <a:rPr lang="en-US" dirty="0"/>
                        <a:t>X2, X3</a:t>
                      </a:r>
                    </a:p>
                  </a:txBody>
                  <a:tcPr/>
                </a:tc>
                <a:extLst>
                  <a:ext uri="{0D108BD9-81ED-4DB2-BD59-A6C34878D82A}">
                    <a16:rowId xmlns:a16="http://schemas.microsoft.com/office/drawing/2014/main" val="10002"/>
                  </a:ext>
                </a:extLst>
              </a:tr>
              <a:tr h="370840">
                <a:tc>
                  <a:txBody>
                    <a:bodyPr/>
                    <a:lstStyle/>
                    <a:p>
                      <a:pPr algn="ctr"/>
                      <a:r>
                        <a:rPr lang="en-US" dirty="0"/>
                        <a:t>Carol</a:t>
                      </a:r>
                    </a:p>
                  </a:txBody>
                  <a:tcPr/>
                </a:tc>
                <a:tc>
                  <a:txBody>
                    <a:bodyPr/>
                    <a:lstStyle/>
                    <a:p>
                      <a:pPr algn="ctr"/>
                      <a:r>
                        <a:rPr lang="en-US" b="0" dirty="0">
                          <a:solidFill>
                            <a:srgbClr val="000000"/>
                          </a:solidFill>
                        </a:rPr>
                        <a:t>X1</a:t>
                      </a:r>
                      <a:r>
                        <a:rPr lang="en-US" dirty="0"/>
                        <a:t>, </a:t>
                      </a:r>
                      <a:r>
                        <a:rPr lang="en-US" b="0" dirty="0">
                          <a:solidFill>
                            <a:srgbClr val="000000"/>
                          </a:solidFill>
                        </a:rPr>
                        <a:t>X3</a:t>
                      </a:r>
                    </a:p>
                  </a:txBody>
                  <a:tcPr/>
                </a:tc>
                <a:tc>
                  <a:txBody>
                    <a:bodyPr/>
                    <a:lstStyle/>
                    <a:p>
                      <a:pPr algn="ctr"/>
                      <a:r>
                        <a:rPr lang="en-US" b="1" dirty="0">
                          <a:solidFill>
                            <a:srgbClr val="FF0000"/>
                          </a:solidFill>
                        </a:rPr>
                        <a:t>X4</a:t>
                      </a:r>
                    </a:p>
                  </a:txBody>
                  <a:tcPr/>
                </a:tc>
                <a:tc>
                  <a:txBody>
                    <a:bodyPr/>
                    <a:lstStyle/>
                    <a:p>
                      <a:pPr algn="ctr"/>
                      <a:r>
                        <a:rPr lang="en-US" dirty="0"/>
                        <a:t>X1, X3</a:t>
                      </a:r>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304800" y="3429000"/>
            <a:ext cx="8610600" cy="3277821"/>
          </a:xfrm>
          <a:prstGeom prst="rect">
            <a:avLst/>
          </a:prstGeom>
          <a:noFill/>
        </p:spPr>
        <p:txBody>
          <a:bodyPr wrap="square" rtlCol="0">
            <a:spAutoFit/>
          </a:bodyPr>
          <a:lstStyle/>
          <a:p>
            <a:pPr marL="274320" indent="-274320">
              <a:buFont typeface="Arial" pitchFamily="34" charset="0"/>
              <a:buChar char="•"/>
            </a:pPr>
            <a:r>
              <a:rPr lang="en-US" sz="2300" dirty="0">
                <a:solidFill>
                  <a:srgbClr val="FF0000"/>
                </a:solidFill>
              </a:rPr>
              <a:t>2 changes – Add X1 to Bob and add X4 to Carol.</a:t>
            </a:r>
          </a:p>
          <a:p>
            <a:pPr marL="274320" indent="-274320">
              <a:buFont typeface="Arial" pitchFamily="34" charset="0"/>
              <a:buChar char="•"/>
            </a:pPr>
            <a:r>
              <a:rPr lang="en-US" sz="2300" dirty="0">
                <a:solidFill>
                  <a:srgbClr val="FF0000"/>
                </a:solidFill>
              </a:rPr>
              <a:t>Action X1 can be collaborated among Bob and Carol on object O1.</a:t>
            </a:r>
          </a:p>
          <a:p>
            <a:pPr marL="274320" indent="-274320">
              <a:buFont typeface="Arial" pitchFamily="34" charset="0"/>
              <a:buChar char="•"/>
            </a:pPr>
            <a:r>
              <a:rPr lang="en-US" sz="2300" dirty="0">
                <a:solidFill>
                  <a:srgbClr val="FF0000"/>
                </a:solidFill>
              </a:rPr>
              <a:t>Action X2 can be collaborated among Alice and Bob on object O2.</a:t>
            </a:r>
          </a:p>
          <a:p>
            <a:pPr marL="274320" indent="-274320">
              <a:buFont typeface="Arial" pitchFamily="34" charset="0"/>
              <a:buChar char="•"/>
            </a:pPr>
            <a:r>
              <a:rPr lang="en-US" sz="2300" dirty="0">
                <a:solidFill>
                  <a:srgbClr val="FF0000"/>
                </a:solidFill>
              </a:rPr>
              <a:t>Action X3 can be collaborated among Bob and Carol on object O3.</a:t>
            </a:r>
          </a:p>
          <a:p>
            <a:pPr marL="274320" indent="-274320">
              <a:buFont typeface="Arial" pitchFamily="34" charset="0"/>
              <a:buChar char="•"/>
            </a:pPr>
            <a:r>
              <a:rPr lang="en-US" sz="2300" dirty="0">
                <a:solidFill>
                  <a:srgbClr val="FF0000"/>
                </a:solidFill>
              </a:rPr>
              <a:t>Action X4 can be collaborated among Alice and Carol on object O4.</a:t>
            </a:r>
          </a:p>
        </p:txBody>
      </p:sp>
      <p:sp>
        <p:nvSpPr>
          <p:cNvPr id="7" name="TextBox 6"/>
          <p:cNvSpPr txBox="1"/>
          <p:nvPr/>
        </p:nvSpPr>
        <p:spPr>
          <a:xfrm>
            <a:off x="152400" y="1371600"/>
            <a:ext cx="851165" cy="461665"/>
          </a:xfrm>
          <a:prstGeom prst="rect">
            <a:avLst/>
          </a:prstGeom>
          <a:noFill/>
        </p:spPr>
        <p:txBody>
          <a:bodyPr wrap="none" rtlCol="0">
            <a:spAutoFit/>
          </a:bodyPr>
          <a:lstStyle/>
          <a:p>
            <a:r>
              <a:rPr lang="en-US" sz="2400" dirty="0"/>
              <a:t>b(ii).</a:t>
            </a:r>
          </a:p>
        </p:txBody>
      </p:sp>
    </p:spTree>
    <p:extLst>
      <p:ext uri="{BB962C8B-B14F-4D97-AF65-F5344CB8AC3E}">
        <p14:creationId xmlns:p14="http://schemas.microsoft.com/office/powerpoint/2010/main" val="16037996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8</a:t>
            </a:r>
          </a:p>
        </p:txBody>
      </p:sp>
      <p:sp>
        <p:nvSpPr>
          <p:cNvPr id="3" name="Slide Number Placeholder 2"/>
          <p:cNvSpPr>
            <a:spLocks noGrp="1"/>
          </p:cNvSpPr>
          <p:nvPr>
            <p:ph type="sldNum" sz="quarter" idx="12"/>
          </p:nvPr>
        </p:nvSpPr>
        <p:spPr/>
        <p:txBody>
          <a:bodyPr/>
          <a:lstStyle/>
          <a:p>
            <a:fld id="{E2C47F1E-AC7B-4302-B773-36DEFE2CC4A8}" type="slidenum">
              <a:rPr lang="en-US" smtClean="0"/>
              <a:pPr/>
              <a:t>85</a:t>
            </a:fld>
            <a:endParaRPr lang="en-US" dirty="0"/>
          </a:p>
        </p:txBody>
      </p:sp>
      <p:graphicFrame>
        <p:nvGraphicFramePr>
          <p:cNvPr id="5" name="Content Placeholder 4"/>
          <p:cNvGraphicFramePr>
            <a:graphicFrameLocks noGrp="1"/>
          </p:cNvGraphicFramePr>
          <p:nvPr>
            <p:ph sz="quarter" idx="1"/>
          </p:nvPr>
        </p:nvGraphicFramePr>
        <p:xfrm>
          <a:off x="2054224" y="1727200"/>
          <a:ext cx="5718176" cy="1854200"/>
        </p:xfrm>
        <a:graphic>
          <a:graphicData uri="http://schemas.openxmlformats.org/drawingml/2006/table">
            <a:tbl>
              <a:tblPr firstRow="1" bandRow="1">
                <a:tableStyleId>{F5AB1C69-6EDB-4FF4-983F-18BD219EF322}</a:tableStyleId>
              </a:tblPr>
              <a:tblGrid>
                <a:gridCol w="1429544">
                  <a:extLst>
                    <a:ext uri="{9D8B030D-6E8A-4147-A177-3AD203B41FA5}">
                      <a16:colId xmlns:a16="http://schemas.microsoft.com/office/drawing/2014/main" val="20000"/>
                    </a:ext>
                  </a:extLst>
                </a:gridCol>
                <a:gridCol w="1429544">
                  <a:extLst>
                    <a:ext uri="{9D8B030D-6E8A-4147-A177-3AD203B41FA5}">
                      <a16:colId xmlns:a16="http://schemas.microsoft.com/office/drawing/2014/main" val="20001"/>
                    </a:ext>
                  </a:extLst>
                </a:gridCol>
                <a:gridCol w="1429544">
                  <a:extLst>
                    <a:ext uri="{9D8B030D-6E8A-4147-A177-3AD203B41FA5}">
                      <a16:colId xmlns:a16="http://schemas.microsoft.com/office/drawing/2014/main" val="20002"/>
                    </a:ext>
                  </a:extLst>
                </a:gridCol>
                <a:gridCol w="1429544">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O1</a:t>
                      </a:r>
                    </a:p>
                  </a:txBody>
                  <a:tcPr/>
                </a:tc>
                <a:tc>
                  <a:txBody>
                    <a:bodyPr/>
                    <a:lstStyle/>
                    <a:p>
                      <a:pPr algn="ctr"/>
                      <a:r>
                        <a:rPr lang="en-US" dirty="0"/>
                        <a:t>O2</a:t>
                      </a:r>
                    </a:p>
                  </a:txBody>
                  <a:tcPr/>
                </a:tc>
                <a:tc>
                  <a:txBody>
                    <a:bodyPr/>
                    <a:lstStyle/>
                    <a:p>
                      <a:pPr algn="ctr"/>
                      <a:r>
                        <a:rPr lang="en-US" dirty="0"/>
                        <a:t>O3</a:t>
                      </a:r>
                    </a:p>
                  </a:txBody>
                  <a:tcPr/>
                </a:tc>
                <a:extLst>
                  <a:ext uri="{0D108BD9-81ED-4DB2-BD59-A6C34878D82A}">
                    <a16:rowId xmlns:a16="http://schemas.microsoft.com/office/drawing/2014/main" val="10000"/>
                  </a:ext>
                </a:extLst>
              </a:tr>
              <a:tr h="370840">
                <a:tc>
                  <a:txBody>
                    <a:bodyPr/>
                    <a:lstStyle/>
                    <a:p>
                      <a:pPr algn="ctr"/>
                      <a:r>
                        <a:rPr lang="en-US" dirty="0"/>
                        <a:t>Alice</a:t>
                      </a:r>
                    </a:p>
                  </a:txBody>
                  <a:tcPr/>
                </a:tc>
                <a:tc>
                  <a:txBody>
                    <a:bodyPr/>
                    <a:lstStyle/>
                    <a:p>
                      <a:pPr algn="ctr"/>
                      <a:r>
                        <a:rPr lang="en-US" b="0" dirty="0">
                          <a:solidFill>
                            <a:schemeClr val="tx1"/>
                          </a:solidFill>
                        </a:rPr>
                        <a:t>X2</a:t>
                      </a:r>
                      <a:r>
                        <a:rPr lang="en-US" dirty="0"/>
                        <a:t>, X4</a:t>
                      </a:r>
                    </a:p>
                  </a:txBody>
                  <a:tcPr/>
                </a:tc>
                <a:tc>
                  <a:txBody>
                    <a:bodyPr/>
                    <a:lstStyle/>
                    <a:p>
                      <a:pPr algn="ctr"/>
                      <a:r>
                        <a:rPr lang="en-US" b="1" dirty="0">
                          <a:solidFill>
                            <a:srgbClr val="FF0000"/>
                          </a:solidFill>
                        </a:rPr>
                        <a:t>X2</a:t>
                      </a:r>
                      <a:r>
                        <a:rPr lang="en-US" dirty="0"/>
                        <a:t>, </a:t>
                      </a:r>
                      <a:r>
                        <a:rPr lang="en-US" b="1" dirty="0">
                          <a:solidFill>
                            <a:srgbClr val="FF0000"/>
                          </a:solidFill>
                        </a:rPr>
                        <a:t>X4</a:t>
                      </a:r>
                    </a:p>
                  </a:txBody>
                  <a:tcPr/>
                </a:tc>
                <a:tc>
                  <a:txBody>
                    <a:bodyPr/>
                    <a:lstStyle/>
                    <a:p>
                      <a:pPr algn="ctr"/>
                      <a:endParaRPr lang="en-US" b="1" dirty="0">
                        <a:solidFill>
                          <a:srgbClr val="C00000"/>
                        </a:solidFill>
                      </a:endParaRPr>
                    </a:p>
                  </a:txBody>
                  <a:tcPr/>
                </a:tc>
                <a:extLst>
                  <a:ext uri="{0D108BD9-81ED-4DB2-BD59-A6C34878D82A}">
                    <a16:rowId xmlns:a16="http://schemas.microsoft.com/office/drawing/2014/main" val="10001"/>
                  </a:ext>
                </a:extLst>
              </a:tr>
              <a:tr h="370840">
                <a:tc>
                  <a:txBody>
                    <a:bodyPr/>
                    <a:lstStyle/>
                    <a:p>
                      <a:pPr algn="ctr"/>
                      <a:r>
                        <a:rPr lang="en-US" dirty="0"/>
                        <a:t>Bob</a:t>
                      </a:r>
                    </a:p>
                  </a:txBody>
                  <a:tcPr/>
                </a:tc>
                <a:tc>
                  <a:txBody>
                    <a:bodyPr/>
                    <a:lstStyle/>
                    <a:p>
                      <a:pPr algn="ctr"/>
                      <a:endParaRPr lang="en-US" dirty="0"/>
                    </a:p>
                  </a:txBody>
                  <a:tcPr/>
                </a:tc>
                <a:tc>
                  <a:txBody>
                    <a:bodyPr/>
                    <a:lstStyle/>
                    <a:p>
                      <a:pPr algn="ctr"/>
                      <a:r>
                        <a:rPr lang="en-US" b="1" dirty="0">
                          <a:solidFill>
                            <a:srgbClr val="FF0000"/>
                          </a:solidFill>
                        </a:rPr>
                        <a:t>X2</a:t>
                      </a:r>
                      <a:r>
                        <a:rPr lang="en-US" dirty="0"/>
                        <a:t>, X3</a:t>
                      </a:r>
                    </a:p>
                  </a:txBody>
                  <a:tcPr/>
                </a:tc>
                <a:tc>
                  <a:txBody>
                    <a:bodyPr/>
                    <a:lstStyle/>
                    <a:p>
                      <a:pPr algn="ctr"/>
                      <a:r>
                        <a:rPr lang="en-US" dirty="0"/>
                        <a:t>X2, </a:t>
                      </a:r>
                      <a:r>
                        <a:rPr lang="en-US" b="1" dirty="0">
                          <a:solidFill>
                            <a:srgbClr val="FF0000"/>
                          </a:solidFill>
                        </a:rPr>
                        <a:t>X3</a:t>
                      </a:r>
                    </a:p>
                  </a:txBody>
                  <a:tcPr/>
                </a:tc>
                <a:extLst>
                  <a:ext uri="{0D108BD9-81ED-4DB2-BD59-A6C34878D82A}">
                    <a16:rowId xmlns:a16="http://schemas.microsoft.com/office/drawing/2014/main" val="10002"/>
                  </a:ext>
                </a:extLst>
              </a:tr>
              <a:tr h="370840">
                <a:tc>
                  <a:txBody>
                    <a:bodyPr/>
                    <a:lstStyle/>
                    <a:p>
                      <a:pPr algn="ctr"/>
                      <a:r>
                        <a:rPr lang="en-US" dirty="0"/>
                        <a:t>Carol</a:t>
                      </a:r>
                    </a:p>
                  </a:txBody>
                  <a:tcPr/>
                </a:tc>
                <a:tc>
                  <a:txBody>
                    <a:bodyPr/>
                    <a:lstStyle/>
                    <a:p>
                      <a:pPr algn="ctr"/>
                      <a:r>
                        <a:rPr lang="en-US" b="1" dirty="0">
                          <a:solidFill>
                            <a:srgbClr val="FF0000"/>
                          </a:solidFill>
                        </a:rPr>
                        <a:t>X1</a:t>
                      </a:r>
                      <a:r>
                        <a:rPr lang="en-US" dirty="0"/>
                        <a:t>, X3</a:t>
                      </a:r>
                    </a:p>
                  </a:txBody>
                  <a:tcPr/>
                </a:tc>
                <a:tc>
                  <a:txBody>
                    <a:bodyPr/>
                    <a:lstStyle/>
                    <a:p>
                      <a:pPr algn="ctr"/>
                      <a:endParaRPr lang="en-US" b="1" dirty="0">
                        <a:solidFill>
                          <a:srgbClr val="C00000"/>
                        </a:solidFill>
                      </a:endParaRPr>
                    </a:p>
                  </a:txBody>
                  <a:tcPr/>
                </a:tc>
                <a:tc>
                  <a:txBody>
                    <a:bodyPr/>
                    <a:lstStyle/>
                    <a:p>
                      <a:pPr algn="ctr"/>
                      <a:r>
                        <a:rPr lang="en-US" dirty="0"/>
                        <a:t>X1, </a:t>
                      </a:r>
                      <a:r>
                        <a:rPr lang="en-US" b="1" dirty="0">
                          <a:solidFill>
                            <a:srgbClr val="FF0000"/>
                          </a:solidFill>
                        </a:rPr>
                        <a:t>X3</a:t>
                      </a:r>
                    </a:p>
                  </a:txBody>
                  <a:tcPr/>
                </a:tc>
                <a:extLst>
                  <a:ext uri="{0D108BD9-81ED-4DB2-BD59-A6C34878D82A}">
                    <a16:rowId xmlns:a16="http://schemas.microsoft.com/office/drawing/2014/main" val="10003"/>
                  </a:ext>
                </a:extLst>
              </a:tr>
              <a:tr h="370840">
                <a:tc>
                  <a:txBody>
                    <a:bodyPr/>
                    <a:lstStyle/>
                    <a:p>
                      <a:pPr algn="ctr"/>
                      <a:r>
                        <a:rPr lang="en-US" b="1" dirty="0">
                          <a:solidFill>
                            <a:schemeClr val="accent2">
                              <a:lumMod val="50000"/>
                            </a:schemeClr>
                          </a:solidFill>
                        </a:rPr>
                        <a:t>Danny</a:t>
                      </a:r>
                    </a:p>
                  </a:txBody>
                  <a:tcPr/>
                </a:tc>
                <a:tc>
                  <a:txBody>
                    <a:bodyPr/>
                    <a:lstStyle/>
                    <a:p>
                      <a:pPr algn="ctr"/>
                      <a:r>
                        <a:rPr lang="en-US" b="1" dirty="0">
                          <a:solidFill>
                            <a:srgbClr val="FF0000"/>
                          </a:solidFill>
                        </a:rPr>
                        <a:t>X1</a:t>
                      </a:r>
                      <a:endParaRPr lang="en-US" b="1" dirty="0">
                        <a:solidFill>
                          <a:schemeClr val="accent2">
                            <a:lumMod val="50000"/>
                          </a:schemeClr>
                        </a:solidFill>
                      </a:endParaRPr>
                    </a:p>
                  </a:txBody>
                  <a:tcPr/>
                </a:tc>
                <a:tc>
                  <a:txBody>
                    <a:bodyPr/>
                    <a:lstStyle/>
                    <a:p>
                      <a:pPr algn="ctr"/>
                      <a:r>
                        <a:rPr lang="en-US" b="1" dirty="0">
                          <a:solidFill>
                            <a:srgbClr val="FF0000"/>
                          </a:solidFill>
                        </a:rPr>
                        <a:t> X4</a:t>
                      </a:r>
                    </a:p>
                  </a:txBody>
                  <a:tcPr/>
                </a:tc>
                <a:tc>
                  <a:txBody>
                    <a:bodyPr/>
                    <a:lstStyle/>
                    <a:p>
                      <a:pPr algn="ctr"/>
                      <a:endParaRPr lang="en-US" b="1" dirty="0">
                        <a:solidFill>
                          <a:schemeClr val="accent2">
                            <a:lumMod val="50000"/>
                          </a:schemeClr>
                        </a:solidFill>
                      </a:endParaRPr>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304800" y="3782452"/>
            <a:ext cx="8610600" cy="1995418"/>
          </a:xfrm>
          <a:prstGeom prst="rect">
            <a:avLst/>
          </a:prstGeom>
          <a:noFill/>
        </p:spPr>
        <p:txBody>
          <a:bodyPr wrap="square" rtlCol="0">
            <a:spAutoFit/>
          </a:bodyPr>
          <a:lstStyle/>
          <a:p>
            <a:pPr marL="274320" indent="-274320">
              <a:lnSpc>
                <a:spcPct val="150000"/>
              </a:lnSpc>
              <a:buFont typeface="Arial" pitchFamily="34" charset="0"/>
              <a:buChar char="•"/>
            </a:pPr>
            <a:r>
              <a:rPr lang="en-US" sz="2800" dirty="0">
                <a:solidFill>
                  <a:srgbClr val="FF0000"/>
                </a:solidFill>
              </a:rPr>
              <a:t>2 changes – Give X1 on O1 and X4 on O2 to Danny.</a:t>
            </a:r>
          </a:p>
          <a:p>
            <a:pPr marL="274320" indent="-274320">
              <a:lnSpc>
                <a:spcPct val="150000"/>
              </a:lnSpc>
              <a:buFont typeface="Arial" pitchFamily="34" charset="0"/>
              <a:buChar char="•"/>
            </a:pPr>
            <a:r>
              <a:rPr lang="en-US" sz="2800" dirty="0"/>
              <a:t>With additional subject added, the mandatory constraint can be handled easier.</a:t>
            </a:r>
          </a:p>
        </p:txBody>
      </p:sp>
      <p:sp>
        <p:nvSpPr>
          <p:cNvPr id="7" name="TextBox 6"/>
          <p:cNvSpPr txBox="1"/>
          <p:nvPr/>
        </p:nvSpPr>
        <p:spPr>
          <a:xfrm>
            <a:off x="152400" y="1371600"/>
            <a:ext cx="941333" cy="461665"/>
          </a:xfrm>
          <a:prstGeom prst="rect">
            <a:avLst/>
          </a:prstGeom>
          <a:noFill/>
        </p:spPr>
        <p:txBody>
          <a:bodyPr wrap="none" rtlCol="0">
            <a:spAutoFit/>
          </a:bodyPr>
          <a:lstStyle/>
          <a:p>
            <a:r>
              <a:rPr lang="en-US" sz="2400" dirty="0"/>
              <a:t>b(iii).</a:t>
            </a:r>
          </a:p>
        </p:txBody>
      </p:sp>
    </p:spTree>
    <p:extLst>
      <p:ext uri="{BB962C8B-B14F-4D97-AF65-F5344CB8AC3E}">
        <p14:creationId xmlns:p14="http://schemas.microsoft.com/office/powerpoint/2010/main" val="34300212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8 (…continue…)</a:t>
            </a:r>
          </a:p>
        </p:txBody>
      </p:sp>
      <p:sp>
        <p:nvSpPr>
          <p:cNvPr id="3" name="Content Placeholder 2"/>
          <p:cNvSpPr>
            <a:spLocks noGrp="1"/>
          </p:cNvSpPr>
          <p:nvPr>
            <p:ph idx="1"/>
          </p:nvPr>
        </p:nvSpPr>
        <p:spPr/>
        <p:txBody>
          <a:bodyPr>
            <a:normAutofit/>
          </a:bodyPr>
          <a:lstStyle/>
          <a:p>
            <a:pPr lvl="1" indent="-457200">
              <a:buFont typeface="+mj-lt"/>
              <a:buAutoNum type="alphaLcParenR" startAt="3"/>
            </a:pPr>
            <a:r>
              <a:rPr lang="en-US" sz="2800" dirty="0"/>
              <a:t>If, in addition to the property described in the last question, we want each user to share in exactly one collaboration, what restrictions apply?</a:t>
            </a:r>
          </a:p>
          <a:p>
            <a:pPr marL="0" lvl="1" indent="0">
              <a:buNone/>
            </a:pPr>
            <a:endParaRPr lang="en-US" sz="2800" dirty="0"/>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86</a:t>
            </a:fld>
            <a:endParaRPr lang="en-US" dirty="0"/>
          </a:p>
        </p:txBody>
      </p:sp>
    </p:spTree>
    <p:extLst>
      <p:ext uri="{BB962C8B-B14F-4D97-AF65-F5344CB8AC3E}">
        <p14:creationId xmlns:p14="http://schemas.microsoft.com/office/powerpoint/2010/main" val="41609645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8</a:t>
            </a:r>
          </a:p>
        </p:txBody>
      </p:sp>
      <p:sp>
        <p:nvSpPr>
          <p:cNvPr id="3" name="Slide Number Placeholder 2"/>
          <p:cNvSpPr>
            <a:spLocks noGrp="1"/>
          </p:cNvSpPr>
          <p:nvPr>
            <p:ph type="sldNum" sz="quarter" idx="12"/>
          </p:nvPr>
        </p:nvSpPr>
        <p:spPr/>
        <p:txBody>
          <a:bodyPr/>
          <a:lstStyle/>
          <a:p>
            <a:fld id="{E2C47F1E-AC7B-4302-B773-36DEFE2CC4A8}" type="slidenum">
              <a:rPr lang="en-US" smtClean="0"/>
              <a:pPr/>
              <a:t>87</a:t>
            </a:fld>
            <a:endParaRPr lang="en-US" dirty="0"/>
          </a:p>
        </p:txBody>
      </p:sp>
      <p:graphicFrame>
        <p:nvGraphicFramePr>
          <p:cNvPr id="5" name="Content Placeholder 4"/>
          <p:cNvGraphicFramePr>
            <a:graphicFrameLocks noGrp="1"/>
          </p:cNvGraphicFramePr>
          <p:nvPr>
            <p:ph sz="quarter" idx="1"/>
          </p:nvPr>
        </p:nvGraphicFramePr>
        <p:xfrm>
          <a:off x="457200" y="1727200"/>
          <a:ext cx="5718176" cy="1854200"/>
        </p:xfrm>
        <a:graphic>
          <a:graphicData uri="http://schemas.openxmlformats.org/drawingml/2006/table">
            <a:tbl>
              <a:tblPr firstRow="1" bandRow="1">
                <a:tableStyleId>{F5AB1C69-6EDB-4FF4-983F-18BD219EF322}</a:tableStyleId>
              </a:tblPr>
              <a:tblGrid>
                <a:gridCol w="1429544">
                  <a:extLst>
                    <a:ext uri="{9D8B030D-6E8A-4147-A177-3AD203B41FA5}">
                      <a16:colId xmlns:a16="http://schemas.microsoft.com/office/drawing/2014/main" val="20000"/>
                    </a:ext>
                  </a:extLst>
                </a:gridCol>
                <a:gridCol w="1429544">
                  <a:extLst>
                    <a:ext uri="{9D8B030D-6E8A-4147-A177-3AD203B41FA5}">
                      <a16:colId xmlns:a16="http://schemas.microsoft.com/office/drawing/2014/main" val="20001"/>
                    </a:ext>
                  </a:extLst>
                </a:gridCol>
                <a:gridCol w="1429544">
                  <a:extLst>
                    <a:ext uri="{9D8B030D-6E8A-4147-A177-3AD203B41FA5}">
                      <a16:colId xmlns:a16="http://schemas.microsoft.com/office/drawing/2014/main" val="20002"/>
                    </a:ext>
                  </a:extLst>
                </a:gridCol>
                <a:gridCol w="1429544">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O1</a:t>
                      </a:r>
                    </a:p>
                  </a:txBody>
                  <a:tcPr/>
                </a:tc>
                <a:tc>
                  <a:txBody>
                    <a:bodyPr/>
                    <a:lstStyle/>
                    <a:p>
                      <a:pPr algn="ctr"/>
                      <a:r>
                        <a:rPr lang="en-US" dirty="0"/>
                        <a:t>O2</a:t>
                      </a:r>
                    </a:p>
                  </a:txBody>
                  <a:tcPr/>
                </a:tc>
                <a:tc>
                  <a:txBody>
                    <a:bodyPr/>
                    <a:lstStyle/>
                    <a:p>
                      <a:pPr algn="ctr"/>
                      <a:r>
                        <a:rPr lang="en-US" dirty="0"/>
                        <a:t>O3</a:t>
                      </a:r>
                    </a:p>
                  </a:txBody>
                  <a:tcPr/>
                </a:tc>
                <a:extLst>
                  <a:ext uri="{0D108BD9-81ED-4DB2-BD59-A6C34878D82A}">
                    <a16:rowId xmlns:a16="http://schemas.microsoft.com/office/drawing/2014/main" val="10000"/>
                  </a:ext>
                </a:extLst>
              </a:tr>
              <a:tr h="370840">
                <a:tc>
                  <a:txBody>
                    <a:bodyPr/>
                    <a:lstStyle/>
                    <a:p>
                      <a:pPr algn="ctr"/>
                      <a:r>
                        <a:rPr lang="en-US" dirty="0"/>
                        <a:t>Alice</a:t>
                      </a:r>
                    </a:p>
                  </a:txBody>
                  <a:tcPr/>
                </a:tc>
                <a:tc>
                  <a:txBody>
                    <a:bodyPr/>
                    <a:lstStyle/>
                    <a:p>
                      <a:pPr algn="ctr"/>
                      <a:r>
                        <a:rPr lang="en-US" b="1" strike="noStrike" dirty="0">
                          <a:solidFill>
                            <a:srgbClr val="008000"/>
                          </a:solidFill>
                        </a:rPr>
                        <a:t>X2</a:t>
                      </a:r>
                      <a:r>
                        <a:rPr lang="en-US" strike="noStrike" dirty="0"/>
                        <a:t>, </a:t>
                      </a:r>
                      <a:r>
                        <a:rPr lang="en-US" b="1" strike="noStrike" dirty="0"/>
                        <a:t>X4</a:t>
                      </a:r>
                    </a:p>
                  </a:txBody>
                  <a:tcPr/>
                </a:tc>
                <a:tc>
                  <a:txBody>
                    <a:bodyPr/>
                    <a:lstStyle/>
                    <a:p>
                      <a:pPr algn="ctr"/>
                      <a:r>
                        <a:rPr lang="en-US" b="1" strike="noStrike" dirty="0">
                          <a:solidFill>
                            <a:srgbClr val="008000"/>
                          </a:solidFill>
                        </a:rPr>
                        <a:t>X2</a:t>
                      </a:r>
                      <a:r>
                        <a:rPr lang="en-US" dirty="0"/>
                        <a:t>, </a:t>
                      </a:r>
                      <a:r>
                        <a:rPr lang="en-US" b="1" dirty="0">
                          <a:solidFill>
                            <a:srgbClr val="000000"/>
                          </a:solidFill>
                        </a:rPr>
                        <a:t>X4</a:t>
                      </a:r>
                    </a:p>
                  </a:txBody>
                  <a:tcPr/>
                </a:tc>
                <a:tc>
                  <a:txBody>
                    <a:bodyPr/>
                    <a:lstStyle/>
                    <a:p>
                      <a:pPr algn="ctr"/>
                      <a:r>
                        <a:rPr lang="en-US" b="1" dirty="0">
                          <a:solidFill>
                            <a:srgbClr val="C00000"/>
                          </a:solidFill>
                        </a:rPr>
                        <a:t>X1, </a:t>
                      </a:r>
                      <a:r>
                        <a:rPr lang="en-US" b="1" dirty="0">
                          <a:solidFill>
                            <a:schemeClr val="tx1"/>
                          </a:solidFill>
                        </a:rPr>
                        <a:t>X4</a:t>
                      </a:r>
                    </a:p>
                  </a:txBody>
                  <a:tcPr/>
                </a:tc>
                <a:extLst>
                  <a:ext uri="{0D108BD9-81ED-4DB2-BD59-A6C34878D82A}">
                    <a16:rowId xmlns:a16="http://schemas.microsoft.com/office/drawing/2014/main" val="10001"/>
                  </a:ext>
                </a:extLst>
              </a:tr>
              <a:tr h="370840">
                <a:tc>
                  <a:txBody>
                    <a:bodyPr/>
                    <a:lstStyle/>
                    <a:p>
                      <a:pPr algn="ctr"/>
                      <a:r>
                        <a:rPr lang="en-US" dirty="0"/>
                        <a:t>Bob</a:t>
                      </a:r>
                    </a:p>
                  </a:txBody>
                  <a:tcPr/>
                </a:tc>
                <a:tc>
                  <a:txBody>
                    <a:bodyPr/>
                    <a:lstStyle/>
                    <a:p>
                      <a:pPr algn="ctr"/>
                      <a:r>
                        <a:rPr lang="en-US" b="1" dirty="0">
                          <a:solidFill>
                            <a:srgbClr val="008000"/>
                          </a:solidFill>
                        </a:rPr>
                        <a:t>X2</a:t>
                      </a:r>
                      <a:r>
                        <a:rPr lang="en-US" dirty="0"/>
                        <a:t>,</a:t>
                      </a:r>
                      <a:r>
                        <a:rPr lang="en-US" b="1" dirty="0">
                          <a:solidFill>
                            <a:srgbClr val="660066"/>
                          </a:solidFill>
                        </a:rPr>
                        <a:t> X3</a:t>
                      </a:r>
                    </a:p>
                  </a:txBody>
                  <a:tcPr/>
                </a:tc>
                <a:tc>
                  <a:txBody>
                    <a:bodyPr/>
                    <a:lstStyle/>
                    <a:p>
                      <a:pPr algn="ctr"/>
                      <a:r>
                        <a:rPr lang="en-US" b="1" strike="noStrike" dirty="0">
                          <a:solidFill>
                            <a:srgbClr val="008000"/>
                          </a:solidFill>
                        </a:rPr>
                        <a:t>X2</a:t>
                      </a:r>
                      <a:r>
                        <a:rPr lang="en-US" dirty="0"/>
                        <a:t>, </a:t>
                      </a:r>
                      <a:r>
                        <a:rPr lang="en-US" b="1" dirty="0">
                          <a:solidFill>
                            <a:srgbClr val="660066"/>
                          </a:solidFill>
                        </a:rPr>
                        <a:t>X3</a:t>
                      </a:r>
                    </a:p>
                  </a:txBody>
                  <a:tcPr/>
                </a:tc>
                <a:tc>
                  <a:txBody>
                    <a:bodyPr/>
                    <a:lstStyle/>
                    <a:p>
                      <a:pPr algn="ctr"/>
                      <a:r>
                        <a:rPr lang="en-US" b="1" dirty="0">
                          <a:solidFill>
                            <a:srgbClr val="008000"/>
                          </a:solidFill>
                        </a:rPr>
                        <a:t>X2</a:t>
                      </a:r>
                      <a:r>
                        <a:rPr lang="en-US" dirty="0"/>
                        <a:t>, </a:t>
                      </a:r>
                      <a:r>
                        <a:rPr lang="en-US" b="1" dirty="0">
                          <a:solidFill>
                            <a:srgbClr val="660066"/>
                          </a:solidFill>
                        </a:rPr>
                        <a:t>X3</a:t>
                      </a:r>
                    </a:p>
                  </a:txBody>
                  <a:tcPr/>
                </a:tc>
                <a:extLst>
                  <a:ext uri="{0D108BD9-81ED-4DB2-BD59-A6C34878D82A}">
                    <a16:rowId xmlns:a16="http://schemas.microsoft.com/office/drawing/2014/main" val="10002"/>
                  </a:ext>
                </a:extLst>
              </a:tr>
              <a:tr h="370840">
                <a:tc>
                  <a:txBody>
                    <a:bodyPr/>
                    <a:lstStyle/>
                    <a:p>
                      <a:pPr algn="ctr"/>
                      <a:r>
                        <a:rPr lang="en-US" dirty="0"/>
                        <a:t>Carol</a:t>
                      </a:r>
                    </a:p>
                  </a:txBody>
                  <a:tcPr/>
                </a:tc>
                <a:tc>
                  <a:txBody>
                    <a:bodyPr/>
                    <a:lstStyle/>
                    <a:p>
                      <a:pPr algn="ctr"/>
                      <a:r>
                        <a:rPr lang="en-US" b="1" dirty="0">
                          <a:solidFill>
                            <a:srgbClr val="FF0000"/>
                          </a:solidFill>
                        </a:rPr>
                        <a:t>X1</a:t>
                      </a:r>
                      <a:r>
                        <a:rPr lang="en-US" strike="noStrike" dirty="0"/>
                        <a:t>, </a:t>
                      </a:r>
                      <a:r>
                        <a:rPr lang="en-US" b="1" strike="noStrike" dirty="0">
                          <a:solidFill>
                            <a:srgbClr val="660066"/>
                          </a:solidFill>
                        </a:rPr>
                        <a:t>X3</a:t>
                      </a:r>
                    </a:p>
                  </a:txBody>
                  <a:tcPr/>
                </a:tc>
                <a:tc>
                  <a:txBody>
                    <a:bodyPr/>
                    <a:lstStyle/>
                    <a:p>
                      <a:pPr algn="ctr"/>
                      <a:r>
                        <a:rPr lang="en-US" b="1" dirty="0">
                          <a:solidFill>
                            <a:srgbClr val="660066"/>
                          </a:solidFill>
                        </a:rPr>
                        <a:t>X3</a:t>
                      </a:r>
                      <a:endParaRPr lang="en-US" b="1" dirty="0">
                        <a:solidFill>
                          <a:srgbClr val="000000"/>
                        </a:solidFill>
                      </a:endParaRPr>
                    </a:p>
                  </a:txBody>
                  <a:tcPr/>
                </a:tc>
                <a:tc>
                  <a:txBody>
                    <a:bodyPr/>
                    <a:lstStyle/>
                    <a:p>
                      <a:pPr algn="ctr"/>
                      <a:r>
                        <a:rPr lang="en-US" b="1" dirty="0">
                          <a:solidFill>
                            <a:srgbClr val="C4130F"/>
                          </a:solidFill>
                        </a:rPr>
                        <a:t>X1</a:t>
                      </a:r>
                      <a:r>
                        <a:rPr lang="en-US" dirty="0"/>
                        <a:t>, </a:t>
                      </a:r>
                      <a:r>
                        <a:rPr lang="en-US" b="1" dirty="0">
                          <a:solidFill>
                            <a:srgbClr val="660066"/>
                          </a:solidFill>
                        </a:rPr>
                        <a:t>X3</a:t>
                      </a:r>
                    </a:p>
                  </a:txBody>
                  <a:tcPr/>
                </a:tc>
                <a:extLst>
                  <a:ext uri="{0D108BD9-81ED-4DB2-BD59-A6C34878D82A}">
                    <a16:rowId xmlns:a16="http://schemas.microsoft.com/office/drawing/2014/main" val="10003"/>
                  </a:ext>
                </a:extLst>
              </a:tr>
              <a:tr h="370840">
                <a:tc>
                  <a:txBody>
                    <a:bodyPr/>
                    <a:lstStyle/>
                    <a:p>
                      <a:pPr algn="ctr"/>
                      <a:r>
                        <a:rPr lang="en-US" b="1" dirty="0">
                          <a:solidFill>
                            <a:schemeClr val="accent2">
                              <a:lumMod val="50000"/>
                            </a:schemeClr>
                          </a:solidFill>
                        </a:rPr>
                        <a:t>Danny</a:t>
                      </a:r>
                    </a:p>
                  </a:txBody>
                  <a:tcPr/>
                </a:tc>
                <a:tc>
                  <a:txBody>
                    <a:bodyPr/>
                    <a:lstStyle/>
                    <a:p>
                      <a:pPr algn="ctr"/>
                      <a:r>
                        <a:rPr lang="en-US" b="1" dirty="0">
                          <a:solidFill>
                            <a:srgbClr val="FF0000"/>
                          </a:solidFill>
                        </a:rPr>
                        <a:t>X1, </a:t>
                      </a:r>
                      <a:r>
                        <a:rPr lang="en-US" b="1" dirty="0">
                          <a:solidFill>
                            <a:schemeClr val="tx1"/>
                          </a:solidFill>
                        </a:rPr>
                        <a:t>X4</a:t>
                      </a:r>
                    </a:p>
                  </a:txBody>
                  <a:tcPr/>
                </a:tc>
                <a:tc>
                  <a:txBody>
                    <a:bodyPr/>
                    <a:lstStyle/>
                    <a:p>
                      <a:pPr algn="ctr"/>
                      <a:r>
                        <a:rPr lang="en-US" b="1" dirty="0">
                          <a:solidFill>
                            <a:srgbClr val="000000"/>
                          </a:solidFill>
                        </a:rPr>
                        <a:t>X4</a:t>
                      </a:r>
                    </a:p>
                  </a:txBody>
                  <a:tcPr/>
                </a:tc>
                <a:tc>
                  <a:txBody>
                    <a:bodyPr/>
                    <a:lstStyle/>
                    <a:p>
                      <a:pPr algn="ctr"/>
                      <a:r>
                        <a:rPr lang="en-US" b="1" dirty="0">
                          <a:solidFill>
                            <a:srgbClr val="008000"/>
                          </a:solidFill>
                        </a:rPr>
                        <a:t>X2</a:t>
                      </a:r>
                      <a:r>
                        <a:rPr lang="en-US" b="1" dirty="0">
                          <a:solidFill>
                            <a:schemeClr val="accent2">
                              <a:lumMod val="50000"/>
                            </a:schemeClr>
                          </a:solidFill>
                        </a:rPr>
                        <a:t>, </a:t>
                      </a:r>
                      <a:r>
                        <a:rPr lang="en-US" b="1" dirty="0">
                          <a:solidFill>
                            <a:srgbClr val="000000"/>
                          </a:solidFill>
                        </a:rPr>
                        <a:t>X4</a:t>
                      </a:r>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304800" y="3782452"/>
            <a:ext cx="8610600" cy="1938992"/>
          </a:xfrm>
          <a:prstGeom prst="rect">
            <a:avLst/>
          </a:prstGeom>
          <a:noFill/>
        </p:spPr>
        <p:txBody>
          <a:bodyPr wrap="square" rtlCol="0">
            <a:spAutoFit/>
          </a:bodyPr>
          <a:lstStyle/>
          <a:p>
            <a:r>
              <a:rPr lang="en-US" sz="2400" dirty="0">
                <a:solidFill>
                  <a:srgbClr val="C00000"/>
                </a:solidFill>
              </a:rPr>
              <a:t>With 4 users, it is not possible to achieve the requirement without overlapping. We need to have a minimum of 8 users to ensure that each user shares exactly one collaboration. No overlapping process in each role (for each user); in other words, no multiple related activities in each role (user).</a:t>
            </a:r>
          </a:p>
        </p:txBody>
      </p:sp>
    </p:spTree>
    <p:extLst>
      <p:ext uri="{BB962C8B-B14F-4D97-AF65-F5344CB8AC3E}">
        <p14:creationId xmlns:p14="http://schemas.microsoft.com/office/powerpoint/2010/main" val="7425915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9</a:t>
            </a:r>
          </a:p>
        </p:txBody>
      </p:sp>
      <p:sp>
        <p:nvSpPr>
          <p:cNvPr id="3" name="Slide Number Placeholder 2"/>
          <p:cNvSpPr>
            <a:spLocks noGrp="1"/>
          </p:cNvSpPr>
          <p:nvPr>
            <p:ph type="sldNum" sz="quarter" idx="12"/>
          </p:nvPr>
        </p:nvSpPr>
        <p:spPr/>
        <p:txBody>
          <a:bodyPr/>
          <a:lstStyle/>
          <a:p>
            <a:fld id="{E2C47F1E-AC7B-4302-B773-36DEFE2CC4A8}" type="slidenum">
              <a:rPr lang="en-US" smtClean="0"/>
              <a:pPr/>
              <a:t>88</a:t>
            </a:fld>
            <a:endParaRPr lang="en-US" dirty="0"/>
          </a:p>
        </p:txBody>
      </p:sp>
      <p:sp>
        <p:nvSpPr>
          <p:cNvPr id="4" name="Content Placeholder 3"/>
          <p:cNvSpPr>
            <a:spLocks noGrp="1"/>
          </p:cNvSpPr>
          <p:nvPr>
            <p:ph sz="quarter" idx="1"/>
          </p:nvPr>
        </p:nvSpPr>
        <p:spPr/>
        <p:txBody>
          <a:bodyPr>
            <a:normAutofit/>
          </a:bodyPr>
          <a:lstStyle/>
          <a:p>
            <a:pPr marL="0" indent="0">
              <a:buNone/>
            </a:pPr>
            <a:r>
              <a:rPr lang="en-US" dirty="0"/>
              <a:t>Suppose a user wishes to edit the file </a:t>
            </a:r>
            <a:r>
              <a:rPr lang="en-US" i="1" dirty="0"/>
              <a:t>F</a:t>
            </a:r>
            <a:r>
              <a:rPr lang="en-US" i="1" baseline="-25000" dirty="0"/>
              <a:t>1</a:t>
            </a:r>
            <a:r>
              <a:rPr lang="en-US" dirty="0"/>
              <a:t> in a capability based system.</a:t>
            </a:r>
          </a:p>
          <a:p>
            <a:pPr marL="514350" indent="-514350">
              <a:buClrTx/>
              <a:buFont typeface="+mj-lt"/>
              <a:buAutoNum type="alphaLcParenR"/>
            </a:pPr>
            <a:r>
              <a:rPr lang="en-US" dirty="0"/>
              <a:t>How is he sure that the editor cannot access any other files?</a:t>
            </a:r>
          </a:p>
          <a:p>
            <a:pPr marL="514350" indent="-514350">
              <a:buClrTx/>
              <a:buFont typeface="+mj-lt"/>
              <a:buAutoNum type="alphaLcParenR"/>
            </a:pPr>
            <a:r>
              <a:rPr lang="en-US" dirty="0"/>
              <a:t>Could this be done in an ACL based system? If so, how? If not, why not?</a:t>
            </a:r>
          </a:p>
          <a:p>
            <a:pPr marL="0" indent="0">
              <a:buClrTx/>
              <a:buNone/>
            </a:pPr>
            <a:endParaRPr lang="en-US" dirty="0"/>
          </a:p>
        </p:txBody>
      </p:sp>
    </p:spTree>
    <p:extLst>
      <p:ext uri="{BB962C8B-B14F-4D97-AF65-F5344CB8AC3E}">
        <p14:creationId xmlns:p14="http://schemas.microsoft.com/office/powerpoint/2010/main" val="6947804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9</a:t>
            </a:r>
          </a:p>
        </p:txBody>
      </p:sp>
      <p:sp>
        <p:nvSpPr>
          <p:cNvPr id="3" name="Slide Number Placeholder 2"/>
          <p:cNvSpPr>
            <a:spLocks noGrp="1"/>
          </p:cNvSpPr>
          <p:nvPr>
            <p:ph type="sldNum" sz="quarter" idx="12"/>
          </p:nvPr>
        </p:nvSpPr>
        <p:spPr/>
        <p:txBody>
          <a:bodyPr/>
          <a:lstStyle/>
          <a:p>
            <a:fld id="{E2C47F1E-AC7B-4302-B773-36DEFE2CC4A8}" type="slidenum">
              <a:rPr lang="en-US" smtClean="0"/>
              <a:pPr/>
              <a:t>89</a:t>
            </a:fld>
            <a:endParaRPr lang="en-US" dirty="0"/>
          </a:p>
        </p:txBody>
      </p:sp>
      <p:sp>
        <p:nvSpPr>
          <p:cNvPr id="4" name="Content Placeholder 3"/>
          <p:cNvSpPr>
            <a:spLocks noGrp="1"/>
          </p:cNvSpPr>
          <p:nvPr>
            <p:ph sz="quarter" idx="1"/>
          </p:nvPr>
        </p:nvSpPr>
        <p:spPr/>
        <p:txBody>
          <a:bodyPr/>
          <a:lstStyle/>
          <a:p>
            <a:pPr marL="514350" indent="-514350">
              <a:buFont typeface="+mj-lt"/>
              <a:buAutoNum type="alphaLcParenR"/>
            </a:pPr>
            <a:r>
              <a:rPr lang="en-US" dirty="0">
                <a:solidFill>
                  <a:srgbClr val="800000"/>
                </a:solidFill>
              </a:rPr>
              <a:t>Check the capability of the editor to know which files it can access.</a:t>
            </a:r>
          </a:p>
          <a:p>
            <a:pPr marL="514350" indent="-514350">
              <a:buNone/>
            </a:pPr>
            <a:endParaRPr lang="en-SG" dirty="0">
              <a:solidFill>
                <a:schemeClr val="accent2">
                  <a:lumMod val="50000"/>
                </a:schemeClr>
              </a:solidFill>
            </a:endParaRPr>
          </a:p>
        </p:txBody>
      </p:sp>
      <p:sp>
        <p:nvSpPr>
          <p:cNvPr id="5" name="Rectangle 4"/>
          <p:cNvSpPr/>
          <p:nvPr/>
        </p:nvSpPr>
        <p:spPr>
          <a:xfrm>
            <a:off x="1143000" y="2971800"/>
            <a:ext cx="5867400" cy="954107"/>
          </a:xfrm>
          <a:prstGeom prst="rect">
            <a:avLst/>
          </a:prstGeom>
        </p:spPr>
        <p:txBody>
          <a:bodyPr wrap="square">
            <a:spAutoFit/>
          </a:bodyPr>
          <a:lstStyle/>
          <a:p>
            <a:pPr marL="514350" indent="-514350"/>
            <a:r>
              <a:rPr lang="pt-BR" sz="2800" dirty="0">
                <a:solidFill>
                  <a:srgbClr val="800000"/>
                </a:solidFill>
              </a:rPr>
              <a:t>Capabilities:</a:t>
            </a:r>
            <a:endParaRPr lang="en-SG" sz="2800" dirty="0">
              <a:solidFill>
                <a:srgbClr val="800000"/>
              </a:solidFill>
            </a:endParaRPr>
          </a:p>
          <a:p>
            <a:pPr lvl="1"/>
            <a:r>
              <a:rPr lang="pt-BR" sz="2800" dirty="0">
                <a:solidFill>
                  <a:srgbClr val="800000"/>
                </a:solidFill>
              </a:rPr>
              <a:t>editor: (</a:t>
            </a:r>
            <a:r>
              <a:rPr lang="pt-BR" sz="2800" i="1" dirty="0">
                <a:solidFill>
                  <a:srgbClr val="800000"/>
                </a:solidFill>
              </a:rPr>
              <a:t>F</a:t>
            </a:r>
            <a:r>
              <a:rPr lang="pt-BR" sz="2800" i="1" baseline="-25000" dirty="0">
                <a:solidFill>
                  <a:srgbClr val="800000"/>
                </a:solidFill>
              </a:rPr>
              <a:t>1</a:t>
            </a:r>
            <a:r>
              <a:rPr lang="pt-BR" sz="2800" dirty="0">
                <a:solidFill>
                  <a:srgbClr val="800000"/>
                </a:solidFill>
              </a:rPr>
              <a:t>, w), (</a:t>
            </a:r>
            <a:r>
              <a:rPr lang="pt-BR" sz="2800" i="1" dirty="0">
                <a:solidFill>
                  <a:srgbClr val="800000"/>
                </a:solidFill>
              </a:rPr>
              <a:t>F</a:t>
            </a:r>
            <a:r>
              <a:rPr lang="pt-BR" sz="2800" i="1" baseline="-25000" dirty="0">
                <a:solidFill>
                  <a:srgbClr val="800000"/>
                </a:solidFill>
              </a:rPr>
              <a:t>2</a:t>
            </a:r>
            <a:r>
              <a:rPr lang="pt-BR" sz="2800" dirty="0">
                <a:solidFill>
                  <a:srgbClr val="800000"/>
                </a:solidFill>
              </a:rPr>
              <a:t>, r), (</a:t>
            </a:r>
            <a:r>
              <a:rPr lang="pt-BR" sz="2800" i="1" dirty="0">
                <a:solidFill>
                  <a:srgbClr val="800000"/>
                </a:solidFill>
              </a:rPr>
              <a:t>F</a:t>
            </a:r>
            <a:r>
              <a:rPr lang="pt-BR" sz="2800" i="1" baseline="-25000" dirty="0">
                <a:solidFill>
                  <a:srgbClr val="800000"/>
                </a:solidFill>
              </a:rPr>
              <a:t>3</a:t>
            </a:r>
            <a:r>
              <a:rPr lang="pt-BR" sz="2800" dirty="0">
                <a:solidFill>
                  <a:srgbClr val="800000"/>
                </a:solidFill>
              </a:rPr>
              <a:t>, e)</a:t>
            </a:r>
            <a:endParaRPr lang="en-US" sz="2800" dirty="0">
              <a:solidFill>
                <a:srgbClr val="800000"/>
              </a:solidFill>
            </a:endParaRPr>
          </a:p>
        </p:txBody>
      </p:sp>
      <p:sp>
        <p:nvSpPr>
          <p:cNvPr id="6" name="TextBox 5"/>
          <p:cNvSpPr txBox="1"/>
          <p:nvPr/>
        </p:nvSpPr>
        <p:spPr>
          <a:xfrm>
            <a:off x="3048000" y="4343400"/>
            <a:ext cx="5410200" cy="954107"/>
          </a:xfrm>
          <a:prstGeom prst="rect">
            <a:avLst/>
          </a:prstGeom>
          <a:noFill/>
        </p:spPr>
        <p:txBody>
          <a:bodyPr wrap="square" rtlCol="0">
            <a:spAutoFit/>
          </a:bodyPr>
          <a:lstStyle/>
          <a:p>
            <a:r>
              <a:rPr lang="en-US" sz="2800" dirty="0">
                <a:solidFill>
                  <a:srgbClr val="800000"/>
                </a:solidFill>
              </a:rPr>
              <a:t>The system just needs to check the capability of the editor.</a:t>
            </a:r>
          </a:p>
        </p:txBody>
      </p:sp>
    </p:spTree>
    <p:extLst>
      <p:ext uri="{BB962C8B-B14F-4D97-AF65-F5344CB8AC3E}">
        <p14:creationId xmlns:p14="http://schemas.microsoft.com/office/powerpoint/2010/main" val="4004716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Question 1c</a:t>
            </a:r>
          </a:p>
        </p:txBody>
      </p:sp>
      <p:sp>
        <p:nvSpPr>
          <p:cNvPr id="3" name="Content Placeholder 2"/>
          <p:cNvSpPr>
            <a:spLocks noGrp="1"/>
          </p:cNvSpPr>
          <p:nvPr>
            <p:ph idx="1"/>
          </p:nvPr>
        </p:nvSpPr>
        <p:spPr/>
        <p:txBody>
          <a:bodyPr/>
          <a:lstStyle/>
          <a:p>
            <a:pPr marL="0" indent="0">
              <a:buNone/>
            </a:pPr>
            <a:r>
              <a:rPr lang="en-SG" dirty="0"/>
              <a:t>How much additional entropy is added by the inclusion of a </a:t>
            </a:r>
            <a:r>
              <a:rPr lang="en-SG" dirty="0" err="1"/>
              <a:t>uniformally</a:t>
            </a:r>
            <a:r>
              <a:rPr lang="en-SG" dirty="0"/>
              <a:t> random digit on the end of that password?</a:t>
            </a:r>
          </a:p>
        </p:txBody>
      </p:sp>
      <p:sp>
        <p:nvSpPr>
          <p:cNvPr id="4" name="Date Placeholder 3"/>
          <p:cNvSpPr>
            <a:spLocks noGrp="1"/>
          </p:cNvSpPr>
          <p:nvPr>
            <p:ph type="dt" sz="half" idx="10"/>
          </p:nvPr>
        </p:nvSpPr>
        <p:spPr/>
        <p:txBody>
          <a:bodyPr/>
          <a:lstStyle/>
          <a:p>
            <a:fld id="{92FBCFB5-2DA8-A943-88C3-1FB31AAA01BB}" type="datetime2">
              <a:rPr lang="en-SG" smtClean="0"/>
              <a:t>Friday, 15 October 2021</a:t>
            </a:fld>
            <a:endParaRPr lang="en-US"/>
          </a:p>
        </p:txBody>
      </p:sp>
      <p:sp>
        <p:nvSpPr>
          <p:cNvPr id="5" name="Footer Placeholder 4"/>
          <p:cNvSpPr>
            <a:spLocks noGrp="1"/>
          </p:cNvSpPr>
          <p:nvPr>
            <p:ph type="ftr" sz="quarter" idx="11"/>
          </p:nvPr>
        </p:nvSpPr>
        <p:spPr/>
        <p:txBody>
          <a:bodyPr/>
          <a:lstStyle/>
          <a:p>
            <a:pPr algn="r"/>
            <a:r>
              <a:rPr lang="en-US"/>
              <a:t>CSCI235 - Database Systems</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9</a:t>
            </a:fld>
            <a:endParaRPr lang="en-US"/>
          </a:p>
        </p:txBody>
      </p:sp>
    </p:spTree>
    <p:extLst>
      <p:ext uri="{BB962C8B-B14F-4D97-AF65-F5344CB8AC3E}">
        <p14:creationId xmlns:p14="http://schemas.microsoft.com/office/powerpoint/2010/main" val="34701686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9</a:t>
            </a:r>
          </a:p>
        </p:txBody>
      </p:sp>
      <p:sp>
        <p:nvSpPr>
          <p:cNvPr id="3" name="Slide Number Placeholder 2"/>
          <p:cNvSpPr>
            <a:spLocks noGrp="1"/>
          </p:cNvSpPr>
          <p:nvPr>
            <p:ph type="sldNum" sz="quarter" idx="12"/>
          </p:nvPr>
        </p:nvSpPr>
        <p:spPr/>
        <p:txBody>
          <a:bodyPr/>
          <a:lstStyle/>
          <a:p>
            <a:fld id="{E2C47F1E-AC7B-4302-B773-36DEFE2CC4A8}" type="slidenum">
              <a:rPr lang="en-US" smtClean="0"/>
              <a:pPr/>
              <a:t>90</a:t>
            </a:fld>
            <a:endParaRPr lang="en-US" dirty="0"/>
          </a:p>
        </p:txBody>
      </p:sp>
      <p:sp>
        <p:nvSpPr>
          <p:cNvPr id="4" name="Content Placeholder 3"/>
          <p:cNvSpPr>
            <a:spLocks noGrp="1"/>
          </p:cNvSpPr>
          <p:nvPr>
            <p:ph sz="quarter" idx="1"/>
          </p:nvPr>
        </p:nvSpPr>
        <p:spPr/>
        <p:txBody>
          <a:bodyPr/>
          <a:lstStyle/>
          <a:p>
            <a:pPr marL="514350" indent="-514350">
              <a:buFont typeface="+mj-lt"/>
              <a:buAutoNum type="alphaLcParenR" startAt="2"/>
            </a:pPr>
            <a:r>
              <a:rPr lang="en-US" dirty="0">
                <a:solidFill>
                  <a:srgbClr val="800000"/>
                </a:solidFill>
              </a:rPr>
              <a:t>It is hard to achieve in an ACL based system, because an ACL shows authorization of a single file. To find out the privileges the editor possesses, the system has to go through all ACLs.</a:t>
            </a:r>
            <a:endParaRPr lang="en-SG" dirty="0">
              <a:solidFill>
                <a:srgbClr val="800000"/>
              </a:solidFill>
            </a:endParaRPr>
          </a:p>
          <a:p>
            <a:endParaRPr lang="en-US" dirty="0">
              <a:solidFill>
                <a:srgbClr val="800000"/>
              </a:solidFill>
            </a:endParaRPr>
          </a:p>
        </p:txBody>
      </p:sp>
      <p:sp>
        <p:nvSpPr>
          <p:cNvPr id="5" name="Rectangle 4"/>
          <p:cNvSpPr/>
          <p:nvPr/>
        </p:nvSpPr>
        <p:spPr>
          <a:xfrm>
            <a:off x="914400" y="3804648"/>
            <a:ext cx="5257800" cy="1815882"/>
          </a:xfrm>
          <a:prstGeom prst="rect">
            <a:avLst/>
          </a:prstGeom>
        </p:spPr>
        <p:txBody>
          <a:bodyPr wrap="square">
            <a:spAutoFit/>
          </a:bodyPr>
          <a:lstStyle/>
          <a:p>
            <a:pPr marL="514350" indent="-514350"/>
            <a:r>
              <a:rPr lang="en-US" sz="2800" dirty="0">
                <a:solidFill>
                  <a:srgbClr val="800000"/>
                </a:solidFill>
              </a:rPr>
              <a:t>Access control list:</a:t>
            </a:r>
            <a:endParaRPr lang="en-SG" sz="2800" dirty="0">
              <a:solidFill>
                <a:srgbClr val="800000"/>
              </a:solidFill>
            </a:endParaRPr>
          </a:p>
          <a:p>
            <a:pPr lvl="1"/>
            <a:r>
              <a:rPr lang="pt-BR" sz="2800" i="1" dirty="0">
                <a:solidFill>
                  <a:srgbClr val="800000"/>
                </a:solidFill>
              </a:rPr>
              <a:t>F</a:t>
            </a:r>
            <a:r>
              <a:rPr lang="pt-BR" sz="2800" i="1" baseline="-25000" dirty="0">
                <a:solidFill>
                  <a:srgbClr val="800000"/>
                </a:solidFill>
              </a:rPr>
              <a:t>1</a:t>
            </a:r>
            <a:r>
              <a:rPr lang="pt-BR" sz="2800" dirty="0">
                <a:solidFill>
                  <a:srgbClr val="800000"/>
                </a:solidFill>
              </a:rPr>
              <a:t> :  (editor, rw), (Bob, r)</a:t>
            </a:r>
            <a:endParaRPr lang="en-SG" sz="2800" dirty="0">
              <a:solidFill>
                <a:srgbClr val="800000"/>
              </a:solidFill>
            </a:endParaRPr>
          </a:p>
          <a:p>
            <a:pPr lvl="1"/>
            <a:r>
              <a:rPr lang="pt-BR" sz="2800" i="1" dirty="0">
                <a:solidFill>
                  <a:srgbClr val="800000"/>
                </a:solidFill>
              </a:rPr>
              <a:t>F</a:t>
            </a:r>
            <a:r>
              <a:rPr lang="pt-BR" sz="2800" i="1" baseline="-25000" dirty="0">
                <a:solidFill>
                  <a:srgbClr val="800000"/>
                </a:solidFill>
              </a:rPr>
              <a:t>2</a:t>
            </a:r>
            <a:r>
              <a:rPr lang="pt-BR" sz="2800" dirty="0">
                <a:solidFill>
                  <a:srgbClr val="800000"/>
                </a:solidFill>
              </a:rPr>
              <a:t>:   (editor, r), (Bob, rw)</a:t>
            </a:r>
            <a:endParaRPr lang="en-SG" sz="2800" dirty="0">
              <a:solidFill>
                <a:srgbClr val="800000"/>
              </a:solidFill>
            </a:endParaRPr>
          </a:p>
          <a:p>
            <a:pPr lvl="1"/>
            <a:r>
              <a:rPr lang="pt-BR" sz="2800" i="1" dirty="0">
                <a:solidFill>
                  <a:srgbClr val="800000"/>
                </a:solidFill>
              </a:rPr>
              <a:t>F</a:t>
            </a:r>
            <a:r>
              <a:rPr lang="pt-BR" sz="2800" i="1" baseline="-25000" dirty="0">
                <a:solidFill>
                  <a:srgbClr val="800000"/>
                </a:solidFill>
              </a:rPr>
              <a:t>3</a:t>
            </a:r>
            <a:r>
              <a:rPr lang="pt-BR" sz="2800" dirty="0">
                <a:solidFill>
                  <a:srgbClr val="800000"/>
                </a:solidFill>
              </a:rPr>
              <a:t>:   (editor, x)</a:t>
            </a:r>
            <a:endParaRPr lang="en-US" dirty="0">
              <a:solidFill>
                <a:srgbClr val="800000"/>
              </a:solidFill>
            </a:endParaRPr>
          </a:p>
        </p:txBody>
      </p:sp>
      <p:sp>
        <p:nvSpPr>
          <p:cNvPr id="7" name="TextBox 6"/>
          <p:cNvSpPr txBox="1"/>
          <p:nvPr/>
        </p:nvSpPr>
        <p:spPr>
          <a:xfrm>
            <a:off x="3276600" y="5634165"/>
            <a:ext cx="5410200" cy="954107"/>
          </a:xfrm>
          <a:prstGeom prst="rect">
            <a:avLst/>
          </a:prstGeom>
          <a:noFill/>
        </p:spPr>
        <p:txBody>
          <a:bodyPr wrap="square" rtlCol="0">
            <a:spAutoFit/>
          </a:bodyPr>
          <a:lstStyle/>
          <a:p>
            <a:r>
              <a:rPr lang="en-US" sz="2800" dirty="0">
                <a:solidFill>
                  <a:srgbClr val="800000"/>
                </a:solidFill>
              </a:rPr>
              <a:t>The system needs to go through all the ACL for all objects.</a:t>
            </a:r>
          </a:p>
        </p:txBody>
      </p:sp>
    </p:spTree>
    <p:extLst>
      <p:ext uri="{BB962C8B-B14F-4D97-AF65-F5344CB8AC3E}">
        <p14:creationId xmlns:p14="http://schemas.microsoft.com/office/powerpoint/2010/main" val="31033035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10</a:t>
            </a:r>
            <a:endParaRPr lang="en-SG" dirty="0"/>
          </a:p>
        </p:txBody>
      </p:sp>
      <p:sp>
        <p:nvSpPr>
          <p:cNvPr id="3" name="Slide Number Placeholder 2"/>
          <p:cNvSpPr>
            <a:spLocks noGrp="1"/>
          </p:cNvSpPr>
          <p:nvPr>
            <p:ph type="sldNum" sz="quarter" idx="12"/>
          </p:nvPr>
        </p:nvSpPr>
        <p:spPr/>
        <p:txBody>
          <a:bodyPr/>
          <a:lstStyle/>
          <a:p>
            <a:fld id="{E2C47F1E-AC7B-4302-B773-36DEFE2CC4A8}" type="slidenum">
              <a:rPr lang="en-US" smtClean="0"/>
              <a:pPr/>
              <a:t>91</a:t>
            </a:fld>
            <a:endParaRPr lang="en-US" dirty="0"/>
          </a:p>
        </p:txBody>
      </p:sp>
      <p:sp>
        <p:nvSpPr>
          <p:cNvPr id="4" name="Content Placeholder 3"/>
          <p:cNvSpPr>
            <a:spLocks noGrp="1"/>
          </p:cNvSpPr>
          <p:nvPr>
            <p:ph sz="quarter" idx="1"/>
          </p:nvPr>
        </p:nvSpPr>
        <p:spPr/>
        <p:txBody>
          <a:bodyPr>
            <a:normAutofit/>
          </a:bodyPr>
          <a:lstStyle/>
          <a:p>
            <a:pPr marL="0" indent="0">
              <a:buNone/>
            </a:pPr>
            <a:r>
              <a:rPr lang="en-SG" dirty="0"/>
              <a:t>Assume you have 3 ordinary staff and a manager in one office.</a:t>
            </a:r>
          </a:p>
          <a:p>
            <a:pPr marL="514350" indent="-514350">
              <a:buClrTx/>
              <a:buFont typeface="+mj-lt"/>
              <a:buAutoNum type="alphaLcParenR"/>
            </a:pPr>
            <a:r>
              <a:rPr lang="en-SG" dirty="0"/>
              <a:t>What sort of access control model might be suitable for representing staff permissions with respect to a staff in the office?</a:t>
            </a:r>
          </a:p>
          <a:p>
            <a:pPr marL="514350" indent="-514350">
              <a:buClrTx/>
              <a:buFont typeface="+mj-lt"/>
              <a:buAutoNum type="alphaLcParenR"/>
            </a:pPr>
            <a:r>
              <a:rPr lang="en-SG" dirty="0"/>
              <a:t>How much such access control be implemented?</a:t>
            </a:r>
          </a:p>
          <a:p>
            <a:pPr marL="274320" lvl="1" indent="0">
              <a:buClr>
                <a:srgbClr val="C00000"/>
              </a:buClr>
              <a:buNone/>
            </a:pPr>
            <a:endParaRPr lang="en-SG" sz="2800" dirty="0"/>
          </a:p>
        </p:txBody>
      </p:sp>
    </p:spTree>
    <p:extLst>
      <p:ext uri="{BB962C8B-B14F-4D97-AF65-F5344CB8AC3E}">
        <p14:creationId xmlns:p14="http://schemas.microsoft.com/office/powerpoint/2010/main" val="34404903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10</a:t>
            </a:r>
            <a:endParaRPr lang="en-SG" dirty="0"/>
          </a:p>
        </p:txBody>
      </p:sp>
      <p:sp>
        <p:nvSpPr>
          <p:cNvPr id="3" name="Slide Number Placeholder 2"/>
          <p:cNvSpPr>
            <a:spLocks noGrp="1"/>
          </p:cNvSpPr>
          <p:nvPr>
            <p:ph type="sldNum" sz="quarter" idx="12"/>
          </p:nvPr>
        </p:nvSpPr>
        <p:spPr/>
        <p:txBody>
          <a:bodyPr/>
          <a:lstStyle/>
          <a:p>
            <a:fld id="{E2C47F1E-AC7B-4302-B773-36DEFE2CC4A8}" type="slidenum">
              <a:rPr lang="en-US" smtClean="0"/>
              <a:pPr/>
              <a:t>92</a:t>
            </a:fld>
            <a:endParaRPr lang="en-US" dirty="0"/>
          </a:p>
        </p:txBody>
      </p:sp>
      <p:sp>
        <p:nvSpPr>
          <p:cNvPr id="4" name="Content Placeholder 3"/>
          <p:cNvSpPr>
            <a:spLocks noGrp="1"/>
          </p:cNvSpPr>
          <p:nvPr>
            <p:ph sz="quarter" idx="1"/>
          </p:nvPr>
        </p:nvSpPr>
        <p:spPr/>
        <p:txBody>
          <a:bodyPr/>
          <a:lstStyle/>
          <a:p>
            <a:pPr marL="514350" indent="-514350">
              <a:buClr>
                <a:srgbClr val="C4130F"/>
              </a:buClr>
              <a:buFont typeface="+mj-lt"/>
              <a:buAutoNum type="alphaLcParenR"/>
            </a:pPr>
            <a:r>
              <a:rPr lang="en-SG" dirty="0">
                <a:solidFill>
                  <a:srgbClr val="C4130F"/>
                </a:solidFill>
              </a:rPr>
              <a:t>One popular access control model suitable for this case is a role-based access control model (RBAC). RBAC associates permissions with roles, and users are made members of appropriate role. The relationship of users to roles is many to many, as is the relationship of roles to resources, or system objects. This model greatly simplifies management of complex permissions.</a:t>
            </a:r>
          </a:p>
        </p:txBody>
      </p:sp>
    </p:spTree>
    <p:extLst>
      <p:ext uri="{BB962C8B-B14F-4D97-AF65-F5344CB8AC3E}">
        <p14:creationId xmlns:p14="http://schemas.microsoft.com/office/powerpoint/2010/main" val="9729313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10</a:t>
            </a: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93</a:t>
            </a:fld>
            <a:endParaRPr lang="en-US" dirty="0"/>
          </a:p>
        </p:txBody>
      </p:sp>
      <p:grpSp>
        <p:nvGrpSpPr>
          <p:cNvPr id="43" name="Group 42"/>
          <p:cNvGrpSpPr/>
          <p:nvPr/>
        </p:nvGrpSpPr>
        <p:grpSpPr>
          <a:xfrm>
            <a:off x="356769" y="1283089"/>
            <a:ext cx="6821967" cy="5437469"/>
            <a:chOff x="356769" y="1154668"/>
            <a:chExt cx="6821967" cy="5437469"/>
          </a:xfrm>
        </p:grpSpPr>
        <p:grpSp>
          <p:nvGrpSpPr>
            <p:cNvPr id="39" name="Group 38"/>
            <p:cNvGrpSpPr/>
            <p:nvPr/>
          </p:nvGrpSpPr>
          <p:grpSpPr>
            <a:xfrm>
              <a:off x="457200" y="2102778"/>
              <a:ext cx="6721536" cy="4489359"/>
              <a:chOff x="1070308" y="2368641"/>
              <a:chExt cx="6721536" cy="4489359"/>
            </a:xfrm>
          </p:grpSpPr>
          <p:sp>
            <p:nvSpPr>
              <p:cNvPr id="7" name="Oval 6"/>
              <p:cNvSpPr/>
              <p:nvPr/>
            </p:nvSpPr>
            <p:spPr>
              <a:xfrm>
                <a:off x="1070308" y="2368641"/>
                <a:ext cx="998955" cy="998824"/>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rgbClr val="800000"/>
                    </a:solidFill>
                    <a:latin typeface="Impact"/>
                    <a:cs typeface="Impact"/>
                  </a:rPr>
                  <a:t>Manager</a:t>
                </a:r>
              </a:p>
            </p:txBody>
          </p:sp>
          <p:sp>
            <p:nvSpPr>
              <p:cNvPr id="8" name="Oval 7"/>
              <p:cNvSpPr/>
              <p:nvPr/>
            </p:nvSpPr>
            <p:spPr>
              <a:xfrm>
                <a:off x="1070308" y="3519865"/>
                <a:ext cx="998955" cy="998824"/>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0" rIns="0" bIns="0" rtlCol="0" anchor="ctr"/>
              <a:lstStyle/>
              <a:p>
                <a:pPr algn="ctr"/>
                <a:r>
                  <a:rPr lang="en-US" sz="1400" dirty="0">
                    <a:solidFill>
                      <a:srgbClr val="800000"/>
                    </a:solidFill>
                    <a:latin typeface="Impact"/>
                    <a:cs typeface="Impact"/>
                  </a:rPr>
                  <a:t>Staff1</a:t>
                </a:r>
              </a:p>
            </p:txBody>
          </p:sp>
          <p:sp>
            <p:nvSpPr>
              <p:cNvPr id="9" name="Oval 8"/>
              <p:cNvSpPr/>
              <p:nvPr/>
            </p:nvSpPr>
            <p:spPr>
              <a:xfrm>
                <a:off x="1070308" y="4704186"/>
                <a:ext cx="998955" cy="998824"/>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rgbClr val="800000"/>
                    </a:solidFill>
                    <a:latin typeface="Impact"/>
                    <a:cs typeface="Impact"/>
                  </a:rPr>
                  <a:t>Staff2</a:t>
                </a:r>
              </a:p>
            </p:txBody>
          </p:sp>
          <p:sp>
            <p:nvSpPr>
              <p:cNvPr id="10" name="Oval 9"/>
              <p:cNvSpPr/>
              <p:nvPr/>
            </p:nvSpPr>
            <p:spPr>
              <a:xfrm>
                <a:off x="1070308" y="5859176"/>
                <a:ext cx="998955" cy="998824"/>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rgbClr val="800000"/>
                    </a:solidFill>
                    <a:latin typeface="Impact"/>
                    <a:cs typeface="Impact"/>
                  </a:rPr>
                  <a:t>Staff3</a:t>
                </a:r>
              </a:p>
            </p:txBody>
          </p:sp>
          <p:sp>
            <p:nvSpPr>
              <p:cNvPr id="11" name="Oval 10"/>
              <p:cNvSpPr/>
              <p:nvPr/>
            </p:nvSpPr>
            <p:spPr>
              <a:xfrm>
                <a:off x="3429000" y="2368641"/>
                <a:ext cx="998955" cy="998824"/>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800000"/>
                    </a:solidFill>
                  </a:rPr>
                  <a:t>Role 1</a:t>
                </a:r>
              </a:p>
            </p:txBody>
          </p:sp>
          <p:sp>
            <p:nvSpPr>
              <p:cNvPr id="12" name="Oval 11"/>
              <p:cNvSpPr/>
              <p:nvPr/>
            </p:nvSpPr>
            <p:spPr>
              <a:xfrm>
                <a:off x="5817898" y="2368641"/>
                <a:ext cx="1973946" cy="998824"/>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800000"/>
                    </a:solidFill>
                  </a:rPr>
                  <a:t>Execute</a:t>
                </a:r>
              </a:p>
            </p:txBody>
          </p:sp>
          <p:sp>
            <p:nvSpPr>
              <p:cNvPr id="13" name="Oval 12"/>
              <p:cNvSpPr/>
              <p:nvPr/>
            </p:nvSpPr>
            <p:spPr>
              <a:xfrm>
                <a:off x="5817898" y="3757582"/>
                <a:ext cx="1973946" cy="998824"/>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800000"/>
                    </a:solidFill>
                  </a:rPr>
                  <a:t>Read</a:t>
                </a:r>
              </a:p>
            </p:txBody>
          </p:sp>
          <p:sp>
            <p:nvSpPr>
              <p:cNvPr id="14" name="Oval 13"/>
              <p:cNvSpPr/>
              <p:nvPr/>
            </p:nvSpPr>
            <p:spPr>
              <a:xfrm>
                <a:off x="5817898" y="5146522"/>
                <a:ext cx="1973946" cy="998824"/>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800000"/>
                    </a:solidFill>
                  </a:rPr>
                  <a:t>Edit</a:t>
                </a:r>
              </a:p>
            </p:txBody>
          </p:sp>
          <p:sp>
            <p:nvSpPr>
              <p:cNvPr id="15" name="Oval 14"/>
              <p:cNvSpPr/>
              <p:nvPr/>
            </p:nvSpPr>
            <p:spPr>
              <a:xfrm>
                <a:off x="3429000" y="3757582"/>
                <a:ext cx="998955" cy="998824"/>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800000"/>
                    </a:solidFill>
                  </a:rPr>
                  <a:t>Role 2</a:t>
                </a:r>
              </a:p>
            </p:txBody>
          </p:sp>
          <p:sp>
            <p:nvSpPr>
              <p:cNvPr id="16" name="Oval 15"/>
              <p:cNvSpPr/>
              <p:nvPr/>
            </p:nvSpPr>
            <p:spPr>
              <a:xfrm>
                <a:off x="3429000" y="5146522"/>
                <a:ext cx="998955" cy="998824"/>
              </a:xfrm>
              <a:prstGeom prst="ellipse">
                <a:avLst/>
              </a:prstGeom>
              <a:solidFill>
                <a:schemeClr val="tx2">
                  <a:lumMod val="20000"/>
                  <a:lumOff val="80000"/>
                </a:schemeClr>
              </a:solidFill>
              <a:ln>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800000"/>
                    </a:solidFill>
                  </a:rPr>
                  <a:t>Role 3</a:t>
                </a:r>
              </a:p>
            </p:txBody>
          </p:sp>
          <p:cxnSp>
            <p:nvCxnSpPr>
              <p:cNvPr id="18" name="Straight Connector 17"/>
              <p:cNvCxnSpPr>
                <a:stCxn id="7" idx="6"/>
                <a:endCxn id="11" idx="2"/>
              </p:cNvCxnSpPr>
              <p:nvPr/>
            </p:nvCxnSpPr>
            <p:spPr>
              <a:xfrm>
                <a:off x="2069263" y="2868053"/>
                <a:ext cx="1359737" cy="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endCxn id="15" idx="2"/>
              </p:cNvCxnSpPr>
              <p:nvPr/>
            </p:nvCxnSpPr>
            <p:spPr>
              <a:xfrm>
                <a:off x="2069263" y="4033547"/>
                <a:ext cx="1359737" cy="223447"/>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9" idx="6"/>
                <a:endCxn id="15" idx="2"/>
              </p:cNvCxnSpPr>
              <p:nvPr/>
            </p:nvCxnSpPr>
            <p:spPr>
              <a:xfrm flipV="1">
                <a:off x="2069263" y="4256994"/>
                <a:ext cx="1359737" cy="946604"/>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0" idx="6"/>
                <a:endCxn id="16" idx="2"/>
              </p:cNvCxnSpPr>
              <p:nvPr/>
            </p:nvCxnSpPr>
            <p:spPr>
              <a:xfrm flipV="1">
                <a:off x="2069263" y="5645934"/>
                <a:ext cx="1359737" cy="712654"/>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endCxn id="16" idx="2"/>
              </p:cNvCxnSpPr>
              <p:nvPr/>
            </p:nvCxnSpPr>
            <p:spPr>
              <a:xfrm>
                <a:off x="2069263" y="4028989"/>
                <a:ext cx="1359737" cy="1616945"/>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endCxn id="12" idx="2"/>
              </p:cNvCxnSpPr>
              <p:nvPr/>
            </p:nvCxnSpPr>
            <p:spPr>
              <a:xfrm>
                <a:off x="4427955" y="2868053"/>
                <a:ext cx="1389943" cy="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endCxn id="13" idx="2"/>
              </p:cNvCxnSpPr>
              <p:nvPr/>
            </p:nvCxnSpPr>
            <p:spPr>
              <a:xfrm>
                <a:off x="4427955" y="2868053"/>
                <a:ext cx="1389943" cy="1388941"/>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14" idx="2"/>
              </p:cNvCxnSpPr>
              <p:nvPr/>
            </p:nvCxnSpPr>
            <p:spPr>
              <a:xfrm>
                <a:off x="4427955" y="2868053"/>
                <a:ext cx="1389943" cy="2777881"/>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a:endCxn id="13" idx="2"/>
              </p:cNvCxnSpPr>
              <p:nvPr/>
            </p:nvCxnSpPr>
            <p:spPr>
              <a:xfrm flipV="1">
                <a:off x="4427955" y="4256994"/>
                <a:ext cx="1389943" cy="9711"/>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endCxn id="14" idx="2"/>
              </p:cNvCxnSpPr>
              <p:nvPr/>
            </p:nvCxnSpPr>
            <p:spPr>
              <a:xfrm flipV="1">
                <a:off x="4427955" y="5645934"/>
                <a:ext cx="1389943" cy="2398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356769" y="1524000"/>
              <a:ext cx="1284370" cy="461665"/>
            </a:xfrm>
            <a:prstGeom prst="rect">
              <a:avLst/>
            </a:prstGeom>
            <a:noFill/>
          </p:spPr>
          <p:txBody>
            <a:bodyPr wrap="square" rtlCol="0">
              <a:spAutoFit/>
            </a:bodyPr>
            <a:lstStyle/>
            <a:p>
              <a:pPr algn="ctr"/>
              <a:r>
                <a:rPr lang="en-US" sz="2400" dirty="0">
                  <a:solidFill>
                    <a:srgbClr val="800000"/>
                  </a:solidFill>
                </a:rPr>
                <a:t>Subject</a:t>
              </a:r>
            </a:p>
          </p:txBody>
        </p:sp>
        <p:sp>
          <p:nvSpPr>
            <p:cNvPr id="41" name="TextBox 40"/>
            <p:cNvSpPr txBox="1"/>
            <p:nvPr/>
          </p:nvSpPr>
          <p:spPr>
            <a:xfrm>
              <a:off x="2394368" y="1190141"/>
              <a:ext cx="1916864" cy="830997"/>
            </a:xfrm>
            <a:prstGeom prst="rect">
              <a:avLst/>
            </a:prstGeom>
            <a:noFill/>
          </p:spPr>
          <p:txBody>
            <a:bodyPr wrap="square" rtlCol="0">
              <a:spAutoFit/>
            </a:bodyPr>
            <a:lstStyle/>
            <a:p>
              <a:pPr algn="ctr"/>
              <a:r>
                <a:rPr lang="en-US" sz="2400" dirty="0">
                  <a:solidFill>
                    <a:srgbClr val="800000"/>
                  </a:solidFill>
                </a:rPr>
                <a:t>Role Assignment</a:t>
              </a:r>
            </a:p>
          </p:txBody>
        </p:sp>
        <p:sp>
          <p:nvSpPr>
            <p:cNvPr id="42" name="TextBox 41"/>
            <p:cNvSpPr txBox="1"/>
            <p:nvPr/>
          </p:nvSpPr>
          <p:spPr>
            <a:xfrm>
              <a:off x="5261872" y="1154668"/>
              <a:ext cx="1916864" cy="830997"/>
            </a:xfrm>
            <a:prstGeom prst="rect">
              <a:avLst/>
            </a:prstGeom>
            <a:noFill/>
          </p:spPr>
          <p:txBody>
            <a:bodyPr wrap="square" rtlCol="0">
              <a:spAutoFit/>
            </a:bodyPr>
            <a:lstStyle/>
            <a:p>
              <a:pPr algn="ctr"/>
              <a:r>
                <a:rPr lang="en-US" sz="2400" dirty="0">
                  <a:solidFill>
                    <a:srgbClr val="800000"/>
                  </a:solidFill>
                </a:rPr>
                <a:t>Privileges Assignment</a:t>
              </a:r>
            </a:p>
          </p:txBody>
        </p:sp>
      </p:grpSp>
      <p:sp>
        <p:nvSpPr>
          <p:cNvPr id="44" name="TextBox 43"/>
          <p:cNvSpPr txBox="1"/>
          <p:nvPr/>
        </p:nvSpPr>
        <p:spPr>
          <a:xfrm>
            <a:off x="3814847" y="6049918"/>
            <a:ext cx="4871953" cy="707886"/>
          </a:xfrm>
          <a:prstGeom prst="rect">
            <a:avLst/>
          </a:prstGeom>
          <a:noFill/>
        </p:spPr>
        <p:txBody>
          <a:bodyPr wrap="square" rtlCol="0">
            <a:spAutoFit/>
          </a:bodyPr>
          <a:lstStyle/>
          <a:p>
            <a:r>
              <a:rPr lang="en-US" sz="2000" dirty="0">
                <a:solidFill>
                  <a:srgbClr val="800000"/>
                </a:solidFill>
              </a:rPr>
              <a:t>One possible access control manages using role-based access control model.</a:t>
            </a:r>
          </a:p>
        </p:txBody>
      </p:sp>
    </p:spTree>
    <p:extLst>
      <p:ext uri="{BB962C8B-B14F-4D97-AF65-F5344CB8AC3E}">
        <p14:creationId xmlns:p14="http://schemas.microsoft.com/office/powerpoint/2010/main" val="21708961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10</a:t>
            </a:r>
          </a:p>
        </p:txBody>
      </p:sp>
      <p:sp>
        <p:nvSpPr>
          <p:cNvPr id="3" name="Content Placeholder 2"/>
          <p:cNvSpPr>
            <a:spLocks noGrp="1"/>
          </p:cNvSpPr>
          <p:nvPr>
            <p:ph idx="1"/>
          </p:nvPr>
        </p:nvSpPr>
        <p:spPr/>
        <p:txBody>
          <a:bodyPr>
            <a:noAutofit/>
          </a:bodyPr>
          <a:lstStyle/>
          <a:p>
            <a:pPr marL="514350" indent="-514350">
              <a:buClr>
                <a:srgbClr val="C4130F"/>
              </a:buClr>
              <a:buFont typeface="+mj-lt"/>
              <a:buAutoNum type="alphaLcParenR" startAt="2"/>
            </a:pPr>
            <a:r>
              <a:rPr lang="en-US" dirty="0">
                <a:solidFill>
                  <a:srgbClr val="C4130F"/>
                </a:solidFill>
              </a:rPr>
              <a:t>Role-based access control lends itself to an effective implementation of the principle of least privilege. </a:t>
            </a:r>
          </a:p>
          <a:p>
            <a:pPr lvl="2">
              <a:buClr>
                <a:srgbClr val="C4130F"/>
              </a:buClr>
            </a:pPr>
            <a:r>
              <a:rPr lang="en-US" sz="2800" dirty="0">
                <a:solidFill>
                  <a:srgbClr val="C4130F"/>
                </a:solidFill>
              </a:rPr>
              <a:t>Each role should contain the minimum set of access rights needed for that role.</a:t>
            </a:r>
          </a:p>
          <a:p>
            <a:pPr lvl="2">
              <a:buClr>
                <a:srgbClr val="C4130F"/>
              </a:buClr>
            </a:pPr>
            <a:r>
              <a:rPr lang="en-US" sz="2800" dirty="0">
                <a:solidFill>
                  <a:srgbClr val="C4130F"/>
                </a:solidFill>
              </a:rPr>
              <a:t>A user is assigned to a role that enables him or her to perform only what is required for that role.</a:t>
            </a:r>
          </a:p>
          <a:p>
            <a:pPr lvl="2">
              <a:buClr>
                <a:srgbClr val="C4130F"/>
              </a:buClr>
            </a:pPr>
            <a:r>
              <a:rPr lang="en-US" sz="2800" dirty="0">
                <a:solidFill>
                  <a:srgbClr val="C4130F"/>
                </a:solidFill>
              </a:rPr>
              <a:t>Multiple users assigned to the same role, enjoy the same minimal set of access rights.</a:t>
            </a:r>
          </a:p>
          <a:p>
            <a:pPr marL="0" indent="0">
              <a:buClr>
                <a:srgbClr val="C4130F"/>
              </a:buClr>
              <a:buNone/>
            </a:pPr>
            <a:r>
              <a:rPr lang="en-US" dirty="0">
                <a:solidFill>
                  <a:srgbClr val="C4130F"/>
                </a:solidFill>
              </a:rPr>
              <a:t> </a:t>
            </a:r>
          </a:p>
        </p:txBody>
      </p:sp>
      <p:sp>
        <p:nvSpPr>
          <p:cNvPr id="4" name="Date Placeholder 3"/>
          <p:cNvSpPr>
            <a:spLocks noGrp="1"/>
          </p:cNvSpPr>
          <p:nvPr>
            <p:ph type="dt" sz="half" idx="10"/>
          </p:nvPr>
        </p:nvSpPr>
        <p:spPr/>
        <p:txBody>
          <a:bodyPr/>
          <a:lstStyle/>
          <a:p>
            <a:fld id="{04CABBCB-508A-8147-9929-40F90316C02E}" type="datetime1">
              <a:rPr lang="en-SG" smtClean="0"/>
              <a:t>15/10/2021</a:t>
            </a:fld>
            <a:endParaRPr lang="en-US" dirty="0"/>
          </a:p>
        </p:txBody>
      </p:sp>
      <p:sp>
        <p:nvSpPr>
          <p:cNvPr id="5" name="Footer Placeholder 4"/>
          <p:cNvSpPr>
            <a:spLocks noGrp="1"/>
          </p:cNvSpPr>
          <p:nvPr>
            <p:ph type="ftr" sz="quarter" idx="11"/>
          </p:nvPr>
        </p:nvSpPr>
        <p:spPr/>
        <p:txBody>
          <a:bodyPr/>
          <a:lstStyle/>
          <a:p>
            <a:r>
              <a:rPr lang="en-US" dirty="0"/>
              <a:t>CSCI262 - System Security</a:t>
            </a:r>
          </a:p>
        </p:txBody>
      </p:sp>
      <p:sp>
        <p:nvSpPr>
          <p:cNvPr id="6" name="Slide Number Placeholder 5"/>
          <p:cNvSpPr>
            <a:spLocks noGrp="1"/>
          </p:cNvSpPr>
          <p:nvPr>
            <p:ph type="sldNum" sz="quarter" idx="12"/>
          </p:nvPr>
        </p:nvSpPr>
        <p:spPr/>
        <p:txBody>
          <a:bodyPr/>
          <a:lstStyle/>
          <a:p>
            <a:fld id="{89A39569-A813-394B-A3BB-FB6B4BF77608}" type="slidenum">
              <a:rPr lang="en-US" smtClean="0"/>
              <a:t>94</a:t>
            </a:fld>
            <a:endParaRPr lang="en-US" dirty="0"/>
          </a:p>
        </p:txBody>
      </p:sp>
    </p:spTree>
    <p:extLst>
      <p:ext uri="{BB962C8B-B14F-4D97-AF65-F5344CB8AC3E}">
        <p14:creationId xmlns:p14="http://schemas.microsoft.com/office/powerpoint/2010/main" val="17202961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11</a:t>
            </a:r>
          </a:p>
        </p:txBody>
      </p:sp>
      <p:sp>
        <p:nvSpPr>
          <p:cNvPr id="3" name="Slide Number Placeholder 2"/>
          <p:cNvSpPr>
            <a:spLocks noGrp="1"/>
          </p:cNvSpPr>
          <p:nvPr>
            <p:ph type="sldNum" sz="quarter" idx="12"/>
          </p:nvPr>
        </p:nvSpPr>
        <p:spPr/>
        <p:txBody>
          <a:bodyPr/>
          <a:lstStyle/>
          <a:p>
            <a:fld id="{E2C47F1E-AC7B-4302-B773-36DEFE2CC4A8}" type="slidenum">
              <a:rPr lang="en-US" smtClean="0"/>
              <a:pPr/>
              <a:t>95</a:t>
            </a:fld>
            <a:endParaRPr lang="en-US" dirty="0"/>
          </a:p>
        </p:txBody>
      </p:sp>
      <p:sp>
        <p:nvSpPr>
          <p:cNvPr id="4" name="Content Placeholder 3"/>
          <p:cNvSpPr>
            <a:spLocks noGrp="1"/>
          </p:cNvSpPr>
          <p:nvPr>
            <p:ph sz="quarter" idx="1"/>
          </p:nvPr>
        </p:nvSpPr>
        <p:spPr/>
        <p:txBody>
          <a:bodyPr>
            <a:noAutofit/>
          </a:bodyPr>
          <a:lstStyle/>
          <a:p>
            <a:pPr marL="0" indent="0">
              <a:spcBef>
                <a:spcPts val="0"/>
              </a:spcBef>
              <a:buNone/>
            </a:pPr>
            <a:r>
              <a:rPr lang="en-US" sz="2200" dirty="0"/>
              <a:t>In a lattice based system a security level is composed of a clearance/classification and a composite category. So, given classifications Top Secret, Secret, Confidential, and Unclassified (ordered from highest to lowest), and the categories A, B, and C, we have security levels like (Top Secret, {A, C}). Such a level implies Top Secret clearance in {A} </a:t>
            </a:r>
            <a:r>
              <a:rPr lang="en-US" sz="2200" dirty="0">
                <a:solidFill>
                  <a:srgbClr val="C00000"/>
                </a:solidFill>
              </a:rPr>
              <a:t>AND</a:t>
            </a:r>
            <a:r>
              <a:rPr lang="en-US" sz="2200" dirty="0"/>
              <a:t> in {C}, and that composite {A, C} dominates both {A} and {C}. The composite category part of the clearance {A, C}, is higher than having both A and C clearance independently. In other words, the classification of something at (Top Secret, {A,C}) implies it is not enough to have (Top Secret, {A}) OR (Top Secret, {C}) to read this, both are needed. For each of the following specify what type of access (read, write, read &amp; write or none) is allowed. Use BLP rules to determine access.</a:t>
            </a:r>
          </a:p>
        </p:txBody>
      </p:sp>
    </p:spTree>
    <p:extLst>
      <p:ext uri="{BB962C8B-B14F-4D97-AF65-F5344CB8AC3E}">
        <p14:creationId xmlns:p14="http://schemas.microsoft.com/office/powerpoint/2010/main" val="10178199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11</a:t>
            </a:r>
          </a:p>
        </p:txBody>
      </p:sp>
      <p:sp>
        <p:nvSpPr>
          <p:cNvPr id="3" name="Slide Number Placeholder 2"/>
          <p:cNvSpPr>
            <a:spLocks noGrp="1"/>
          </p:cNvSpPr>
          <p:nvPr>
            <p:ph type="sldNum" sz="quarter" idx="12"/>
          </p:nvPr>
        </p:nvSpPr>
        <p:spPr/>
        <p:txBody>
          <a:bodyPr/>
          <a:lstStyle/>
          <a:p>
            <a:fld id="{E2C47F1E-AC7B-4302-B773-36DEFE2CC4A8}" type="slidenum">
              <a:rPr lang="en-US" smtClean="0"/>
              <a:pPr/>
              <a:t>96</a:t>
            </a:fld>
            <a:endParaRPr lang="en-US" dirty="0"/>
          </a:p>
        </p:txBody>
      </p:sp>
      <p:sp>
        <p:nvSpPr>
          <p:cNvPr id="4" name="Content Placeholder 3"/>
          <p:cNvSpPr>
            <a:spLocks noGrp="1"/>
          </p:cNvSpPr>
          <p:nvPr>
            <p:ph sz="quarter" idx="1"/>
          </p:nvPr>
        </p:nvSpPr>
        <p:spPr>
          <a:xfrm>
            <a:off x="301752" y="1527048"/>
            <a:ext cx="8613648" cy="4873752"/>
          </a:xfrm>
        </p:spPr>
        <p:txBody>
          <a:bodyPr>
            <a:noAutofit/>
          </a:bodyPr>
          <a:lstStyle/>
          <a:p>
            <a:pPr marL="731520" lvl="1" indent="-457200">
              <a:buClr>
                <a:schemeClr val="accent5"/>
              </a:buClr>
              <a:buFont typeface="+mj-lt"/>
              <a:buAutoNum type="alphaLcParenR"/>
            </a:pPr>
            <a:r>
              <a:rPr lang="en-US" sz="2400" dirty="0"/>
              <a:t>Alice, cleared for (Top Secret, {A,C}), wants to access a document classified (Secret, {B,C}).</a:t>
            </a:r>
            <a:endParaRPr lang="en-SG" sz="2400" dirty="0"/>
          </a:p>
          <a:p>
            <a:pPr marL="731520" lvl="1" indent="-457200">
              <a:buClr>
                <a:schemeClr val="accent5"/>
              </a:buClr>
              <a:buFont typeface="+mj-lt"/>
              <a:buAutoNum type="alphaLcParenR"/>
            </a:pPr>
            <a:r>
              <a:rPr lang="en-US" sz="2400" dirty="0"/>
              <a:t>Bob, cleared for (Confidential, {C}), wants to access a document classified (Confidential, {B})</a:t>
            </a:r>
            <a:endParaRPr lang="en-SG" sz="2400" dirty="0"/>
          </a:p>
          <a:p>
            <a:pPr marL="731520" lvl="1" indent="-457200">
              <a:buClr>
                <a:schemeClr val="accent5"/>
              </a:buClr>
              <a:buFont typeface="+mj-lt"/>
              <a:buAutoNum type="alphaLcParenR" startAt="3"/>
            </a:pPr>
            <a:r>
              <a:rPr lang="en-US" sz="2400" dirty="0"/>
              <a:t>Chris, cleared for (Secret, {C}), wants to access a document classified (Confidential, {A})</a:t>
            </a:r>
          </a:p>
          <a:p>
            <a:pPr marL="731520" lvl="1" indent="-457200">
              <a:buClr>
                <a:schemeClr val="accent5"/>
              </a:buClr>
              <a:buFont typeface="+mj-lt"/>
              <a:buAutoNum type="alphaLcParenR" startAt="3"/>
            </a:pPr>
            <a:r>
              <a:rPr lang="en-US" sz="2400" dirty="0"/>
              <a:t>Dan, cleared for (Top Secret, {A,C}), wants to access a document classified (Confidential, {A})</a:t>
            </a:r>
          </a:p>
          <a:p>
            <a:pPr marL="731520" lvl="1" indent="-457200">
              <a:buClr>
                <a:schemeClr val="accent5"/>
              </a:buClr>
              <a:buFont typeface="+mj-lt"/>
              <a:buAutoNum type="alphaLcParenR" startAt="3"/>
            </a:pPr>
            <a:r>
              <a:rPr lang="en-US" sz="2400" dirty="0"/>
              <a:t>Eve, who has no clearances (and so works at the Unclassified level), wants to access a document classified (Confidential, {B})</a:t>
            </a:r>
            <a:endParaRPr lang="en-SG" sz="2400" dirty="0"/>
          </a:p>
        </p:txBody>
      </p:sp>
    </p:spTree>
    <p:extLst>
      <p:ext uri="{BB962C8B-B14F-4D97-AF65-F5344CB8AC3E}">
        <p14:creationId xmlns:p14="http://schemas.microsoft.com/office/powerpoint/2010/main" val="41613371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11</a:t>
            </a:r>
          </a:p>
        </p:txBody>
      </p:sp>
      <p:sp>
        <p:nvSpPr>
          <p:cNvPr id="3" name="Slide Number Placeholder 2"/>
          <p:cNvSpPr>
            <a:spLocks noGrp="1"/>
          </p:cNvSpPr>
          <p:nvPr>
            <p:ph type="sldNum" sz="quarter" idx="12"/>
          </p:nvPr>
        </p:nvSpPr>
        <p:spPr/>
        <p:txBody>
          <a:bodyPr/>
          <a:lstStyle/>
          <a:p>
            <a:fld id="{E2C47F1E-AC7B-4302-B773-36DEFE2CC4A8}" type="slidenum">
              <a:rPr lang="en-US" smtClean="0"/>
              <a:pPr/>
              <a:t>97</a:t>
            </a:fld>
            <a:endParaRPr lang="en-US" dirty="0"/>
          </a:p>
        </p:txBody>
      </p:sp>
      <p:sp>
        <p:nvSpPr>
          <p:cNvPr id="4" name="Content Placeholder 3"/>
          <p:cNvSpPr>
            <a:spLocks noGrp="1"/>
          </p:cNvSpPr>
          <p:nvPr>
            <p:ph sz="quarter" idx="1"/>
          </p:nvPr>
        </p:nvSpPr>
        <p:spPr/>
        <p:txBody>
          <a:bodyPr>
            <a:noAutofit/>
          </a:bodyPr>
          <a:lstStyle/>
          <a:p>
            <a:pPr marL="457200" lvl="1" indent="-457200">
              <a:spcBef>
                <a:spcPts val="0"/>
              </a:spcBef>
              <a:buClr>
                <a:schemeClr val="accent1"/>
              </a:buClr>
              <a:buSzPct val="85000"/>
              <a:buFont typeface="+mj-lt"/>
              <a:buAutoNum type="alphaLcParenR"/>
            </a:pPr>
            <a:r>
              <a:rPr lang="en-US" dirty="0"/>
              <a:t>Alice, cleared for (Top Secret, {A,C}), wants to access a document classified (Secret, {B,C}).</a:t>
            </a:r>
          </a:p>
          <a:p>
            <a:pPr marL="0" lvl="1" indent="0">
              <a:spcBef>
                <a:spcPts val="0"/>
              </a:spcBef>
              <a:buClr>
                <a:schemeClr val="accent1"/>
              </a:buClr>
              <a:buSzPct val="85000"/>
              <a:buNone/>
            </a:pPr>
            <a:endParaRPr lang="en-US" sz="1100" dirty="0"/>
          </a:p>
          <a:p>
            <a:pPr marL="0" lvl="1" indent="0">
              <a:spcBef>
                <a:spcPts val="0"/>
              </a:spcBef>
              <a:buClr>
                <a:schemeClr val="accent1"/>
              </a:buClr>
              <a:buSzPct val="85000"/>
              <a:buNone/>
            </a:pPr>
            <a:r>
              <a:rPr lang="en-US" dirty="0">
                <a:solidFill>
                  <a:schemeClr val="accent2">
                    <a:lumMod val="50000"/>
                  </a:schemeClr>
                </a:solidFill>
              </a:rPr>
              <a:t> Time allocated: 5 minutes</a:t>
            </a:r>
          </a:p>
          <a:p>
            <a:pPr marL="0" lvl="1" indent="0">
              <a:spcBef>
                <a:spcPts val="0"/>
              </a:spcBef>
              <a:buClr>
                <a:schemeClr val="accent1"/>
              </a:buClr>
              <a:buSzPct val="85000"/>
              <a:buNone/>
            </a:pPr>
            <a:endParaRPr lang="en-SG" dirty="0"/>
          </a:p>
          <a:p>
            <a:pPr marL="788670" lvl="1" indent="-514350">
              <a:spcBef>
                <a:spcPts val="0"/>
              </a:spcBef>
              <a:buClr>
                <a:schemeClr val="accent5"/>
              </a:buClr>
              <a:buNone/>
            </a:pPr>
            <a:endParaRPr lang="en-US" dirty="0">
              <a:solidFill>
                <a:schemeClr val="accent2">
                  <a:lumMod val="50000"/>
                </a:schemeClr>
              </a:solidFill>
            </a:endParaRPr>
          </a:p>
          <a:p>
            <a:pPr marL="788670" lvl="1" indent="-514350">
              <a:spcBef>
                <a:spcPts val="0"/>
              </a:spcBef>
              <a:buClr>
                <a:schemeClr val="accent5"/>
              </a:buClr>
              <a:buNone/>
            </a:pPr>
            <a:endParaRPr lang="en-SG" dirty="0">
              <a:solidFill>
                <a:schemeClr val="accent2">
                  <a:lumMod val="50000"/>
                </a:schemeClr>
              </a:solidFill>
            </a:endParaRPr>
          </a:p>
        </p:txBody>
      </p:sp>
    </p:spTree>
    <p:extLst>
      <p:ext uri="{BB962C8B-B14F-4D97-AF65-F5344CB8AC3E}">
        <p14:creationId xmlns:p14="http://schemas.microsoft.com/office/powerpoint/2010/main" val="183412745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11</a:t>
            </a:r>
          </a:p>
        </p:txBody>
      </p:sp>
      <p:sp>
        <p:nvSpPr>
          <p:cNvPr id="3" name="Slide Number Placeholder 2"/>
          <p:cNvSpPr>
            <a:spLocks noGrp="1"/>
          </p:cNvSpPr>
          <p:nvPr>
            <p:ph type="sldNum" sz="quarter" idx="12"/>
          </p:nvPr>
        </p:nvSpPr>
        <p:spPr/>
        <p:txBody>
          <a:bodyPr/>
          <a:lstStyle/>
          <a:p>
            <a:fld id="{E2C47F1E-AC7B-4302-B773-36DEFE2CC4A8}" type="slidenum">
              <a:rPr lang="en-US" smtClean="0"/>
              <a:pPr/>
              <a:t>98</a:t>
            </a:fld>
            <a:endParaRPr lang="en-US" dirty="0"/>
          </a:p>
        </p:txBody>
      </p:sp>
      <p:sp>
        <p:nvSpPr>
          <p:cNvPr id="4" name="Content Placeholder 3"/>
          <p:cNvSpPr>
            <a:spLocks noGrp="1"/>
          </p:cNvSpPr>
          <p:nvPr>
            <p:ph sz="quarter" idx="1"/>
          </p:nvPr>
        </p:nvSpPr>
        <p:spPr/>
        <p:txBody>
          <a:bodyPr>
            <a:noAutofit/>
          </a:bodyPr>
          <a:lstStyle/>
          <a:p>
            <a:pPr marL="457200" lvl="1" indent="-457200">
              <a:spcBef>
                <a:spcPts val="0"/>
              </a:spcBef>
              <a:buClr>
                <a:schemeClr val="accent1"/>
              </a:buClr>
              <a:buSzPct val="85000"/>
              <a:buFont typeface="+mj-lt"/>
              <a:buAutoNum type="alphaLcParenR"/>
            </a:pPr>
            <a:r>
              <a:rPr lang="en-US" dirty="0"/>
              <a:t>Alice, cleared for (Top Secret, {A,C}), wants to access a document classified (Secret, {B,C}).</a:t>
            </a:r>
          </a:p>
          <a:p>
            <a:pPr marL="0" lvl="1" indent="0">
              <a:spcBef>
                <a:spcPts val="0"/>
              </a:spcBef>
              <a:buClr>
                <a:schemeClr val="accent1"/>
              </a:buClr>
              <a:buSzPct val="85000"/>
              <a:buNone/>
            </a:pPr>
            <a:endParaRPr lang="en-US" sz="1100" dirty="0"/>
          </a:p>
          <a:p>
            <a:pPr marL="0" lvl="1" indent="0">
              <a:spcBef>
                <a:spcPts val="0"/>
              </a:spcBef>
              <a:buClr>
                <a:schemeClr val="accent1"/>
              </a:buClr>
              <a:buSzPct val="85000"/>
              <a:buNone/>
            </a:pPr>
            <a:r>
              <a:rPr lang="en-US" dirty="0">
                <a:solidFill>
                  <a:schemeClr val="accent2">
                    <a:lumMod val="50000"/>
                  </a:schemeClr>
                </a:solidFill>
              </a:rPr>
              <a:t> Time allocated: 5 minutes</a:t>
            </a:r>
          </a:p>
          <a:p>
            <a:pPr marL="0" lvl="1" indent="0">
              <a:spcBef>
                <a:spcPts val="0"/>
              </a:spcBef>
              <a:buClr>
                <a:schemeClr val="accent1"/>
              </a:buClr>
              <a:buSzPct val="85000"/>
              <a:buNone/>
            </a:pPr>
            <a:endParaRPr lang="en-SG" dirty="0"/>
          </a:p>
          <a:p>
            <a:pPr marL="788670" lvl="1" indent="-514350">
              <a:spcBef>
                <a:spcPts val="0"/>
              </a:spcBef>
              <a:buClr>
                <a:schemeClr val="accent5"/>
              </a:buClr>
              <a:buNone/>
            </a:pPr>
            <a:endParaRPr lang="en-US" dirty="0">
              <a:solidFill>
                <a:schemeClr val="accent2">
                  <a:lumMod val="50000"/>
                </a:schemeClr>
              </a:solidFill>
            </a:endParaRPr>
          </a:p>
          <a:p>
            <a:pPr marL="788670" lvl="1" indent="-514350">
              <a:spcBef>
                <a:spcPts val="0"/>
              </a:spcBef>
              <a:buClr>
                <a:schemeClr val="accent5"/>
              </a:buClr>
              <a:buNone/>
            </a:pPr>
            <a:endParaRPr lang="en-SG" dirty="0">
              <a:solidFill>
                <a:schemeClr val="accent2">
                  <a:lumMod val="50000"/>
                </a:schemeClr>
              </a:solidFill>
            </a:endParaRPr>
          </a:p>
        </p:txBody>
      </p:sp>
      <p:sp>
        <p:nvSpPr>
          <p:cNvPr id="7" name="TextBox 6"/>
          <p:cNvSpPr txBox="1"/>
          <p:nvPr/>
        </p:nvSpPr>
        <p:spPr>
          <a:xfrm>
            <a:off x="470932" y="2905780"/>
            <a:ext cx="8215868" cy="3416320"/>
          </a:xfrm>
          <a:prstGeom prst="rect">
            <a:avLst/>
          </a:prstGeom>
          <a:noFill/>
        </p:spPr>
        <p:txBody>
          <a:bodyPr wrap="square" rtlCol="0">
            <a:spAutoFit/>
          </a:bodyPr>
          <a:lstStyle/>
          <a:p>
            <a:r>
              <a:rPr lang="en-US" sz="2400" dirty="0">
                <a:solidFill>
                  <a:srgbClr val="C4130F"/>
                </a:solidFill>
              </a:rPr>
              <a:t>Use BLP</a:t>
            </a:r>
          </a:p>
          <a:p>
            <a:pPr marL="285750" indent="-285750">
              <a:buFont typeface="Arial"/>
              <a:buChar char="•"/>
            </a:pPr>
            <a:r>
              <a:rPr lang="en-US" sz="2400" dirty="0">
                <a:solidFill>
                  <a:srgbClr val="C4130F"/>
                </a:solidFill>
              </a:rPr>
              <a:t>Alice can read C (ss-property)</a:t>
            </a:r>
          </a:p>
          <a:p>
            <a:pPr lvl="1"/>
            <a:r>
              <a:rPr lang="en-US" sz="2400" b="1" dirty="0">
                <a:solidFill>
                  <a:srgbClr val="C4130F"/>
                </a:solidFill>
              </a:rPr>
              <a:t>ss-property </a:t>
            </a:r>
            <a:r>
              <a:rPr lang="en-US" sz="2400" dirty="0">
                <a:solidFill>
                  <a:srgbClr val="C4130F"/>
                </a:solidFill>
              </a:rPr>
              <a:t>(simple security property) states that a subject can only read an object of less or equal security level.</a:t>
            </a:r>
          </a:p>
          <a:p>
            <a:pPr marL="285750" indent="-285750">
              <a:buFont typeface="Arial"/>
              <a:buChar char="•"/>
            </a:pPr>
            <a:r>
              <a:rPr lang="en-US" sz="2400" dirty="0">
                <a:solidFill>
                  <a:srgbClr val="C4130F"/>
                </a:solidFill>
              </a:rPr>
              <a:t>Alice cannot write to C (*-property)</a:t>
            </a:r>
          </a:p>
          <a:p>
            <a:pPr lvl="1"/>
            <a:r>
              <a:rPr lang="en-US" sz="2400" dirty="0">
                <a:solidFill>
                  <a:srgbClr val="C4130F"/>
                </a:solidFill>
              </a:rPr>
              <a:t>According to </a:t>
            </a:r>
            <a:r>
              <a:rPr lang="en-US" sz="2400" b="1" dirty="0">
                <a:solidFill>
                  <a:srgbClr val="C4130F"/>
                </a:solidFill>
              </a:rPr>
              <a:t>*-property</a:t>
            </a:r>
            <a:r>
              <a:rPr lang="en-US" sz="2400" dirty="0">
                <a:solidFill>
                  <a:srgbClr val="C4130F"/>
                </a:solidFill>
              </a:rPr>
              <a:t>, a subject can only write into an object of higher or equal security level.</a:t>
            </a:r>
          </a:p>
          <a:p>
            <a:pPr marL="285750" indent="-285750">
              <a:buFont typeface="Arial"/>
              <a:buChar char="•"/>
            </a:pPr>
            <a:r>
              <a:rPr lang="en-US" sz="2400" dirty="0">
                <a:solidFill>
                  <a:srgbClr val="C4130F"/>
                </a:solidFill>
              </a:rPr>
              <a:t>Alice has no authorization to B.</a:t>
            </a:r>
          </a:p>
        </p:txBody>
      </p:sp>
    </p:spTree>
    <p:extLst>
      <p:ext uri="{BB962C8B-B14F-4D97-AF65-F5344CB8AC3E}">
        <p14:creationId xmlns:p14="http://schemas.microsoft.com/office/powerpoint/2010/main" val="21688898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11</a:t>
            </a:r>
          </a:p>
        </p:txBody>
      </p:sp>
      <p:sp>
        <p:nvSpPr>
          <p:cNvPr id="3" name="Slide Number Placeholder 2"/>
          <p:cNvSpPr>
            <a:spLocks noGrp="1"/>
          </p:cNvSpPr>
          <p:nvPr>
            <p:ph type="sldNum" sz="quarter" idx="12"/>
          </p:nvPr>
        </p:nvSpPr>
        <p:spPr/>
        <p:txBody>
          <a:bodyPr/>
          <a:lstStyle/>
          <a:p>
            <a:fld id="{E2C47F1E-AC7B-4302-B773-36DEFE2CC4A8}" type="slidenum">
              <a:rPr lang="en-US" smtClean="0"/>
              <a:pPr/>
              <a:t>99</a:t>
            </a:fld>
            <a:endParaRPr lang="en-US" dirty="0"/>
          </a:p>
        </p:txBody>
      </p:sp>
      <p:sp>
        <p:nvSpPr>
          <p:cNvPr id="4" name="Content Placeholder 3"/>
          <p:cNvSpPr>
            <a:spLocks noGrp="1"/>
          </p:cNvSpPr>
          <p:nvPr>
            <p:ph sz="quarter" idx="1"/>
          </p:nvPr>
        </p:nvSpPr>
        <p:spPr/>
        <p:txBody>
          <a:bodyPr/>
          <a:lstStyle/>
          <a:p>
            <a:pPr marL="457200" lvl="1" indent="-457200">
              <a:buClr>
                <a:schemeClr val="accent1"/>
              </a:buClr>
              <a:buSzPct val="85000"/>
              <a:buFont typeface="+mj-lt"/>
              <a:buAutoNum type="alphaLcParenR" startAt="2"/>
            </a:pPr>
            <a:r>
              <a:rPr lang="en-US" dirty="0"/>
              <a:t>Bob, cleared for (Confidential, {C}), wants to access a document classified (Confidential, {B}).</a:t>
            </a:r>
          </a:p>
          <a:p>
            <a:pPr marL="0" lvl="1" indent="0">
              <a:buClr>
                <a:schemeClr val="accent1"/>
              </a:buClr>
              <a:buSzPct val="85000"/>
              <a:buNone/>
            </a:pPr>
            <a:endParaRPr lang="en-US" sz="1050" dirty="0"/>
          </a:p>
          <a:p>
            <a:pPr marL="0" lvl="1" indent="0">
              <a:buClr>
                <a:schemeClr val="accent1"/>
              </a:buClr>
              <a:buSzPct val="85000"/>
              <a:buNone/>
            </a:pPr>
            <a:r>
              <a:rPr lang="en-US" dirty="0">
                <a:solidFill>
                  <a:schemeClr val="accent2">
                    <a:lumMod val="50000"/>
                  </a:schemeClr>
                </a:solidFill>
              </a:rPr>
              <a:t>Time allocated: 5 minutes</a:t>
            </a:r>
          </a:p>
          <a:p>
            <a:pPr marL="514350" indent="-514350">
              <a:buClr>
                <a:schemeClr val="accent5"/>
              </a:buClr>
              <a:buNone/>
            </a:pPr>
            <a:endParaRPr lang="en-US" sz="2800" dirty="0">
              <a:solidFill>
                <a:schemeClr val="accent2">
                  <a:lumMod val="50000"/>
                </a:schemeClr>
              </a:solidFill>
            </a:endParaRPr>
          </a:p>
          <a:p>
            <a:pPr marL="788670" lvl="1" indent="-514350">
              <a:buClr>
                <a:schemeClr val="accent5"/>
              </a:buClr>
              <a:buNone/>
            </a:pPr>
            <a:endParaRPr lang="en-SG" sz="2400" dirty="0">
              <a:solidFill>
                <a:schemeClr val="accent2">
                  <a:lumMod val="50000"/>
                </a:schemeClr>
              </a:solidFill>
            </a:endParaRPr>
          </a:p>
        </p:txBody>
      </p:sp>
    </p:spTree>
    <p:extLst>
      <p:ext uri="{BB962C8B-B14F-4D97-AF65-F5344CB8AC3E}">
        <p14:creationId xmlns:p14="http://schemas.microsoft.com/office/powerpoint/2010/main" val="31334560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6862</TotalTime>
  <Words>9269</Words>
  <Application>Microsoft Office PowerPoint</Application>
  <PresentationFormat>On-screen Show (4:3)</PresentationFormat>
  <Paragraphs>2093</Paragraphs>
  <Slides>119</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119</vt:i4>
      </vt:variant>
    </vt:vector>
  </HeadingPairs>
  <TitlesOfParts>
    <vt:vector size="129" baseType="lpstr">
      <vt:lpstr>Arial</vt:lpstr>
      <vt:lpstr>Bradley Hand ITC</vt:lpstr>
      <vt:lpstr>Calibri</vt:lpstr>
      <vt:lpstr>Calibri Light</vt:lpstr>
      <vt:lpstr>Cambria Math</vt:lpstr>
      <vt:lpstr>Impact</vt:lpstr>
      <vt:lpstr>Tahoma</vt:lpstr>
      <vt:lpstr>Times New Roman</vt:lpstr>
      <vt:lpstr>Clarity</vt:lpstr>
      <vt:lpstr>Equation</vt:lpstr>
      <vt:lpstr>CSCI262 – System Security</vt:lpstr>
      <vt:lpstr>Question 1a</vt:lpstr>
      <vt:lpstr>Question 1a</vt:lpstr>
      <vt:lpstr>Question 1b</vt:lpstr>
      <vt:lpstr>Question 1b</vt:lpstr>
      <vt:lpstr>Question 1b</vt:lpstr>
      <vt:lpstr>Question 1b</vt:lpstr>
      <vt:lpstr>Question 1b</vt:lpstr>
      <vt:lpstr>Question 1c</vt:lpstr>
      <vt:lpstr>Question 1c</vt:lpstr>
      <vt:lpstr>Question 1c</vt:lpstr>
      <vt:lpstr>Question 1c</vt:lpstr>
      <vt:lpstr>Question 1d</vt:lpstr>
      <vt:lpstr>Question 1d</vt:lpstr>
      <vt:lpstr>Question 1e</vt:lpstr>
      <vt:lpstr>Question 1e</vt:lpstr>
      <vt:lpstr>Question 1e</vt:lpstr>
      <vt:lpstr>Question 1e</vt:lpstr>
      <vt:lpstr>Question 1f</vt:lpstr>
      <vt:lpstr>Question 1f</vt:lpstr>
      <vt:lpstr>Question 1f</vt:lpstr>
      <vt:lpstr>Question 1f</vt:lpstr>
      <vt:lpstr>Question 1f</vt:lpstr>
      <vt:lpstr>Question 1f</vt:lpstr>
      <vt:lpstr>Question 1f</vt:lpstr>
      <vt:lpstr>Question 1f</vt:lpstr>
      <vt:lpstr>Question 1f</vt:lpstr>
      <vt:lpstr>Question 1g</vt:lpstr>
      <vt:lpstr>Question 1g</vt:lpstr>
      <vt:lpstr>Question 1h</vt:lpstr>
      <vt:lpstr>Question 1h</vt:lpstr>
      <vt:lpstr>Question 2</vt:lpstr>
      <vt:lpstr>Question 2</vt:lpstr>
      <vt:lpstr>Question 2</vt:lpstr>
      <vt:lpstr>Question 3</vt:lpstr>
      <vt:lpstr>Question 3</vt:lpstr>
      <vt:lpstr>Question 4…1/4</vt:lpstr>
      <vt:lpstr>Question 4…1/4</vt:lpstr>
      <vt:lpstr>Question 4 ...2/4</vt:lpstr>
      <vt:lpstr>Question 4 ...3/4</vt:lpstr>
      <vt:lpstr>Question 4 ...4/4</vt:lpstr>
      <vt:lpstr>Question 5</vt:lpstr>
      <vt:lpstr>PowerPoint Presentation</vt:lpstr>
      <vt:lpstr>/etc/passwd …1</vt:lpstr>
      <vt:lpstr>/etc/passwd …2</vt:lpstr>
      <vt:lpstr>PowerPoint Presentation</vt:lpstr>
      <vt:lpstr>/etc/shadow ..1</vt:lpstr>
      <vt:lpstr>/etc/shadow ..2</vt:lpstr>
      <vt:lpstr>/etc/shadow ..3</vt:lpstr>
      <vt:lpstr>/etc/shadow ..4</vt:lpstr>
      <vt:lpstr>Question 6</vt:lpstr>
      <vt:lpstr>Question 6</vt:lpstr>
      <vt:lpstr>Question 6a</vt:lpstr>
      <vt:lpstr>Question 6a</vt:lpstr>
      <vt:lpstr>Question 6b</vt:lpstr>
      <vt:lpstr>Rainbow table: Example</vt:lpstr>
      <vt:lpstr>Password.txt</vt:lpstr>
      <vt:lpstr>Reduction function</vt:lpstr>
      <vt:lpstr>Hash-chain</vt:lpstr>
      <vt:lpstr>Hash-chain</vt:lpstr>
      <vt:lpstr>Hash-chain</vt:lpstr>
      <vt:lpstr>Construction of Rainbow table:</vt:lpstr>
      <vt:lpstr>Construction of Rainbow table:</vt:lpstr>
      <vt:lpstr>Construction of Rainbow table:</vt:lpstr>
      <vt:lpstr>Construction of Rainbow table:</vt:lpstr>
      <vt:lpstr>Construction of Rainbow table:</vt:lpstr>
      <vt:lpstr>Construction of Rainbow table:</vt:lpstr>
      <vt:lpstr>Construction of Rainbow table:</vt:lpstr>
      <vt:lpstr>The rainbow table</vt:lpstr>
      <vt:lpstr>Construction of Rainbow table:</vt:lpstr>
      <vt:lpstr>Construction of Rainbow table:</vt:lpstr>
      <vt:lpstr>Construction of Rainbow table:</vt:lpstr>
      <vt:lpstr>Construction of Rainbow table:</vt:lpstr>
      <vt:lpstr>Construction of Rainbow table:</vt:lpstr>
      <vt:lpstr>Construction of Rainbow table:</vt:lpstr>
      <vt:lpstr>Question 6b</vt:lpstr>
      <vt:lpstr>Question 7</vt:lpstr>
      <vt:lpstr>Question 7</vt:lpstr>
      <vt:lpstr>Question 7</vt:lpstr>
      <vt:lpstr>Question 8</vt:lpstr>
      <vt:lpstr>Question 8</vt:lpstr>
      <vt:lpstr>Question 8 (…continue…)</vt:lpstr>
      <vt:lpstr>Question 8</vt:lpstr>
      <vt:lpstr>Question 8</vt:lpstr>
      <vt:lpstr>Question 8</vt:lpstr>
      <vt:lpstr>Question 8 (…continue…)</vt:lpstr>
      <vt:lpstr>Question 8</vt:lpstr>
      <vt:lpstr>Question 9</vt:lpstr>
      <vt:lpstr>Question 9</vt:lpstr>
      <vt:lpstr>Question 9</vt:lpstr>
      <vt:lpstr>Question 10</vt:lpstr>
      <vt:lpstr>Question 10</vt:lpstr>
      <vt:lpstr>Question 10</vt:lpstr>
      <vt:lpstr>Question 10</vt:lpstr>
      <vt:lpstr>Question 11</vt:lpstr>
      <vt:lpstr>Question 11</vt:lpstr>
      <vt:lpstr>Question 11</vt:lpstr>
      <vt:lpstr>Question 11</vt:lpstr>
      <vt:lpstr>Question 11</vt:lpstr>
      <vt:lpstr>Question 11</vt:lpstr>
      <vt:lpstr>Question 11</vt:lpstr>
      <vt:lpstr>Question 11</vt:lpstr>
      <vt:lpstr>Question 11</vt:lpstr>
      <vt:lpstr>Question 11</vt:lpstr>
      <vt:lpstr>Question 11</vt:lpstr>
      <vt:lpstr>Question 11</vt:lpstr>
      <vt:lpstr> Question 10</vt:lpstr>
      <vt:lpstr>Question 10</vt:lpstr>
      <vt:lpstr>Question 10</vt:lpstr>
      <vt:lpstr>Question 10</vt:lpstr>
      <vt:lpstr>Question 10</vt:lpstr>
      <vt:lpstr>Question 10</vt:lpstr>
      <vt:lpstr>Question 12</vt:lpstr>
      <vt:lpstr>Question 12</vt:lpstr>
      <vt:lpstr>Question 12</vt:lpstr>
      <vt:lpstr>Question 12</vt:lpstr>
      <vt:lpstr>Question 12</vt:lpstr>
      <vt:lpstr>Question 12</vt:lpstr>
      <vt:lpstr>Reference</vt:lpstr>
    </vt:vector>
  </TitlesOfParts>
  <Company>Home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Sionggo Japit</dc:creator>
  <cp:lastModifiedBy>Hui Chong</cp:lastModifiedBy>
  <cp:revision>166</cp:revision>
  <dcterms:created xsi:type="dcterms:W3CDTF">2012-04-03T16:10:45Z</dcterms:created>
  <dcterms:modified xsi:type="dcterms:W3CDTF">2021-10-15T16:59:54Z</dcterms:modified>
</cp:coreProperties>
</file>