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94660"/>
  </p:normalViewPr>
  <p:slideViewPr>
    <p:cSldViewPr>
      <p:cViewPr>
        <p:scale>
          <a:sx n="50" d="100"/>
          <a:sy n="50" d="100"/>
        </p:scale>
        <p:origin x="-48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D063-0A40-47D2-8E44-983FD407C1FD}" type="datetimeFigureOut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71E77-4762-4ECC-8D93-39C3D68DB3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Bookman Old Style"/>
                <a:cs typeface="Bookman Old Sty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4B81-6064-4C6F-8BF6-6F2F7E37292C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-17907000" y="1295400"/>
            <a:ext cx="2430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Handwriting - Dakota"/>
                <a:cs typeface="Handwriting - Dakota"/>
              </a:rPr>
              <a:t>Welcome to CSCI262 – System Security (Tutorial)… Please remember to tap your attendance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Handwriting - Dakota"/>
                <a:cs typeface="Handwriting - Dakota"/>
                <a:sym typeface="Wingdings"/>
              </a:rPr>
              <a:t>  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Handwriting - Dakota"/>
              <a:cs typeface="Handwriting - Dakota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7848600" cy="860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CE91-7077-4D1E-AD1E-FF92ECE69EA5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1165-819C-4569-992F-C592C3DBF5EB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E0D1-D9F2-4008-A73B-843EB4D22992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9D1E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9D1E2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D811-13CE-45D3-9852-0962AED0FE93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090-DC55-4F46-8621-22572BB9E70A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4E04-15FC-4540-8B0B-5F97BDF5E2FA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477F-2FD4-4071-BE65-DC64D0E02185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D274-5077-42A4-99C4-B87B92ABE20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17FF-2936-4B39-83A4-C08DBE1A9991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1AB6-60D1-48DB-97DB-CA79B449852F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D7CE30-8349-4DC4-989B-750238553222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C47F1E-AC7B-4302-B773-36DEFE2CC4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japit@uow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ayesian_infer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CSCI262 – System Security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3048000"/>
          </a:xfrm>
        </p:spPr>
        <p:txBody>
          <a:bodyPr>
            <a:noAutofit/>
          </a:bodyPr>
          <a:lstStyle/>
          <a:p>
            <a:r>
              <a:rPr lang="en-US" sz="4000" dirty="0"/>
              <a:t>Bayesian Probability</a:t>
            </a:r>
          </a:p>
          <a:p>
            <a:endParaRPr lang="en-US" sz="2800" dirty="0">
              <a:solidFill>
                <a:srgbClr val="800000"/>
              </a:solidFill>
              <a:latin typeface="Bookman Old Style"/>
              <a:cs typeface="Bookman Old Style"/>
            </a:endParaRPr>
          </a:p>
          <a:p>
            <a:r>
              <a:rPr lang="en-US" sz="2800" dirty="0" err="1">
                <a:solidFill>
                  <a:srgbClr val="800000"/>
                </a:solidFill>
                <a:latin typeface="Bookman Old Style"/>
                <a:cs typeface="Bookman Old Style"/>
              </a:rPr>
              <a:t>Sionggo</a:t>
            </a:r>
            <a:r>
              <a:rPr lang="en-US" sz="2800" dirty="0">
                <a:solidFill>
                  <a:srgbClr val="800000"/>
                </a:solidFill>
                <a:latin typeface="Bookman Old Style"/>
                <a:cs typeface="Bookman Old Style"/>
              </a:rPr>
              <a:t> </a:t>
            </a:r>
            <a:r>
              <a:rPr lang="en-US" sz="2800" dirty="0" err="1">
                <a:solidFill>
                  <a:srgbClr val="800000"/>
                </a:solidFill>
                <a:latin typeface="Bookman Old Style"/>
                <a:cs typeface="Bookman Old Style"/>
              </a:rPr>
              <a:t>Japit</a:t>
            </a:r>
            <a:endParaRPr lang="en-US" sz="2800" dirty="0">
              <a:solidFill>
                <a:srgbClr val="800000"/>
              </a:solidFill>
              <a:latin typeface="Bookman Old Style"/>
              <a:cs typeface="Bookman Old Style"/>
            </a:endParaRPr>
          </a:p>
          <a:p>
            <a:r>
              <a:rPr lang="en-US" sz="2800" dirty="0">
                <a:solidFill>
                  <a:srgbClr val="800000"/>
                </a:solidFill>
                <a:latin typeface="Bookman Old Style"/>
                <a:cs typeface="Bookman Old Style"/>
                <a:hlinkClick r:id="rId2"/>
              </a:rPr>
              <a:t>sjapit@uow.edu.au</a:t>
            </a:r>
            <a:endParaRPr lang="en-US" sz="2800" dirty="0">
              <a:solidFill>
                <a:srgbClr val="800000"/>
              </a:solidFill>
              <a:latin typeface="Bookman Old Style"/>
              <a:cs typeface="Bookman Old Style"/>
            </a:endParaRPr>
          </a:p>
          <a:p>
            <a:endParaRPr lang="en-US" sz="1400" dirty="0"/>
          </a:p>
          <a:p>
            <a:fld id="{81B55DC6-FD15-B043-9C18-AB67DA847ED4}" type="datetime3">
              <a:rPr lang="en-SG" sz="2800" smtClean="0"/>
              <a:t>8 December 2018</a:t>
            </a:fld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71D8-58C0-4DC9-900E-119B3D1D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the above example, what do you think of </a:t>
            </a:r>
            <a:r>
              <a:rPr lang="en-SG" dirty="0" err="1"/>
              <a:t>Baye’s</a:t>
            </a:r>
            <a:r>
              <a:rPr lang="en-SG" dirty="0"/>
              <a:t> theorem being used in intrusion detection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4ADF2-1666-4187-A29A-30438C9011F7}"/>
              </a:ext>
            </a:extLst>
          </p:cNvPr>
          <p:cNvSpPr/>
          <p:nvPr/>
        </p:nvSpPr>
        <p:spPr>
          <a:xfrm>
            <a:off x="609600" y="2819400"/>
            <a:ext cx="7924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Intrusion detection systems don’t cope very well with this type of problem.</a:t>
            </a:r>
          </a:p>
          <a:p>
            <a:r>
              <a:rPr lang="en-US" sz="2200" dirty="0"/>
              <a:t>The relevance of the Base-Rate Fallacy to intrusion detection systems is that, from Stallings and Brown: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800000"/>
                </a:solidFill>
              </a:rPr>
              <a:t>In general, if the actual numbers of intrusions is low compared to the number of legitimate uses of a system, then the false alarm rate will be high unless the test is extremely discriminating.</a:t>
            </a:r>
          </a:p>
          <a:p>
            <a:r>
              <a:rPr lang="en-US" sz="2200" dirty="0"/>
              <a:t>The fallacy is a feature of Bayes' theorem. This theorem relates to conditional probability and tells you the probability of some outcome in the context of known information.</a:t>
            </a:r>
            <a:endParaRPr lang="en-SG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7EA-0525-4AB0-B60A-52166D1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162F-F7C0-4D8A-A4AA-82E9B251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86486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Bayesian inference</a:t>
            </a:r>
            <a:r>
              <a:rPr lang="en-SG" dirty="0"/>
              <a:t> is a method of statistical inference in which Bayes' theorem is used to update the probability for a hypothesis as more evidence or information becomes available. </a:t>
            </a:r>
          </a:p>
          <a:p>
            <a:pPr marL="0" indent="0">
              <a:buNone/>
            </a:pPr>
            <a:r>
              <a:rPr lang="en-SG" dirty="0"/>
              <a:t>Bayesian inference is an important technique in statistics, and especially in mathematical statistics. </a:t>
            </a:r>
          </a:p>
          <a:p>
            <a:pPr marL="0" indent="0">
              <a:buNone/>
            </a:pPr>
            <a:r>
              <a:rPr lang="en-SG" dirty="0"/>
              <a:t>Bayesian updating is particularly important in the dynamic analysis of a sequence of data. </a:t>
            </a:r>
          </a:p>
          <a:p>
            <a:pPr marL="0" indent="0">
              <a:buNone/>
            </a:pPr>
            <a:r>
              <a:rPr lang="en-SG" dirty="0"/>
              <a:t>Bayesian inference has found application in a wide range of activities, including science, engineering, philosophy, medicine, sport, and law. </a:t>
            </a:r>
          </a:p>
          <a:p>
            <a:pPr marL="0" indent="0">
              <a:buNone/>
            </a:pPr>
            <a:r>
              <a:rPr lang="en-SG" dirty="0"/>
              <a:t>In the philosophy of decision theory, Bayesian inference is closely related to subjective probability, often called "Bayesian probability".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30EB1-1D3C-4BF8-88A5-F5335C46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F167B-C977-4ABB-A6F2-4B2BE7274750}"/>
              </a:ext>
            </a:extLst>
          </p:cNvPr>
          <p:cNvSpPr txBox="1"/>
          <p:nvPr/>
        </p:nvSpPr>
        <p:spPr>
          <a:xfrm>
            <a:off x="228600" y="6477000"/>
            <a:ext cx="792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Source: </a:t>
            </a:r>
            <a:r>
              <a:rPr lang="en-SG" sz="1600" dirty="0">
                <a:hlinkClick r:id="rId2"/>
              </a:rPr>
              <a:t>https://en.wikipedia.org/wiki/Bayesian_inference</a:t>
            </a:r>
            <a:r>
              <a:rPr lang="en-SG" sz="1600" dirty="0"/>
              <a:t>, Referenced on 22 Jan 2018</a:t>
            </a:r>
          </a:p>
        </p:txBody>
      </p:sp>
    </p:spTree>
    <p:extLst>
      <p:ext uri="{BB962C8B-B14F-4D97-AF65-F5344CB8AC3E}">
        <p14:creationId xmlns:p14="http://schemas.microsoft.com/office/powerpoint/2010/main" val="233597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8B14-FBD6-4D7F-AECD-5889D31D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Bayesian Probability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0300-141D-4CED-8306-83EC6D7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Some example: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The accuracy of a malware checker is 95%, meaning the malware checker will correctly identify a message as viral 95% of the time and the malware checker will correctly identify a message as non-viral 95% of the time. The incidence of malware attachments in email messages is 0.125%, that is 1 in 800 email messages is a malware. This is the base-rate. The malware checker has just flagged a message as being a malware. What is the probability that the message is actually clean (not a malware)? Justify your answer.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3D7B-F428-4352-9EC4-7F642382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3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71D8-58C0-4DC9-900E-119B3D1D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SG" dirty="0"/>
              <a:t>According to </a:t>
            </a:r>
            <a:r>
              <a:rPr lang="en-SG" dirty="0" err="1"/>
              <a:t>Baye’s</a:t>
            </a:r>
            <a:r>
              <a:rPr lang="en-SG" dirty="0"/>
              <a:t> theorem, the probability of  event A occurs given that event B has already occurred is given by the formula: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Let A be the event that the message is clean, and</a:t>
            </a:r>
          </a:p>
          <a:p>
            <a:r>
              <a:rPr lang="en-SG" dirty="0"/>
              <a:t>Let B be the event that the message is flagged as malware.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B94C9-1307-496B-9983-005097886301}"/>
                  </a:ext>
                </a:extLst>
              </p:cNvPr>
              <p:cNvSpPr txBox="1"/>
              <p:nvPr/>
            </p:nvSpPr>
            <p:spPr>
              <a:xfrm>
                <a:off x="2438400" y="3044503"/>
                <a:ext cx="3505200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B94C9-1307-496B-9983-005097886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044503"/>
                <a:ext cx="3505200" cy="768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07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</p:spPr>
            <p:txBody>
              <a:bodyPr>
                <a:noAutofit/>
              </a:bodyPr>
              <a:lstStyle/>
              <a:p>
                <a:r>
                  <a:rPr lang="en-SG" dirty="0"/>
                  <a:t>The probability that the message is clean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=100%−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0.125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% 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, that is,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𝑀𝑒𝑠𝑠𝑎𝑔𝑒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=1−0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.00125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99875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SG" dirty="0"/>
                  <a:t>The probability that the message is </a:t>
                </a:r>
                <a:r>
                  <a:rPr lang="en-SG" b="1" dirty="0">
                    <a:solidFill>
                      <a:srgbClr val="C00000"/>
                    </a:solidFill>
                  </a:rPr>
                  <a:t>flagged</a:t>
                </a:r>
                <a:r>
                  <a:rPr lang="en-SG" dirty="0"/>
                  <a:t> as malware </a:t>
                </a:r>
                <a:r>
                  <a:rPr lang="en-SG" dirty="0">
                    <a:solidFill>
                      <a:srgbClr val="C00000"/>
                    </a:solidFill>
                  </a:rPr>
                  <a:t>given</a:t>
                </a:r>
                <a:r>
                  <a:rPr lang="en-SG" dirty="0"/>
                  <a:t> that the message is actually clean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SG" dirty="0"/>
                  <a:t> is 100% - 95%, this is because the malware checker is able to correctly flag a malware 95% of the time, that is,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𝑀𝑒𝑠𝑠𝑎𝑔𝑒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𝑓𝑙𝑎𝑔𝑔𝑒𝑑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𝑚𝑎𝑙𝑤𝑎𝑟𝑒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𝑔𝑖𝑣𝑒𝑛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=1−0.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05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  <a:blipFill>
                <a:blip r:embed="rId2"/>
                <a:stretch>
                  <a:fillRect l="-667" t="-1125" b="-86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8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800" dirty="0"/>
                  <a:t>The probability that the message is malware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 is the sum of:</a:t>
                </a:r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lang="en-SG" sz="2800" dirty="0"/>
                  <a:t>The probability the message is flagged as malware </a:t>
                </a:r>
                <a:r>
                  <a:rPr lang="en-SG" sz="2800" dirty="0">
                    <a:solidFill>
                      <a:srgbClr val="C00000"/>
                    </a:solidFill>
                  </a:rPr>
                  <a:t>when</a:t>
                </a:r>
                <a:r>
                  <a:rPr lang="en-SG" sz="2800" dirty="0"/>
                  <a:t> the message is actually malware (that is, the message is correctly flagged); that is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SG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en-SG" sz="2800" dirty="0"/>
              </a:p>
              <a:p>
                <a:pPr marL="788670" lvl="1" indent="-514350">
                  <a:buFont typeface="+mj-lt"/>
                  <a:buAutoNum type="romanLcPeriod"/>
                </a:pPr>
                <a:r>
                  <a:rPr lang="en-SG" sz="2800" dirty="0"/>
                  <a:t>The probability the message is flagged as malware </a:t>
                </a:r>
                <a:r>
                  <a:rPr lang="en-SG" sz="2800" dirty="0">
                    <a:solidFill>
                      <a:srgbClr val="C00000"/>
                    </a:solidFill>
                  </a:rPr>
                  <a:t>when</a:t>
                </a:r>
                <a:r>
                  <a:rPr lang="en-SG" sz="2800" dirty="0"/>
                  <a:t> the message is actually clean (that is, the message is incorrectly flagged); that is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800" dirty="0"/>
                  <a:t>Hence, P(B) the probability that the message is flagged as malware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𝑓𝑙𝑎𝑔𝑔𝑒𝑑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𝑚𝑎𝑙𝑤𝑎𝑟𝑒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</m:e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𝑚𝑎𝑙𝑤𝑎𝑟𝑒</m:t>
                              </m:r>
                            </m:e>
                          </m:eqAr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SG" sz="2800" dirty="0"/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𝑓𝑙𝑎𝑔𝑔𝑒𝑑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𝑚𝑎𝑙𝑤𝑎𝑟𝑒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𝑚𝑒𝑠𝑠𝑎𝑔𝑒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𝑐𝑙𝑒𝑎𝑛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  <a:p>
                <a:endParaRPr lang="en-SG" sz="2800" dirty="0"/>
              </a:p>
              <a:p>
                <a:endParaRPr lang="en-SG" sz="2800" dirty="0"/>
              </a:p>
              <a:p>
                <a:endParaRPr lang="en-SG" sz="2800" dirty="0"/>
              </a:p>
              <a:p>
                <a:endParaRPr lang="en-SG" sz="2800" dirty="0"/>
              </a:p>
              <a:p>
                <a:endParaRPr lang="en-SG" sz="2800" dirty="0"/>
              </a:p>
              <a:p>
                <a:endParaRPr lang="en-SG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The probability that a message is a malware is 0.125%, hence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𝑚𝑎𝑙𝑤𝑎𝑟𝑒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0.125%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00125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The probability that a message is flagged as malware </a:t>
                </a:r>
                <a:r>
                  <a:rPr lang="en-SG" dirty="0">
                    <a:solidFill>
                      <a:srgbClr val="C00000"/>
                    </a:solidFill>
                  </a:rPr>
                  <a:t>given</a:t>
                </a:r>
                <a:r>
                  <a:rPr lang="en-SG" dirty="0"/>
                  <a:t> the message is a malware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𝑚𝑒𝑠𝑠𝑎𝑔𝑒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𝑓𝑙𝑎𝑔𝑔𝑒𝑑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𝑎𝑠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𝑚𝑎𝑙𝑤𝑎𝑟𝑒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𝑔𝑖𝑣𝑒𝑛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𝑚𝑒𝑠𝑠𝑎𝑔𝑒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𝑚𝑎𝑙𝑤𝑎𝑟𝑒</m:t>
                            </m:r>
                          </m:e>
                        </m:eqArr>
                      </m:e>
                    </m:d>
                  </m:oMath>
                </a14:m>
                <a:endParaRPr lang="en-SG" dirty="0"/>
              </a:p>
              <a:p>
                <a:pPr marL="1188720" lvl="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%=0.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95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DF-1F87-4084-AD2C-0A52383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Bayesian Probability –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SG" sz="2000" dirty="0"/>
                  <a:t>Hence, </a:t>
                </a:r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sz="2000" dirty="0"/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SG" sz="2000" dirty="0"/>
                  <a:t> </a:t>
                </a:r>
              </a:p>
              <a:p>
                <a:pPr marL="0" indent="0">
                  <a:buNone/>
                </a:pPr>
                <a:endParaRPr lang="en-SG" sz="2000" dirty="0"/>
              </a:p>
              <a:p>
                <a:pPr marL="1005840" lvl="4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99875</m:t>
                          </m:r>
                        </m:num>
                        <m:den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95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×0.0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0125</m:t>
                              </m:r>
                            </m:e>
                          </m:d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99875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sz="2000" dirty="0"/>
              </a:p>
              <a:p>
                <a:pPr marL="1005840" lvl="4" indent="0">
                  <a:buNone/>
                </a:pPr>
                <a:endParaRPr lang="en-SG" sz="2000" dirty="0"/>
              </a:p>
              <a:p>
                <a:pPr marL="1005840" lvl="4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0499375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0.00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11875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04375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  <a:p>
                <a:pPr marL="1005840" lvl="4" indent="0">
                  <a:buNone/>
                </a:pPr>
                <a:endParaRPr lang="en-SG" sz="2000" dirty="0"/>
              </a:p>
              <a:p>
                <a:pPr marL="1005840" lvl="4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97677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≈97.68%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371D8-58C0-4DC9-900E-119B3D1DB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1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593A-683C-405B-9D39-9211893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7F1E-AC7B-4302-B773-36DEFE2CC4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896AD-EB15-484F-90BB-C7E918FA3E2F}"/>
              </a:ext>
            </a:extLst>
          </p:cNvPr>
          <p:cNvSpPr txBox="1"/>
          <p:nvPr/>
        </p:nvSpPr>
        <p:spPr>
          <a:xfrm>
            <a:off x="4572000" y="5105400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Hence, there is 97.68% chance that the email attachment clean.</a:t>
            </a:r>
          </a:p>
        </p:txBody>
      </p:sp>
    </p:spTree>
    <p:extLst>
      <p:ext uri="{BB962C8B-B14F-4D97-AF65-F5344CB8AC3E}">
        <p14:creationId xmlns:p14="http://schemas.microsoft.com/office/powerpoint/2010/main" val="16865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6683</TotalTime>
  <Words>644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Handwriting - Dakota</vt:lpstr>
      <vt:lpstr>Arial</vt:lpstr>
      <vt:lpstr>Bookman Old Style</vt:lpstr>
      <vt:lpstr>Calibri</vt:lpstr>
      <vt:lpstr>Cambria Math</vt:lpstr>
      <vt:lpstr>Times New Roman</vt:lpstr>
      <vt:lpstr>Verdana</vt:lpstr>
      <vt:lpstr>Clarity</vt:lpstr>
      <vt:lpstr>CSCI262 – System Security</vt:lpstr>
      <vt:lpstr>Bayesian Probability</vt:lpstr>
      <vt:lpstr>Bayesian Probability – Example</vt:lpstr>
      <vt:lpstr>Bayesian Probability – Example</vt:lpstr>
      <vt:lpstr>Bayesian Probability – Example</vt:lpstr>
      <vt:lpstr>Bayesian Probability – Example</vt:lpstr>
      <vt:lpstr>Bayesian Probability – Example</vt:lpstr>
      <vt:lpstr>Bayesian Probability – Example</vt:lpstr>
      <vt:lpstr>Bayesian Probability – Example</vt:lpstr>
      <vt:lpstr>Bayesian Probability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CSCI262 – System Security</dc:title>
  <dc:creator>User</dc:creator>
  <cp:lastModifiedBy>user</cp:lastModifiedBy>
  <cp:revision>320</cp:revision>
  <dcterms:created xsi:type="dcterms:W3CDTF">2010-07-18T17:55:50Z</dcterms:created>
  <dcterms:modified xsi:type="dcterms:W3CDTF">2018-12-08T04:00:37Z</dcterms:modified>
</cp:coreProperties>
</file>