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Chong" initials="HC" lastIdx="2" clrIdx="0">
    <p:extLst>
      <p:ext uri="{19B8F6BF-5375-455C-9EA6-DF929625EA0E}">
        <p15:presenceInfo xmlns:p15="http://schemas.microsoft.com/office/powerpoint/2012/main" userId="Hui Ch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FCD0C-46A3-4B55-8644-C66C50969961}" v="60" dt="2021-10-22T13:31:09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73351" autoAdjust="0"/>
  </p:normalViewPr>
  <p:slideViewPr>
    <p:cSldViewPr>
      <p:cViewPr varScale="1">
        <p:scale>
          <a:sx n="58" d="100"/>
          <a:sy n="58" d="100"/>
        </p:scale>
        <p:origin x="24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346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Chong" userId="465e953e-baa5-438d-bbf0-aee7344b99d9" providerId="ADAL" clId="{32CFCD0C-46A3-4B55-8644-C66C50969961}"/>
    <pc:docChg chg="custSel modSld">
      <pc:chgData name="Hui Chong" userId="465e953e-baa5-438d-bbf0-aee7344b99d9" providerId="ADAL" clId="{32CFCD0C-46A3-4B55-8644-C66C50969961}" dt="2021-10-22T13:35:12.528" v="970" actId="20577"/>
      <pc:docMkLst>
        <pc:docMk/>
      </pc:docMkLst>
      <pc:sldChg chg="modNotesTx">
        <pc:chgData name="Hui Chong" userId="465e953e-baa5-438d-bbf0-aee7344b99d9" providerId="ADAL" clId="{32CFCD0C-46A3-4B55-8644-C66C50969961}" dt="2021-10-22T13:18:13.777" v="89" actId="20577"/>
        <pc:sldMkLst>
          <pc:docMk/>
          <pc:sldMk cId="3266530321" sldId="258"/>
        </pc:sldMkLst>
      </pc:sldChg>
      <pc:sldChg chg="modSp mod modNotesTx">
        <pc:chgData name="Hui Chong" userId="465e953e-baa5-438d-bbf0-aee7344b99d9" providerId="ADAL" clId="{32CFCD0C-46A3-4B55-8644-C66C50969961}" dt="2021-10-22T13:21:30.078" v="116" actId="14100"/>
        <pc:sldMkLst>
          <pc:docMk/>
          <pc:sldMk cId="2275482653" sldId="262"/>
        </pc:sldMkLst>
        <pc:spChg chg="mod">
          <ac:chgData name="Hui Chong" userId="465e953e-baa5-438d-bbf0-aee7344b99d9" providerId="ADAL" clId="{32CFCD0C-46A3-4B55-8644-C66C50969961}" dt="2021-10-22T13:21:30.078" v="116" actId="14100"/>
          <ac:spMkLst>
            <pc:docMk/>
            <pc:sldMk cId="2275482653" sldId="262"/>
            <ac:spMk id="3" creationId="{FE1371D8-58C0-4DC9-900E-119B3D1DB26D}"/>
          </ac:spMkLst>
        </pc:spChg>
      </pc:sldChg>
      <pc:sldChg chg="modSp mod">
        <pc:chgData name="Hui Chong" userId="465e953e-baa5-438d-bbf0-aee7344b99d9" providerId="ADAL" clId="{32CFCD0C-46A3-4B55-8644-C66C50969961}" dt="2021-10-22T13:23:08.493" v="123" actId="20577"/>
        <pc:sldMkLst>
          <pc:docMk/>
          <pc:sldMk cId="3140702767" sldId="263"/>
        </pc:sldMkLst>
        <pc:spChg chg="mod">
          <ac:chgData name="Hui Chong" userId="465e953e-baa5-438d-bbf0-aee7344b99d9" providerId="ADAL" clId="{32CFCD0C-46A3-4B55-8644-C66C50969961}" dt="2021-10-22T13:23:08.493" v="123" actId="20577"/>
          <ac:spMkLst>
            <pc:docMk/>
            <pc:sldMk cId="3140702767" sldId="263"/>
            <ac:spMk id="3" creationId="{FE1371D8-58C0-4DC9-900E-119B3D1DB26D}"/>
          </ac:spMkLst>
        </pc:spChg>
      </pc:sldChg>
      <pc:sldChg chg="addCm delCm modCm modNotesTx">
        <pc:chgData name="Hui Chong" userId="465e953e-baa5-438d-bbf0-aee7344b99d9" providerId="ADAL" clId="{32CFCD0C-46A3-4B55-8644-C66C50969961}" dt="2021-10-22T13:30:57.067" v="543" actId="20577"/>
        <pc:sldMkLst>
          <pc:docMk/>
          <pc:sldMk cId="1686522979" sldId="266"/>
        </pc:sldMkLst>
      </pc:sldChg>
      <pc:sldChg chg="modSp mod modNotesTx">
        <pc:chgData name="Hui Chong" userId="465e953e-baa5-438d-bbf0-aee7344b99d9" providerId="ADAL" clId="{32CFCD0C-46A3-4B55-8644-C66C50969961}" dt="2021-10-22T13:35:12.528" v="970" actId="20577"/>
        <pc:sldMkLst>
          <pc:docMk/>
          <pc:sldMk cId="736235302" sldId="267"/>
        </pc:sldMkLst>
        <pc:spChg chg="mod">
          <ac:chgData name="Hui Chong" userId="465e953e-baa5-438d-bbf0-aee7344b99d9" providerId="ADAL" clId="{32CFCD0C-46A3-4B55-8644-C66C50969961}" dt="2021-10-22T13:31:18.919" v="546" actId="113"/>
          <ac:spMkLst>
            <pc:docMk/>
            <pc:sldMk cId="736235302" sldId="267"/>
            <ac:spMk id="3" creationId="{FE1371D8-58C0-4DC9-900E-119B3D1DB26D}"/>
          </ac:spMkLst>
        </pc:spChg>
        <pc:spChg chg="mod">
          <ac:chgData name="Hui Chong" userId="465e953e-baa5-438d-bbf0-aee7344b99d9" providerId="ADAL" clId="{32CFCD0C-46A3-4B55-8644-C66C50969961}" dt="2021-10-22T13:31:09.786" v="545" actId="113"/>
          <ac:spMkLst>
            <pc:docMk/>
            <pc:sldMk cId="736235302" sldId="267"/>
            <ac:spMk id="5" creationId="{7244ADF2-1666-4187-A29A-30438C9011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D063-0A40-47D2-8E44-983FD407C1FD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71E77-4762-4ECC-8D93-39C3D68DB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ctr"/>
            <a:r>
              <a:rPr lang="en-SG" dirty="0"/>
              <a:t>1% is because 1 out of a 100 messages. For assignment, is 1/800 = </a:t>
            </a:r>
            <a:r>
              <a:rPr lang="en-GB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0.00125</a:t>
            </a:r>
            <a:b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71E77-4762-4ECC-8D93-39C3D68DB3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0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SG" dirty="0"/>
                  <a:t>1% is because 1 out of a 100 messages. For assignment, is 1/800 = </a:t>
                </a:r>
                <a:r>
                  <a:rPr lang="en-GB" b="0" i="0" dirty="0">
                    <a:solidFill>
                      <a:srgbClr val="E8EAED"/>
                    </a:solidFill>
                    <a:effectLst/>
                    <a:latin typeface="arial" panose="020B0604020202020204" pitchFamily="34" charset="0"/>
                  </a:rPr>
                  <a:t>0.00125</a:t>
                </a:r>
                <a:br>
                  <a:rPr lang="en-GB" b="0" i="0" dirty="0">
                    <a:solidFill>
                      <a:srgbClr val="BDC1C6"/>
                    </a:solidFill>
                    <a:effectLst/>
                    <a:latin typeface="arial" panose="020B0604020202020204" pitchFamily="34" charset="0"/>
                  </a:rPr>
                </a:br>
                <a:endParaRPr lang="en-GB" dirty="0"/>
              </a:p>
              <a:p>
                <a:r>
                  <a:rPr lang="en-GB" dirty="0"/>
                  <a:t>So 100% - </a:t>
                </a:r>
                <a:r>
                  <a:rPr lang="en-GB" b="0" i="0" dirty="0">
                    <a:solidFill>
                      <a:srgbClr val="E8EAED"/>
                    </a:solidFill>
                    <a:effectLst/>
                    <a:latin typeface="arial" panose="020B0604020202020204" pitchFamily="34" charset="0"/>
                  </a:rPr>
                  <a:t>0.00125%,</a:t>
                </a:r>
                <a:r>
                  <a:rPr lang="en-GB" b="0" i="0" baseline="0" dirty="0">
                    <a:solidFill>
                      <a:srgbClr val="E8EAED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𝑐𝑙𝑒𝑎𝑛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800-</a:t>
                </a:r>
                <a:r>
                  <a:rPr lang="en-GB" b="0" i="0" dirty="0">
                    <a:solidFill>
                      <a:srgbClr val="E8EAED"/>
                    </a:solidFill>
                    <a:effectLst/>
                    <a:latin typeface="arial" panose="020B0604020202020204" pitchFamily="34" charset="0"/>
                  </a:rPr>
                  <a:t>0.00125 = x </a:t>
                </a:r>
              </a:p>
              <a:p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𝑓𝑙𝑎𝑔𝑔𝑒𝑑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𝑚𝑎𝑙𝑤𝑎𝑟𝑒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𝑔𝑖𝑣𝑒𝑛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𝑐𝑙𝑒𝑎𝑛</m:t>
                        </m:r>
                      </m:e>
                    </m:d>
                  </m:oMath>
                </a14:m>
                <a:r>
                  <a:rPr lang="en-GB" dirty="0"/>
                  <a:t> =</a:t>
                </a:r>
                <a:r>
                  <a:rPr lang="en-GB" baseline="0" dirty="0"/>
                  <a:t> 100% - 95% = 5% </a:t>
                </a:r>
                <a:endParaRPr lang="en-GB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SG" dirty="0"/>
                  <a:t>1% is because 1 out of a 100 messages. For assignment, is 1/800 = </a:t>
                </a:r>
                <a:r>
                  <a:rPr lang="en-GB" b="0" i="0" dirty="0">
                    <a:solidFill>
                      <a:srgbClr val="E8EAED"/>
                    </a:solidFill>
                    <a:effectLst/>
                    <a:latin typeface="arial" panose="020B0604020202020204" pitchFamily="34" charset="0"/>
                  </a:rPr>
                  <a:t>0.00125</a:t>
                </a:r>
                <a:br>
                  <a:rPr lang="en-GB" b="0" i="0" dirty="0">
                    <a:solidFill>
                      <a:srgbClr val="BDC1C6"/>
                    </a:solidFill>
                    <a:effectLst/>
                    <a:latin typeface="arial" panose="020B0604020202020204" pitchFamily="34" charset="0"/>
                  </a:rPr>
                </a:br>
                <a:endParaRPr lang="en-GB" dirty="0"/>
              </a:p>
              <a:p>
                <a:r>
                  <a:rPr lang="en-GB" dirty="0"/>
                  <a:t>So 100% - </a:t>
                </a:r>
                <a:r>
                  <a:rPr lang="en-GB" b="0" i="0" dirty="0">
                    <a:solidFill>
                      <a:srgbClr val="E8EAED"/>
                    </a:solidFill>
                    <a:effectLst/>
                    <a:latin typeface="arial" panose="020B0604020202020204" pitchFamily="34" charset="0"/>
                  </a:rPr>
                  <a:t>0.00125%,</a:t>
                </a:r>
                <a:r>
                  <a:rPr lang="en-GB" b="0" i="0" baseline="0" dirty="0">
                    <a:solidFill>
                      <a:srgbClr val="E8EAED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SG" b="0" i="0">
                    <a:latin typeface="Cambria Math" panose="02040503050406030204" pitchFamily="18" charset="0"/>
                  </a:rPr>
                  <a:t>𝑃(𝐴)=𝑃(𝑀𝑒𝑠𝑠𝑎𝑔𝑒 𝑖𝑠 𝑐𝑙𝑒𝑎𝑛)=</a:t>
                </a:r>
                <a:r>
                  <a:rPr lang="en-GB" dirty="0"/>
                  <a:t> 800-</a:t>
                </a:r>
                <a:r>
                  <a:rPr lang="en-GB" b="0" i="0" dirty="0">
                    <a:solidFill>
                      <a:srgbClr val="E8EAED"/>
                    </a:solidFill>
                    <a:effectLst/>
                    <a:latin typeface="arial" panose="020B0604020202020204" pitchFamily="34" charset="0"/>
                  </a:rPr>
                  <a:t>0.00125 = x </a:t>
                </a:r>
              </a:p>
              <a:p>
                <a:r>
                  <a:rPr lang="en-SG" sz="1200" b="0" i="0">
                    <a:latin typeface="Cambria Math" panose="02040503050406030204" pitchFamily="18" charset="0"/>
                  </a:rPr>
                  <a:t>𝑃(𝐵|𝐴)</a:t>
                </a:r>
                <a:r>
                  <a:rPr lang="en-GB" dirty="0"/>
                  <a:t> </a:t>
                </a:r>
                <a:r>
                  <a:rPr lang="en-SG" sz="1200" b="0" i="0">
                    <a:latin typeface="Cambria Math" panose="02040503050406030204" pitchFamily="18" charset="0"/>
                  </a:rPr>
                  <a:t>=𝑃(𝑀𝑒𝑠𝑠𝑎𝑔𝑒 𝑖𝑠 𝑓𝑙𝑎𝑔𝑔𝑒𝑑 𝑎𝑠 𝑚𝑎𝑙𝑤𝑎𝑟𝑒 𝑔𝑖𝑣𝑒𝑛 𝑡ℎ𝑎𝑡 𝑚𝑒𝑠𝑠𝑎𝑔𝑒 𝑖𝑠 𝑐𝑙𝑒𝑎𝑛)</a:t>
                </a:r>
                <a:r>
                  <a:rPr lang="en-GB" dirty="0"/>
                  <a:t> =</a:t>
                </a:r>
                <a:r>
                  <a:rPr lang="en-GB" baseline="0" dirty="0"/>
                  <a:t> 100% - 95% = 5% 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71E77-4762-4ECC-8D93-39C3D68DB38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2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occurrences depends on the base rate.</a:t>
            </a:r>
          </a:p>
          <a:p>
            <a:r>
              <a:rPr lang="en-SG" dirty="0"/>
              <a:t>If occurrences are low, algorithm do not have enough evidence/support to prove that its working -&gt; Easily determined as false positive </a:t>
            </a:r>
          </a:p>
          <a:p>
            <a:r>
              <a:rPr lang="en-SG" dirty="0"/>
              <a:t>Therefore, to accurately use the theory, occurrences rate must be higher to prove that the theory works.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71E77-4762-4ECC-8D93-39C3D68DB38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7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occurrences depends on the base rate.</a:t>
            </a:r>
          </a:p>
          <a:p>
            <a:r>
              <a:rPr lang="en-SG" dirty="0"/>
              <a:t>If occurrences are low, algorithm do not have enough evidence/support to prove that its working -&gt; Easily determined as false positive </a:t>
            </a:r>
          </a:p>
          <a:p>
            <a:r>
              <a:rPr lang="en-SG" dirty="0"/>
              <a:t>Therefore, to accurately use the theory, occurrences rate must be higher to prove that the theory works. </a:t>
            </a:r>
            <a:endParaRPr lang="en-GB" dirty="0"/>
          </a:p>
          <a:p>
            <a:r>
              <a:rPr lang="en-GB" dirty="0"/>
              <a:t>Requires support/evidence. Enough evidence/support for base rate is high. Then Bayesian will be accurate. </a:t>
            </a:r>
          </a:p>
          <a:p>
            <a:r>
              <a:rPr lang="en-GB" dirty="0"/>
              <a:t>IF base rate low, will have high false alarm/false </a:t>
            </a:r>
            <a:r>
              <a:rPr lang="en-GB"/>
              <a:t>positive.</a:t>
            </a:r>
          </a:p>
          <a:p>
            <a:r>
              <a:rPr lang="en-GB"/>
              <a:t>&gt; </a:t>
            </a:r>
            <a:r>
              <a:rPr lang="en-GB" dirty="0"/>
              <a:t>have a very accurate malware checker but very high chances that the email is clean which is contradicting due to the low base rate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If B happens, how would A react.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71E77-4762-4ECC-8D93-39C3D68DB38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6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Bookman Old Style"/>
                <a:cs typeface="Bookman Old Sty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4B81-6064-4C6F-8BF6-6F2F7E37292C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-17907000" y="1295400"/>
            <a:ext cx="2430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Handwriting - Dakota"/>
                <a:cs typeface="Handwriting - Dakota"/>
              </a:rPr>
              <a:t>Welcome to CSCI262 – System Security (Tutorial)… Please remember to tap your attendance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Handwriting - Dakota"/>
                <a:cs typeface="Handwriting - Dakota"/>
                <a:sym typeface="Wingdings"/>
              </a:rPr>
              <a:t>  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Handwriting - Dakota"/>
              <a:cs typeface="Handwriting - Dakota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7848600" cy="860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CE91-7077-4D1E-AD1E-FF92ECE69EA5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1165-819C-4569-992F-C592C3DBF5EB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E0D1-D9F2-4008-A73B-843EB4D22992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9D1E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9D1E2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D811-13CE-45D3-9852-0962AED0FE93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090-DC55-4F46-8621-22572BB9E70A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E04-15FC-4540-8B0B-5F97BDF5E2FA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477F-2FD4-4071-BE65-DC64D0E02185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D274-5077-42A4-99C4-B87B92ABE20D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FF-2936-4B39-83A4-C08DBE1A9991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1AB6-60D1-48DB-97DB-CA79B449852F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D7CE30-8349-4DC4-989B-750238553222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japit@uow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ayesian_infer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CSCI262 – System Security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3048000"/>
          </a:xfrm>
        </p:spPr>
        <p:txBody>
          <a:bodyPr>
            <a:noAutofit/>
          </a:bodyPr>
          <a:lstStyle/>
          <a:p>
            <a:r>
              <a:rPr lang="en-US" sz="4000" dirty="0"/>
              <a:t>Bayesian Probability</a:t>
            </a:r>
          </a:p>
          <a:p>
            <a:endParaRPr lang="en-US" sz="2800" dirty="0">
              <a:solidFill>
                <a:srgbClr val="800000"/>
              </a:solidFill>
              <a:latin typeface="Bookman Old Style"/>
              <a:cs typeface="Bookman Old Style"/>
            </a:endParaRPr>
          </a:p>
          <a:p>
            <a:r>
              <a:rPr lang="en-US" sz="2800" dirty="0" err="1">
                <a:solidFill>
                  <a:srgbClr val="800000"/>
                </a:solidFill>
                <a:latin typeface="Bookman Old Style"/>
                <a:cs typeface="Bookman Old Style"/>
              </a:rPr>
              <a:t>Sionggo</a:t>
            </a:r>
            <a:r>
              <a:rPr lang="en-US" sz="2800" dirty="0">
                <a:solidFill>
                  <a:srgbClr val="800000"/>
                </a:solidFill>
                <a:latin typeface="Bookman Old Style"/>
                <a:cs typeface="Bookman Old Style"/>
              </a:rPr>
              <a:t> </a:t>
            </a:r>
            <a:r>
              <a:rPr lang="en-US" sz="2800" dirty="0" err="1">
                <a:solidFill>
                  <a:srgbClr val="800000"/>
                </a:solidFill>
                <a:latin typeface="Bookman Old Style"/>
                <a:cs typeface="Bookman Old Style"/>
              </a:rPr>
              <a:t>Japit</a:t>
            </a:r>
            <a:endParaRPr lang="en-US" sz="2800" dirty="0">
              <a:solidFill>
                <a:srgbClr val="800000"/>
              </a:solidFill>
              <a:latin typeface="Bookman Old Style"/>
              <a:cs typeface="Bookman Old Style"/>
            </a:endParaRPr>
          </a:p>
          <a:p>
            <a:r>
              <a:rPr lang="en-US" sz="2800" dirty="0">
                <a:solidFill>
                  <a:srgbClr val="800000"/>
                </a:solidFill>
                <a:latin typeface="Bookman Old Style"/>
                <a:cs typeface="Bookman Old Style"/>
                <a:hlinkClick r:id="rId2"/>
              </a:rPr>
              <a:t>sjapit@uow.edu.au</a:t>
            </a:r>
            <a:endParaRPr lang="en-US" sz="2800" dirty="0">
              <a:solidFill>
                <a:srgbClr val="800000"/>
              </a:solidFill>
              <a:latin typeface="Bookman Old Style"/>
              <a:cs typeface="Bookman Old Style"/>
            </a:endParaRPr>
          </a:p>
          <a:p>
            <a:endParaRPr lang="en-US" sz="1400" dirty="0"/>
          </a:p>
          <a:p>
            <a:fld id="{81B55DC6-FD15-B043-9C18-AB67DA847ED4}" type="datetime3">
              <a:rPr lang="en-SG" sz="2800" smtClean="0"/>
              <a:t>22 October 2021</a:t>
            </a:fld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71D8-58C0-4DC9-900E-119B3D1D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the above example, what do you think of </a:t>
            </a:r>
            <a:r>
              <a:rPr lang="en-SG" dirty="0" err="1"/>
              <a:t>Baye’s</a:t>
            </a:r>
            <a:r>
              <a:rPr lang="en-SG" dirty="0"/>
              <a:t> theorem being used in </a:t>
            </a:r>
            <a:r>
              <a:rPr lang="en-SG" b="1" dirty="0"/>
              <a:t>intrusion detection </a:t>
            </a:r>
            <a:r>
              <a:rPr lang="en-SG" dirty="0"/>
              <a:t>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4ADF2-1666-4187-A29A-30438C9011F7}"/>
              </a:ext>
            </a:extLst>
          </p:cNvPr>
          <p:cNvSpPr/>
          <p:nvPr/>
        </p:nvSpPr>
        <p:spPr>
          <a:xfrm>
            <a:off x="609600" y="2819400"/>
            <a:ext cx="7924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Intrusion detection systems don’t cope very well with this type of problem.</a:t>
            </a:r>
          </a:p>
          <a:p>
            <a:r>
              <a:rPr lang="en-US" sz="2200" dirty="0"/>
              <a:t>The relevance of the Base-Rate Fallacy to intrusion detection systems is that, from </a:t>
            </a:r>
            <a:r>
              <a:rPr lang="en-US" sz="2200" b="1" dirty="0"/>
              <a:t>Stallings and Brown</a:t>
            </a:r>
            <a:r>
              <a:rPr lang="en-US" sz="2200" dirty="0"/>
              <a:t>: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800000"/>
                </a:solidFill>
              </a:rPr>
              <a:t>In general, if the actual numbers of intrusions is low compared to the number of legitimate uses of a system, then the false alarm rate will be high unless the test is extremely discriminating.</a:t>
            </a:r>
          </a:p>
          <a:p>
            <a:r>
              <a:rPr lang="en-US" sz="2200" dirty="0"/>
              <a:t>The fallacy is a feature of Bayes' theorem. This theorem relates to conditional probability, and tells you the probability of some outcome in the context of known information.</a:t>
            </a:r>
            <a:endParaRPr lang="en-SG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7EA-0525-4AB0-B60A-52166D1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162F-F7C0-4D8A-A4AA-82E9B251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86486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Bayesian inference</a:t>
            </a:r>
            <a:r>
              <a:rPr lang="en-SG" dirty="0"/>
              <a:t> is a method of statistical inference in which Bayes' theorem is used to update the probability for a hypothesis as more evidence or information becomes available. </a:t>
            </a:r>
          </a:p>
          <a:p>
            <a:pPr marL="0" indent="0">
              <a:buNone/>
            </a:pPr>
            <a:r>
              <a:rPr lang="en-SG" dirty="0"/>
              <a:t>Bayesian inference is an important technique in statistics, and especially in mathematical statistics. </a:t>
            </a:r>
          </a:p>
          <a:p>
            <a:pPr marL="0" indent="0">
              <a:buNone/>
            </a:pPr>
            <a:r>
              <a:rPr lang="en-SG" dirty="0"/>
              <a:t>Bayesian updating is particularly important in the dynamic analysis of a sequence of data. </a:t>
            </a:r>
          </a:p>
          <a:p>
            <a:pPr marL="0" indent="0">
              <a:buNone/>
            </a:pPr>
            <a:r>
              <a:rPr lang="en-SG" dirty="0"/>
              <a:t>Bayesian inference has found application in a wide range of activities, including science, engineering, philosophy, medicine, sport, and law. </a:t>
            </a:r>
          </a:p>
          <a:p>
            <a:pPr marL="0" indent="0">
              <a:buNone/>
            </a:pPr>
            <a:r>
              <a:rPr lang="en-SG" dirty="0"/>
              <a:t>In the philosophy of decision theory, Bayesian inference is closely related to subjective probability, often called "Bayesian probability".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30EB1-1D3C-4BF8-88A5-F5335C46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F167B-C977-4ABB-A6F2-4B2BE7274750}"/>
              </a:ext>
            </a:extLst>
          </p:cNvPr>
          <p:cNvSpPr txBox="1"/>
          <p:nvPr/>
        </p:nvSpPr>
        <p:spPr>
          <a:xfrm>
            <a:off x="228600" y="6477000"/>
            <a:ext cx="792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Source: </a:t>
            </a:r>
            <a:r>
              <a:rPr lang="en-SG" sz="1600" dirty="0">
                <a:hlinkClick r:id="rId2"/>
              </a:rPr>
              <a:t>https://en.wikipedia.org/wiki/Bayesian_inference</a:t>
            </a:r>
            <a:r>
              <a:rPr lang="en-SG" sz="1600" dirty="0"/>
              <a:t>, Referenced on 22 Jan 2018</a:t>
            </a:r>
          </a:p>
        </p:txBody>
      </p:sp>
    </p:spTree>
    <p:extLst>
      <p:ext uri="{BB962C8B-B14F-4D97-AF65-F5344CB8AC3E}">
        <p14:creationId xmlns:p14="http://schemas.microsoft.com/office/powerpoint/2010/main" val="233597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8B14-FBD6-4D7F-AECD-5889D31D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Bayesian Probability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0300-141D-4CED-8306-83EC6D7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Some example: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The accuracy of a malware checker is 87%, meaning the malware checker will correctly identify a message as viral 87% of the time and the malware checker will correctly identify a message as non-viral 87% of the time. The incidence of malware attachments in email messages is 1% , that is 1 in 100 email messages is a malware. This is the base-rate. The malware checker has just flagged a message as being malware. What is the probability that the message is actually clean (not a malware)? Justify your answer.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3D7B-F428-4352-9EC4-7F642382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3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71D8-58C0-4DC9-900E-119B3D1D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SG" dirty="0"/>
              <a:t>According to </a:t>
            </a:r>
            <a:r>
              <a:rPr lang="en-SG" dirty="0" err="1"/>
              <a:t>Baye’s</a:t>
            </a:r>
            <a:r>
              <a:rPr lang="en-SG" dirty="0"/>
              <a:t> theorem, the probability of  event A occurs given that event B has already occurred is given by the formula: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Let A be the event that the message is clean, and</a:t>
            </a:r>
          </a:p>
          <a:p>
            <a:r>
              <a:rPr lang="en-SG" dirty="0"/>
              <a:t>Let B be the event that the message is flagged as malware.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B94C9-1307-496B-9983-005097886301}"/>
                  </a:ext>
                </a:extLst>
              </p:cNvPr>
              <p:cNvSpPr txBox="1"/>
              <p:nvPr/>
            </p:nvSpPr>
            <p:spPr>
              <a:xfrm>
                <a:off x="2438400" y="3044503"/>
                <a:ext cx="3505200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B94C9-1307-496B-9983-005097886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044503"/>
                <a:ext cx="3505200" cy="768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07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791200"/>
              </a:xfrm>
            </p:spPr>
            <p:txBody>
              <a:bodyPr>
                <a:noAutofit/>
              </a:bodyPr>
              <a:lstStyle/>
              <a:p>
                <a:r>
                  <a:rPr lang="en-SG" dirty="0"/>
                  <a:t>The probability that the message is clean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=100%−1% 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, that is,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𝑀𝑒𝑠𝑠𝑎𝑔𝑒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=1−0.01=0.99.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SG" dirty="0"/>
                  <a:t>The probability that the message is </a:t>
                </a:r>
                <a:r>
                  <a:rPr lang="en-SG" b="1" dirty="0">
                    <a:solidFill>
                      <a:srgbClr val="C00000"/>
                    </a:solidFill>
                  </a:rPr>
                  <a:t>flagged</a:t>
                </a:r>
                <a:r>
                  <a:rPr lang="en-SG" dirty="0"/>
                  <a:t> as malware </a:t>
                </a:r>
                <a:r>
                  <a:rPr lang="en-SG" dirty="0">
                    <a:solidFill>
                      <a:srgbClr val="C00000"/>
                    </a:solidFill>
                  </a:rPr>
                  <a:t>given</a:t>
                </a:r>
                <a:r>
                  <a:rPr lang="en-SG" dirty="0"/>
                  <a:t> that the message is actually clean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SG" dirty="0"/>
                  <a:t> is 100% - 87%, this is because the malware checker is able to correctly flag a malware 87% of the time, that is,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𝑀𝑒𝑠𝑠𝑎𝑔𝑒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𝑓𝑙𝑎𝑔𝑔𝑒𝑑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𝑚𝑎𝑙𝑤𝑎𝑟𝑒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𝑔𝑖𝑣𝑒𝑛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=1−0.87=0.13.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791200"/>
              </a:xfrm>
              <a:blipFill>
                <a:blip r:embed="rId3"/>
                <a:stretch>
                  <a:fillRect l="-667" t="-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8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The probability that the message is malware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the sum of: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lang="en-SG" sz="2400" dirty="0"/>
                  <a:t>The probability the message is flagged as malware </a:t>
                </a:r>
                <a:r>
                  <a:rPr lang="en-SG" sz="2400" dirty="0">
                    <a:solidFill>
                      <a:srgbClr val="C00000"/>
                    </a:solidFill>
                  </a:rPr>
                  <a:t>when</a:t>
                </a:r>
                <a:r>
                  <a:rPr lang="en-SG" sz="2400" dirty="0"/>
                  <a:t> the message is actually malware (that is, the message </a:t>
                </a:r>
                <a:r>
                  <a:rPr lang="en-SG" sz="2400" b="1" dirty="0"/>
                  <a:t>is correctly flagged</a:t>
                </a:r>
                <a:r>
                  <a:rPr lang="en-SG" sz="2400" dirty="0"/>
                  <a:t>); that is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br>
                  <a:rPr lang="en-SG" sz="2400" dirty="0"/>
                </a:br>
                <a:endParaRPr lang="en-SG" sz="2400" dirty="0"/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lang="en-SG" sz="2400" dirty="0"/>
                  <a:t>The probability the message is flagged as malware </a:t>
                </a:r>
                <a:r>
                  <a:rPr lang="en-SG" sz="2400" dirty="0">
                    <a:solidFill>
                      <a:srgbClr val="C00000"/>
                    </a:solidFill>
                  </a:rPr>
                  <a:t>when</a:t>
                </a:r>
                <a:r>
                  <a:rPr lang="en-SG" sz="2400" dirty="0"/>
                  <a:t> the message is actually clean (that is, the message is </a:t>
                </a:r>
                <a:r>
                  <a:rPr lang="en-SG" sz="2400" b="1" dirty="0"/>
                  <a:t>incorrectly flagged</a:t>
                </a:r>
                <a:r>
                  <a:rPr lang="en-SG" sz="2400" dirty="0"/>
                  <a:t>); that is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125" r="-2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800" dirty="0"/>
                  <a:t>Hence, P(B) the probability that the message is flagged as malware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𝑓𝑙𝑎𝑔𝑔𝑒𝑑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𝑚𝑎𝑙𝑤𝑎𝑟𝑒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</m:e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𝑚𝑎𝑙𝑤𝑎𝑟𝑒</m:t>
                              </m:r>
                            </m:e>
                          </m:eqAr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SG" sz="2800" dirty="0"/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𝑓𝑙𝑎𝑔𝑔𝑒𝑑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𝑚𝑎𝑙𝑤𝑎𝑟𝑒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𝑐𝑙𝑒𝑎𝑛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  <a:p>
                <a:endParaRPr lang="en-SG" sz="2800" dirty="0"/>
              </a:p>
              <a:p>
                <a:endParaRPr lang="en-SG" sz="2800" dirty="0"/>
              </a:p>
              <a:p>
                <a:endParaRPr lang="en-SG" sz="2800" dirty="0"/>
              </a:p>
              <a:p>
                <a:endParaRPr lang="en-SG" sz="2800" dirty="0"/>
              </a:p>
              <a:p>
                <a:endParaRPr lang="en-SG" sz="2800" dirty="0"/>
              </a:p>
              <a:p>
                <a:endParaRPr lang="en-SG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The probability that a message is a malware is 1%, hence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𝑚𝑎𝑙𝑤𝑎𝑟𝑒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=1%=0.01.</m:t>
                    </m:r>
                  </m:oMath>
                </a14:m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The probability that a message is flagged as malware </a:t>
                </a:r>
                <a:r>
                  <a:rPr lang="en-SG" dirty="0">
                    <a:solidFill>
                      <a:srgbClr val="C00000"/>
                    </a:solidFill>
                  </a:rPr>
                  <a:t>given</a:t>
                </a:r>
                <a:r>
                  <a:rPr lang="en-SG" dirty="0"/>
                  <a:t> the message is a malware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𝑚𝑒𝑠𝑠𝑎𝑔𝑒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𝑓𝑙𝑎𝑔𝑔𝑒𝑑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𝑎𝑠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𝑚𝑎𝑙𝑤𝑎𝑟𝑒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𝑔𝑖𝑣𝑒𝑛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𝑚𝑒𝑠𝑠𝑎𝑔𝑒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𝑚𝑎𝑙𝑤𝑎𝑟𝑒</m:t>
                            </m:r>
                          </m:e>
                        </m:eqArr>
                      </m:e>
                    </m:d>
                  </m:oMath>
                </a14:m>
                <a:endParaRPr lang="en-SG" dirty="0"/>
              </a:p>
              <a:p>
                <a:pPr marL="1188720" lvl="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=87%=0.87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SG" sz="2000" dirty="0"/>
                  <a:t>Hence, </a:t>
                </a:r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sz="2000" dirty="0"/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SG" sz="2000" dirty="0"/>
                  <a:t> </a:t>
                </a:r>
              </a:p>
              <a:p>
                <a:pPr marL="0" indent="0">
                  <a:buNone/>
                </a:pPr>
                <a:endParaRPr lang="en-SG" sz="2000" dirty="0"/>
              </a:p>
              <a:p>
                <a:pPr marL="1005840" lvl="4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0.13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×0.99</m:t>
                          </m:r>
                        </m:num>
                        <m:den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0.87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×0.01</m:t>
                              </m:r>
                            </m:e>
                          </m:d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0.13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×0.99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sz="2000" dirty="0"/>
              </a:p>
              <a:p>
                <a:pPr marL="1005840" lvl="4" indent="0">
                  <a:buNone/>
                </a:pPr>
                <a:endParaRPr lang="en-SG" sz="2000" dirty="0"/>
              </a:p>
              <a:p>
                <a:pPr marL="1005840" lvl="4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0.1287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0.0087+0.1287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  <a:p>
                <a:pPr marL="1005840" lvl="4" indent="0">
                  <a:buNone/>
                </a:pPr>
                <a:endParaRPr lang="en-SG" sz="2000" dirty="0"/>
              </a:p>
              <a:p>
                <a:pPr marL="1005840" lvl="4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=0.93668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0" t="-1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896AD-EB15-484F-90BB-C7E918FA3E2F}"/>
              </a:ext>
            </a:extLst>
          </p:cNvPr>
          <p:cNvSpPr txBox="1"/>
          <p:nvPr/>
        </p:nvSpPr>
        <p:spPr>
          <a:xfrm>
            <a:off x="4572000" y="5105400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Hence, there is 93.67% chance that the email attachment clean.</a:t>
            </a:r>
          </a:p>
        </p:txBody>
      </p:sp>
    </p:spTree>
    <p:extLst>
      <p:ext uri="{BB962C8B-B14F-4D97-AF65-F5344CB8AC3E}">
        <p14:creationId xmlns:p14="http://schemas.microsoft.com/office/powerpoint/2010/main" val="16865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6612</TotalTime>
  <Words>993</Words>
  <Application>Microsoft Office PowerPoint</Application>
  <PresentationFormat>On-screen Show (4:3)</PresentationFormat>
  <Paragraphs>100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Handwriting - Dakota</vt:lpstr>
      <vt:lpstr>arial</vt:lpstr>
      <vt:lpstr>arial</vt:lpstr>
      <vt:lpstr>Bookman Old Style</vt:lpstr>
      <vt:lpstr>Calibri</vt:lpstr>
      <vt:lpstr>Cambria Math</vt:lpstr>
      <vt:lpstr>Times New Roman</vt:lpstr>
      <vt:lpstr>Verdana</vt:lpstr>
      <vt:lpstr>Clarity</vt:lpstr>
      <vt:lpstr>CSCI262 – System Security</vt:lpstr>
      <vt:lpstr>Bayesian Probability</vt:lpstr>
      <vt:lpstr>Bayesian Probability – Example</vt:lpstr>
      <vt:lpstr>Bayesian Probability – Example</vt:lpstr>
      <vt:lpstr>Bayesian Probability – Example</vt:lpstr>
      <vt:lpstr>Bayesian Probability – Example</vt:lpstr>
      <vt:lpstr>Bayesian Probability – Example</vt:lpstr>
      <vt:lpstr>Bayesian Probability – Example</vt:lpstr>
      <vt:lpstr>Bayesian Probability – Example</vt:lpstr>
      <vt:lpstr>Bayesian Probability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CSCI262 – System Security</dc:title>
  <dc:creator>User</dc:creator>
  <cp:lastModifiedBy>Hui Chong</cp:lastModifiedBy>
  <cp:revision>314</cp:revision>
  <dcterms:created xsi:type="dcterms:W3CDTF">2010-07-18T17:55:50Z</dcterms:created>
  <dcterms:modified xsi:type="dcterms:W3CDTF">2021-10-22T13:35:14Z</dcterms:modified>
</cp:coreProperties>
</file>