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25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761B-3B43-48DB-9884-8711C7FE313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BABB-164C-4B21-A7DC-1011164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5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761B-3B43-48DB-9884-8711C7FE313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BABB-164C-4B21-A7DC-1011164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5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761B-3B43-48DB-9884-8711C7FE313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BABB-164C-4B21-A7DC-1011164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2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 Fade on Path">
    <p:bg>
      <p:bgPr>
        <a:gradFill>
          <a:gsLst>
            <a:gs pos="0">
              <a:srgbClr val="FFFFFF"/>
            </a:gs>
            <a:gs pos="28000">
              <a:srgbClr val="FFFFFF"/>
            </a:gs>
            <a:gs pos="100000">
              <a:srgbClr val="E8E3D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512125"/>
            <a:ext cx="11541512" cy="2895600"/>
          </a:xfrm>
          <a:prstGeom prst="rect">
            <a:avLst/>
          </a:prstGeom>
          <a:gradFill flip="none" rotWithShape="1">
            <a:gsLst>
              <a:gs pos="36000">
                <a:srgbClr val="E46C0A"/>
              </a:gs>
              <a:gs pos="0">
                <a:srgbClr val="F79646">
                  <a:lumMod val="50000"/>
                </a:srgbClr>
              </a:gs>
              <a:gs pos="100000">
                <a:srgbClr val="E46C0A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089381"/>
            <a:ext cx="7086600" cy="584775"/>
          </a:xfrm>
        </p:spPr>
        <p:txBody>
          <a:bodyPr anchor="t">
            <a:noAutofit/>
          </a:bodyPr>
          <a:lstStyle>
            <a:lvl1pPr>
              <a:defRPr sz="3800" b="1">
                <a:solidFill>
                  <a:srgbClr val="E46C0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267200" y="2194560"/>
            <a:ext cx="7086600" cy="21084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14400" y="0"/>
            <a:ext cx="2390503" cy="4645152"/>
          </a:xfrm>
          <a:effectLst>
            <a:glow rad="101600">
              <a:srgbClr val="FFFFFF">
                <a:alpha val="40000"/>
              </a:srgbClr>
            </a:glow>
            <a:reflection blurRad="6350" stA="50000" endA="300" endPos="55000" dir="5400000" sy="-100000" algn="bl" rotWithShape="0"/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2565117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</a:t>
            </a:r>
            <a:r>
              <a:rPr lang="en-US" sz="1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short phrases.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change the sample image, select the picture and delete it. Now click the Pictures icon in the placeholder to insert your own image.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 </a:t>
            </a:r>
          </a:p>
          <a:p>
            <a:pPr>
              <a:spcBef>
                <a:spcPts val="600"/>
              </a:spcBef>
            </a:pPr>
            <a:endParaRPr lang="en-US" sz="1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76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8353E-6 L -0.86666 3.78353E-6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" grpId="0" build="p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761B-3B43-48DB-9884-8711C7FE313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BABB-164C-4B21-A7DC-1011164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761B-3B43-48DB-9884-8711C7FE313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BABB-164C-4B21-A7DC-1011164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4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761B-3B43-48DB-9884-8711C7FE313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BABB-164C-4B21-A7DC-1011164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4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761B-3B43-48DB-9884-8711C7FE313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BABB-164C-4B21-A7DC-1011164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2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761B-3B43-48DB-9884-8711C7FE313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BABB-164C-4B21-A7DC-1011164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5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761B-3B43-48DB-9884-8711C7FE313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BABB-164C-4B21-A7DC-1011164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761B-3B43-48DB-9884-8711C7FE313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BABB-164C-4B21-A7DC-1011164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761B-3B43-48DB-9884-8711C7FE313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BABB-164C-4B21-A7DC-1011164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6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8761B-3B43-48DB-9884-8711C7FE313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EBABB-164C-4B21-A7DC-1011164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5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6334C2-F73F-4B3B-A626-DD5F69DF6E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4203" y="1678931"/>
            <a:ext cx="5389868" cy="15425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+mj-lt"/>
              </a:rPr>
              <a:t>CSCI262 – Computer Security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714640" y="3221502"/>
            <a:ext cx="5319431" cy="9721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Distinguishable Permutation Objects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925361E-89EF-4843-992F-721BD9DAB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7" r="9457"/>
          <a:stretch>
            <a:fillRect/>
          </a:stretch>
        </p:blipFill>
        <p:spPr>
          <a:xfrm>
            <a:off x="914400" y="0"/>
            <a:ext cx="2855742" cy="5549190"/>
          </a:xfrm>
        </p:spPr>
      </p:pic>
    </p:spTree>
    <p:extLst>
      <p:ext uri="{BB962C8B-B14F-4D97-AF65-F5344CB8AC3E}">
        <p14:creationId xmlns:p14="http://schemas.microsoft.com/office/powerpoint/2010/main" val="887803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10CD3-4861-41C7-AF14-0849CABE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17" y="5529884"/>
            <a:ext cx="6293388" cy="1096331"/>
          </a:xfrm>
        </p:spPr>
        <p:txBody>
          <a:bodyPr>
            <a:normAutofit fontScale="90000"/>
          </a:bodyPr>
          <a:lstStyle/>
          <a:p>
            <a:r>
              <a:rPr lang="en-SG" sz="4000" dirty="0"/>
              <a:t>Distinguishable Permutation Objects</a:t>
            </a:r>
            <a:endParaRPr lang="en-SG" sz="4000" dirty="0">
              <a:solidFill>
                <a:srgbClr val="30303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F269D8-B5FE-46FD-A340-30E303751E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1955" y="388620"/>
                <a:ext cx="5009526" cy="4958074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SG" dirty="0"/>
                  <a:t>The total number of distinguishable permutation (arrangement) of the letters can be computed as 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SG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9!</m:t>
                          </m:r>
                        </m:den>
                      </m:f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9!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3!×</m:t>
                          </m:r>
                          <m:r>
                            <a:rPr lang="en-SG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6!</m:t>
                          </m:r>
                        </m:den>
                      </m:f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6!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2!×</m:t>
                          </m:r>
                          <m:r>
                            <a:rPr lang="en-SG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4!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2!×</m:t>
                          </m:r>
                          <m:r>
                            <a:rPr lang="en-SG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2!×0!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F269D8-B5FE-46FD-A340-30E303751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1955" y="388620"/>
                <a:ext cx="5009526" cy="4958074"/>
              </a:xfrm>
              <a:blipFill>
                <a:blip r:embed="rId2"/>
                <a:stretch>
                  <a:fillRect l="-21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EF365-B36B-4E18-A0A5-F38C745E68BE}"/>
                  </a:ext>
                </a:extLst>
              </p:cNvPr>
              <p:cNvSpPr txBox="1"/>
              <p:nvPr/>
            </p:nvSpPr>
            <p:spPr>
              <a:xfrm>
                <a:off x="310760" y="2568576"/>
                <a:ext cx="326390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EF365-B36B-4E18-A0A5-F38C745E6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60" y="2568576"/>
                <a:ext cx="3263907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0C2308-1C88-4B74-BDC0-081FDE0CD854}"/>
              </a:ext>
            </a:extLst>
          </p:cNvPr>
          <p:cNvGraphicFramePr>
            <a:graphicFrameLocks noGrp="1"/>
          </p:cNvGraphicFramePr>
          <p:nvPr/>
        </p:nvGraphicFramePr>
        <p:xfrm>
          <a:off x="350516" y="1558536"/>
          <a:ext cx="6130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092">
                  <a:extLst>
                    <a:ext uri="{9D8B030D-6E8A-4147-A177-3AD203B41FA5}">
                      <a16:colId xmlns:a16="http://schemas.microsoft.com/office/drawing/2014/main" val="218122877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802290328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42843321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266987770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25846761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81135845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488045443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79808041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293459012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93478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2535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7E63C56-D2E4-4E9A-B3E9-C382932FA223}"/>
                  </a:ext>
                </a:extLst>
              </p:cNvPr>
              <p:cNvSpPr/>
              <p:nvPr/>
            </p:nvSpPr>
            <p:spPr>
              <a:xfrm>
                <a:off x="350516" y="3375285"/>
                <a:ext cx="458651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1!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SG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9!</m:t>
                          </m:r>
                        </m:den>
                      </m:f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9!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3!×</m:t>
                          </m:r>
                          <m:r>
                            <a:rPr lang="en-SG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6!</m:t>
                          </m:r>
                        </m:den>
                      </m:f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6!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2!×</m:t>
                          </m:r>
                          <m:r>
                            <a:rPr lang="en-SG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4!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2!×</m:t>
                          </m:r>
                          <m:r>
                            <a:rPr lang="en-SG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2!×0!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7E63C56-D2E4-4E9A-B3E9-C382932FA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16" y="3375285"/>
                <a:ext cx="4586512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9501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10CD3-4861-41C7-AF14-0849CABE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17" y="5529884"/>
            <a:ext cx="6293388" cy="1096331"/>
          </a:xfrm>
        </p:spPr>
        <p:txBody>
          <a:bodyPr>
            <a:normAutofit fontScale="90000"/>
          </a:bodyPr>
          <a:lstStyle/>
          <a:p>
            <a:r>
              <a:rPr lang="en-SG" sz="4000" dirty="0"/>
              <a:t>Distinguishable Permutation Objects</a:t>
            </a:r>
            <a:endParaRPr lang="en-SG" sz="4000" dirty="0">
              <a:solidFill>
                <a:srgbClr val="30303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F269D8-B5FE-46FD-A340-30E303751E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1955" y="388620"/>
                <a:ext cx="5009526" cy="4958074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SG" dirty="0"/>
                  <a:t>The total number of distinguishable permutation (arrangement) of the letters can be computed as 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×3!×2!×2!×2!×0!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F269D8-B5FE-46FD-A340-30E303751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1955" y="388620"/>
                <a:ext cx="5009526" cy="4958074"/>
              </a:xfrm>
              <a:blipFill>
                <a:blip r:embed="rId2"/>
                <a:stretch>
                  <a:fillRect l="-21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EF365-B36B-4E18-A0A5-F38C745E68BE}"/>
                  </a:ext>
                </a:extLst>
              </p:cNvPr>
              <p:cNvSpPr txBox="1"/>
              <p:nvPr/>
            </p:nvSpPr>
            <p:spPr>
              <a:xfrm>
                <a:off x="310763" y="2569745"/>
                <a:ext cx="326390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EF365-B36B-4E18-A0A5-F38C745E6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63" y="2569745"/>
                <a:ext cx="3263907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0C2308-1C88-4B74-BDC0-081FDE0CD854}"/>
              </a:ext>
            </a:extLst>
          </p:cNvPr>
          <p:cNvGraphicFramePr>
            <a:graphicFrameLocks noGrp="1"/>
          </p:cNvGraphicFramePr>
          <p:nvPr/>
        </p:nvGraphicFramePr>
        <p:xfrm>
          <a:off x="350516" y="1558536"/>
          <a:ext cx="6130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092">
                  <a:extLst>
                    <a:ext uri="{9D8B030D-6E8A-4147-A177-3AD203B41FA5}">
                      <a16:colId xmlns:a16="http://schemas.microsoft.com/office/drawing/2014/main" val="218122877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802290328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42843321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266987770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25846761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81135845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488045443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79808041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293459012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93478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2535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4EAD721-3FFD-4C02-841C-B63616719B9A}"/>
                  </a:ext>
                </a:extLst>
              </p:cNvPr>
              <p:cNvSpPr/>
              <p:nvPr/>
            </p:nvSpPr>
            <p:spPr>
              <a:xfrm>
                <a:off x="350516" y="3396251"/>
                <a:ext cx="273985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1!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×3!×2!×2!×2!×0!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4EAD721-3FFD-4C02-841C-B63616719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16" y="3396251"/>
                <a:ext cx="2739853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84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10CD3-4861-41C7-AF14-0849CABE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17" y="5529884"/>
            <a:ext cx="6293388" cy="1096331"/>
          </a:xfrm>
        </p:spPr>
        <p:txBody>
          <a:bodyPr>
            <a:normAutofit fontScale="90000"/>
          </a:bodyPr>
          <a:lstStyle/>
          <a:p>
            <a:r>
              <a:rPr lang="en-SG" sz="4000" dirty="0"/>
              <a:t>Distinguishable Permutation Objects</a:t>
            </a:r>
            <a:endParaRPr lang="en-SG" sz="4000" dirty="0">
              <a:solidFill>
                <a:srgbClr val="30303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F269D8-B5FE-46FD-A340-30E303751E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1955" y="388620"/>
                <a:ext cx="5009526" cy="4958074"/>
              </a:xfrm>
            </p:spPr>
            <p:txBody>
              <a:bodyPr anchor="ctr">
                <a:normAutofit fontScale="62500" lnSpcReduction="20000"/>
              </a:bodyPr>
              <a:lstStyle/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SG" dirty="0"/>
                  <a:t>The total number of distinguishable permutation (arrangement) of the letters can be computed as 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×9×8×7×6×5×4×3×2×1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×(3×2)×(2×1)×(2×1)×(2×1)×(1)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F269D8-B5FE-46FD-A340-30E303751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1955" y="388620"/>
                <a:ext cx="5009526" cy="4958074"/>
              </a:xfrm>
              <a:blipFill>
                <a:blip r:embed="rId2"/>
                <a:stretch>
                  <a:fillRect l="-852" r="-73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EF365-B36B-4E18-A0A5-F38C745E68BE}"/>
                  </a:ext>
                </a:extLst>
              </p:cNvPr>
              <p:cNvSpPr txBox="1"/>
              <p:nvPr/>
            </p:nvSpPr>
            <p:spPr>
              <a:xfrm>
                <a:off x="310763" y="2569745"/>
                <a:ext cx="326390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EF365-B36B-4E18-A0A5-F38C745E6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63" y="2569745"/>
                <a:ext cx="3263907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0C2308-1C88-4B74-BDC0-081FDE0CD854}"/>
              </a:ext>
            </a:extLst>
          </p:cNvPr>
          <p:cNvGraphicFramePr>
            <a:graphicFrameLocks noGrp="1"/>
          </p:cNvGraphicFramePr>
          <p:nvPr/>
        </p:nvGraphicFramePr>
        <p:xfrm>
          <a:off x="350516" y="1558536"/>
          <a:ext cx="6130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092">
                  <a:extLst>
                    <a:ext uri="{9D8B030D-6E8A-4147-A177-3AD203B41FA5}">
                      <a16:colId xmlns:a16="http://schemas.microsoft.com/office/drawing/2014/main" val="218122877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802290328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42843321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266987770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25846761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81135845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488045443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79808041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293459012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93478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2535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1DF7EE0-9D95-439C-915B-30BCE6B84A25}"/>
                  </a:ext>
                </a:extLst>
              </p:cNvPr>
              <p:cNvSpPr/>
              <p:nvPr/>
            </p:nvSpPr>
            <p:spPr>
              <a:xfrm>
                <a:off x="350516" y="3332161"/>
                <a:ext cx="5083443" cy="667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×9×8×7×6×5×4×3×2×1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(1)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×(3×2)×(2×1)×(2×1)×(2×1)×(1)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1DF7EE0-9D95-439C-915B-30BCE6B84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16" y="3332161"/>
                <a:ext cx="5083443" cy="667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902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10CD3-4861-41C7-AF14-0849CABE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17" y="5529884"/>
            <a:ext cx="6293388" cy="1096331"/>
          </a:xfrm>
        </p:spPr>
        <p:txBody>
          <a:bodyPr>
            <a:normAutofit fontScale="90000"/>
          </a:bodyPr>
          <a:lstStyle/>
          <a:p>
            <a:r>
              <a:rPr lang="en-SG" sz="4000" dirty="0"/>
              <a:t>Distinguishable Permutation Objects</a:t>
            </a:r>
            <a:endParaRPr lang="en-SG" sz="4000" dirty="0">
              <a:solidFill>
                <a:srgbClr val="30303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F269D8-B5FE-46FD-A340-30E303751E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1955" y="388620"/>
                <a:ext cx="5009526" cy="4958074"/>
              </a:xfrm>
            </p:spPr>
            <p:txBody>
              <a:bodyPr anchor="ctr">
                <a:normAutofit fontScale="77500" lnSpcReduction="20000"/>
              </a:bodyPr>
              <a:lstStyle/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SG" dirty="0"/>
                  <a:t>The total number of distinguishable permutation (arrangement) of the letters can be computed as 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×9×8×7×</m:t>
                          </m:r>
                          <m:r>
                            <a:rPr lang="en-SG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×5×</m:t>
                          </m:r>
                          <m:r>
                            <a:rPr lang="en-SG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×3×</m:t>
                          </m:r>
                          <m:r>
                            <a:rPr lang="en-SG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</m:t>
                          </m:r>
                          <m:r>
                            <a:rPr lang="en-SG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)×(</m:t>
                          </m:r>
                          <m:r>
                            <a:rPr lang="en-SG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)×(</m:t>
                          </m:r>
                          <m:r>
                            <a:rPr lang="en-SG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)×(</m:t>
                          </m:r>
                          <m:r>
                            <a:rPr lang="en-SG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)×(1)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F269D8-B5FE-46FD-A340-30E303751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1955" y="388620"/>
                <a:ext cx="5009526" cy="4958074"/>
              </a:xfrm>
              <a:blipFill>
                <a:blip r:embed="rId2"/>
                <a:stretch>
                  <a:fillRect l="-14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EF365-B36B-4E18-A0A5-F38C745E68BE}"/>
                  </a:ext>
                </a:extLst>
              </p:cNvPr>
              <p:cNvSpPr txBox="1"/>
              <p:nvPr/>
            </p:nvSpPr>
            <p:spPr>
              <a:xfrm>
                <a:off x="310763" y="2569745"/>
                <a:ext cx="326390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EF365-B36B-4E18-A0A5-F38C745E6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63" y="2569745"/>
                <a:ext cx="3263907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0C2308-1C88-4B74-BDC0-081FDE0CD854}"/>
              </a:ext>
            </a:extLst>
          </p:cNvPr>
          <p:cNvGraphicFramePr>
            <a:graphicFrameLocks noGrp="1"/>
          </p:cNvGraphicFramePr>
          <p:nvPr/>
        </p:nvGraphicFramePr>
        <p:xfrm>
          <a:off x="350516" y="1558536"/>
          <a:ext cx="6130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092">
                  <a:extLst>
                    <a:ext uri="{9D8B030D-6E8A-4147-A177-3AD203B41FA5}">
                      <a16:colId xmlns:a16="http://schemas.microsoft.com/office/drawing/2014/main" val="218122877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802290328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42843321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266987770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25846761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81135845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488045443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79808041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293459012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93478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2535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1DF7EE0-9D95-439C-915B-30BCE6B84A25}"/>
                  </a:ext>
                </a:extLst>
              </p:cNvPr>
              <p:cNvSpPr/>
              <p:nvPr/>
            </p:nvSpPr>
            <p:spPr>
              <a:xfrm>
                <a:off x="144915" y="3332161"/>
                <a:ext cx="4057521" cy="667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×9×8×7×</m:t>
                          </m:r>
                          <m:r>
                            <a:rPr lang="en-SG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×5×</m:t>
                          </m:r>
                          <m:r>
                            <a:rPr lang="en-SG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×3×</m:t>
                          </m:r>
                          <m:r>
                            <a:rPr lang="en-SG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(1)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</m:t>
                          </m:r>
                          <m:r>
                            <a:rPr lang="en-SG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)×(</m:t>
                          </m:r>
                          <m:r>
                            <a:rPr lang="en-SG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)×(</m:t>
                          </m:r>
                          <m:r>
                            <a:rPr lang="en-SG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)×(</m:t>
                          </m:r>
                          <m:r>
                            <a:rPr lang="en-SG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)×(1)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1DF7EE0-9D95-439C-915B-30BCE6B84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15" y="3332161"/>
                <a:ext cx="4057521" cy="667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441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10CD3-4861-41C7-AF14-0849CABE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17" y="5529884"/>
            <a:ext cx="6293388" cy="1096331"/>
          </a:xfrm>
        </p:spPr>
        <p:txBody>
          <a:bodyPr>
            <a:normAutofit fontScale="90000"/>
          </a:bodyPr>
          <a:lstStyle/>
          <a:p>
            <a:r>
              <a:rPr lang="en-SG" sz="4000" dirty="0"/>
              <a:t>Distinguishable Permutation Objects</a:t>
            </a:r>
            <a:endParaRPr lang="en-SG" sz="4000" dirty="0">
              <a:solidFill>
                <a:srgbClr val="30303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F269D8-B5FE-46FD-A340-30E303751E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1955" y="388620"/>
                <a:ext cx="5009526" cy="4958074"/>
              </a:xfrm>
            </p:spPr>
            <p:txBody>
              <a:bodyPr anchor="ctr">
                <a:normAutofit fontScale="77500" lnSpcReduction="20000"/>
              </a:bodyPr>
              <a:lstStyle/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SG" dirty="0"/>
                  <a:t>The total number of distinguishable permutation (arrangement) of the letters can be computed as 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SG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×9×8×7×</m:t>
                          </m:r>
                          <m:r>
                            <a:rPr lang="en-SG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×5×</m:t>
                          </m:r>
                          <m:r>
                            <a:rPr lang="en-SG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×3×</m:t>
                          </m:r>
                          <m:r>
                            <a:rPr lang="en-SG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</m:t>
                          </m:r>
                          <m:r>
                            <a:rPr lang="en-SG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)×(</m:t>
                          </m:r>
                          <m:r>
                            <a:rPr lang="en-SG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)×(</m:t>
                          </m:r>
                          <m:r>
                            <a:rPr lang="en-SG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)×(</m:t>
                          </m:r>
                          <m:r>
                            <a:rPr lang="en-SG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)×(1)</m:t>
                          </m:r>
                        </m:den>
                      </m:f>
                    </m:oMath>
                  </m:oMathPara>
                </a14:m>
                <a:endParaRPr lang="en-SG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SG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75,600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F269D8-B5FE-46FD-A340-30E303751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1955" y="388620"/>
                <a:ext cx="5009526" cy="4958074"/>
              </a:xfrm>
              <a:blipFill>
                <a:blip r:embed="rId2"/>
                <a:stretch>
                  <a:fillRect l="-14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EF365-B36B-4E18-A0A5-F38C745E68BE}"/>
                  </a:ext>
                </a:extLst>
              </p:cNvPr>
              <p:cNvSpPr txBox="1"/>
              <p:nvPr/>
            </p:nvSpPr>
            <p:spPr>
              <a:xfrm>
                <a:off x="310763" y="2569745"/>
                <a:ext cx="326390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EF365-B36B-4E18-A0A5-F38C745E6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63" y="2569745"/>
                <a:ext cx="3263907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0C2308-1C88-4B74-BDC0-081FDE0CD854}"/>
              </a:ext>
            </a:extLst>
          </p:cNvPr>
          <p:cNvGraphicFramePr>
            <a:graphicFrameLocks noGrp="1"/>
          </p:cNvGraphicFramePr>
          <p:nvPr/>
        </p:nvGraphicFramePr>
        <p:xfrm>
          <a:off x="350516" y="1558536"/>
          <a:ext cx="6130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092">
                  <a:extLst>
                    <a:ext uri="{9D8B030D-6E8A-4147-A177-3AD203B41FA5}">
                      <a16:colId xmlns:a16="http://schemas.microsoft.com/office/drawing/2014/main" val="218122877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802290328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42843321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266987770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25846761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81135845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488045443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79808041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293459012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93478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2535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1DF7EE0-9D95-439C-915B-30BCE6B84A25}"/>
                  </a:ext>
                </a:extLst>
              </p:cNvPr>
              <p:cNvSpPr/>
              <p:nvPr/>
            </p:nvSpPr>
            <p:spPr>
              <a:xfrm>
                <a:off x="144915" y="3332161"/>
                <a:ext cx="4057521" cy="667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×9×8×7×</m:t>
                          </m:r>
                          <m:r>
                            <a:rPr lang="en-SG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×5×</m:t>
                          </m:r>
                          <m:r>
                            <a:rPr lang="en-SG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×3×</m:t>
                          </m:r>
                          <m:r>
                            <a:rPr lang="en-SG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(1)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</m:t>
                          </m:r>
                          <m:r>
                            <a:rPr lang="en-SG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)×(</m:t>
                          </m:r>
                          <m:r>
                            <a:rPr lang="en-SG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)×(</m:t>
                          </m:r>
                          <m:r>
                            <a:rPr lang="en-SG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)×(</m:t>
                          </m:r>
                          <m:r>
                            <a:rPr lang="en-SG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)×(1)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1DF7EE0-9D95-439C-915B-30BCE6B84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15" y="3332161"/>
                <a:ext cx="4057521" cy="667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D98E9D-4A49-492D-8FED-827B2E86AAB3}"/>
                  </a:ext>
                </a:extLst>
              </p:cNvPr>
              <p:cNvSpPr txBox="1"/>
              <p:nvPr/>
            </p:nvSpPr>
            <p:spPr>
              <a:xfrm>
                <a:off x="350516" y="4396173"/>
                <a:ext cx="7421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75,600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D98E9D-4A49-492D-8FED-827B2E86A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16" y="4396173"/>
                <a:ext cx="742191" cy="276999"/>
              </a:xfrm>
              <a:prstGeom prst="rect">
                <a:avLst/>
              </a:prstGeom>
              <a:blipFill>
                <a:blip r:embed="rId5"/>
                <a:stretch>
                  <a:fillRect l="-6557" r="-8197" b="-65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810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10CD3-4861-41C7-AF14-0849CABE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17" y="5529884"/>
            <a:ext cx="6293388" cy="1096331"/>
          </a:xfrm>
        </p:spPr>
        <p:txBody>
          <a:bodyPr>
            <a:normAutofit fontScale="90000"/>
          </a:bodyPr>
          <a:lstStyle/>
          <a:p>
            <a:r>
              <a:rPr lang="en-SG" sz="4000" dirty="0"/>
              <a:t>Distinguishable Permutation Objects</a:t>
            </a:r>
            <a:endParaRPr lang="en-SG" sz="4000" dirty="0">
              <a:solidFill>
                <a:srgbClr val="30303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69D8-B5FE-46FD-A340-30E303751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955" y="388620"/>
            <a:ext cx="5009526" cy="495807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SG" dirty="0"/>
              <a:t>One of the possible arrangement (permutation) is WOLLONGONG.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0C2308-1C88-4B74-BDC0-081FDE0CD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719482"/>
              </p:ext>
            </p:extLst>
          </p:nvPr>
        </p:nvGraphicFramePr>
        <p:xfrm>
          <a:off x="350516" y="1558536"/>
          <a:ext cx="6130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092">
                  <a:extLst>
                    <a:ext uri="{9D8B030D-6E8A-4147-A177-3AD203B41FA5}">
                      <a16:colId xmlns:a16="http://schemas.microsoft.com/office/drawing/2014/main" val="218122877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802290328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42843321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266987770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25846761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81135845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488045443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79808041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293459012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93478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25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27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22D8E3-EFE1-495A-A109-9CF8ADEE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SG" sz="4000">
                <a:solidFill>
                  <a:srgbClr val="FFFFFF"/>
                </a:solidFill>
              </a:rPr>
              <a:t>Distinguishable Permutation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4DBF-A7E6-4267-9287-2B48EF9CC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69" y="2753936"/>
            <a:ext cx="10806448" cy="2693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400" dirty="0">
                <a:solidFill>
                  <a:srgbClr val="000000"/>
                </a:solidFill>
              </a:rPr>
              <a:t>Suppose we have a number of letters:</a:t>
            </a:r>
          </a:p>
          <a:p>
            <a:r>
              <a:rPr lang="en-SG" sz="2400" dirty="0">
                <a:solidFill>
                  <a:srgbClr val="000000"/>
                </a:solidFill>
              </a:rPr>
              <a:t>1 W,</a:t>
            </a:r>
          </a:p>
          <a:p>
            <a:r>
              <a:rPr lang="en-SG" sz="2400" dirty="0">
                <a:solidFill>
                  <a:srgbClr val="000000"/>
                </a:solidFill>
              </a:rPr>
              <a:t>3 </a:t>
            </a:r>
            <a:r>
              <a:rPr lang="en-SG" sz="2400" dirty="0" err="1">
                <a:solidFill>
                  <a:srgbClr val="000000"/>
                </a:solidFill>
              </a:rPr>
              <a:t>Os</a:t>
            </a:r>
            <a:r>
              <a:rPr lang="en-SG" sz="2400" dirty="0">
                <a:solidFill>
                  <a:srgbClr val="000000"/>
                </a:solidFill>
              </a:rPr>
              <a:t>,</a:t>
            </a:r>
          </a:p>
          <a:p>
            <a:r>
              <a:rPr lang="en-SG" sz="2400" dirty="0">
                <a:solidFill>
                  <a:srgbClr val="000000"/>
                </a:solidFill>
              </a:rPr>
              <a:t>2 Ls,</a:t>
            </a:r>
          </a:p>
          <a:p>
            <a:r>
              <a:rPr lang="en-SG" sz="2400" dirty="0">
                <a:solidFill>
                  <a:srgbClr val="000000"/>
                </a:solidFill>
              </a:rPr>
              <a:t>2 Ns, and</a:t>
            </a:r>
          </a:p>
          <a:p>
            <a:r>
              <a:rPr lang="en-SG" sz="2400" dirty="0">
                <a:solidFill>
                  <a:srgbClr val="000000"/>
                </a:solidFill>
              </a:rPr>
              <a:t>2 Gs.</a:t>
            </a:r>
          </a:p>
          <a:p>
            <a:endParaRPr lang="en-SG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SG" sz="2400" dirty="0">
                <a:solidFill>
                  <a:srgbClr val="000000"/>
                </a:solidFill>
              </a:rPr>
              <a:t>How many ordered (different ways of) arrangements are there to arrange the letters?</a:t>
            </a:r>
          </a:p>
        </p:txBody>
      </p:sp>
    </p:spTree>
    <p:extLst>
      <p:ext uri="{BB962C8B-B14F-4D97-AF65-F5344CB8AC3E}">
        <p14:creationId xmlns:p14="http://schemas.microsoft.com/office/powerpoint/2010/main" val="298090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10CD3-4861-41C7-AF14-0849CABE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17" y="5529884"/>
            <a:ext cx="6293388" cy="1096331"/>
          </a:xfrm>
        </p:spPr>
        <p:txBody>
          <a:bodyPr>
            <a:normAutofit fontScale="90000"/>
          </a:bodyPr>
          <a:lstStyle/>
          <a:p>
            <a:r>
              <a:rPr lang="en-SG" sz="4000" dirty="0"/>
              <a:t>Distinguishable Permutation Objects</a:t>
            </a:r>
            <a:endParaRPr lang="en-SG" sz="4000" dirty="0">
              <a:solidFill>
                <a:srgbClr val="30303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69D8-B5FE-46FD-A340-30E303751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955" y="388620"/>
            <a:ext cx="5009526" cy="495807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SG" sz="3200" dirty="0"/>
              <a:t>All together we have 10 letters.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SG" sz="3200" dirty="0"/>
              <a:t>To start with, we have 10 different possible position to place the letter ‘W’.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0D125E-7A0F-46F1-B971-2A9CCD678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769281"/>
              </p:ext>
            </p:extLst>
          </p:nvPr>
        </p:nvGraphicFramePr>
        <p:xfrm>
          <a:off x="350519" y="666657"/>
          <a:ext cx="6130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092">
                  <a:extLst>
                    <a:ext uri="{9D8B030D-6E8A-4147-A177-3AD203B41FA5}">
                      <a16:colId xmlns:a16="http://schemas.microsoft.com/office/drawing/2014/main" val="218122877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802290328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42843321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266987770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25846761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81135845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488045443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79808041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293459012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93478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2535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EF365-B36B-4E18-A0A5-F38C745E68BE}"/>
                  </a:ext>
                </a:extLst>
              </p:cNvPr>
              <p:cNvSpPr txBox="1"/>
              <p:nvPr/>
            </p:nvSpPr>
            <p:spPr>
              <a:xfrm>
                <a:off x="350519" y="2569745"/>
                <a:ext cx="57419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EF365-B36B-4E18-A0A5-F38C745E6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19" y="2569745"/>
                <a:ext cx="574196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0C2308-1C88-4B74-BDC0-081FDE0CD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83667"/>
              </p:ext>
            </p:extLst>
          </p:nvPr>
        </p:nvGraphicFramePr>
        <p:xfrm>
          <a:off x="350516" y="1558536"/>
          <a:ext cx="6130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092">
                  <a:extLst>
                    <a:ext uri="{9D8B030D-6E8A-4147-A177-3AD203B41FA5}">
                      <a16:colId xmlns:a16="http://schemas.microsoft.com/office/drawing/2014/main" val="218122877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802290328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42843321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266987770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25846761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81135845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488045443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79808041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293459012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93478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25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108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10CD3-4861-41C7-AF14-0849CABE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17" y="5529884"/>
            <a:ext cx="6293388" cy="1096331"/>
          </a:xfrm>
        </p:spPr>
        <p:txBody>
          <a:bodyPr>
            <a:normAutofit fontScale="90000"/>
          </a:bodyPr>
          <a:lstStyle/>
          <a:p>
            <a:r>
              <a:rPr lang="en-SG" sz="4000" dirty="0"/>
              <a:t>Distinguishable Permutation Objects</a:t>
            </a:r>
            <a:endParaRPr lang="en-SG" sz="4000" dirty="0">
              <a:solidFill>
                <a:srgbClr val="30303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69D8-B5FE-46FD-A340-30E303751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955" y="388620"/>
            <a:ext cx="5009526" cy="495807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SG" sz="3200" dirty="0"/>
              <a:t>We have 9 different possible position left to place the remaining 9 letters.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SG" sz="3200" dirty="0"/>
              <a:t>Let’s say we place the 3 letters ‘O’.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0D125E-7A0F-46F1-B971-2A9CCD6787FB}"/>
              </a:ext>
            </a:extLst>
          </p:cNvPr>
          <p:cNvGraphicFramePr>
            <a:graphicFrameLocks noGrp="1"/>
          </p:cNvGraphicFramePr>
          <p:nvPr/>
        </p:nvGraphicFramePr>
        <p:xfrm>
          <a:off x="350519" y="666657"/>
          <a:ext cx="6130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092">
                  <a:extLst>
                    <a:ext uri="{9D8B030D-6E8A-4147-A177-3AD203B41FA5}">
                      <a16:colId xmlns:a16="http://schemas.microsoft.com/office/drawing/2014/main" val="218122877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802290328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42843321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266987770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25846761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81135845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488045443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79808041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293459012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93478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2535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EF365-B36B-4E18-A0A5-F38C745E68BE}"/>
                  </a:ext>
                </a:extLst>
              </p:cNvPr>
              <p:cNvSpPr txBox="1"/>
              <p:nvPr/>
            </p:nvSpPr>
            <p:spPr>
              <a:xfrm>
                <a:off x="350519" y="2569745"/>
                <a:ext cx="123495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EF365-B36B-4E18-A0A5-F38C745E6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19" y="2569745"/>
                <a:ext cx="1234953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0C2308-1C88-4B74-BDC0-081FDE0CD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31293"/>
              </p:ext>
            </p:extLst>
          </p:nvPr>
        </p:nvGraphicFramePr>
        <p:xfrm>
          <a:off x="350516" y="1558536"/>
          <a:ext cx="6130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092">
                  <a:extLst>
                    <a:ext uri="{9D8B030D-6E8A-4147-A177-3AD203B41FA5}">
                      <a16:colId xmlns:a16="http://schemas.microsoft.com/office/drawing/2014/main" val="218122877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802290328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42843321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266987770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25846761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81135845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488045443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79808041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293459012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93478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25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840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10CD3-4861-41C7-AF14-0849CABE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17" y="5529884"/>
            <a:ext cx="6293388" cy="1096331"/>
          </a:xfrm>
        </p:spPr>
        <p:txBody>
          <a:bodyPr>
            <a:normAutofit fontScale="90000"/>
          </a:bodyPr>
          <a:lstStyle/>
          <a:p>
            <a:r>
              <a:rPr lang="en-SG" sz="4000" dirty="0"/>
              <a:t>Distinguishable Permutation Objects</a:t>
            </a:r>
            <a:endParaRPr lang="en-SG" sz="4000" dirty="0">
              <a:solidFill>
                <a:srgbClr val="30303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69D8-B5FE-46FD-A340-30E303751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955" y="388620"/>
            <a:ext cx="5009526" cy="495807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SG" sz="3200" dirty="0"/>
              <a:t>We have 6 different possible position left to place the remaining 6 letters.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SG" sz="3200" dirty="0"/>
              <a:t>Let’s say we place the 2 letters ‘L’ next.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0D125E-7A0F-46F1-B971-2A9CCD6787FB}"/>
              </a:ext>
            </a:extLst>
          </p:cNvPr>
          <p:cNvGraphicFramePr>
            <a:graphicFrameLocks noGrp="1"/>
          </p:cNvGraphicFramePr>
          <p:nvPr/>
        </p:nvGraphicFramePr>
        <p:xfrm>
          <a:off x="350519" y="666657"/>
          <a:ext cx="6130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092">
                  <a:extLst>
                    <a:ext uri="{9D8B030D-6E8A-4147-A177-3AD203B41FA5}">
                      <a16:colId xmlns:a16="http://schemas.microsoft.com/office/drawing/2014/main" val="218122877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802290328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42843321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266987770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25846761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81135845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488045443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79808041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293459012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93478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2535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EF365-B36B-4E18-A0A5-F38C745E68BE}"/>
                  </a:ext>
                </a:extLst>
              </p:cNvPr>
              <p:cNvSpPr txBox="1"/>
              <p:nvPr/>
            </p:nvSpPr>
            <p:spPr>
              <a:xfrm>
                <a:off x="350519" y="2569745"/>
                <a:ext cx="189571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EF365-B36B-4E18-A0A5-F38C745E6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19" y="2569745"/>
                <a:ext cx="1895711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0C2308-1C88-4B74-BDC0-081FDE0CD854}"/>
              </a:ext>
            </a:extLst>
          </p:cNvPr>
          <p:cNvGraphicFramePr>
            <a:graphicFrameLocks noGrp="1"/>
          </p:cNvGraphicFramePr>
          <p:nvPr/>
        </p:nvGraphicFramePr>
        <p:xfrm>
          <a:off x="350516" y="1558536"/>
          <a:ext cx="6130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092">
                  <a:extLst>
                    <a:ext uri="{9D8B030D-6E8A-4147-A177-3AD203B41FA5}">
                      <a16:colId xmlns:a16="http://schemas.microsoft.com/office/drawing/2014/main" val="218122877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802290328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42843321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266987770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25846761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81135845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488045443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79808041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293459012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93478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25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524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10CD3-4861-41C7-AF14-0849CABE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17" y="5529884"/>
            <a:ext cx="6293388" cy="1096331"/>
          </a:xfrm>
        </p:spPr>
        <p:txBody>
          <a:bodyPr>
            <a:normAutofit fontScale="90000"/>
          </a:bodyPr>
          <a:lstStyle/>
          <a:p>
            <a:r>
              <a:rPr lang="en-SG" sz="4000" dirty="0"/>
              <a:t>Distinguishable Permutation Objects</a:t>
            </a:r>
            <a:endParaRPr lang="en-SG" sz="4000" dirty="0">
              <a:solidFill>
                <a:srgbClr val="30303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69D8-B5FE-46FD-A340-30E303751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955" y="388620"/>
            <a:ext cx="5009526" cy="495807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SG" sz="3200" dirty="0"/>
              <a:t>We have 6 different possible position left to place the remaining 6 letters.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SG" sz="3200" dirty="0"/>
              <a:t>Let’s say we place the 2 letters ‘L’ next.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0D125E-7A0F-46F1-B971-2A9CCD6787FB}"/>
              </a:ext>
            </a:extLst>
          </p:cNvPr>
          <p:cNvGraphicFramePr>
            <a:graphicFrameLocks noGrp="1"/>
          </p:cNvGraphicFramePr>
          <p:nvPr/>
        </p:nvGraphicFramePr>
        <p:xfrm>
          <a:off x="350519" y="666657"/>
          <a:ext cx="6130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092">
                  <a:extLst>
                    <a:ext uri="{9D8B030D-6E8A-4147-A177-3AD203B41FA5}">
                      <a16:colId xmlns:a16="http://schemas.microsoft.com/office/drawing/2014/main" val="218122877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802290328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42843321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266987770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25846761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81135845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488045443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79808041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293459012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93478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2535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EF365-B36B-4E18-A0A5-F38C745E68BE}"/>
                  </a:ext>
                </a:extLst>
              </p:cNvPr>
              <p:cNvSpPr txBox="1"/>
              <p:nvPr/>
            </p:nvSpPr>
            <p:spPr>
              <a:xfrm>
                <a:off x="350519" y="2569745"/>
                <a:ext cx="189571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EF365-B36B-4E18-A0A5-F38C745E6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19" y="2569745"/>
                <a:ext cx="1895711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0C2308-1C88-4B74-BDC0-081FDE0CD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488814"/>
              </p:ext>
            </p:extLst>
          </p:nvPr>
        </p:nvGraphicFramePr>
        <p:xfrm>
          <a:off x="350516" y="1558536"/>
          <a:ext cx="6130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092">
                  <a:extLst>
                    <a:ext uri="{9D8B030D-6E8A-4147-A177-3AD203B41FA5}">
                      <a16:colId xmlns:a16="http://schemas.microsoft.com/office/drawing/2014/main" val="218122877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802290328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42843321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266987770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25846761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81135845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488045443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79808041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293459012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93478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25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803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10CD3-4861-41C7-AF14-0849CABE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17" y="5529884"/>
            <a:ext cx="6293388" cy="1096331"/>
          </a:xfrm>
        </p:spPr>
        <p:txBody>
          <a:bodyPr>
            <a:normAutofit fontScale="90000"/>
          </a:bodyPr>
          <a:lstStyle/>
          <a:p>
            <a:r>
              <a:rPr lang="en-SG" sz="4000" dirty="0"/>
              <a:t>Distinguishable Permutation Objects</a:t>
            </a:r>
            <a:endParaRPr lang="en-SG" sz="4000" dirty="0">
              <a:solidFill>
                <a:srgbClr val="30303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69D8-B5FE-46FD-A340-30E303751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955" y="388620"/>
            <a:ext cx="5009526" cy="495807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SG" sz="3200" dirty="0"/>
              <a:t>We have 4 different possible position left to place the remaining 4 letters.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SG" sz="3200" dirty="0"/>
              <a:t>Let’s say we place the 2 letters ‘N’ next.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0D125E-7A0F-46F1-B971-2A9CCD6787FB}"/>
              </a:ext>
            </a:extLst>
          </p:cNvPr>
          <p:cNvGraphicFramePr>
            <a:graphicFrameLocks noGrp="1"/>
          </p:cNvGraphicFramePr>
          <p:nvPr/>
        </p:nvGraphicFramePr>
        <p:xfrm>
          <a:off x="350519" y="666657"/>
          <a:ext cx="6130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092">
                  <a:extLst>
                    <a:ext uri="{9D8B030D-6E8A-4147-A177-3AD203B41FA5}">
                      <a16:colId xmlns:a16="http://schemas.microsoft.com/office/drawing/2014/main" val="218122877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802290328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42843321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266987770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25846761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81135845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488045443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79808041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293459012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93478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2535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EF365-B36B-4E18-A0A5-F38C745E68BE}"/>
                  </a:ext>
                </a:extLst>
              </p:cNvPr>
              <p:cNvSpPr txBox="1"/>
              <p:nvPr/>
            </p:nvSpPr>
            <p:spPr>
              <a:xfrm>
                <a:off x="350519" y="2569745"/>
                <a:ext cx="251979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EF365-B36B-4E18-A0A5-F38C745E6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19" y="2569745"/>
                <a:ext cx="2519792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0C2308-1C88-4B74-BDC0-081FDE0CD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07379"/>
              </p:ext>
            </p:extLst>
          </p:nvPr>
        </p:nvGraphicFramePr>
        <p:xfrm>
          <a:off x="350516" y="1558536"/>
          <a:ext cx="6130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092">
                  <a:extLst>
                    <a:ext uri="{9D8B030D-6E8A-4147-A177-3AD203B41FA5}">
                      <a16:colId xmlns:a16="http://schemas.microsoft.com/office/drawing/2014/main" val="218122877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802290328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42843321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266987770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25846761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81135845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488045443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79808041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293459012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93478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25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436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10CD3-4861-41C7-AF14-0849CABE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17" y="5529884"/>
            <a:ext cx="6293388" cy="1096331"/>
          </a:xfrm>
        </p:spPr>
        <p:txBody>
          <a:bodyPr>
            <a:normAutofit fontScale="90000"/>
          </a:bodyPr>
          <a:lstStyle/>
          <a:p>
            <a:r>
              <a:rPr lang="en-SG" sz="4000" dirty="0"/>
              <a:t>Distinguishable Permutation Objects</a:t>
            </a:r>
            <a:endParaRPr lang="en-SG" sz="4000" dirty="0">
              <a:solidFill>
                <a:srgbClr val="30303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69D8-B5FE-46FD-A340-30E303751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955" y="388620"/>
            <a:ext cx="5009526" cy="495807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SG" sz="3200" dirty="0"/>
              <a:t>We have 2 different possible position left to place the remaining last 2 letters.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SG" sz="3200" dirty="0"/>
              <a:t>Let’s say we place the remaining 2 letters ‘G’.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0D125E-7A0F-46F1-B971-2A9CCD6787FB}"/>
              </a:ext>
            </a:extLst>
          </p:cNvPr>
          <p:cNvGraphicFramePr>
            <a:graphicFrameLocks noGrp="1"/>
          </p:cNvGraphicFramePr>
          <p:nvPr/>
        </p:nvGraphicFramePr>
        <p:xfrm>
          <a:off x="350519" y="666657"/>
          <a:ext cx="6130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092">
                  <a:extLst>
                    <a:ext uri="{9D8B030D-6E8A-4147-A177-3AD203B41FA5}">
                      <a16:colId xmlns:a16="http://schemas.microsoft.com/office/drawing/2014/main" val="218122877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802290328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42843321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266987770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25846761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81135845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488045443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79808041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293459012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93478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2535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EF365-B36B-4E18-A0A5-F38C745E68BE}"/>
                  </a:ext>
                </a:extLst>
              </p:cNvPr>
              <p:cNvSpPr txBox="1"/>
              <p:nvPr/>
            </p:nvSpPr>
            <p:spPr>
              <a:xfrm>
                <a:off x="310763" y="2569745"/>
                <a:ext cx="326390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EF365-B36B-4E18-A0A5-F38C745E6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63" y="2569745"/>
                <a:ext cx="3263907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0C2308-1C88-4B74-BDC0-081FDE0CD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548002"/>
              </p:ext>
            </p:extLst>
          </p:nvPr>
        </p:nvGraphicFramePr>
        <p:xfrm>
          <a:off x="350516" y="1558536"/>
          <a:ext cx="6130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092">
                  <a:extLst>
                    <a:ext uri="{9D8B030D-6E8A-4147-A177-3AD203B41FA5}">
                      <a16:colId xmlns:a16="http://schemas.microsoft.com/office/drawing/2014/main" val="218122877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802290328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42843321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266987770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25846761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81135845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488045443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79808041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293459012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93478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25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817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10CD3-4861-41C7-AF14-0849CABE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17" y="5529884"/>
            <a:ext cx="6293388" cy="1096331"/>
          </a:xfrm>
        </p:spPr>
        <p:txBody>
          <a:bodyPr>
            <a:normAutofit fontScale="90000"/>
          </a:bodyPr>
          <a:lstStyle/>
          <a:p>
            <a:r>
              <a:rPr lang="en-SG" sz="4000" dirty="0"/>
              <a:t>Distinguishable Permutation Objects</a:t>
            </a:r>
            <a:endParaRPr lang="en-SG" sz="4000" dirty="0">
              <a:solidFill>
                <a:srgbClr val="30303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F269D8-B5FE-46FD-A340-30E303751E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1955" y="388620"/>
                <a:ext cx="5009526" cy="4958074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SG" dirty="0"/>
                  <a:t>The total number of distinguishable permutation (arrangement) of the letters can be computed as 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×9!</m:t>
                          </m:r>
                        </m:den>
                      </m:f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9!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3!×6!</m:t>
                          </m:r>
                        </m:den>
                      </m:f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6!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2!×4!</m:t>
                          </m:r>
                        </m:den>
                      </m:f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4!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2!×2!</m:t>
                          </m:r>
                        </m:den>
                      </m:f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2!×0!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F269D8-B5FE-46FD-A340-30E303751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1955" y="388620"/>
                <a:ext cx="5009526" cy="4958074"/>
              </a:xfrm>
              <a:blipFill>
                <a:blip r:embed="rId2"/>
                <a:stretch>
                  <a:fillRect l="-21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EF365-B36B-4E18-A0A5-F38C745E68BE}"/>
                  </a:ext>
                </a:extLst>
              </p:cNvPr>
              <p:cNvSpPr txBox="1"/>
              <p:nvPr/>
            </p:nvSpPr>
            <p:spPr>
              <a:xfrm>
                <a:off x="350519" y="2569745"/>
                <a:ext cx="318055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EF365-B36B-4E18-A0A5-F38C745E6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19" y="2569745"/>
                <a:ext cx="3180550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0C2308-1C88-4B74-BDC0-081FDE0CD854}"/>
              </a:ext>
            </a:extLst>
          </p:cNvPr>
          <p:cNvGraphicFramePr>
            <a:graphicFrameLocks noGrp="1"/>
          </p:cNvGraphicFramePr>
          <p:nvPr/>
        </p:nvGraphicFramePr>
        <p:xfrm>
          <a:off x="350516" y="1558536"/>
          <a:ext cx="6130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092">
                  <a:extLst>
                    <a:ext uri="{9D8B030D-6E8A-4147-A177-3AD203B41FA5}">
                      <a16:colId xmlns:a16="http://schemas.microsoft.com/office/drawing/2014/main" val="218122877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802290328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42843321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1266987770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25846761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811358454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488045443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798080419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293459012"/>
                    </a:ext>
                  </a:extLst>
                </a:gridCol>
                <a:gridCol w="613092">
                  <a:extLst>
                    <a:ext uri="{9D8B030D-6E8A-4147-A177-3AD203B41FA5}">
                      <a16:colId xmlns:a16="http://schemas.microsoft.com/office/drawing/2014/main" val="393478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2535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CEC33B-0E2C-4D86-8C31-3A37C7DE6FC3}"/>
                  </a:ext>
                </a:extLst>
              </p:cNvPr>
              <p:cNvSpPr/>
              <p:nvPr/>
            </p:nvSpPr>
            <p:spPr>
              <a:xfrm>
                <a:off x="350516" y="3375285"/>
                <a:ext cx="458651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1!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×9!</m:t>
                          </m:r>
                        </m:den>
                      </m:f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9!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3!×6!</m:t>
                          </m:r>
                        </m:den>
                      </m:f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6!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2!×4!</m:t>
                          </m:r>
                        </m:den>
                      </m:f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4!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2!×2!</m:t>
                          </m:r>
                        </m:den>
                      </m:f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2!×0!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CEC33B-0E2C-4D86-8C31-3A37C7DE6F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16" y="3375285"/>
                <a:ext cx="4586512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225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xt_and_Picture_Fade_on_Path.potx" id="{945DB302-3CF0-4D4B-8700-79B95C40A22F}" vid="{D7D3B775-AB83-4048-B9FF-CD4D78EBA0F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36964A-DCA1-46AB-8B79-117CAE601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581</Words>
  <Application>Microsoft Office PowerPoint</Application>
  <PresentationFormat>Widescreen</PresentationFormat>
  <Paragraphs>174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CSCI262 – Computer Security</vt:lpstr>
      <vt:lpstr>Distinguishable Permutation Object</vt:lpstr>
      <vt:lpstr>Distinguishable Permutation Objects</vt:lpstr>
      <vt:lpstr>Distinguishable Permutation Objects</vt:lpstr>
      <vt:lpstr>Distinguishable Permutation Objects</vt:lpstr>
      <vt:lpstr>Distinguishable Permutation Objects</vt:lpstr>
      <vt:lpstr>Distinguishable Permutation Objects</vt:lpstr>
      <vt:lpstr>Distinguishable Permutation Objects</vt:lpstr>
      <vt:lpstr>Distinguishable Permutation Objects</vt:lpstr>
      <vt:lpstr>Distinguishable Permutation Objects</vt:lpstr>
      <vt:lpstr>Distinguishable Permutation Objects</vt:lpstr>
      <vt:lpstr>Distinguishable Permutation Objects</vt:lpstr>
      <vt:lpstr>Distinguishable Permutation Objects</vt:lpstr>
      <vt:lpstr>Distinguishable Permutation Objects</vt:lpstr>
      <vt:lpstr>Distinguishable Permutation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CSCI262 – Computer Security</dc:title>
  <dc:creator>user</dc:creator>
  <cp:lastModifiedBy>user</cp:lastModifiedBy>
  <cp:revision>1</cp:revision>
  <dcterms:created xsi:type="dcterms:W3CDTF">2018-10-21T16:24:16Z</dcterms:created>
  <dcterms:modified xsi:type="dcterms:W3CDTF">2018-10-21T16:29:15Z</dcterms:modified>
</cp:coreProperties>
</file>