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FBC02-6941-4CEB-B145-FF1429B5F355}" v="48" dt="2021-11-04T15:43:49.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8" autoAdjust="0"/>
    <p:restoredTop sz="94660"/>
  </p:normalViewPr>
  <p:slideViewPr>
    <p:cSldViewPr>
      <p:cViewPr varScale="1">
        <p:scale>
          <a:sx n="66" d="100"/>
          <a:sy n="66" d="100"/>
        </p:scale>
        <p:origin x="72" y="19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Chong" userId="465e953e-baa5-438d-bbf0-aee7344b99d9" providerId="ADAL" clId="{C4BFBC02-6941-4CEB-B145-FF1429B5F355}"/>
    <pc:docChg chg="custSel modSld">
      <pc:chgData name="Hui Chong" userId="465e953e-baa5-438d-bbf0-aee7344b99d9" providerId="ADAL" clId="{C4BFBC02-6941-4CEB-B145-FF1429B5F355}" dt="2021-11-04T15:43:49.358" v="481" actId="20577"/>
      <pc:docMkLst>
        <pc:docMk/>
      </pc:docMkLst>
      <pc:sldChg chg="addSp modSp mod">
        <pc:chgData name="Hui Chong" userId="465e953e-baa5-438d-bbf0-aee7344b99d9" providerId="ADAL" clId="{C4BFBC02-6941-4CEB-B145-FF1429B5F355}" dt="2021-10-22T12:34:25.622" v="124" actId="14100"/>
        <pc:sldMkLst>
          <pc:docMk/>
          <pc:sldMk cId="0" sldId="256"/>
        </pc:sldMkLst>
        <pc:spChg chg="mod">
          <ac:chgData name="Hui Chong" userId="465e953e-baa5-438d-bbf0-aee7344b99d9" providerId="ADAL" clId="{C4BFBC02-6941-4CEB-B145-FF1429B5F355}" dt="2021-10-22T12:32:17.364" v="117" actId="1076"/>
          <ac:spMkLst>
            <pc:docMk/>
            <pc:sldMk cId="0" sldId="256"/>
            <ac:spMk id="2" creationId="{00000000-0000-0000-0000-000000000000}"/>
          </ac:spMkLst>
        </pc:spChg>
        <pc:spChg chg="mod">
          <ac:chgData name="Hui Chong" userId="465e953e-baa5-438d-bbf0-aee7344b99d9" providerId="ADAL" clId="{C4BFBC02-6941-4CEB-B145-FF1429B5F355}" dt="2021-10-22T12:32:26.454" v="120" actId="14100"/>
          <ac:spMkLst>
            <pc:docMk/>
            <pc:sldMk cId="0" sldId="256"/>
            <ac:spMk id="5" creationId="{00000000-0000-0000-0000-000000000000}"/>
          </ac:spMkLst>
        </pc:spChg>
        <pc:picChg chg="add mod">
          <ac:chgData name="Hui Chong" userId="465e953e-baa5-438d-bbf0-aee7344b99d9" providerId="ADAL" clId="{C4BFBC02-6941-4CEB-B145-FF1429B5F355}" dt="2021-10-22T12:34:25.622" v="124" actId="14100"/>
          <ac:picMkLst>
            <pc:docMk/>
            <pc:sldMk cId="0" sldId="256"/>
            <ac:picMk id="4" creationId="{D47FED83-0AE0-4E27-99FB-577BA987FD5A}"/>
          </ac:picMkLst>
        </pc:picChg>
      </pc:sldChg>
      <pc:sldChg chg="modSp mod modNotesTx">
        <pc:chgData name="Hui Chong" userId="465e953e-baa5-438d-bbf0-aee7344b99d9" providerId="ADAL" clId="{C4BFBC02-6941-4CEB-B145-FF1429B5F355}" dt="2021-10-22T12:36:44.967" v="224" actId="13926"/>
        <pc:sldMkLst>
          <pc:docMk/>
          <pc:sldMk cId="2749313874" sldId="257"/>
        </pc:sldMkLst>
        <pc:spChg chg="mod">
          <ac:chgData name="Hui Chong" userId="465e953e-baa5-438d-bbf0-aee7344b99d9" providerId="ADAL" clId="{C4BFBC02-6941-4CEB-B145-FF1429B5F355}" dt="2021-10-22T12:36:44.967" v="224" actId="13926"/>
          <ac:spMkLst>
            <pc:docMk/>
            <pc:sldMk cId="2749313874" sldId="257"/>
            <ac:spMk id="3" creationId="{00000000-0000-0000-0000-000000000000}"/>
          </ac:spMkLst>
        </pc:spChg>
      </pc:sldChg>
      <pc:sldChg chg="modSp mod">
        <pc:chgData name="Hui Chong" userId="465e953e-baa5-438d-bbf0-aee7344b99d9" providerId="ADAL" clId="{C4BFBC02-6941-4CEB-B145-FF1429B5F355}" dt="2021-10-22T12:44:24.395" v="248" actId="20577"/>
        <pc:sldMkLst>
          <pc:docMk/>
          <pc:sldMk cId="3082538330" sldId="258"/>
        </pc:sldMkLst>
        <pc:spChg chg="mod">
          <ac:chgData name="Hui Chong" userId="465e953e-baa5-438d-bbf0-aee7344b99d9" providerId="ADAL" clId="{C4BFBC02-6941-4CEB-B145-FF1429B5F355}" dt="2021-10-22T12:44:24.395" v="248" actId="20577"/>
          <ac:spMkLst>
            <pc:docMk/>
            <pc:sldMk cId="3082538330" sldId="258"/>
            <ac:spMk id="3" creationId="{00000000-0000-0000-0000-000000000000}"/>
          </ac:spMkLst>
        </pc:spChg>
      </pc:sldChg>
      <pc:sldChg chg="modNotesTx">
        <pc:chgData name="Hui Chong" userId="465e953e-baa5-438d-bbf0-aee7344b99d9" providerId="ADAL" clId="{C4BFBC02-6941-4CEB-B145-FF1429B5F355}" dt="2021-10-22T12:52:37.899" v="368" actId="20577"/>
        <pc:sldMkLst>
          <pc:docMk/>
          <pc:sldMk cId="4228340620" sldId="261"/>
        </pc:sldMkLst>
      </pc:sldChg>
      <pc:sldChg chg="addSp modSp mod">
        <pc:chgData name="Hui Chong" userId="465e953e-baa5-438d-bbf0-aee7344b99d9" providerId="ADAL" clId="{C4BFBC02-6941-4CEB-B145-FF1429B5F355}" dt="2021-10-22T12:55:16.961" v="372" actId="1076"/>
        <pc:sldMkLst>
          <pc:docMk/>
          <pc:sldMk cId="3875355004" sldId="262"/>
        </pc:sldMkLst>
        <pc:picChg chg="add mod">
          <ac:chgData name="Hui Chong" userId="465e953e-baa5-438d-bbf0-aee7344b99d9" providerId="ADAL" clId="{C4BFBC02-6941-4CEB-B145-FF1429B5F355}" dt="2021-10-22T12:54:44.082" v="370" actId="1076"/>
          <ac:picMkLst>
            <pc:docMk/>
            <pc:sldMk cId="3875355004" sldId="262"/>
            <ac:picMk id="6" creationId="{CFBD25E5-6DC7-4045-855F-62E5F2192E04}"/>
          </ac:picMkLst>
        </pc:picChg>
        <pc:picChg chg="add mod">
          <ac:chgData name="Hui Chong" userId="465e953e-baa5-438d-bbf0-aee7344b99d9" providerId="ADAL" clId="{C4BFBC02-6941-4CEB-B145-FF1429B5F355}" dt="2021-10-22T12:55:16.961" v="372" actId="1076"/>
          <ac:picMkLst>
            <pc:docMk/>
            <pc:sldMk cId="3875355004" sldId="262"/>
            <ac:picMk id="8" creationId="{7425F322-29D7-4EB6-AC9C-58ECDE2E315D}"/>
          </ac:picMkLst>
        </pc:picChg>
      </pc:sldChg>
      <pc:sldChg chg="modSp">
        <pc:chgData name="Hui Chong" userId="465e953e-baa5-438d-bbf0-aee7344b99d9" providerId="ADAL" clId="{C4BFBC02-6941-4CEB-B145-FF1429B5F355}" dt="2021-10-22T12:56:58.976" v="381" actId="20577"/>
        <pc:sldMkLst>
          <pc:docMk/>
          <pc:sldMk cId="3881560954" sldId="263"/>
        </pc:sldMkLst>
        <pc:spChg chg="mod">
          <ac:chgData name="Hui Chong" userId="465e953e-baa5-438d-bbf0-aee7344b99d9" providerId="ADAL" clId="{C4BFBC02-6941-4CEB-B145-FF1429B5F355}" dt="2021-10-22T12:56:58.976" v="381" actId="20577"/>
          <ac:spMkLst>
            <pc:docMk/>
            <pc:sldMk cId="3881560954" sldId="263"/>
            <ac:spMk id="3" creationId="{00000000-0000-0000-0000-000000000000}"/>
          </ac:spMkLst>
        </pc:spChg>
      </pc:sldChg>
      <pc:sldChg chg="modSp mod">
        <pc:chgData name="Hui Chong" userId="465e953e-baa5-438d-bbf0-aee7344b99d9" providerId="ADAL" clId="{C4BFBC02-6941-4CEB-B145-FF1429B5F355}" dt="2021-10-22T12:57:56.639" v="382" actId="207"/>
        <pc:sldMkLst>
          <pc:docMk/>
          <pc:sldMk cId="120426460" sldId="265"/>
        </pc:sldMkLst>
        <pc:spChg chg="mod">
          <ac:chgData name="Hui Chong" userId="465e953e-baa5-438d-bbf0-aee7344b99d9" providerId="ADAL" clId="{C4BFBC02-6941-4CEB-B145-FF1429B5F355}" dt="2021-10-22T12:57:56.639" v="382" actId="207"/>
          <ac:spMkLst>
            <pc:docMk/>
            <pc:sldMk cId="120426460" sldId="265"/>
            <ac:spMk id="3" creationId="{00000000-0000-0000-0000-000000000000}"/>
          </ac:spMkLst>
        </pc:spChg>
      </pc:sldChg>
      <pc:sldChg chg="modSp mod">
        <pc:chgData name="Hui Chong" userId="465e953e-baa5-438d-bbf0-aee7344b99d9" providerId="ADAL" clId="{C4BFBC02-6941-4CEB-B145-FF1429B5F355}" dt="2021-10-22T13:10:19.754" v="420" actId="20577"/>
        <pc:sldMkLst>
          <pc:docMk/>
          <pc:sldMk cId="1512694555" sldId="267"/>
        </pc:sldMkLst>
        <pc:spChg chg="mod">
          <ac:chgData name="Hui Chong" userId="465e953e-baa5-438d-bbf0-aee7344b99d9" providerId="ADAL" clId="{C4BFBC02-6941-4CEB-B145-FF1429B5F355}" dt="2021-10-22T13:10:19.754" v="420" actId="20577"/>
          <ac:spMkLst>
            <pc:docMk/>
            <pc:sldMk cId="1512694555" sldId="267"/>
            <ac:spMk id="3" creationId="{00000000-0000-0000-0000-000000000000}"/>
          </ac:spMkLst>
        </pc:spChg>
      </pc:sldChg>
      <pc:sldChg chg="modNotesTx">
        <pc:chgData name="Hui Chong" userId="465e953e-baa5-438d-bbf0-aee7344b99d9" providerId="ADAL" clId="{C4BFBC02-6941-4CEB-B145-FF1429B5F355}" dt="2021-10-22T13:11:26.558" v="479" actId="20577"/>
        <pc:sldMkLst>
          <pc:docMk/>
          <pc:sldMk cId="2122656410" sldId="268"/>
        </pc:sldMkLst>
      </pc:sldChg>
      <pc:sldChg chg="modSp">
        <pc:chgData name="Hui Chong" userId="465e953e-baa5-438d-bbf0-aee7344b99d9" providerId="ADAL" clId="{C4BFBC02-6941-4CEB-B145-FF1429B5F355}" dt="2021-11-04T15:43:49.358" v="481" actId="20577"/>
        <pc:sldMkLst>
          <pc:docMk/>
          <pc:sldMk cId="4278655826" sldId="272"/>
        </pc:sldMkLst>
        <pc:spChg chg="mod">
          <ac:chgData name="Hui Chong" userId="465e953e-baa5-438d-bbf0-aee7344b99d9" providerId="ADAL" clId="{C4BFBC02-6941-4CEB-B145-FF1429B5F355}" dt="2021-11-04T15:43:49.358" v="481" actId="20577"/>
          <ac:spMkLst>
            <pc:docMk/>
            <pc:sldMk cId="4278655826" sldId="272"/>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41D063-0A40-47D2-8E44-983FD407C1FD}" type="datetimeFigureOut">
              <a:rPr lang="en-US" smtClean="0"/>
              <a:pPr/>
              <a:t>11/4/2021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71E77-4762-4ECC-8D93-39C3D68DB381}" type="slidenum">
              <a:rPr lang="en-US" smtClean="0"/>
              <a:pPr/>
              <a:t>‹#›</a:t>
            </a:fld>
            <a:endParaRPr lang="en-US" dirty="0"/>
          </a:p>
        </p:txBody>
      </p:sp>
    </p:spTree>
    <p:extLst>
      <p:ext uri="{BB962C8B-B14F-4D97-AF65-F5344CB8AC3E}">
        <p14:creationId xmlns:p14="http://schemas.microsoft.com/office/powerpoint/2010/main" val="276045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Solving of client puzzle of calculation of mean and standard </a:t>
            </a:r>
            <a:r>
              <a:rPr lang="en-SG" dirty="0" err="1"/>
              <a:t>deviarion</a:t>
            </a:r>
            <a:endParaRPr lang="en-GB" dirty="0"/>
          </a:p>
        </p:txBody>
      </p:sp>
      <p:sp>
        <p:nvSpPr>
          <p:cNvPr id="4" name="Slide Number Placeholder 3"/>
          <p:cNvSpPr>
            <a:spLocks noGrp="1"/>
          </p:cNvSpPr>
          <p:nvPr>
            <p:ph type="sldNum" sz="quarter" idx="5"/>
          </p:nvPr>
        </p:nvSpPr>
        <p:spPr/>
        <p:txBody>
          <a:bodyPr/>
          <a:lstStyle/>
          <a:p>
            <a:fld id="{73071E77-4762-4ECC-8D93-39C3D68DB381}" type="slidenum">
              <a:rPr lang="en-US" smtClean="0"/>
              <a:pPr/>
              <a:t>2</a:t>
            </a:fld>
            <a:endParaRPr lang="en-US" dirty="0"/>
          </a:p>
        </p:txBody>
      </p:sp>
    </p:spTree>
    <p:extLst>
      <p:ext uri="{BB962C8B-B14F-4D97-AF65-F5344CB8AC3E}">
        <p14:creationId xmlns:p14="http://schemas.microsoft.com/office/powerpoint/2010/main" val="173627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K is the number of bits, 2 because binary (0,1). M because of sub puzzle </a:t>
            </a:r>
            <a:endParaRPr lang="en-GB" dirty="0"/>
          </a:p>
        </p:txBody>
      </p:sp>
      <p:sp>
        <p:nvSpPr>
          <p:cNvPr id="4" name="Slide Number Placeholder 3"/>
          <p:cNvSpPr>
            <a:spLocks noGrp="1"/>
          </p:cNvSpPr>
          <p:nvPr>
            <p:ph type="sldNum" sz="quarter" idx="5"/>
          </p:nvPr>
        </p:nvSpPr>
        <p:spPr/>
        <p:txBody>
          <a:bodyPr/>
          <a:lstStyle/>
          <a:p>
            <a:fld id="{73071E77-4762-4ECC-8D93-39C3D68DB381}" type="slidenum">
              <a:rPr lang="en-US" smtClean="0"/>
              <a:pPr/>
              <a:t>6</a:t>
            </a:fld>
            <a:endParaRPr lang="en-US" dirty="0"/>
          </a:p>
        </p:txBody>
      </p:sp>
    </p:spTree>
    <p:extLst>
      <p:ext uri="{BB962C8B-B14F-4D97-AF65-F5344CB8AC3E}">
        <p14:creationId xmlns:p14="http://schemas.microsoft.com/office/powerpoint/2010/main" val="24359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071E77-4762-4ECC-8D93-39C3D68DB381}" type="slidenum">
              <a:rPr lang="en-US" smtClean="0"/>
              <a:pPr/>
              <a:t>12</a:t>
            </a:fld>
            <a:endParaRPr lang="en-US" dirty="0"/>
          </a:p>
        </p:txBody>
      </p:sp>
    </p:spTree>
    <p:extLst>
      <p:ext uri="{BB962C8B-B14F-4D97-AF65-F5344CB8AC3E}">
        <p14:creationId xmlns:p14="http://schemas.microsoft.com/office/powerpoint/2010/main" val="72996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 calculation based on one sub puzzle then x 2 </a:t>
            </a:r>
            <a:endParaRPr lang="en-GB" dirty="0"/>
          </a:p>
        </p:txBody>
      </p:sp>
      <p:sp>
        <p:nvSpPr>
          <p:cNvPr id="4" name="Slide Number Placeholder 3"/>
          <p:cNvSpPr>
            <a:spLocks noGrp="1"/>
          </p:cNvSpPr>
          <p:nvPr>
            <p:ph type="sldNum" sz="quarter" idx="5"/>
          </p:nvPr>
        </p:nvSpPr>
        <p:spPr/>
        <p:txBody>
          <a:bodyPr/>
          <a:lstStyle/>
          <a:p>
            <a:fld id="{73071E77-4762-4ECC-8D93-39C3D68DB381}" type="slidenum">
              <a:rPr lang="en-US" smtClean="0"/>
              <a:pPr/>
              <a:t>13</a:t>
            </a:fld>
            <a:endParaRPr lang="en-US" dirty="0"/>
          </a:p>
        </p:txBody>
      </p:sp>
    </p:spTree>
    <p:extLst>
      <p:ext uri="{BB962C8B-B14F-4D97-AF65-F5344CB8AC3E}">
        <p14:creationId xmlns:p14="http://schemas.microsoft.com/office/powerpoint/2010/main" val="2530232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atin typeface="Bookman Old Style"/>
                <a:cs typeface="Bookman Old Style"/>
              </a:defRPr>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latin typeface="Times New Roman"/>
                <a:cs typeface="Times New Roma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94B81-6064-4C6F-8BF6-6F2F7E37292C}" type="datetime1">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7907000" y="1295400"/>
            <a:ext cx="24307800" cy="523220"/>
          </a:xfrm>
          <a:prstGeom prst="rect">
            <a:avLst/>
          </a:prstGeom>
          <a:noFill/>
        </p:spPr>
        <p:txBody>
          <a:bodyPr wrap="square" rtlCol="0">
            <a:spAutoFit/>
          </a:bodyPr>
          <a:lstStyle/>
          <a:p>
            <a:r>
              <a:rPr lang="en-US" sz="2800" dirty="0">
                <a:solidFill>
                  <a:schemeClr val="accent2">
                    <a:lumMod val="50000"/>
                  </a:schemeClr>
                </a:solidFill>
                <a:latin typeface="Handwriting - Dakota"/>
                <a:cs typeface="Handwriting - Dakota"/>
              </a:rPr>
              <a:t>Welcome to CSCI262 – System Security (Tutorial)… Please remember to tap your attendance </a:t>
            </a:r>
            <a:r>
              <a:rPr lang="en-US" sz="2800" dirty="0">
                <a:solidFill>
                  <a:schemeClr val="accent2">
                    <a:lumMod val="50000"/>
                  </a:schemeClr>
                </a:solidFill>
                <a:latin typeface="Handwriting - Dakota"/>
                <a:cs typeface="Handwriting - Dakota"/>
                <a:sym typeface="Wingdings"/>
              </a:rPr>
              <a:t>  </a:t>
            </a:r>
            <a:endParaRPr lang="en-US" sz="2800" dirty="0">
              <a:solidFill>
                <a:schemeClr val="accent2">
                  <a:lumMod val="50000"/>
                </a:schemeClr>
              </a:solidFill>
              <a:latin typeface="Handwriting - Dakota"/>
              <a:cs typeface="Handwriting - Dakota"/>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457200"/>
            <a:ext cx="7848600" cy="8601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repeatCount="indefinite" fill="hold" grpId="0" nodeType="withEffect">
                                  <p:stCondLst>
                                    <p:cond delay="0"/>
                                  </p:stCondLst>
                                  <p:endCondLst>
                                    <p:cond evt="onNext" delay="0">
                                      <p:tgtEl>
                                        <p:sldTgt/>
                                      </p:tgtEl>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0"/>
                                        <p:tgtEl>
                                          <p:spTgt spid="10"/>
                                        </p:tgtEl>
                                        <p:attrNameLst>
                                          <p:attrName>ppt_x</p:attrName>
                                        </p:attrNameLst>
                                      </p:cBhvr>
                                      <p:tavLst>
                                        <p:tav tm="0">
                                          <p:val>
                                            <p:strVal val="#ppt_x+#ppt_w*1.125000"/>
                                          </p:val>
                                        </p:tav>
                                        <p:tav tm="100000">
                                          <p:val>
                                            <p:strVal val="#ppt_x"/>
                                          </p:val>
                                        </p:tav>
                                      </p:tavLst>
                                    </p:anim>
                                    <p:animEffect transition="in" filter="wipe(left)">
                                      <p:cBhvr>
                                        <p:cTn id="8" dur="20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8CE91-7077-4D1E-AD1E-FF92ECE69EA5}" type="datetime1">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21165-819C-4569-992F-C592C3DBF5EB}" type="datetime1">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a:cs typeface="Times New Roman"/>
              </a:defRPr>
            </a:lvl1pPr>
          </a:lstStyle>
          <a:p>
            <a:r>
              <a:rPr lang="en-US"/>
              <a:t>Click to edit Master title style</a:t>
            </a:r>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B5E0D1-D9F2-4008-A73B-843EB4D22992}" type="datetime1">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9D1E23"/>
                </a:solidFill>
              </a:defRPr>
            </a:lvl1pPr>
          </a:lstStyle>
          <a:p>
            <a:r>
              <a:rPr lang="en-US" dirty="0"/>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rgbClr val="9D1E2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1D811-13CE-45D3-9852-0962AED0FE93}" type="datetime1">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2B090-DC55-4F46-8621-22572BB9E70A}" type="datetime1">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894E04-15FC-4540-8B0B-5F97BDF5E2FA}" type="datetime1">
              <a:rPr lang="en-US" smtClean="0"/>
              <a:pPr/>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C47F1E-AC7B-4302-B773-36DEFE2CC4A8}"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8F477F-2FD4-4071-BE65-DC64D0E02185}" type="datetime1">
              <a:rPr lang="en-US" smtClean="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CD274-5077-42A4-99C4-B87B92ABE20D}" type="datetime1">
              <a:rPr lang="en-US" smtClean="0"/>
              <a:pPr/>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4917FF-2936-4B39-83A4-C08DBE1A9991}" type="datetime1">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47F1E-AC7B-4302-B773-36DEFE2CC4A8}"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D1AB6-60D1-48DB-97DB-CA79B449852F}" type="datetime1">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ED7CE30-8349-4DC4-989B-750238553222}" type="datetime1">
              <a:rPr lang="en-US" smtClean="0"/>
              <a:pPr/>
              <a:t>11/4/2021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C47F1E-AC7B-4302-B773-36DEFE2CC4A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sjapit@uow.edu.a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848600" cy="1927225"/>
          </a:xfrm>
        </p:spPr>
        <p:txBody>
          <a:bodyPr/>
          <a:lstStyle/>
          <a:p>
            <a:r>
              <a:rPr lang="en-US" sz="4000" dirty="0"/>
              <a:t>CSCI262 – System Security</a:t>
            </a:r>
          </a:p>
        </p:txBody>
      </p:sp>
      <p:sp>
        <p:nvSpPr>
          <p:cNvPr id="5" name="Subtitle 2"/>
          <p:cNvSpPr>
            <a:spLocks noGrp="1"/>
          </p:cNvSpPr>
          <p:nvPr>
            <p:ph type="subTitle" idx="1"/>
          </p:nvPr>
        </p:nvSpPr>
        <p:spPr>
          <a:xfrm>
            <a:off x="649705" y="3429000"/>
            <a:ext cx="7772400" cy="3429000"/>
          </a:xfrm>
        </p:spPr>
        <p:txBody>
          <a:bodyPr>
            <a:noAutofit/>
          </a:bodyPr>
          <a:lstStyle/>
          <a:p>
            <a:r>
              <a:rPr lang="en-US" sz="4000" dirty="0"/>
              <a:t>Puzzle </a:t>
            </a:r>
          </a:p>
          <a:p>
            <a:r>
              <a:rPr lang="en-US" dirty="0"/>
              <a:t>(A protocol used by server and client to establish connection to avoid DOS attack)</a:t>
            </a:r>
            <a:endParaRPr lang="en-US" sz="2800" dirty="0">
              <a:solidFill>
                <a:srgbClr val="800000"/>
              </a:solidFill>
              <a:latin typeface="Bookman Old Style"/>
              <a:cs typeface="Bookman Old Style"/>
            </a:endParaRPr>
          </a:p>
          <a:p>
            <a:r>
              <a:rPr lang="en-US" sz="2800" dirty="0" err="1">
                <a:solidFill>
                  <a:srgbClr val="800000"/>
                </a:solidFill>
                <a:latin typeface="Bookman Old Style"/>
                <a:cs typeface="Bookman Old Style"/>
              </a:rPr>
              <a:t>Sionggo</a:t>
            </a:r>
            <a:r>
              <a:rPr lang="en-US" sz="2800" dirty="0">
                <a:solidFill>
                  <a:srgbClr val="800000"/>
                </a:solidFill>
                <a:latin typeface="Bookman Old Style"/>
                <a:cs typeface="Bookman Old Style"/>
              </a:rPr>
              <a:t> </a:t>
            </a:r>
            <a:r>
              <a:rPr lang="en-US" sz="2800" dirty="0" err="1">
                <a:solidFill>
                  <a:srgbClr val="800000"/>
                </a:solidFill>
                <a:latin typeface="Bookman Old Style"/>
                <a:cs typeface="Bookman Old Style"/>
              </a:rPr>
              <a:t>Japit</a:t>
            </a:r>
            <a:endParaRPr lang="en-US" sz="2800" dirty="0">
              <a:solidFill>
                <a:srgbClr val="800000"/>
              </a:solidFill>
              <a:latin typeface="Bookman Old Style"/>
              <a:cs typeface="Bookman Old Style"/>
            </a:endParaRPr>
          </a:p>
          <a:p>
            <a:r>
              <a:rPr lang="en-US" sz="2800" dirty="0">
                <a:solidFill>
                  <a:srgbClr val="800000"/>
                </a:solidFill>
                <a:latin typeface="Bookman Old Style"/>
                <a:cs typeface="Bookman Old Style"/>
                <a:hlinkClick r:id="rId2"/>
              </a:rPr>
              <a:t>sjapit@uow.edu.au</a:t>
            </a:r>
            <a:endParaRPr lang="en-US" sz="2800" dirty="0">
              <a:solidFill>
                <a:srgbClr val="800000"/>
              </a:solidFill>
              <a:latin typeface="Bookman Old Style"/>
              <a:cs typeface="Bookman Old Style"/>
            </a:endParaRPr>
          </a:p>
          <a:p>
            <a:endParaRPr lang="en-US" sz="1400" dirty="0"/>
          </a:p>
          <a:p>
            <a:fld id="{81B55DC6-FD15-B043-9C18-AB67DA847ED4}" type="datetime3">
              <a:rPr lang="en-SG" sz="2800" smtClean="0"/>
              <a:t>4 November 2021</a:t>
            </a:fld>
            <a:endParaRPr lang="en-US" sz="2800" dirty="0"/>
          </a:p>
        </p:txBody>
      </p:sp>
      <p:pic>
        <p:nvPicPr>
          <p:cNvPr id="4" name="Picture 3">
            <a:extLst>
              <a:ext uri="{FF2B5EF4-FFF2-40B4-BE49-F238E27FC236}">
                <a16:creationId xmlns:a16="http://schemas.microsoft.com/office/drawing/2014/main" id="{D47FED83-0AE0-4E27-99FB-577BA987FD5A}"/>
              </a:ext>
            </a:extLst>
          </p:cNvPr>
          <p:cNvPicPr>
            <a:picLocks noChangeAspect="1"/>
          </p:cNvPicPr>
          <p:nvPr/>
        </p:nvPicPr>
        <p:blipFill>
          <a:blip r:embed="rId3"/>
          <a:stretch>
            <a:fillRect/>
          </a:stretch>
        </p:blipFill>
        <p:spPr>
          <a:xfrm>
            <a:off x="2057400" y="382587"/>
            <a:ext cx="4876799" cy="2250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a:t>Square difference from mean = </a:t>
                </a:r>
                <a14:m>
                  <m:oMath xmlns:m="http://schemas.openxmlformats.org/officeDocument/2006/math">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AU" i="1">
                                <a:latin typeface="Cambria Math" panose="02040503050406030204" pitchFamily="18" charset="0"/>
                              </a:rPr>
                              <m:t>32.5−1</m:t>
                            </m:r>
                          </m:e>
                        </m:d>
                      </m:e>
                      <m:sup>
                        <m:r>
                          <a:rPr lang="en-AU" i="1">
                            <a:latin typeface="Cambria Math" panose="02040503050406030204" pitchFamily="18" charset="0"/>
                          </a:rPr>
                          <m:t>2</m:t>
                        </m:r>
                      </m:sup>
                    </m:sSup>
                  </m:oMath>
                </a14:m>
                <a:r>
                  <a:rPr lang="en-AU" dirty="0"/>
                  <a:t> , that is, the square of the difference of the number from the mean. We have computed the mean to be 32.5, and we have 64 difference values (number of hashes), thus we need to find the average of these 64 different terms.</a:t>
                </a:r>
              </a:p>
              <a:p>
                <a:endParaRPr lang="en-AU" dirty="0"/>
              </a:p>
              <a:p>
                <a:r>
                  <a:rPr lang="en-AU" dirty="0"/>
                  <a:t>You can use a </a:t>
                </a:r>
                <a:r>
                  <a:rPr lang="en-AU" dirty="0">
                    <a:solidFill>
                      <a:srgbClr val="FF0000"/>
                    </a:solidFill>
                  </a:rPr>
                  <a:t>statistic calculator </a:t>
                </a:r>
                <a:r>
                  <a:rPr lang="en-AU" dirty="0"/>
                  <a:t>with variance function to compute it, otherwise, you need to do the long way of finding the difference of each value from the mean, square the result and add them all before divide the overall value by 64.</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1125" r="-237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10</a:t>
            </a:fld>
            <a:endParaRPr lang="en-US" dirty="0"/>
          </a:p>
        </p:txBody>
      </p:sp>
    </p:spTree>
    <p:extLst>
      <p:ext uri="{BB962C8B-B14F-4D97-AF65-F5344CB8AC3E}">
        <p14:creationId xmlns:p14="http://schemas.microsoft.com/office/powerpoint/2010/main" val="12042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a:t>I used a MS Excel to calculate </a:t>
                </a:r>
                <a:r>
                  <a:rPr lang="en-AU" dirty="0">
                    <a:sym typeface="Wingdings" panose="05000000000000000000" pitchFamily="2" charset="2"/>
                  </a:rPr>
                  <a:t></a:t>
                </a:r>
                <a:r>
                  <a:rPr lang="en-AU" dirty="0"/>
                  <a:t>, and I got the variance as follow:</a:t>
                </a:r>
              </a:p>
              <a:p>
                <a:pPr marL="0" indent="0">
                  <a:buNone/>
                </a:pPr>
                <a:endParaRPr lang="en-SG" dirty="0"/>
              </a:p>
              <a:p>
                <a:pPr marL="0" indent="0">
                  <a:buNone/>
                </a:pPr>
                <a:r>
                  <a:rPr lang="en-AU" dirty="0"/>
                  <a:t>	Variance = 341.25.</a:t>
                </a:r>
                <a:endParaRPr lang="en-SG" dirty="0"/>
              </a:p>
              <a:p>
                <a:pPr marL="0" indent="0">
                  <a:buNone/>
                </a:pPr>
                <a:endParaRPr lang="en-SG" dirty="0"/>
              </a:p>
              <a:p>
                <a:r>
                  <a:rPr lang="en-AU" dirty="0"/>
                  <a:t>The standard deviation is then the square of the variance; that is,</a:t>
                </a:r>
                <a:endParaRPr lang="en-SG" dirty="0"/>
              </a:p>
              <a:p>
                <a:pPr marL="0" indent="0">
                  <a:buNone/>
                </a:pPr>
                <a:endParaRPr lang="en-SG" dirty="0"/>
              </a:p>
              <a:p>
                <a:pPr marL="0" indent="0">
                  <a:buNone/>
                </a:pPr>
                <a:r>
                  <a:rPr lang="en-AU" dirty="0"/>
                  <a:t>	Standard deviation = </a:t>
                </a:r>
                <a14:m>
                  <m:oMath xmlns:m="http://schemas.openxmlformats.org/officeDocument/2006/math">
                    <m:r>
                      <a:rPr lang="en-AU" i="1">
                        <a:latin typeface="Cambria Math" panose="02040503050406030204" pitchFamily="18" charset="0"/>
                      </a:rPr>
                      <m:t>𝜎</m:t>
                    </m:r>
                    <m:r>
                      <a:rPr lang="en-AU" i="1">
                        <a:latin typeface="Cambria Math" panose="02040503050406030204" pitchFamily="18" charset="0"/>
                      </a:rPr>
                      <m:t>=</m:t>
                    </m:r>
                    <m:rad>
                      <m:radPr>
                        <m:degHide m:val="on"/>
                        <m:ctrlPr>
                          <a:rPr lang="en-SG" i="1">
                            <a:latin typeface="Cambria Math" panose="02040503050406030204" pitchFamily="18" charset="0"/>
                          </a:rPr>
                        </m:ctrlPr>
                      </m:radPr>
                      <m:deg/>
                      <m:e>
                        <m:r>
                          <a:rPr lang="en-AU" i="1">
                            <a:latin typeface="Cambria Math" panose="02040503050406030204" pitchFamily="18" charset="0"/>
                          </a:rPr>
                          <m:t>341.25</m:t>
                        </m:r>
                      </m:e>
                    </m:rad>
                    <m:r>
                      <a:rPr lang="en-AU" i="1">
                        <a:latin typeface="Cambria Math" panose="02040503050406030204" pitchFamily="18" charset="0"/>
                      </a:rPr>
                      <m:t>=18.47</m:t>
                    </m:r>
                    <m:r>
                      <a:rPr lang="en-AU" i="1" smtClean="0">
                        <a:latin typeface="Cambria Math" panose="02040503050406030204" pitchFamily="18" charset="0"/>
                      </a:rPr>
                      <m:t>.</m:t>
                    </m:r>
                  </m:oMath>
                </a14:m>
                <a:endParaRPr lang="en-SG"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1125"/>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11</a:t>
            </a:fld>
            <a:endParaRPr lang="en-US" dirty="0"/>
          </a:p>
        </p:txBody>
      </p:sp>
    </p:spTree>
    <p:extLst>
      <p:ext uri="{BB962C8B-B14F-4D97-AF65-F5344CB8AC3E}">
        <p14:creationId xmlns:p14="http://schemas.microsoft.com/office/powerpoint/2010/main" val="12847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How about puzzle with multiple sub-puzzles?</a:t>
                </a:r>
              </a:p>
              <a:p>
                <a:pPr marL="0" indent="0">
                  <a:buNone/>
                </a:pPr>
                <a:endParaRPr lang="en-SG" dirty="0"/>
              </a:p>
              <a:p>
                <a:r>
                  <a:rPr lang="en-AU" dirty="0"/>
                  <a:t>The calculation should be similar. We just need to </a:t>
                </a:r>
                <a:r>
                  <a:rPr lang="en-AU" dirty="0">
                    <a:highlight>
                      <a:srgbClr val="FFFF00"/>
                    </a:highlight>
                  </a:rPr>
                  <a:t>multiply each working with the number of sub-puzzles</a:t>
                </a:r>
                <a:r>
                  <a:rPr lang="en-AU" dirty="0"/>
                  <a:t>. For example, for Puzzle B, there are two sub-puzzle with k = 5.</a:t>
                </a:r>
                <a:endParaRPr lang="en-SG" dirty="0"/>
              </a:p>
              <a:p>
                <a:pPr marL="0" indent="0">
                  <a:buNone/>
                </a:pPr>
                <a:r>
                  <a:rPr lang="en-AU" dirty="0"/>
                  <a:t> </a:t>
                </a:r>
                <a:endParaRPr lang="en-SG" dirty="0"/>
              </a:p>
              <a:p>
                <a:r>
                  <a:rPr lang="en-AU" dirty="0"/>
                  <a:t>First we need to compute the worst expected hash per sub-puzzle, that is, individual sub-puzzle = </a:t>
                </a:r>
                <a14:m>
                  <m:oMath xmlns:m="http://schemas.openxmlformats.org/officeDocument/2006/math">
                    <m:r>
                      <a:rPr lang="en-AU" i="1">
                        <a:latin typeface="Cambria Math" panose="02040503050406030204" pitchFamily="18" charset="0"/>
                      </a:rPr>
                      <m:t>1 × </m:t>
                    </m:r>
                    <m:sSup>
                      <m:sSupPr>
                        <m:ctrlPr>
                          <a:rPr lang="en-SG" i="1">
                            <a:latin typeface="Cambria Math" panose="02040503050406030204" pitchFamily="18" charset="0"/>
                          </a:rPr>
                        </m:ctrlPr>
                      </m:sSupPr>
                      <m:e>
                        <m:r>
                          <a:rPr lang="en-AU" i="1">
                            <a:latin typeface="Cambria Math" panose="02040503050406030204" pitchFamily="18" charset="0"/>
                          </a:rPr>
                          <m:t>2</m:t>
                        </m:r>
                      </m:e>
                      <m:sup>
                        <m:r>
                          <a:rPr lang="en-AU" i="1">
                            <a:latin typeface="Cambria Math" panose="02040503050406030204" pitchFamily="18" charset="0"/>
                          </a:rPr>
                          <m:t>𝑘</m:t>
                        </m:r>
                      </m:sup>
                    </m:sSup>
                    <m:r>
                      <a:rPr lang="en-AU" i="1">
                        <a:latin typeface="Cambria Math" panose="02040503050406030204" pitchFamily="18" charset="0"/>
                      </a:rPr>
                      <m:t>=1×</m:t>
                    </m:r>
                    <m:sSup>
                      <m:sSupPr>
                        <m:ctrlPr>
                          <a:rPr lang="en-SG" i="1">
                            <a:latin typeface="Cambria Math" panose="02040503050406030204" pitchFamily="18" charset="0"/>
                          </a:rPr>
                        </m:ctrlPr>
                      </m:sSupPr>
                      <m:e>
                        <m:r>
                          <a:rPr lang="en-AU" i="1">
                            <a:latin typeface="Cambria Math" panose="02040503050406030204" pitchFamily="18" charset="0"/>
                          </a:rPr>
                          <m:t>2</m:t>
                        </m:r>
                      </m:e>
                      <m:sup>
                        <m:r>
                          <a:rPr lang="en-AU" i="1">
                            <a:latin typeface="Cambria Math" panose="02040503050406030204" pitchFamily="18" charset="0"/>
                          </a:rPr>
                          <m:t>5</m:t>
                        </m:r>
                      </m:sup>
                    </m:sSup>
                    <m:r>
                      <a:rPr lang="en-AU" i="1">
                        <a:latin typeface="Cambria Math" panose="02040503050406030204" pitchFamily="18" charset="0"/>
                      </a:rPr>
                      <m:t>=32.</m:t>
                    </m:r>
                  </m:oMath>
                </a14:m>
                <a:r>
                  <a:rPr lang="en-SG" dirty="0"/>
                  <a:t> (this is based on one sub puzzle)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t="-1000" r="-1556"/>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12</a:t>
            </a:fld>
            <a:endParaRPr lang="en-US" dirty="0"/>
          </a:p>
        </p:txBody>
      </p:sp>
    </p:spTree>
    <p:extLst>
      <p:ext uri="{BB962C8B-B14F-4D97-AF65-F5344CB8AC3E}">
        <p14:creationId xmlns:p14="http://schemas.microsoft.com/office/powerpoint/2010/main" val="151269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a:t>Average number of hashes per sub-puzzle = </a:t>
                </a:r>
                <a14:m>
                  <m:oMath xmlns:m="http://schemas.openxmlformats.org/officeDocument/2006/math">
                    <m:f>
                      <m:fPr>
                        <m:ctrlPr>
                          <a:rPr lang="en-SG" i="1">
                            <a:latin typeface="Cambria Math" panose="02040503050406030204" pitchFamily="18" charset="0"/>
                          </a:rPr>
                        </m:ctrlPr>
                      </m:fPr>
                      <m:num>
                        <m:nary>
                          <m:naryPr>
                            <m:chr m:val="∑"/>
                            <m:limLoc m:val="subSup"/>
                            <m:ctrlPr>
                              <a:rPr lang="en-SG" i="1">
                                <a:latin typeface="Cambria Math" panose="02040503050406030204" pitchFamily="18" charset="0"/>
                              </a:rPr>
                            </m:ctrlPr>
                          </m:naryPr>
                          <m:sub>
                            <m:r>
                              <a:rPr lang="en-AU" i="1">
                                <a:latin typeface="Cambria Math" panose="02040503050406030204" pitchFamily="18" charset="0"/>
                              </a:rPr>
                              <m:t>𝑛</m:t>
                            </m:r>
                            <m:r>
                              <a:rPr lang="en-AU" i="1">
                                <a:latin typeface="Cambria Math" panose="02040503050406030204" pitchFamily="18" charset="0"/>
                              </a:rPr>
                              <m:t>=1</m:t>
                            </m:r>
                          </m:sub>
                          <m:sup>
                            <m:r>
                              <a:rPr lang="en-AU" i="1">
                                <a:latin typeface="Cambria Math" panose="02040503050406030204" pitchFamily="18" charset="0"/>
                              </a:rPr>
                              <m:t>32</m:t>
                            </m:r>
                          </m:sup>
                          <m:e>
                            <m:r>
                              <a:rPr lang="en-AU" i="1">
                                <a:latin typeface="Cambria Math" panose="02040503050406030204" pitchFamily="18" charset="0"/>
                              </a:rPr>
                              <m:t>𝑛</m:t>
                            </m:r>
                          </m:e>
                        </m:nary>
                      </m:num>
                      <m:den>
                        <m:r>
                          <a:rPr lang="en-AU" i="1">
                            <a:latin typeface="Cambria Math" panose="02040503050406030204" pitchFamily="18" charset="0"/>
                          </a:rPr>
                          <m:t>32</m:t>
                        </m:r>
                      </m:den>
                    </m:f>
                    <m:r>
                      <a:rPr lang="en-AU" i="1">
                        <a:latin typeface="Cambria Math" panose="02040503050406030204" pitchFamily="18" charset="0"/>
                      </a:rPr>
                      <m:t>=</m:t>
                    </m:r>
                    <m:f>
                      <m:fPr>
                        <m:ctrlPr>
                          <a:rPr lang="en-SG" i="1">
                            <a:latin typeface="Cambria Math" panose="02040503050406030204" pitchFamily="18" charset="0"/>
                          </a:rPr>
                        </m:ctrlPr>
                      </m:fPr>
                      <m:num>
                        <m:r>
                          <a:rPr lang="en-AU" i="1">
                            <a:latin typeface="Cambria Math" panose="02040503050406030204" pitchFamily="18" charset="0"/>
                          </a:rPr>
                          <m:t>528</m:t>
                        </m:r>
                      </m:num>
                      <m:den>
                        <m:r>
                          <a:rPr lang="en-AU" i="1">
                            <a:latin typeface="Cambria Math" panose="02040503050406030204" pitchFamily="18" charset="0"/>
                          </a:rPr>
                          <m:t>32</m:t>
                        </m:r>
                      </m:den>
                    </m:f>
                    <m:r>
                      <a:rPr lang="en-AU" i="1">
                        <a:latin typeface="Cambria Math" panose="02040503050406030204" pitchFamily="18" charset="0"/>
                      </a:rPr>
                      <m:t>=16.5</m:t>
                    </m:r>
                  </m:oMath>
                </a14:m>
                <a:endParaRPr lang="en-SG" dirty="0"/>
              </a:p>
              <a:p>
                <a:pPr marL="0" indent="0">
                  <a:buNone/>
                </a:pPr>
                <a:r>
                  <a:rPr lang="en-AU" dirty="0"/>
                  <a:t> </a:t>
                </a:r>
                <a:endParaRPr lang="en-SG" dirty="0"/>
              </a:p>
              <a:p>
                <a:r>
                  <a:rPr lang="en-AU" dirty="0"/>
                  <a:t>Since there are two sub-puzzle in the Puzzle B, hence the average number of hashes for puzzle B = 16.5 x 2 = 33.</a:t>
                </a:r>
                <a:endParaRPr lang="en-SG"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t="-1000"/>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13</a:t>
            </a:fld>
            <a:endParaRPr lang="en-US" dirty="0"/>
          </a:p>
        </p:txBody>
      </p:sp>
    </p:spTree>
    <p:extLst>
      <p:ext uri="{BB962C8B-B14F-4D97-AF65-F5344CB8AC3E}">
        <p14:creationId xmlns:p14="http://schemas.microsoft.com/office/powerpoint/2010/main" val="212265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AU" dirty="0"/>
                  <a:t>As for the standard deviation, it can be calculated as follows:</a:t>
                </a:r>
                <a:endParaRPr lang="en-SG" dirty="0"/>
              </a:p>
              <a:p>
                <a:pPr marL="0" indent="0">
                  <a:buNone/>
                </a:pPr>
                <a:r>
                  <a:rPr lang="en-AU" dirty="0"/>
                  <a:t> </a:t>
                </a:r>
                <a:endParaRPr lang="en-SG" dirty="0"/>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𝑉𝑎𝑟𝑖𝑎𝑛𝑐𝑒</m:t>
                      </m:r>
                      <m:r>
                        <a:rPr lang="en-AU" i="1">
                          <a:latin typeface="Cambria Math" panose="02040503050406030204" pitchFamily="18" charset="0"/>
                        </a:rPr>
                        <m:t>= </m:t>
                      </m:r>
                      <m:f>
                        <m:fPr>
                          <m:ctrlPr>
                            <a:rPr lang="en-SG" i="1">
                              <a:latin typeface="Cambria Math" panose="02040503050406030204" pitchFamily="18" charset="0"/>
                            </a:rPr>
                          </m:ctrlPr>
                        </m:fPr>
                        <m:num>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b="0" i="1" smtClean="0">
                                      <a:latin typeface="Cambria Math" panose="02040503050406030204" pitchFamily="18" charset="0"/>
                                    </a:rPr>
                                    <m:t>16.5</m:t>
                                  </m:r>
                                  <m:r>
                                    <a:rPr lang="en-AU" i="1">
                                      <a:latin typeface="Cambria Math" panose="02040503050406030204" pitchFamily="18" charset="0"/>
                                    </a:rPr>
                                    <m:t>−1</m:t>
                                  </m:r>
                                </m:e>
                              </m:d>
                            </m:e>
                            <m:sup>
                              <m:r>
                                <a:rPr lang="en-AU" i="1">
                                  <a:latin typeface="Cambria Math" panose="02040503050406030204" pitchFamily="18" charset="0"/>
                                </a:rPr>
                                <m:t>2</m:t>
                              </m:r>
                            </m:sup>
                          </m:sSup>
                          <m:r>
                            <a:rPr lang="en-AU" i="1">
                              <a:latin typeface="Cambria Math" panose="02040503050406030204" pitchFamily="18" charset="0"/>
                            </a:rPr>
                            <m:t>+</m:t>
                          </m:r>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b="0" i="1" smtClean="0">
                                      <a:latin typeface="Cambria Math" panose="02040503050406030204" pitchFamily="18" charset="0"/>
                                    </a:rPr>
                                    <m:t>16.5</m:t>
                                  </m:r>
                                  <m:r>
                                    <a:rPr lang="en-AU" i="1">
                                      <a:latin typeface="Cambria Math" panose="02040503050406030204" pitchFamily="18" charset="0"/>
                                    </a:rPr>
                                    <m:t>−2</m:t>
                                  </m:r>
                                </m:e>
                              </m:d>
                            </m:e>
                            <m:sup>
                              <m:r>
                                <a:rPr lang="en-AU" i="1">
                                  <a:latin typeface="Cambria Math" panose="02040503050406030204" pitchFamily="18" charset="0"/>
                                </a:rPr>
                                <m:t>2</m:t>
                              </m:r>
                            </m:sup>
                          </m:sSup>
                          <m:r>
                            <a:rPr lang="en-AU" i="1">
                              <a:latin typeface="Cambria Math" panose="02040503050406030204" pitchFamily="18" charset="0"/>
                            </a:rPr>
                            <m:t>+</m:t>
                          </m:r>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b="0" i="1" smtClean="0">
                                      <a:latin typeface="Cambria Math" panose="02040503050406030204" pitchFamily="18" charset="0"/>
                                    </a:rPr>
                                    <m:t>16.5</m:t>
                                  </m:r>
                                  <m:r>
                                    <a:rPr lang="en-AU" i="1">
                                      <a:latin typeface="Cambria Math" panose="02040503050406030204" pitchFamily="18" charset="0"/>
                                    </a:rPr>
                                    <m:t>−3</m:t>
                                  </m:r>
                                </m:e>
                              </m:d>
                            </m:e>
                            <m:sup>
                              <m:r>
                                <a:rPr lang="en-AU" i="1">
                                  <a:latin typeface="Cambria Math" panose="02040503050406030204" pitchFamily="18" charset="0"/>
                                </a:rPr>
                                <m:t>2</m:t>
                              </m:r>
                            </m:sup>
                          </m:sSup>
                          <m:r>
                            <a:rPr lang="en-AU" i="1">
                              <a:latin typeface="Cambria Math" panose="02040503050406030204" pitchFamily="18" charset="0"/>
                            </a:rPr>
                            <m:t>+…+</m:t>
                          </m:r>
                          <m:sSup>
                            <m:sSupPr>
                              <m:ctrlPr>
                                <a:rPr lang="en-SG" i="1">
                                  <a:latin typeface="Cambria Math" panose="02040503050406030204" pitchFamily="18" charset="0"/>
                                </a:rPr>
                              </m:ctrlPr>
                            </m:sSupPr>
                            <m:e>
                              <m:d>
                                <m:dPr>
                                  <m:ctrlPr>
                                    <a:rPr lang="en-SG" i="1">
                                      <a:latin typeface="Cambria Math" panose="02040503050406030204" pitchFamily="18" charset="0"/>
                                    </a:rPr>
                                  </m:ctrlPr>
                                </m:dPr>
                                <m:e>
                                  <m:r>
                                    <a:rPr lang="en-SG" b="0" i="1" smtClean="0">
                                      <a:latin typeface="Cambria Math" panose="02040503050406030204" pitchFamily="18" charset="0"/>
                                    </a:rPr>
                                    <m:t>16.5</m:t>
                                  </m:r>
                                  <m:r>
                                    <a:rPr lang="en-AU" i="1">
                                      <a:latin typeface="Cambria Math" panose="02040503050406030204" pitchFamily="18" charset="0"/>
                                    </a:rPr>
                                    <m:t>−32</m:t>
                                  </m:r>
                                </m:e>
                              </m:d>
                            </m:e>
                            <m:sup>
                              <m:r>
                                <a:rPr lang="en-AU" i="1">
                                  <a:latin typeface="Cambria Math" panose="02040503050406030204" pitchFamily="18" charset="0"/>
                                </a:rPr>
                                <m:t>2</m:t>
                              </m:r>
                            </m:sup>
                          </m:sSup>
                        </m:num>
                        <m:den>
                          <m:r>
                            <a:rPr lang="en-AU" i="1">
                              <a:latin typeface="Cambria Math" panose="02040503050406030204" pitchFamily="18" charset="0"/>
                            </a:rPr>
                            <m:t>32</m:t>
                          </m:r>
                        </m:den>
                      </m:f>
                      <m:r>
                        <a:rPr lang="en-AU" i="1">
                          <a:latin typeface="Cambria Math" panose="02040503050406030204" pitchFamily="18" charset="0"/>
                        </a:rPr>
                        <m:t>=</m:t>
                      </m:r>
                      <m:r>
                        <a:rPr lang="en-SG" b="0" i="1" smtClean="0">
                          <a:latin typeface="Cambria Math" panose="02040503050406030204" pitchFamily="18" charset="0"/>
                        </a:rPr>
                        <m:t>85.25</m:t>
                      </m:r>
                    </m:oMath>
                  </m:oMathPara>
                </a14:m>
                <a:endParaRPr lang="en-SG" dirty="0"/>
              </a:p>
              <a:p>
                <a:pPr marL="0" indent="0">
                  <a:buNone/>
                </a:pPr>
                <a:r>
                  <a:rPr lang="en-AU" dirty="0"/>
                  <a:t> </a:t>
                </a:r>
                <a:endParaRPr lang="en-SG" dirty="0"/>
              </a:p>
              <a:p>
                <a:r>
                  <a:rPr lang="en-AU" dirty="0"/>
                  <a:t>Since there are two sub-puzzle, the total variance = 85.25 x 2 = 170.5.</a:t>
                </a:r>
                <a:endParaRPr lang="en-SG" dirty="0"/>
              </a:p>
              <a:p>
                <a:pPr marL="0" indent="0">
                  <a:buNone/>
                </a:pPr>
                <a:r>
                  <a:rPr lang="en-AU" dirty="0"/>
                  <a:t> </a:t>
                </a:r>
                <a:endParaRPr lang="en-SG" dirty="0"/>
              </a:p>
              <a:p>
                <a:r>
                  <a:rPr lang="en-AU" dirty="0"/>
                  <a:t>Hence the standard deviation = </a:t>
                </a:r>
                <a14:m>
                  <m:oMath xmlns:m="http://schemas.openxmlformats.org/officeDocument/2006/math">
                    <m:rad>
                      <m:radPr>
                        <m:degHide m:val="on"/>
                        <m:ctrlPr>
                          <a:rPr lang="en-SG" i="1">
                            <a:latin typeface="Cambria Math" panose="02040503050406030204" pitchFamily="18" charset="0"/>
                          </a:rPr>
                        </m:ctrlPr>
                      </m:radPr>
                      <m:deg/>
                      <m:e>
                        <m:r>
                          <a:rPr lang="en-SG" b="0" i="1" smtClean="0">
                            <a:latin typeface="Cambria Math" panose="02040503050406030204" pitchFamily="18" charset="0"/>
                          </a:rPr>
                          <m:t>170.5</m:t>
                        </m:r>
                      </m:e>
                    </m:rad>
                    <m:r>
                      <a:rPr lang="en-AU" i="1">
                        <a:latin typeface="Cambria Math" panose="02040503050406030204" pitchFamily="18" charset="0"/>
                      </a:rPr>
                      <m:t>=</m:t>
                    </m:r>
                    <m:r>
                      <a:rPr lang="en-SG" b="0" i="1" smtClean="0">
                        <a:latin typeface="Cambria Math" panose="02040503050406030204" pitchFamily="18" charset="0"/>
                      </a:rPr>
                      <m:t>13.05</m:t>
                    </m:r>
                  </m:oMath>
                </a14:m>
                <a:endParaRPr lang="en-SG" dirty="0"/>
              </a:p>
              <a:p>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1750" r="-815"/>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14</a:t>
            </a:fld>
            <a:endParaRPr lang="en-US" dirty="0"/>
          </a:p>
        </p:txBody>
      </p:sp>
    </p:spTree>
    <p:extLst>
      <p:ext uri="{BB962C8B-B14F-4D97-AF65-F5344CB8AC3E}">
        <p14:creationId xmlns:p14="http://schemas.microsoft.com/office/powerpoint/2010/main" val="56516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AU" dirty="0"/>
                  <a:t>Okay now for your question related to the standard deviation from the lecture slide (</a:t>
                </a:r>
                <a:r>
                  <a:rPr lang="en-SG" dirty="0"/>
                  <a:t>SIM-2017-S2-CSCI262-S4b</a:t>
                </a:r>
                <a:r>
                  <a:rPr lang="en-AU" dirty="0"/>
                  <a:t>, slide 12), the standard deviation 2.2404 is obtained as follows:</a:t>
                </a:r>
                <a:endParaRPr lang="en-SG" dirty="0"/>
              </a:p>
              <a:p>
                <a:pPr marL="0" indent="0">
                  <a:buNone/>
                </a:pPr>
                <a:endParaRPr lang="en-AU" dirty="0"/>
              </a:p>
              <a:p>
                <a:r>
                  <a:rPr lang="en-AU" dirty="0"/>
                  <a:t>Four puzzle, with k = 2 each.</a:t>
                </a:r>
                <a:endParaRPr lang="en-SG" dirty="0"/>
              </a:p>
              <a:p>
                <a:r>
                  <a:rPr lang="en-AU" dirty="0"/>
                  <a:t>Hence the worst expected hash per sub-puzzle = </a:t>
                </a:r>
                <a14:m>
                  <m:oMath xmlns:m="http://schemas.openxmlformats.org/officeDocument/2006/math">
                    <m:r>
                      <a:rPr lang="en-AU" i="1">
                        <a:latin typeface="Cambria Math" panose="02040503050406030204" pitchFamily="18" charset="0"/>
                      </a:rPr>
                      <m:t>1 × </m:t>
                    </m:r>
                    <m:sSup>
                      <m:sSupPr>
                        <m:ctrlPr>
                          <a:rPr lang="en-SG" i="1">
                            <a:latin typeface="Cambria Math" panose="02040503050406030204" pitchFamily="18" charset="0"/>
                          </a:rPr>
                        </m:ctrlPr>
                      </m:sSupPr>
                      <m:e>
                        <m:r>
                          <a:rPr lang="en-AU" i="1">
                            <a:latin typeface="Cambria Math" panose="02040503050406030204" pitchFamily="18" charset="0"/>
                          </a:rPr>
                          <m:t>2</m:t>
                        </m:r>
                      </m:e>
                      <m:sup>
                        <m:r>
                          <a:rPr lang="en-AU" i="1">
                            <a:latin typeface="Cambria Math" panose="02040503050406030204" pitchFamily="18" charset="0"/>
                          </a:rPr>
                          <m:t>2</m:t>
                        </m:r>
                      </m:sup>
                    </m:sSup>
                    <m:r>
                      <a:rPr lang="en-AU" i="1">
                        <a:latin typeface="Cambria Math" panose="02040503050406030204" pitchFamily="18" charset="0"/>
                      </a:rPr>
                      <m:t>=4.</m:t>
                    </m:r>
                  </m:oMath>
                </a14:m>
                <a:endParaRPr lang="en-SG" dirty="0"/>
              </a:p>
              <a:p>
                <a:r>
                  <a:rPr lang="en-AU" dirty="0"/>
                  <a:t>Average number of hashes = </a:t>
                </a:r>
                <a14:m>
                  <m:oMath xmlns:m="http://schemas.openxmlformats.org/officeDocument/2006/math">
                    <m:f>
                      <m:fPr>
                        <m:ctrlPr>
                          <a:rPr lang="en-SG" i="1">
                            <a:latin typeface="Cambria Math" panose="02040503050406030204" pitchFamily="18" charset="0"/>
                          </a:rPr>
                        </m:ctrlPr>
                      </m:fPr>
                      <m:num>
                        <m:nary>
                          <m:naryPr>
                            <m:chr m:val="∑"/>
                            <m:limLoc m:val="undOvr"/>
                            <m:ctrlPr>
                              <a:rPr lang="en-SG" i="1">
                                <a:latin typeface="Cambria Math" panose="02040503050406030204" pitchFamily="18" charset="0"/>
                              </a:rPr>
                            </m:ctrlPr>
                          </m:naryPr>
                          <m:sub>
                            <m:r>
                              <a:rPr lang="en-AU" i="1">
                                <a:latin typeface="Cambria Math" panose="02040503050406030204" pitchFamily="18" charset="0"/>
                              </a:rPr>
                              <m:t>𝑛</m:t>
                            </m:r>
                            <m:r>
                              <a:rPr lang="en-AU" i="1">
                                <a:latin typeface="Cambria Math" panose="02040503050406030204" pitchFamily="18" charset="0"/>
                              </a:rPr>
                              <m:t>=1</m:t>
                            </m:r>
                          </m:sub>
                          <m:sup>
                            <m:r>
                              <a:rPr lang="en-AU" i="1">
                                <a:latin typeface="Cambria Math" panose="02040503050406030204" pitchFamily="18" charset="0"/>
                              </a:rPr>
                              <m:t>4</m:t>
                            </m:r>
                          </m:sup>
                          <m:e>
                            <m:r>
                              <a:rPr lang="en-AU" i="1">
                                <a:latin typeface="Cambria Math" panose="02040503050406030204" pitchFamily="18" charset="0"/>
                              </a:rPr>
                              <m:t>𝑛</m:t>
                            </m:r>
                          </m:e>
                        </m:nary>
                      </m:num>
                      <m:den>
                        <m:r>
                          <a:rPr lang="en-AU" i="1">
                            <a:latin typeface="Cambria Math" panose="02040503050406030204" pitchFamily="18" charset="0"/>
                          </a:rPr>
                          <m:t>4</m:t>
                        </m:r>
                      </m:den>
                    </m:f>
                    <m:r>
                      <a:rPr lang="en-AU" i="1">
                        <a:latin typeface="Cambria Math" panose="02040503050406030204" pitchFamily="18" charset="0"/>
                      </a:rPr>
                      <m:t>=</m:t>
                    </m:r>
                    <m:f>
                      <m:fPr>
                        <m:ctrlPr>
                          <a:rPr lang="en-SG" i="1">
                            <a:latin typeface="Cambria Math" panose="02040503050406030204" pitchFamily="18" charset="0"/>
                          </a:rPr>
                        </m:ctrlPr>
                      </m:fPr>
                      <m:num>
                        <m:r>
                          <a:rPr lang="en-AU" i="1">
                            <a:latin typeface="Cambria Math" panose="02040503050406030204" pitchFamily="18" charset="0"/>
                          </a:rPr>
                          <m:t>10</m:t>
                        </m:r>
                      </m:num>
                      <m:den>
                        <m:r>
                          <a:rPr lang="en-AU" i="1">
                            <a:latin typeface="Cambria Math" panose="02040503050406030204" pitchFamily="18" charset="0"/>
                          </a:rPr>
                          <m:t>4</m:t>
                        </m:r>
                      </m:den>
                    </m:f>
                    <m:r>
                      <a:rPr lang="en-AU" i="1">
                        <a:latin typeface="Cambria Math" panose="02040503050406030204" pitchFamily="18" charset="0"/>
                      </a:rPr>
                      <m:t>=2.5 </m:t>
                    </m:r>
                    <m:r>
                      <a:rPr lang="en-AU" i="1">
                        <a:latin typeface="Cambria Math" panose="02040503050406030204" pitchFamily="18" charset="0"/>
                      </a:rPr>
                      <m:t>𝑝𝑒𝑟</m:t>
                    </m:r>
                    <m:r>
                      <a:rPr lang="en-AU" i="1">
                        <a:latin typeface="Cambria Math" panose="02040503050406030204" pitchFamily="18" charset="0"/>
                      </a:rPr>
                      <m:t> </m:t>
                    </m:r>
                    <m:r>
                      <a:rPr lang="en-AU" i="1">
                        <a:latin typeface="Cambria Math" panose="02040503050406030204" pitchFamily="18" charset="0"/>
                      </a:rPr>
                      <m:t>𝑝𝑢𝑧𝑧𝑙𝑒</m:t>
                    </m:r>
                    <m:r>
                      <a:rPr lang="en-AU" i="1">
                        <a:latin typeface="Cambria Math" panose="02040503050406030204" pitchFamily="18" charset="0"/>
                      </a:rPr>
                      <m:t>.</m:t>
                    </m:r>
                  </m:oMath>
                </a14:m>
                <a:endParaRPr lang="en-SG" dirty="0"/>
              </a:p>
              <a:p>
                <a:pPr marL="0" indent="0">
                  <a:buNone/>
                </a:pPr>
                <a:endParaRPr lang="en-SG" dirty="0"/>
              </a:p>
              <a:p>
                <a:r>
                  <a:rPr lang="en-AU" dirty="0"/>
                  <a:t>Since there are four sub-puzzles, hence the average number of hashes (expected hashes) = 2.5 x 4 = 10.</a:t>
                </a:r>
                <a:endParaRPr lang="en-SG"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9" t="-750" r="-1037" b="-500"/>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15</a:t>
            </a:fld>
            <a:endParaRPr lang="en-US" dirty="0"/>
          </a:p>
        </p:txBody>
      </p:sp>
    </p:spTree>
    <p:extLst>
      <p:ext uri="{BB962C8B-B14F-4D97-AF65-F5344CB8AC3E}">
        <p14:creationId xmlns:p14="http://schemas.microsoft.com/office/powerpoint/2010/main" val="2528641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p:sp>
        <p:nvSpPr>
          <p:cNvPr id="4" name="Slide Number Placeholder 3"/>
          <p:cNvSpPr>
            <a:spLocks noGrp="1"/>
          </p:cNvSpPr>
          <p:nvPr>
            <p:ph type="sldNum" sz="quarter" idx="12"/>
          </p:nvPr>
        </p:nvSpPr>
        <p:spPr/>
        <p:txBody>
          <a:bodyPr/>
          <a:lstStyle/>
          <a:p>
            <a:fld id="{E2C47F1E-AC7B-4302-B773-36DEFE2CC4A8}" type="slidenum">
              <a:rPr lang="en-US" smtClean="0"/>
              <a:pPr/>
              <a:t>16</a:t>
            </a:fld>
            <a:endParaRPr lang="en-US" dirty="0"/>
          </a:p>
        </p:txBody>
      </p:sp>
      <mc:AlternateContent xmlns:mc="http://schemas.openxmlformats.org/markup-compatibility/2006">
        <mc:Choice xmlns:a14="http://schemas.microsoft.com/office/drawing/2010/main" Requires="a14">
          <p:sp>
            <p:nvSpPr>
              <p:cNvPr id="5" name="Rectangle 4"/>
              <p:cNvSpPr/>
              <p:nvPr/>
            </p:nvSpPr>
            <p:spPr>
              <a:xfrm>
                <a:off x="457200" y="1600200"/>
                <a:ext cx="8229600" cy="2214261"/>
              </a:xfrm>
              <a:prstGeom prst="rect">
                <a:avLst/>
              </a:prstGeom>
            </p:spPr>
            <p:txBody>
              <a:bodyPr wrap="square">
                <a:spAutoFit/>
              </a:bodyPr>
              <a:lstStyle/>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The variance = </a:t>
                </a:r>
                <a14:m>
                  <m:oMath xmlns:m="http://schemas.openxmlformats.org/officeDocument/2006/math">
                    <m:f>
                      <m:fPr>
                        <m:ctrlPr>
                          <a:rPr lang="en-SG" sz="2400" i="1">
                            <a:latin typeface="Cambria Math" panose="02040503050406030204" pitchFamily="18" charset="0"/>
                            <a:ea typeface="PMingLiU"/>
                          </a:rPr>
                        </m:ctrlPr>
                      </m:fPr>
                      <m:num>
                        <m:sSup>
                          <m:sSupPr>
                            <m:ctrlPr>
                              <a:rPr lang="en-SG" sz="2400" i="1">
                                <a:latin typeface="Cambria Math" panose="02040503050406030204" pitchFamily="18" charset="0"/>
                                <a:ea typeface="PMingLiU"/>
                              </a:rPr>
                            </m:ctrlPr>
                          </m:sSupPr>
                          <m:e>
                            <m:d>
                              <m:dPr>
                                <m:ctrlPr>
                                  <a:rPr lang="en-SG" sz="2400" i="1">
                                    <a:latin typeface="Cambria Math" panose="02040503050406030204" pitchFamily="18" charset="0"/>
                                    <a:ea typeface="PMingLiU"/>
                                  </a:rPr>
                                </m:ctrlPr>
                              </m:dPr>
                              <m:e>
                                <m:r>
                                  <a:rPr lang="en-AU" sz="2400" i="1">
                                    <a:latin typeface="Cambria Math" panose="02040503050406030204" pitchFamily="18" charset="0"/>
                                    <a:ea typeface="PMingLiU"/>
                                  </a:rPr>
                                  <m:t>2.5−1</m:t>
                                </m:r>
                              </m:e>
                            </m:d>
                          </m:e>
                          <m:sup>
                            <m:r>
                              <a:rPr lang="en-AU" sz="2400" i="1">
                                <a:latin typeface="Cambria Math" panose="02040503050406030204" pitchFamily="18" charset="0"/>
                                <a:ea typeface="PMingLiU"/>
                              </a:rPr>
                              <m:t>2</m:t>
                            </m:r>
                          </m:sup>
                        </m:sSup>
                        <m:r>
                          <a:rPr lang="en-AU" sz="2400" i="1">
                            <a:latin typeface="Cambria Math" panose="02040503050406030204" pitchFamily="18" charset="0"/>
                            <a:ea typeface="PMingLiU"/>
                          </a:rPr>
                          <m:t>+</m:t>
                        </m:r>
                        <m:sSup>
                          <m:sSupPr>
                            <m:ctrlPr>
                              <a:rPr lang="en-SG" sz="2400" i="1">
                                <a:latin typeface="Cambria Math" panose="02040503050406030204" pitchFamily="18" charset="0"/>
                                <a:ea typeface="PMingLiU"/>
                              </a:rPr>
                            </m:ctrlPr>
                          </m:sSupPr>
                          <m:e>
                            <m:d>
                              <m:dPr>
                                <m:ctrlPr>
                                  <a:rPr lang="en-SG" sz="2400" i="1">
                                    <a:latin typeface="Cambria Math" panose="02040503050406030204" pitchFamily="18" charset="0"/>
                                    <a:ea typeface="PMingLiU"/>
                                  </a:rPr>
                                </m:ctrlPr>
                              </m:dPr>
                              <m:e>
                                <m:r>
                                  <a:rPr lang="en-AU" sz="2400" i="1">
                                    <a:latin typeface="Cambria Math" panose="02040503050406030204" pitchFamily="18" charset="0"/>
                                    <a:ea typeface="PMingLiU"/>
                                  </a:rPr>
                                  <m:t>2.5−2</m:t>
                                </m:r>
                              </m:e>
                            </m:d>
                          </m:e>
                          <m:sup>
                            <m:r>
                              <a:rPr lang="en-AU" sz="2400" i="1">
                                <a:latin typeface="Cambria Math" panose="02040503050406030204" pitchFamily="18" charset="0"/>
                                <a:ea typeface="PMingLiU"/>
                              </a:rPr>
                              <m:t>2</m:t>
                            </m:r>
                          </m:sup>
                        </m:sSup>
                        <m:r>
                          <a:rPr lang="en-AU" sz="2400" i="1">
                            <a:latin typeface="Cambria Math" panose="02040503050406030204" pitchFamily="18" charset="0"/>
                            <a:ea typeface="PMingLiU"/>
                          </a:rPr>
                          <m:t>+</m:t>
                        </m:r>
                        <m:sSup>
                          <m:sSupPr>
                            <m:ctrlPr>
                              <a:rPr lang="en-SG" sz="2400" i="1">
                                <a:latin typeface="Cambria Math" panose="02040503050406030204" pitchFamily="18" charset="0"/>
                                <a:ea typeface="PMingLiU"/>
                              </a:rPr>
                            </m:ctrlPr>
                          </m:sSupPr>
                          <m:e>
                            <m:d>
                              <m:dPr>
                                <m:ctrlPr>
                                  <a:rPr lang="en-SG" sz="2400" i="1">
                                    <a:latin typeface="Cambria Math" panose="02040503050406030204" pitchFamily="18" charset="0"/>
                                    <a:ea typeface="PMingLiU"/>
                                  </a:rPr>
                                </m:ctrlPr>
                              </m:dPr>
                              <m:e>
                                <m:r>
                                  <a:rPr lang="en-AU" sz="2400" i="1">
                                    <a:latin typeface="Cambria Math" panose="02040503050406030204" pitchFamily="18" charset="0"/>
                                    <a:ea typeface="PMingLiU"/>
                                  </a:rPr>
                                  <m:t>2.5−3</m:t>
                                </m:r>
                              </m:e>
                            </m:d>
                          </m:e>
                          <m:sup>
                            <m:r>
                              <a:rPr lang="en-US" sz="2400" b="0" i="1" smtClean="0">
                                <a:latin typeface="Cambria Math" panose="02040503050406030204" pitchFamily="18" charset="0"/>
                                <a:ea typeface="PMingLiU"/>
                              </a:rPr>
                              <m:t>2</m:t>
                            </m:r>
                          </m:sup>
                        </m:sSup>
                        <m:r>
                          <a:rPr lang="en-AU" sz="2400" i="1">
                            <a:latin typeface="Cambria Math" panose="02040503050406030204" pitchFamily="18" charset="0"/>
                            <a:ea typeface="PMingLiU"/>
                          </a:rPr>
                          <m:t>+</m:t>
                        </m:r>
                        <m:sSup>
                          <m:sSupPr>
                            <m:ctrlPr>
                              <a:rPr lang="en-SG" sz="2400" i="1">
                                <a:latin typeface="Cambria Math" panose="02040503050406030204" pitchFamily="18" charset="0"/>
                                <a:ea typeface="PMingLiU"/>
                              </a:rPr>
                            </m:ctrlPr>
                          </m:sSupPr>
                          <m:e>
                            <m:d>
                              <m:dPr>
                                <m:ctrlPr>
                                  <a:rPr lang="en-SG" sz="2400" i="1">
                                    <a:latin typeface="Cambria Math" panose="02040503050406030204" pitchFamily="18" charset="0"/>
                                    <a:ea typeface="PMingLiU"/>
                                  </a:rPr>
                                </m:ctrlPr>
                              </m:dPr>
                              <m:e>
                                <m:r>
                                  <a:rPr lang="en-AU" sz="2400" i="1">
                                    <a:latin typeface="Cambria Math" panose="02040503050406030204" pitchFamily="18" charset="0"/>
                                    <a:ea typeface="PMingLiU"/>
                                  </a:rPr>
                                  <m:t>2.5−4</m:t>
                                </m:r>
                              </m:e>
                            </m:d>
                          </m:e>
                          <m:sup>
                            <m:r>
                              <a:rPr lang="en-AU" sz="2400" i="1">
                                <a:latin typeface="Cambria Math" panose="02040503050406030204" pitchFamily="18" charset="0"/>
                                <a:ea typeface="PMingLiU"/>
                              </a:rPr>
                              <m:t>2</m:t>
                            </m:r>
                          </m:sup>
                        </m:sSup>
                      </m:num>
                      <m:den>
                        <m:r>
                          <a:rPr lang="en-AU" sz="2400" i="1">
                            <a:latin typeface="Cambria Math" panose="02040503050406030204" pitchFamily="18" charset="0"/>
                            <a:ea typeface="PMingLiU"/>
                          </a:rPr>
                          <m:t>4</m:t>
                        </m:r>
                      </m:den>
                    </m:f>
                    <m:r>
                      <a:rPr lang="en-AU" sz="2400" i="1">
                        <a:latin typeface="Cambria Math" panose="02040503050406030204" pitchFamily="18" charset="0"/>
                        <a:ea typeface="PMingLiU"/>
                      </a:rPr>
                      <m:t>=1.25</m:t>
                    </m:r>
                  </m:oMath>
                </a14:m>
                <a:endParaRPr lang="en-SG" sz="2400" dirty="0">
                  <a:effectLst/>
                  <a:latin typeface="Verdana" panose="020B0604030504040204" pitchFamily="34" charset="0"/>
                  <a:ea typeface="Verdana" panose="020B0604030504040204" pitchFamily="34" charset="0"/>
                  <a:cs typeface="Verdana" panose="020B0604030504040204" pitchFamily="34" charset="0"/>
                </a:endParaRPr>
              </a:p>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 </a:t>
                </a:r>
                <a:endParaRPr lang="en-SG" sz="2400" dirty="0">
                  <a:effectLst/>
                  <a:latin typeface="Verdana" panose="020B0604030504040204" pitchFamily="34" charset="0"/>
                  <a:ea typeface="Verdana" panose="020B0604030504040204" pitchFamily="34" charset="0"/>
                  <a:cs typeface="Verdana" panose="020B0604030504040204" pitchFamily="34" charset="0"/>
                </a:endParaRPr>
              </a:p>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Since there are 4 sub-puzzle, the total variance = 5</a:t>
                </a:r>
                <a:endParaRPr lang="en-SG" sz="2400" dirty="0">
                  <a:effectLst/>
                  <a:latin typeface="Verdana" panose="020B0604030504040204" pitchFamily="34" charset="0"/>
                  <a:ea typeface="Verdana" panose="020B0604030504040204" pitchFamily="34" charset="0"/>
                  <a:cs typeface="Verdana" panose="020B0604030504040204" pitchFamily="34" charset="0"/>
                </a:endParaRPr>
              </a:p>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 </a:t>
                </a:r>
                <a:endParaRPr lang="en-SG" sz="2400" dirty="0">
                  <a:effectLst/>
                  <a:latin typeface="Verdana" panose="020B0604030504040204" pitchFamily="34" charset="0"/>
                  <a:ea typeface="Verdana" panose="020B0604030504040204" pitchFamily="34" charset="0"/>
                  <a:cs typeface="Verdana" panose="020B0604030504040204" pitchFamily="34" charset="0"/>
                </a:endParaRPr>
              </a:p>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Hence the standard deviation = </a:t>
                </a:r>
                <a14:m>
                  <m:oMath xmlns:m="http://schemas.openxmlformats.org/officeDocument/2006/math">
                    <m:r>
                      <a:rPr lang="en-AU" sz="2400" i="1">
                        <a:latin typeface="Cambria Math" panose="02040503050406030204" pitchFamily="18" charset="0"/>
                        <a:ea typeface="PMingLiU"/>
                      </a:rPr>
                      <m:t>𝜎</m:t>
                    </m:r>
                    <m:r>
                      <a:rPr lang="en-AU" sz="2400" i="1">
                        <a:latin typeface="Cambria Math" panose="02040503050406030204" pitchFamily="18" charset="0"/>
                        <a:ea typeface="PMingLiU"/>
                      </a:rPr>
                      <m:t>=</m:t>
                    </m:r>
                    <m:rad>
                      <m:radPr>
                        <m:degHide m:val="on"/>
                        <m:ctrlPr>
                          <a:rPr lang="en-SG" sz="2400" i="1">
                            <a:latin typeface="Cambria Math" panose="02040503050406030204" pitchFamily="18" charset="0"/>
                            <a:ea typeface="PMingLiU"/>
                          </a:rPr>
                        </m:ctrlPr>
                      </m:radPr>
                      <m:deg/>
                      <m:e>
                        <m:r>
                          <a:rPr lang="en-AU" sz="2400" i="1">
                            <a:latin typeface="Cambria Math" panose="02040503050406030204" pitchFamily="18" charset="0"/>
                            <a:ea typeface="PMingLiU"/>
                          </a:rPr>
                          <m:t>5</m:t>
                        </m:r>
                      </m:e>
                    </m:rad>
                    <m:r>
                      <a:rPr lang="en-AU" sz="2400" i="1">
                        <a:latin typeface="Cambria Math" panose="02040503050406030204" pitchFamily="18" charset="0"/>
                        <a:ea typeface="PMingLiU"/>
                      </a:rPr>
                      <m:t>≈2.24.</m:t>
                    </m:r>
                  </m:oMath>
                </a14:m>
                <a:endParaRPr lang="en-SG" sz="2400" dirty="0">
                  <a:effectLst/>
                  <a:latin typeface="Verdana" panose="020B0604030504040204" pitchFamily="34" charset="0"/>
                  <a:ea typeface="Verdana" panose="020B0604030504040204" pitchFamily="34" charset="0"/>
                  <a:cs typeface="Verdana" panose="020B0604030504040204" pitchFamily="34" charset="0"/>
                </a:endParaRPr>
              </a:p>
            </p:txBody>
          </p:sp>
        </mc:Choice>
        <mc:Fallback>
          <p:sp>
            <p:nvSpPr>
              <p:cNvPr id="5" name="Rectangle 4"/>
              <p:cNvSpPr>
                <a:spLocks noRot="1" noChangeAspect="1" noMove="1" noResize="1" noEditPoints="1" noAdjustHandles="1" noChangeArrowheads="1" noChangeShapeType="1" noTextEdit="1"/>
              </p:cNvSpPr>
              <p:nvPr/>
            </p:nvSpPr>
            <p:spPr>
              <a:xfrm>
                <a:off x="457200" y="1600200"/>
                <a:ext cx="8229600" cy="2214261"/>
              </a:xfrm>
              <a:prstGeom prst="rect">
                <a:avLst/>
              </a:prstGeom>
              <a:blipFill>
                <a:blip r:embed="rId2"/>
                <a:stretch>
                  <a:fillRect l="-1111" r="-222" b="-3306"/>
                </a:stretch>
              </a:blipFill>
            </p:spPr>
            <p:txBody>
              <a:bodyPr/>
              <a:lstStyle/>
              <a:p>
                <a:r>
                  <a:rPr lang="en-GB">
                    <a:noFill/>
                  </a:rPr>
                  <a:t> </a:t>
                </a:r>
              </a:p>
            </p:txBody>
          </p:sp>
        </mc:Fallback>
      </mc:AlternateContent>
    </p:spTree>
    <p:extLst>
      <p:ext uri="{BB962C8B-B14F-4D97-AF65-F5344CB8AC3E}">
        <p14:creationId xmlns:p14="http://schemas.microsoft.com/office/powerpoint/2010/main" val="427865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Standard Deviation, Variance and Mean</a:t>
            </a:r>
          </a:p>
        </p:txBody>
      </p:sp>
      <p:sp>
        <p:nvSpPr>
          <p:cNvPr id="3" name="Content Placeholder 2"/>
          <p:cNvSpPr>
            <a:spLocks noGrp="1"/>
          </p:cNvSpPr>
          <p:nvPr>
            <p:ph idx="1"/>
          </p:nvPr>
        </p:nvSpPr>
        <p:spPr/>
        <p:txBody>
          <a:bodyPr/>
          <a:lstStyle/>
          <a:p>
            <a:pPr marL="0" indent="0">
              <a:buNone/>
            </a:pPr>
            <a:r>
              <a:rPr lang="en-AU" dirty="0">
                <a:solidFill>
                  <a:schemeClr val="accent3">
                    <a:lumMod val="50000"/>
                  </a:schemeClr>
                </a:solidFill>
              </a:rPr>
              <a:t>To compute the standard deviation for the distribution of the number of hashes needed, you need to use the standard deviation formula. Both </a:t>
            </a:r>
            <a:r>
              <a:rPr lang="en-AU" dirty="0">
                <a:solidFill>
                  <a:srgbClr val="FF0000"/>
                </a:solidFill>
                <a:highlight>
                  <a:srgbClr val="FFFF00"/>
                </a:highlight>
              </a:rPr>
              <a:t>population </a:t>
            </a:r>
            <a:r>
              <a:rPr lang="en-AU" dirty="0">
                <a:solidFill>
                  <a:schemeClr val="accent3">
                    <a:lumMod val="50000"/>
                  </a:schemeClr>
                </a:solidFill>
              </a:rPr>
              <a:t>or sample standard deviation can be used.</a:t>
            </a:r>
          </a:p>
          <a:p>
            <a:pPr marL="0" indent="0">
              <a:buNone/>
            </a:pPr>
            <a:endParaRPr lang="en-AU" dirty="0">
              <a:solidFill>
                <a:schemeClr val="accent3">
                  <a:lumMod val="50000"/>
                </a:schemeClr>
              </a:solidFill>
            </a:endParaRPr>
          </a:p>
          <a:p>
            <a:pPr marL="0" indent="0">
              <a:buNone/>
            </a:pPr>
            <a:r>
              <a:rPr lang="en-AU" dirty="0">
                <a:solidFill>
                  <a:schemeClr val="accent3">
                    <a:lumMod val="50000"/>
                  </a:schemeClr>
                </a:solidFill>
              </a:rPr>
              <a:t>I will explain based on population standard deviation because that’s what specified in the assignment question.</a:t>
            </a:r>
            <a:endParaRPr lang="en-SG" dirty="0">
              <a:solidFill>
                <a:schemeClr val="accent3">
                  <a:lumMod val="50000"/>
                </a:schemeClr>
              </a:solidFill>
            </a:endParaRPr>
          </a:p>
        </p:txBody>
      </p:sp>
      <p:sp>
        <p:nvSpPr>
          <p:cNvPr id="4" name="Slide Number Placeholder 3"/>
          <p:cNvSpPr>
            <a:spLocks noGrp="1"/>
          </p:cNvSpPr>
          <p:nvPr>
            <p:ph type="sldNum" sz="quarter" idx="12"/>
          </p:nvPr>
        </p:nvSpPr>
        <p:spPr/>
        <p:txBody>
          <a:bodyPr/>
          <a:lstStyle/>
          <a:p>
            <a:fld id="{E2C47F1E-AC7B-4302-B773-36DEFE2CC4A8}" type="slidenum">
              <a:rPr lang="en-US" smtClean="0"/>
              <a:pPr/>
              <a:t>2</a:t>
            </a:fld>
            <a:endParaRPr lang="en-US" dirty="0"/>
          </a:p>
        </p:txBody>
      </p:sp>
    </p:spTree>
    <p:extLst>
      <p:ext uri="{BB962C8B-B14F-4D97-AF65-F5344CB8AC3E}">
        <p14:creationId xmlns:p14="http://schemas.microsoft.com/office/powerpoint/2010/main" val="274931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Standard Deviation, Variance and Mean</a:t>
            </a:r>
          </a:p>
        </p:txBody>
      </p:sp>
      <p:sp>
        <p:nvSpPr>
          <p:cNvPr id="3" name="Content Placeholder 2"/>
          <p:cNvSpPr>
            <a:spLocks noGrp="1"/>
          </p:cNvSpPr>
          <p:nvPr>
            <p:ph idx="1"/>
          </p:nvPr>
        </p:nvSpPr>
        <p:spPr/>
        <p:txBody>
          <a:bodyPr/>
          <a:lstStyle/>
          <a:p>
            <a:pPr marL="0" indent="0">
              <a:buNone/>
            </a:pPr>
            <a:r>
              <a:rPr lang="en-SG" dirty="0"/>
              <a:t>Definition:</a:t>
            </a:r>
          </a:p>
          <a:p>
            <a:pPr marL="0" indent="0">
              <a:buNone/>
            </a:pPr>
            <a:endParaRPr lang="en-SG" dirty="0"/>
          </a:p>
          <a:p>
            <a:pPr marL="0" indent="0">
              <a:buNone/>
            </a:pPr>
            <a:r>
              <a:rPr lang="en-AU" b="1" dirty="0">
                <a:solidFill>
                  <a:srgbClr val="C00000"/>
                </a:solidFill>
              </a:rPr>
              <a:t>Standard deviation </a:t>
            </a:r>
            <a:r>
              <a:rPr lang="en-AU" dirty="0"/>
              <a:t>is a measure of how spread out numbers are. It is computed as the square root of the </a:t>
            </a:r>
            <a:r>
              <a:rPr lang="en-AU" b="1" dirty="0">
                <a:solidFill>
                  <a:schemeClr val="accent6">
                    <a:lumMod val="75000"/>
                  </a:schemeClr>
                </a:solidFill>
              </a:rPr>
              <a:t>variance</a:t>
            </a:r>
            <a:r>
              <a:rPr lang="en-AU" dirty="0"/>
              <a:t>, that is,</a:t>
            </a:r>
            <a:r>
              <a:rPr lang="en-SG" dirty="0"/>
              <a:t> </a:t>
            </a:r>
          </a:p>
        </p:txBody>
      </p:sp>
      <p:sp>
        <p:nvSpPr>
          <p:cNvPr id="4" name="Slide Number Placeholder 3"/>
          <p:cNvSpPr>
            <a:spLocks noGrp="1"/>
          </p:cNvSpPr>
          <p:nvPr>
            <p:ph type="sldNum" sz="quarter" idx="12"/>
          </p:nvPr>
        </p:nvSpPr>
        <p:spPr/>
        <p:txBody>
          <a:bodyPr/>
          <a:lstStyle/>
          <a:p>
            <a:fld id="{E2C47F1E-AC7B-4302-B773-36DEFE2CC4A8}" type="slidenum">
              <a:rPr lang="en-US" smtClean="0"/>
              <a:pPr/>
              <a:t>3</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491014" y="3799207"/>
                <a:ext cx="6128986" cy="478785"/>
              </a:xfrm>
              <a:prstGeom prst="rect">
                <a:avLst/>
              </a:prstGeom>
              <a:solidFill>
                <a:schemeClr val="tx2">
                  <a:lumMod val="20000"/>
                  <a:lumOff val="80000"/>
                </a:schemeClr>
              </a:solidFill>
              <a:ln>
                <a:solidFill>
                  <a:srgbClr val="C0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b="0" i="1" smtClean="0">
                          <a:solidFill>
                            <a:srgbClr val="C00000"/>
                          </a:solidFill>
                          <a:latin typeface="Cambria Math" panose="02040503050406030204" pitchFamily="18" charset="0"/>
                        </a:rPr>
                        <m:t>𝑆𝑡𝑎𝑛𝑑𝑎𝑟𝑑</m:t>
                      </m:r>
                      <m:r>
                        <a:rPr lang="en-SG" sz="2800" b="0" i="1" smtClean="0">
                          <a:solidFill>
                            <a:srgbClr val="C00000"/>
                          </a:solidFill>
                          <a:latin typeface="Cambria Math" panose="02040503050406030204" pitchFamily="18" charset="0"/>
                        </a:rPr>
                        <m:t> </m:t>
                      </m:r>
                      <m:r>
                        <a:rPr lang="en-SG" sz="2800" b="0" i="1" smtClean="0">
                          <a:solidFill>
                            <a:srgbClr val="C00000"/>
                          </a:solidFill>
                          <a:latin typeface="Cambria Math" panose="02040503050406030204" pitchFamily="18" charset="0"/>
                        </a:rPr>
                        <m:t>𝑑𝑒𝑣𝑖𝑎𝑡𝑖𝑜𝑛</m:t>
                      </m:r>
                      <m:r>
                        <a:rPr lang="en-SG" sz="2800" b="0" i="1" smtClean="0">
                          <a:solidFill>
                            <a:srgbClr val="C00000"/>
                          </a:solidFill>
                          <a:latin typeface="Cambria Math" panose="02040503050406030204" pitchFamily="18" charset="0"/>
                        </a:rPr>
                        <m:t>=</m:t>
                      </m:r>
                      <m:r>
                        <a:rPr lang="en-SG" sz="2800" b="0" i="1" smtClean="0">
                          <a:solidFill>
                            <a:srgbClr val="C00000"/>
                          </a:solidFill>
                          <a:latin typeface="Cambria Math" panose="02040503050406030204" pitchFamily="18" charset="0"/>
                          <a:ea typeface="Cambria Math" panose="02040503050406030204" pitchFamily="18" charset="0"/>
                        </a:rPr>
                        <m:t>𝜎</m:t>
                      </m:r>
                      <m:r>
                        <a:rPr lang="en-SG" sz="2800" b="0" i="1" smtClean="0">
                          <a:solidFill>
                            <a:srgbClr val="C00000"/>
                          </a:solidFill>
                          <a:latin typeface="Cambria Math" panose="02040503050406030204" pitchFamily="18" charset="0"/>
                          <a:ea typeface="Cambria Math" panose="02040503050406030204" pitchFamily="18" charset="0"/>
                        </a:rPr>
                        <m:t>=</m:t>
                      </m:r>
                      <m:rad>
                        <m:radPr>
                          <m:degHide m:val="on"/>
                          <m:ctrlPr>
                            <a:rPr lang="en-SG" sz="2800" b="0" i="1" smtClean="0">
                              <a:solidFill>
                                <a:srgbClr val="C00000"/>
                              </a:solidFill>
                              <a:latin typeface="Cambria Math" panose="02040503050406030204" pitchFamily="18" charset="0"/>
                              <a:ea typeface="Cambria Math" panose="02040503050406030204" pitchFamily="18" charset="0"/>
                            </a:rPr>
                          </m:ctrlPr>
                        </m:radPr>
                        <m:deg/>
                        <m:e>
                          <m:r>
                            <a:rPr lang="en-SG" sz="2800" b="0" i="1" smtClean="0">
                              <a:solidFill>
                                <a:schemeClr val="accent6">
                                  <a:lumMod val="75000"/>
                                </a:schemeClr>
                              </a:solidFill>
                              <a:latin typeface="Cambria Math" panose="02040503050406030204" pitchFamily="18" charset="0"/>
                              <a:ea typeface="Cambria Math" panose="02040503050406030204" pitchFamily="18" charset="0"/>
                            </a:rPr>
                            <m:t>𝑉𝑎𝑟𝑖𝑎𝑛𝑐𝑒</m:t>
                          </m:r>
                        </m:e>
                      </m:rad>
                    </m:oMath>
                  </m:oMathPara>
                </a14:m>
                <a:endParaRPr lang="en-SG" sz="28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491014" y="3799207"/>
                <a:ext cx="6128986" cy="478785"/>
              </a:xfrm>
              <a:prstGeom prst="rect">
                <a:avLst/>
              </a:prstGeom>
              <a:blipFill>
                <a:blip r:embed="rId2"/>
                <a:stretch>
                  <a:fillRect/>
                </a:stretch>
              </a:blipFill>
              <a:ln>
                <a:solidFill>
                  <a:srgbClr val="C00000"/>
                </a:solidFill>
              </a:ln>
            </p:spPr>
            <p:txBody>
              <a:bodyPr/>
              <a:lstStyle/>
              <a:p>
                <a:r>
                  <a:rPr lang="en-SG">
                    <a:noFill/>
                  </a:rPr>
                  <a:t> </a:t>
                </a:r>
              </a:p>
            </p:txBody>
          </p:sp>
        </mc:Fallback>
      </mc:AlternateContent>
      <p:sp>
        <p:nvSpPr>
          <p:cNvPr id="7" name="TextBox 6"/>
          <p:cNvSpPr txBox="1"/>
          <p:nvPr/>
        </p:nvSpPr>
        <p:spPr>
          <a:xfrm>
            <a:off x="457200" y="4648200"/>
            <a:ext cx="8305800" cy="830997"/>
          </a:xfrm>
          <a:prstGeom prst="rect">
            <a:avLst/>
          </a:prstGeom>
          <a:noFill/>
        </p:spPr>
        <p:txBody>
          <a:bodyPr wrap="square" rtlCol="0">
            <a:spAutoFit/>
          </a:bodyPr>
          <a:lstStyle/>
          <a:p>
            <a:r>
              <a:rPr lang="en-SG" sz="24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Variance</a:t>
            </a:r>
            <a:r>
              <a:rPr lang="en-SG" sz="2400" dirty="0">
                <a:latin typeface="Verdana" panose="020B0604030504040204" pitchFamily="34" charset="0"/>
                <a:ea typeface="Verdana" panose="020B0604030504040204" pitchFamily="34" charset="0"/>
                <a:cs typeface="Verdana" panose="020B0604030504040204" pitchFamily="34" charset="0"/>
              </a:rPr>
              <a:t> is the </a:t>
            </a:r>
            <a:r>
              <a:rPr lang="en-SG" sz="2400" dirty="0">
                <a:solidFill>
                  <a:srgbClr val="FF0000"/>
                </a:solidFill>
                <a:latin typeface="Verdana" panose="020B0604030504040204" pitchFamily="34" charset="0"/>
                <a:ea typeface="Verdana" panose="020B0604030504040204" pitchFamily="34" charset="0"/>
                <a:cs typeface="Verdana" panose="020B0604030504040204" pitchFamily="34" charset="0"/>
              </a:rPr>
              <a:t>average</a:t>
            </a:r>
            <a:r>
              <a:rPr lang="en-SG" sz="2400" dirty="0">
                <a:latin typeface="Verdana" panose="020B0604030504040204" pitchFamily="34" charset="0"/>
                <a:ea typeface="Verdana" panose="020B0604030504040204" pitchFamily="34" charset="0"/>
                <a:cs typeface="Verdana" panose="020B0604030504040204" pitchFamily="34" charset="0"/>
              </a:rPr>
              <a:t> of the </a:t>
            </a:r>
            <a:r>
              <a:rPr lang="en-SG" sz="2400" b="1" dirty="0">
                <a:solidFill>
                  <a:srgbClr val="00B050"/>
                </a:solidFill>
                <a:latin typeface="Verdana" panose="020B0604030504040204" pitchFamily="34" charset="0"/>
                <a:ea typeface="Verdana" panose="020B0604030504040204" pitchFamily="34" charset="0"/>
                <a:cs typeface="Verdana" panose="020B0604030504040204" pitchFamily="34" charset="0"/>
              </a:rPr>
              <a:t>square differences</a:t>
            </a:r>
            <a:r>
              <a:rPr lang="en-SG" sz="2400" dirty="0">
                <a:latin typeface="Verdana" panose="020B0604030504040204" pitchFamily="34" charset="0"/>
                <a:ea typeface="Verdana" panose="020B0604030504040204" pitchFamily="34" charset="0"/>
                <a:cs typeface="Verdana" panose="020B0604030504040204" pitchFamily="34" charset="0"/>
              </a:rPr>
              <a:t> from the </a:t>
            </a:r>
            <a:r>
              <a:rPr lang="en-SG" sz="2400" b="1" dirty="0">
                <a:solidFill>
                  <a:srgbClr val="7030A0"/>
                </a:solidFill>
                <a:latin typeface="Verdana" panose="020B0604030504040204" pitchFamily="34" charset="0"/>
                <a:ea typeface="Verdana" panose="020B0604030504040204" pitchFamily="34" charset="0"/>
                <a:cs typeface="Verdana" panose="020B0604030504040204" pitchFamily="34" charset="0"/>
              </a:rPr>
              <a:t>mean</a:t>
            </a:r>
            <a:r>
              <a:rPr lang="en-SG" sz="24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438150" y="5657850"/>
            <a:ext cx="8305800" cy="461665"/>
          </a:xfrm>
          <a:prstGeom prst="rect">
            <a:avLst/>
          </a:prstGeom>
          <a:noFill/>
        </p:spPr>
        <p:txBody>
          <a:bodyPr wrap="square" rtlCol="0">
            <a:spAutoFit/>
          </a:bodyPr>
          <a:lstStyle/>
          <a:p>
            <a:r>
              <a:rPr lang="en-SG" sz="2400" b="1" dirty="0">
                <a:solidFill>
                  <a:srgbClr val="7030A0"/>
                </a:solidFill>
                <a:latin typeface="Verdana" panose="020B0604030504040204" pitchFamily="34" charset="0"/>
                <a:ea typeface="Verdana" panose="020B0604030504040204" pitchFamily="34" charset="0"/>
                <a:cs typeface="Verdana" panose="020B0604030504040204" pitchFamily="34" charset="0"/>
              </a:rPr>
              <a:t>Mean</a:t>
            </a:r>
            <a:r>
              <a:rPr lang="en-SG" sz="2400" dirty="0">
                <a:latin typeface="Verdana" panose="020B0604030504040204" pitchFamily="34" charset="0"/>
                <a:ea typeface="Verdana" panose="020B0604030504040204" pitchFamily="34" charset="0"/>
                <a:cs typeface="Verdana" panose="020B0604030504040204" pitchFamily="34" charset="0"/>
              </a:rPr>
              <a:t> is the </a:t>
            </a:r>
            <a:r>
              <a:rPr lang="en-SG" sz="2400" dirty="0">
                <a:solidFill>
                  <a:srgbClr val="FF0000"/>
                </a:solidFill>
                <a:latin typeface="Verdana" panose="020B0604030504040204" pitchFamily="34" charset="0"/>
                <a:ea typeface="Verdana" panose="020B0604030504040204" pitchFamily="34" charset="0"/>
                <a:cs typeface="Verdana" panose="020B0604030504040204" pitchFamily="34" charset="0"/>
              </a:rPr>
              <a:t>average</a:t>
            </a:r>
            <a:r>
              <a:rPr lang="en-SG" sz="2400" dirty="0">
                <a:latin typeface="Verdana" panose="020B0604030504040204" pitchFamily="34" charset="0"/>
                <a:ea typeface="Verdana" panose="020B0604030504040204" pitchFamily="34" charset="0"/>
                <a:cs typeface="Verdana" panose="020B0604030504040204" pitchFamily="34" charset="0"/>
              </a:rPr>
              <a:t> of a set of numbers.</a:t>
            </a:r>
          </a:p>
        </p:txBody>
      </p:sp>
    </p:spTree>
    <p:extLst>
      <p:ext uri="{BB962C8B-B14F-4D97-AF65-F5344CB8AC3E}">
        <p14:creationId xmlns:p14="http://schemas.microsoft.com/office/powerpoint/2010/main" val="308253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Standard Deviation, Variance and Mean</a:t>
            </a:r>
          </a:p>
        </p:txBody>
      </p:sp>
      <p:sp>
        <p:nvSpPr>
          <p:cNvPr id="3" name="Content Placeholder 2"/>
          <p:cNvSpPr>
            <a:spLocks noGrp="1"/>
          </p:cNvSpPr>
          <p:nvPr>
            <p:ph idx="1"/>
          </p:nvPr>
        </p:nvSpPr>
        <p:spPr/>
        <p:txBody>
          <a:bodyPr/>
          <a:lstStyle/>
          <a:p>
            <a:pPr marL="0" indent="0">
              <a:buNone/>
            </a:pPr>
            <a:r>
              <a:rPr lang="en-SG" dirty="0"/>
              <a:t>For example, </a:t>
            </a:r>
            <a:r>
              <a:rPr lang="en-AU" dirty="0"/>
              <a:t>I have 10 numbers; 1, 2, 3, 4, 5, 6, 7, 8, 9, and 10. </a:t>
            </a:r>
          </a:p>
          <a:p>
            <a:pPr marL="0" indent="0">
              <a:buNone/>
            </a:pPr>
            <a:endParaRPr lang="en-AU" dirty="0"/>
          </a:p>
          <a:p>
            <a:pPr marL="0" indent="0">
              <a:buNone/>
            </a:pPr>
            <a:r>
              <a:rPr lang="en-AU" dirty="0"/>
              <a:t>The </a:t>
            </a:r>
            <a:r>
              <a:rPr lang="en-AU" b="1" dirty="0">
                <a:solidFill>
                  <a:srgbClr val="7030A0"/>
                </a:solidFill>
              </a:rPr>
              <a:t>mean</a:t>
            </a:r>
            <a:r>
              <a:rPr lang="en-AU" dirty="0"/>
              <a:t> is the average of these 10 numbers, which is obtained as </a:t>
            </a:r>
            <a:r>
              <a:rPr lang="en-AU" b="1" dirty="0">
                <a:solidFill>
                  <a:srgbClr val="7030A0"/>
                </a:solidFill>
              </a:rPr>
              <a:t>(1 + 2 + 3 + 4 + 5 + 6 + 7 + 8 + 9 + 10) / 10 = 5.5</a:t>
            </a:r>
            <a:r>
              <a:rPr lang="en-AU" dirty="0"/>
              <a:t>. </a:t>
            </a:r>
            <a:endParaRPr lang="en-SG"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4</a:t>
            </a:fld>
            <a:endParaRPr lang="en-US" dirty="0"/>
          </a:p>
        </p:txBody>
      </p:sp>
      <p:sp>
        <p:nvSpPr>
          <p:cNvPr id="5" name="Rectangle 4"/>
          <p:cNvSpPr/>
          <p:nvPr/>
        </p:nvSpPr>
        <p:spPr>
          <a:xfrm>
            <a:off x="457200" y="4495800"/>
            <a:ext cx="4709944" cy="461665"/>
          </a:xfrm>
          <a:prstGeom prst="rect">
            <a:avLst/>
          </a:prstGeom>
        </p:spPr>
        <p:txBody>
          <a:bodyPr wrap="none">
            <a:spAutoFit/>
          </a:bodyPr>
          <a:lstStyle/>
          <a:p>
            <a:r>
              <a:rPr lang="en-AU" sz="2400" dirty="0">
                <a:latin typeface="Verdana" panose="020B0604030504040204" pitchFamily="34" charset="0"/>
                <a:ea typeface="Verdana" panose="020B0604030504040204" pitchFamily="34" charset="0"/>
                <a:cs typeface="Verdana" panose="020B0604030504040204" pitchFamily="34" charset="0"/>
              </a:rPr>
              <a:t>The </a:t>
            </a:r>
            <a:r>
              <a:rPr lang="en-AU" sz="24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variance</a:t>
            </a:r>
            <a:r>
              <a:rPr lang="en-AU" sz="2400" b="1" dirty="0">
                <a:latin typeface="Verdana" panose="020B0604030504040204" pitchFamily="34" charset="0"/>
                <a:ea typeface="Verdana" panose="020B0604030504040204" pitchFamily="34" charset="0"/>
                <a:cs typeface="Verdana" panose="020B0604030504040204" pitchFamily="34" charset="0"/>
              </a:rPr>
              <a:t> </a:t>
            </a:r>
            <a:r>
              <a:rPr lang="en-AU" sz="2400" dirty="0">
                <a:latin typeface="Verdana" panose="020B0604030504040204" pitchFamily="34" charset="0"/>
                <a:ea typeface="Verdana" panose="020B0604030504040204" pitchFamily="34" charset="0"/>
                <a:cs typeface="Verdana" panose="020B0604030504040204" pitchFamily="34" charset="0"/>
              </a:rPr>
              <a:t>is then equals </a:t>
            </a:r>
          </a:p>
        </p:txBody>
      </p:sp>
      <mc:AlternateContent xmlns:mc="http://schemas.openxmlformats.org/markup-compatibility/2006" xmlns:a14="http://schemas.microsoft.com/office/drawing/2010/main">
        <mc:Choice Requires="a14">
          <p:sp>
            <p:nvSpPr>
              <p:cNvPr id="6" name="TextBox 5"/>
              <p:cNvSpPr txBox="1"/>
              <p:nvPr/>
            </p:nvSpPr>
            <p:spPr>
              <a:xfrm>
                <a:off x="623455" y="5123915"/>
                <a:ext cx="7910945" cy="370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SG" sz="1200" i="1" smtClean="0">
                              <a:solidFill>
                                <a:schemeClr val="accent6">
                                  <a:lumMod val="75000"/>
                                </a:schemeClr>
                              </a:solidFill>
                              <a:latin typeface="Cambria Math" panose="02040503050406030204" pitchFamily="18" charset="0"/>
                            </a:rPr>
                          </m:ctrlPr>
                        </m:fPr>
                        <m:num>
                          <m:sSup>
                            <m:sSupPr>
                              <m:ctrlPr>
                                <a:rPr lang="en-SG" sz="1200" i="1" smtClean="0">
                                  <a:solidFill>
                                    <a:schemeClr val="accent6">
                                      <a:lumMod val="75000"/>
                                    </a:schemeClr>
                                  </a:solidFill>
                                  <a:latin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rPr>
                                    <m:t>5.5−1</m:t>
                                  </m:r>
                                </m:e>
                              </m:d>
                            </m:e>
                            <m:sup>
                              <m:r>
                                <a:rPr lang="en-SG" sz="1200" b="0" i="1" smtClean="0">
                                  <a:solidFill>
                                    <a:schemeClr val="accent6">
                                      <a:lumMod val="75000"/>
                                    </a:schemeClr>
                                  </a:solidFill>
                                  <a:latin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5.5−2</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5.5−3</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5.5−4</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5.5−5</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5.5−6</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5.5−7</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5.5−8</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5.5−9</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r>
                            <a:rPr lang="en-SG" sz="1200" i="1" smtClean="0">
                              <a:solidFill>
                                <a:schemeClr val="accent6">
                                  <a:lumMod val="75000"/>
                                </a:schemeClr>
                              </a:solidFill>
                              <a:latin typeface="Cambria Math" panose="02040503050406030204" pitchFamily="18" charset="0"/>
                              <a:ea typeface="Cambria Math" panose="02040503050406030204" pitchFamily="18" charset="0"/>
                            </a:rPr>
                            <m:t>+</m:t>
                          </m:r>
                          <m:sSup>
                            <m:sSup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sSupPr>
                            <m:e>
                              <m:d>
                                <m:dPr>
                                  <m:ctrlPr>
                                    <a:rPr lang="en-SG" sz="1200" i="1" smtClean="0">
                                      <a:solidFill>
                                        <a:schemeClr val="accent6">
                                          <a:lumMod val="75000"/>
                                        </a:schemeClr>
                                      </a:solidFill>
                                      <a:latin typeface="Cambria Math" panose="02040503050406030204" pitchFamily="18" charset="0"/>
                                      <a:ea typeface="Cambria Math" panose="02040503050406030204" pitchFamily="18" charset="0"/>
                                    </a:rPr>
                                  </m:ctrlPr>
                                </m:dPr>
                                <m:e>
                                  <m:r>
                                    <a:rPr lang="en-SG" sz="1200" b="0" i="1" smtClean="0">
                                      <a:solidFill>
                                        <a:schemeClr val="accent6">
                                          <a:lumMod val="75000"/>
                                        </a:schemeClr>
                                      </a:solidFill>
                                      <a:latin typeface="Cambria Math" panose="02040503050406030204" pitchFamily="18" charset="0"/>
                                      <a:ea typeface="Cambria Math" panose="02040503050406030204" pitchFamily="18" charset="0"/>
                                    </a:rPr>
                                    <m:t>5.5−10</m:t>
                                  </m:r>
                                </m:e>
                              </m:d>
                            </m:e>
                            <m:sup>
                              <m:r>
                                <a:rPr lang="en-SG" sz="1200" b="0" i="1" smtClean="0">
                                  <a:solidFill>
                                    <a:schemeClr val="accent6">
                                      <a:lumMod val="75000"/>
                                    </a:schemeClr>
                                  </a:solidFill>
                                  <a:latin typeface="Cambria Math" panose="02040503050406030204" pitchFamily="18" charset="0"/>
                                  <a:ea typeface="Cambria Math" panose="02040503050406030204" pitchFamily="18" charset="0"/>
                                </a:rPr>
                                <m:t>2</m:t>
                              </m:r>
                            </m:sup>
                          </m:sSup>
                        </m:num>
                        <m:den>
                          <m:r>
                            <a:rPr lang="en-SG" sz="1200" b="0" i="1" smtClean="0">
                              <a:solidFill>
                                <a:schemeClr val="accent6">
                                  <a:lumMod val="75000"/>
                                </a:schemeClr>
                              </a:solidFill>
                              <a:latin typeface="Cambria Math" panose="02040503050406030204" pitchFamily="18" charset="0"/>
                            </a:rPr>
                            <m:t>10</m:t>
                          </m:r>
                        </m:den>
                      </m:f>
                    </m:oMath>
                  </m:oMathPara>
                </a14:m>
                <a:endParaRPr lang="en-SG" sz="1200" dirty="0">
                  <a:solidFill>
                    <a:schemeClr val="accent6">
                      <a:lumMod val="75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3455" y="5123915"/>
                <a:ext cx="7910945" cy="370551"/>
              </a:xfrm>
              <a:prstGeom prst="rect">
                <a:avLst/>
              </a:prstGeom>
              <a:blipFill>
                <a:blip r:embed="rId2"/>
                <a:stretch>
                  <a:fillRect r="-6009" b="-15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23455" y="5570666"/>
                <a:ext cx="1087349"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SG" sz="2400" b="0" i="1" smtClean="0">
                          <a:solidFill>
                            <a:schemeClr val="accent6">
                              <a:lumMod val="75000"/>
                            </a:schemeClr>
                          </a:solidFill>
                          <a:latin typeface="Cambria Math" panose="02040503050406030204" pitchFamily="18" charset="0"/>
                        </a:rPr>
                        <m:t>=</m:t>
                      </m:r>
                      <m:r>
                        <a:rPr lang="en-SG" sz="2400" b="1" i="1" smtClean="0">
                          <a:solidFill>
                            <a:schemeClr val="accent6">
                              <a:lumMod val="75000"/>
                            </a:schemeClr>
                          </a:solidFill>
                          <a:latin typeface="Cambria Math" panose="02040503050406030204" pitchFamily="18" charset="0"/>
                        </a:rPr>
                        <m:t>𝟖</m:t>
                      </m:r>
                      <m:r>
                        <a:rPr lang="en-SG" sz="2400" b="1" i="1" smtClean="0">
                          <a:solidFill>
                            <a:schemeClr val="accent6">
                              <a:lumMod val="75000"/>
                            </a:schemeClr>
                          </a:solidFill>
                          <a:latin typeface="Cambria Math" panose="02040503050406030204" pitchFamily="18" charset="0"/>
                        </a:rPr>
                        <m:t>.</m:t>
                      </m:r>
                      <m:r>
                        <a:rPr lang="en-SG" sz="2400" b="1" i="1" smtClean="0">
                          <a:solidFill>
                            <a:schemeClr val="accent6">
                              <a:lumMod val="75000"/>
                            </a:schemeClr>
                          </a:solidFill>
                          <a:latin typeface="Cambria Math" panose="02040503050406030204" pitchFamily="18" charset="0"/>
                        </a:rPr>
                        <m:t>𝟐𝟓</m:t>
                      </m:r>
                    </m:oMath>
                  </m:oMathPara>
                </a14:m>
                <a:endParaRPr lang="en-SG" sz="24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23455" y="5570666"/>
                <a:ext cx="1087349" cy="369332"/>
              </a:xfrm>
              <a:prstGeom prst="rect">
                <a:avLst/>
              </a:prstGeom>
              <a:blipFill>
                <a:blip r:embed="rId3"/>
                <a:stretch>
                  <a:fillRect l="-6145" b="-11667"/>
                </a:stretch>
              </a:blipFill>
            </p:spPr>
            <p:txBody>
              <a:bodyPr/>
              <a:lstStyle/>
              <a:p>
                <a:r>
                  <a:rPr lang="en-SG">
                    <a:noFill/>
                  </a:rPr>
                  <a:t> </a:t>
                </a:r>
              </a:p>
            </p:txBody>
          </p:sp>
        </mc:Fallback>
      </mc:AlternateContent>
    </p:spTree>
    <p:extLst>
      <p:ext uri="{BB962C8B-B14F-4D97-AF65-F5344CB8AC3E}">
        <p14:creationId xmlns:p14="http://schemas.microsoft.com/office/powerpoint/2010/main" val="377124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Standard Deviation, Variance and Mean</a:t>
            </a:r>
          </a:p>
        </p:txBody>
      </p:sp>
      <p:sp>
        <p:nvSpPr>
          <p:cNvPr id="3" name="Content Placeholder 2"/>
          <p:cNvSpPr>
            <a:spLocks noGrp="1"/>
          </p:cNvSpPr>
          <p:nvPr>
            <p:ph idx="1"/>
          </p:nvPr>
        </p:nvSpPr>
        <p:spPr/>
        <p:txBody>
          <a:bodyPr>
            <a:noAutofit/>
          </a:bodyPr>
          <a:lstStyle/>
          <a:p>
            <a:pPr marL="0" indent="0">
              <a:buNone/>
            </a:pPr>
            <a:r>
              <a:rPr lang="en-AU" dirty="0"/>
              <a:t>The </a:t>
            </a:r>
            <a:r>
              <a:rPr lang="en-AU" b="1" dirty="0">
                <a:solidFill>
                  <a:srgbClr val="C00000"/>
                </a:solidFill>
              </a:rPr>
              <a:t>standard deviation </a:t>
            </a:r>
            <a:r>
              <a:rPr lang="en-AU" dirty="0"/>
              <a:t>is then equals</a:t>
            </a:r>
          </a:p>
          <a:p>
            <a:pPr marL="0" indent="0">
              <a:buNone/>
            </a:pPr>
            <a:endParaRPr lang="en-AU" dirty="0"/>
          </a:p>
          <a:p>
            <a:pPr marL="0" indent="0">
              <a:buNone/>
            </a:pPr>
            <a:endParaRPr lang="en-SG"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5</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616527" y="2253966"/>
                <a:ext cx="6287299" cy="1998496"/>
              </a:xfrm>
              <a:prstGeom prst="rect">
                <a:avLst/>
              </a:prstGeom>
              <a:solidFill>
                <a:schemeClr val="tx2">
                  <a:lumMod val="20000"/>
                  <a:lumOff val="80000"/>
                </a:schemeClr>
              </a:solidFill>
              <a:ln>
                <a:solidFill>
                  <a:srgbClr val="C00000"/>
                </a:solid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SG" sz="2800" b="0" i="1" smtClean="0">
                          <a:solidFill>
                            <a:srgbClr val="C00000"/>
                          </a:solidFill>
                          <a:latin typeface="Cambria Math" panose="02040503050406030204" pitchFamily="18" charset="0"/>
                        </a:rPr>
                        <m:t>𝑆𝑡𝑎𝑛𝑑𝑎𝑟𝑑</m:t>
                      </m:r>
                      <m:r>
                        <a:rPr lang="en-SG" sz="2800" b="0" i="1" smtClean="0">
                          <a:solidFill>
                            <a:srgbClr val="C00000"/>
                          </a:solidFill>
                          <a:latin typeface="Cambria Math" panose="02040503050406030204" pitchFamily="18" charset="0"/>
                        </a:rPr>
                        <m:t> </m:t>
                      </m:r>
                      <m:r>
                        <a:rPr lang="en-SG" sz="2800" b="0" i="1" smtClean="0">
                          <a:solidFill>
                            <a:srgbClr val="C00000"/>
                          </a:solidFill>
                          <a:latin typeface="Cambria Math" panose="02040503050406030204" pitchFamily="18" charset="0"/>
                        </a:rPr>
                        <m:t>𝑑𝑒𝑣𝑖𝑎𝑡𝑖𝑜𝑛</m:t>
                      </m:r>
                      <m:r>
                        <a:rPr lang="en-SG" sz="2800" b="0" i="1" smtClean="0">
                          <a:solidFill>
                            <a:srgbClr val="C00000"/>
                          </a:solidFill>
                          <a:latin typeface="Cambria Math" panose="02040503050406030204" pitchFamily="18" charset="0"/>
                        </a:rPr>
                        <m:t>=</m:t>
                      </m:r>
                      <m:r>
                        <a:rPr lang="en-SG" sz="2800" b="0" i="1" smtClean="0">
                          <a:solidFill>
                            <a:srgbClr val="C00000"/>
                          </a:solidFill>
                          <a:latin typeface="Cambria Math" panose="02040503050406030204" pitchFamily="18" charset="0"/>
                          <a:ea typeface="Cambria Math" panose="02040503050406030204" pitchFamily="18" charset="0"/>
                        </a:rPr>
                        <m:t>𝜎</m:t>
                      </m:r>
                      <m:r>
                        <a:rPr lang="en-SG" sz="2800" b="0" i="1" smtClean="0">
                          <a:solidFill>
                            <a:srgbClr val="C00000"/>
                          </a:solidFill>
                          <a:latin typeface="Cambria Math" panose="02040503050406030204" pitchFamily="18" charset="0"/>
                          <a:ea typeface="Cambria Math" panose="02040503050406030204" pitchFamily="18" charset="0"/>
                        </a:rPr>
                        <m:t>=</m:t>
                      </m:r>
                      <m:rad>
                        <m:radPr>
                          <m:degHide m:val="on"/>
                          <m:ctrlPr>
                            <a:rPr lang="en-SG" sz="2800" b="0" i="1" smtClean="0">
                              <a:solidFill>
                                <a:srgbClr val="C00000"/>
                              </a:solidFill>
                              <a:latin typeface="Cambria Math" panose="02040503050406030204" pitchFamily="18" charset="0"/>
                              <a:ea typeface="Cambria Math" panose="02040503050406030204" pitchFamily="18" charset="0"/>
                            </a:rPr>
                          </m:ctrlPr>
                        </m:radPr>
                        <m:deg/>
                        <m:e>
                          <m:r>
                            <a:rPr lang="en-SG" sz="2800" b="0" i="1" smtClean="0">
                              <a:solidFill>
                                <a:schemeClr val="accent6">
                                  <a:lumMod val="75000"/>
                                </a:schemeClr>
                              </a:solidFill>
                              <a:latin typeface="Cambria Math" panose="02040503050406030204" pitchFamily="18" charset="0"/>
                              <a:ea typeface="Cambria Math" panose="02040503050406030204" pitchFamily="18" charset="0"/>
                            </a:rPr>
                            <m:t>𝑉𝑎𝑟𝑖𝑎𝑛𝑐𝑒</m:t>
                          </m:r>
                        </m:e>
                      </m:rad>
                    </m:oMath>
                  </m:oMathPara>
                </a14:m>
                <a:endParaRPr lang="en-SG" sz="2800" b="0" dirty="0">
                  <a:solidFill>
                    <a:srgbClr val="C00000"/>
                  </a:solidFill>
                  <a:ea typeface="Cambria Math" panose="02040503050406030204" pitchFamily="18" charset="0"/>
                </a:endParaRPr>
              </a:p>
              <a:p>
                <a:pPr>
                  <a:lnSpc>
                    <a:spcPct val="150000"/>
                  </a:lnSpc>
                </a:pPr>
                <a:r>
                  <a:rPr lang="en-SG" sz="2800" dirty="0">
                    <a:solidFill>
                      <a:srgbClr val="C00000"/>
                    </a:solidFill>
                  </a:rPr>
                  <a:t>                                          </a:t>
                </a:r>
                <a14:m>
                  <m:oMath xmlns:m="http://schemas.openxmlformats.org/officeDocument/2006/math">
                    <m:r>
                      <a:rPr lang="en-SG" sz="2800" b="0" i="0" dirty="0" smtClean="0">
                        <a:solidFill>
                          <a:srgbClr val="C00000"/>
                        </a:solidFill>
                        <a:latin typeface="Cambria Math" panose="02040503050406030204" pitchFamily="18" charset="0"/>
                      </a:rPr>
                      <m:t>=</m:t>
                    </m:r>
                    <m:rad>
                      <m:radPr>
                        <m:degHide m:val="on"/>
                        <m:ctrlPr>
                          <a:rPr lang="en-SG" sz="2800" b="0" i="1" dirty="0" smtClean="0">
                            <a:solidFill>
                              <a:srgbClr val="C00000"/>
                            </a:solidFill>
                            <a:latin typeface="Cambria Math" panose="02040503050406030204" pitchFamily="18" charset="0"/>
                          </a:rPr>
                        </m:ctrlPr>
                      </m:radPr>
                      <m:deg/>
                      <m:e>
                        <m:r>
                          <a:rPr lang="en-SG" sz="2800" b="0" i="1" dirty="0" smtClean="0">
                            <a:solidFill>
                              <a:srgbClr val="C00000"/>
                            </a:solidFill>
                            <a:latin typeface="Cambria Math" panose="02040503050406030204" pitchFamily="18" charset="0"/>
                          </a:rPr>
                          <m:t>8.25</m:t>
                        </m:r>
                      </m:e>
                    </m:rad>
                  </m:oMath>
                </a14:m>
                <a:endParaRPr lang="en-SG" sz="2800" b="0" dirty="0">
                  <a:solidFill>
                    <a:srgbClr val="C00000"/>
                  </a:solidFill>
                </a:endParaRPr>
              </a:p>
              <a:p>
                <a:pPr>
                  <a:lnSpc>
                    <a:spcPct val="150000"/>
                  </a:lnSpc>
                </a:pPr>
                <a:r>
                  <a:rPr lang="en-SG" sz="2800" dirty="0">
                    <a:solidFill>
                      <a:srgbClr val="C00000"/>
                    </a:solidFill>
                  </a:rPr>
                  <a:t>				</a:t>
                </a:r>
                <a14:m>
                  <m:oMath xmlns:m="http://schemas.openxmlformats.org/officeDocument/2006/math">
                    <m:r>
                      <a:rPr lang="en-SG" sz="2800" b="0" i="0" dirty="0" smtClean="0">
                        <a:solidFill>
                          <a:srgbClr val="C00000"/>
                        </a:solidFill>
                        <a:latin typeface="Cambria Math" panose="02040503050406030204" pitchFamily="18" charset="0"/>
                      </a:rPr>
                      <m:t>      </m:t>
                    </m:r>
                    <m:r>
                      <a:rPr lang="en-SG" sz="2800" i="1" dirty="0" smtClean="0">
                        <a:solidFill>
                          <a:srgbClr val="C00000"/>
                        </a:solidFill>
                        <a:latin typeface="Cambria Math" panose="02040503050406030204" pitchFamily="18" charset="0"/>
                      </a:rPr>
                      <m:t>=</m:t>
                    </m:r>
                    <m:r>
                      <a:rPr lang="en-SG" sz="2800" b="0" i="1" dirty="0" smtClean="0">
                        <a:solidFill>
                          <a:srgbClr val="C00000"/>
                        </a:solidFill>
                        <a:latin typeface="Cambria Math" panose="02040503050406030204" pitchFamily="18" charset="0"/>
                      </a:rPr>
                      <m:t>2.87</m:t>
                    </m:r>
                  </m:oMath>
                </a14:m>
                <a:endParaRPr lang="en-SG" sz="2800" dirty="0">
                  <a:solidFill>
                    <a:srgbClr val="C0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16527" y="2253966"/>
                <a:ext cx="6287299" cy="1998496"/>
              </a:xfrm>
              <a:prstGeom prst="rect">
                <a:avLst/>
              </a:prstGeom>
              <a:blipFill>
                <a:blip r:embed="rId2"/>
                <a:stretch>
                  <a:fillRect/>
                </a:stretch>
              </a:blipFill>
              <a:ln>
                <a:solidFill>
                  <a:srgbClr val="C00000"/>
                </a:solidFill>
              </a:ln>
            </p:spPr>
            <p:txBody>
              <a:bodyPr/>
              <a:lstStyle/>
              <a:p>
                <a:r>
                  <a:rPr lang="en-SG">
                    <a:noFill/>
                  </a:rPr>
                  <a:t> </a:t>
                </a:r>
              </a:p>
            </p:txBody>
          </p:sp>
        </mc:Fallback>
      </mc:AlternateContent>
    </p:spTree>
    <p:extLst>
      <p:ext uri="{BB962C8B-B14F-4D97-AF65-F5344CB8AC3E}">
        <p14:creationId xmlns:p14="http://schemas.microsoft.com/office/powerpoint/2010/main" val="53267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AU" dirty="0"/>
                  <a:t>In the puzzle problem, to determine the average number of hashes needed, we can compute the mean (average) of the number of hashes needed.</a:t>
                </a:r>
                <a:endParaRPr lang="en-SG" dirty="0"/>
              </a:p>
              <a:p>
                <a:pPr marL="0" indent="0">
                  <a:buNone/>
                </a:pPr>
                <a:endParaRPr lang="en-SG" dirty="0"/>
              </a:p>
              <a:p>
                <a:pPr marL="0" indent="0">
                  <a:buNone/>
                </a:pPr>
                <a:r>
                  <a:rPr lang="en-AU" dirty="0"/>
                  <a:t>Now we look at the an example similar (hopefully) to the assignment problem </a:t>
                </a:r>
                <a:r>
                  <a:rPr lang="en-AU" dirty="0">
                    <a:sym typeface="Wingdings" panose="05000000000000000000" pitchFamily="2" charset="2"/>
                  </a:rPr>
                  <a:t></a:t>
                </a:r>
                <a:endParaRPr lang="en-SG" dirty="0"/>
              </a:p>
              <a:p>
                <a:pPr marL="0" indent="0">
                  <a:buNone/>
                </a:pPr>
                <a:r>
                  <a:rPr lang="en-AU" dirty="0"/>
                  <a:t> </a:t>
                </a:r>
                <a:endParaRPr lang="en-SG" dirty="0"/>
              </a:p>
              <a:p>
                <a:pPr marL="0" indent="0">
                  <a:buNone/>
                </a:pPr>
                <a:r>
                  <a:rPr lang="en-AU" dirty="0"/>
                  <a:t>For puzzle A, we have one sub-puzzle with k = 6 bits.</a:t>
                </a:r>
                <a:endParaRPr lang="en-SG" dirty="0"/>
              </a:p>
              <a:p>
                <a:pPr marL="0" indent="0">
                  <a:buNone/>
                </a:pPr>
                <a:endParaRPr lang="en-SG" dirty="0"/>
              </a:p>
              <a:p>
                <a:pPr marL="0" indent="0">
                  <a:buNone/>
                </a:pPr>
                <a:r>
                  <a:rPr lang="en-AU" dirty="0"/>
                  <a:t>With 6 bits, the worst expected hashes needed = </a:t>
                </a:r>
                <a14:m>
                  <m:oMath xmlns:m="http://schemas.openxmlformats.org/officeDocument/2006/math">
                    <m:r>
                      <a:rPr lang="en-AU" i="1">
                        <a:latin typeface="Cambria Math" panose="02040503050406030204" pitchFamily="18" charset="0"/>
                      </a:rPr>
                      <m:t>𝑚</m:t>
                    </m:r>
                    <m:r>
                      <a:rPr lang="en-AU" i="1">
                        <a:latin typeface="Cambria Math" panose="02040503050406030204" pitchFamily="18" charset="0"/>
                      </a:rPr>
                      <m:t> × </m:t>
                    </m:r>
                    <m:sSup>
                      <m:sSupPr>
                        <m:ctrlPr>
                          <a:rPr lang="en-SG" i="1">
                            <a:latin typeface="Cambria Math" panose="02040503050406030204" pitchFamily="18" charset="0"/>
                          </a:rPr>
                        </m:ctrlPr>
                      </m:sSupPr>
                      <m:e>
                        <m:r>
                          <a:rPr lang="en-AU" i="1">
                            <a:latin typeface="Cambria Math" panose="02040503050406030204" pitchFamily="18" charset="0"/>
                          </a:rPr>
                          <m:t>2</m:t>
                        </m:r>
                      </m:e>
                      <m:sup>
                        <m:r>
                          <a:rPr lang="en-AU" i="1">
                            <a:latin typeface="Cambria Math" panose="02040503050406030204" pitchFamily="18" charset="0"/>
                          </a:rPr>
                          <m:t>𝑘</m:t>
                        </m:r>
                      </m:sup>
                    </m:sSup>
                    <m:r>
                      <a:rPr lang="en-AU" i="1">
                        <a:latin typeface="Cambria Math" panose="02040503050406030204" pitchFamily="18" charset="0"/>
                      </a:rPr>
                      <m:t>;</m:t>
                    </m:r>
                  </m:oMath>
                </a14:m>
                <a:r>
                  <a:rPr lang="en-AU" dirty="0"/>
                  <a:t> where </a:t>
                </a:r>
                <a:r>
                  <a:rPr lang="en-AU" i="1" dirty="0"/>
                  <a:t>m</a:t>
                </a:r>
                <a:r>
                  <a:rPr lang="en-AU" dirty="0"/>
                  <a:t> is the number of sub-puzzle.</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11" t="-1000" b="-3750"/>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6</a:t>
            </a:fld>
            <a:endParaRPr lang="en-US" dirty="0"/>
          </a:p>
        </p:txBody>
      </p:sp>
    </p:spTree>
    <p:extLst>
      <p:ext uri="{BB962C8B-B14F-4D97-AF65-F5344CB8AC3E}">
        <p14:creationId xmlns:p14="http://schemas.microsoft.com/office/powerpoint/2010/main" val="422834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SG" dirty="0"/>
                  <a:t>Hence we have,</a:t>
                </a:r>
              </a:p>
              <a:p>
                <a:pPr marL="0" indent="0">
                  <a:buNone/>
                </a:pPr>
                <a:endParaRPr lang="en-SG" dirty="0"/>
              </a:p>
              <a:p>
                <a:pPr marL="0" indent="0">
                  <a:buNone/>
                </a:pPr>
                <a:r>
                  <a:rPr lang="en-AU" dirty="0"/>
                  <a:t>Worst expected hashes = </a:t>
                </a:r>
                <a14:m>
                  <m:oMath xmlns:m="http://schemas.openxmlformats.org/officeDocument/2006/math">
                    <m:r>
                      <a:rPr lang="en-AU" i="1">
                        <a:latin typeface="Cambria Math" panose="02040503050406030204" pitchFamily="18" charset="0"/>
                      </a:rPr>
                      <m:t>1 × </m:t>
                    </m:r>
                    <m:sSup>
                      <m:sSupPr>
                        <m:ctrlPr>
                          <a:rPr lang="en-SG" i="1">
                            <a:latin typeface="Cambria Math" panose="02040503050406030204" pitchFamily="18" charset="0"/>
                          </a:rPr>
                        </m:ctrlPr>
                      </m:sSupPr>
                      <m:e>
                        <m:r>
                          <a:rPr lang="en-AU" i="1">
                            <a:latin typeface="Cambria Math" panose="02040503050406030204" pitchFamily="18" charset="0"/>
                          </a:rPr>
                          <m:t>2</m:t>
                        </m:r>
                      </m:e>
                      <m:sup>
                        <m:r>
                          <a:rPr lang="en-AU" i="1">
                            <a:latin typeface="Cambria Math" panose="02040503050406030204" pitchFamily="18" charset="0"/>
                          </a:rPr>
                          <m:t>6</m:t>
                        </m:r>
                      </m:sup>
                    </m:sSup>
                    <m:r>
                      <a:rPr lang="en-AU" i="1">
                        <a:latin typeface="Cambria Math" panose="02040503050406030204" pitchFamily="18" charset="0"/>
                      </a:rPr>
                      <m:t>=64</m:t>
                    </m:r>
                  </m:oMath>
                </a14:m>
                <a:r>
                  <a:rPr lang="en-AU" dirty="0"/>
                  <a:t> hashes.</a:t>
                </a:r>
                <a:endParaRPr lang="en-SG" dirty="0"/>
              </a:p>
              <a:p>
                <a:pPr marL="0" indent="0">
                  <a:buNone/>
                </a:pPr>
                <a:endParaRPr lang="en-SG" dirty="0"/>
              </a:p>
              <a:p>
                <a:pPr marL="0" indent="0">
                  <a:buNone/>
                </a:pPr>
                <a:r>
                  <a:rPr lang="en-AU" dirty="0"/>
                  <a:t>For 64 hashes, what is the average number of hashes (mean)?</a:t>
                </a:r>
                <a:endParaRPr lang="en-SG" dirty="0"/>
              </a:p>
              <a:p>
                <a:pPr marL="0" indent="0">
                  <a:buNone/>
                </a:pPr>
                <a:r>
                  <a:rPr lang="en-AU" dirty="0"/>
                  <a:t> </a:t>
                </a:r>
                <a:endParaRPr lang="en-SG" dirty="0"/>
              </a:p>
              <a:p>
                <a:pPr marL="0" indent="0">
                  <a:buNone/>
                </a:pPr>
                <a:r>
                  <a:rPr lang="en-AU" dirty="0"/>
                  <a:t>Average number of hashes = </a:t>
                </a:r>
                <a14:m>
                  <m:oMath xmlns:m="http://schemas.openxmlformats.org/officeDocument/2006/math">
                    <m:f>
                      <m:fPr>
                        <m:ctrlPr>
                          <a:rPr lang="en-SG" i="1">
                            <a:latin typeface="Cambria Math" panose="02040503050406030204" pitchFamily="18" charset="0"/>
                          </a:rPr>
                        </m:ctrlPr>
                      </m:fPr>
                      <m:num>
                        <m:nary>
                          <m:naryPr>
                            <m:chr m:val="∑"/>
                            <m:limLoc m:val="undOvr"/>
                            <m:ctrlPr>
                              <a:rPr lang="en-SG" i="1">
                                <a:latin typeface="Cambria Math" panose="02040503050406030204" pitchFamily="18" charset="0"/>
                              </a:rPr>
                            </m:ctrlPr>
                          </m:naryPr>
                          <m:sub>
                            <m:r>
                              <a:rPr lang="en-AU" i="1">
                                <a:latin typeface="Cambria Math" panose="02040503050406030204" pitchFamily="18" charset="0"/>
                              </a:rPr>
                              <m:t>1</m:t>
                            </m:r>
                          </m:sub>
                          <m:sup>
                            <m:r>
                              <a:rPr lang="en-AU" i="1">
                                <a:latin typeface="Cambria Math" panose="02040503050406030204" pitchFamily="18" charset="0"/>
                              </a:rPr>
                              <m:t>𝑛</m:t>
                            </m:r>
                          </m:sup>
                          <m:e>
                            <m:r>
                              <a:rPr lang="en-AU" i="1">
                                <a:latin typeface="Cambria Math" panose="02040503050406030204" pitchFamily="18" charset="0"/>
                              </a:rPr>
                              <m:t>𝑛</m:t>
                            </m:r>
                          </m:e>
                        </m:nary>
                      </m:num>
                      <m:den>
                        <m:r>
                          <a:rPr lang="en-AU" i="1">
                            <a:latin typeface="Cambria Math" panose="02040503050406030204" pitchFamily="18" charset="0"/>
                          </a:rPr>
                          <m:t>𝑛</m:t>
                        </m:r>
                      </m:den>
                    </m:f>
                  </m:oMath>
                </a14:m>
                <a:r>
                  <a:rPr lang="en-AU" dirty="0"/>
                  <a:t>; where </a:t>
                </a:r>
                <a14:m>
                  <m:oMath xmlns:m="http://schemas.openxmlformats.org/officeDocument/2006/math">
                    <m:r>
                      <a:rPr lang="en-AU" i="1">
                        <a:latin typeface="Cambria Math" panose="02040503050406030204" pitchFamily="18" charset="0"/>
                      </a:rPr>
                      <m:t>𝑛</m:t>
                    </m:r>
                    <m:r>
                      <a:rPr lang="en-AU" i="1">
                        <a:latin typeface="Cambria Math" panose="02040503050406030204" pitchFamily="18" charset="0"/>
                      </a:rPr>
                      <m:t>=64</m:t>
                    </m:r>
                  </m:oMath>
                </a14:m>
                <a:r>
                  <a:rPr lang="en-AU" dirty="0"/>
                  <a:t>. This is based on the definition of mean described above; that is,</a:t>
                </a:r>
                <a:endParaRPr lang="en-SG"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000"/>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7</a:t>
            </a:fld>
            <a:endParaRPr lang="en-US" dirty="0"/>
          </a:p>
        </p:txBody>
      </p:sp>
      <p:pic>
        <p:nvPicPr>
          <p:cNvPr id="6" name="Picture 5">
            <a:extLst>
              <a:ext uri="{FF2B5EF4-FFF2-40B4-BE49-F238E27FC236}">
                <a16:creationId xmlns:a16="http://schemas.microsoft.com/office/drawing/2014/main" id="{CFBD25E5-6DC7-4045-855F-62E5F2192E04}"/>
              </a:ext>
            </a:extLst>
          </p:cNvPr>
          <p:cNvPicPr>
            <a:picLocks noChangeAspect="1"/>
          </p:cNvPicPr>
          <p:nvPr/>
        </p:nvPicPr>
        <p:blipFill>
          <a:blip r:embed="rId3"/>
          <a:stretch>
            <a:fillRect/>
          </a:stretch>
        </p:blipFill>
        <p:spPr>
          <a:xfrm>
            <a:off x="3352800" y="3886200"/>
            <a:ext cx="3343275" cy="723900"/>
          </a:xfrm>
          <a:prstGeom prst="rect">
            <a:avLst/>
          </a:prstGeom>
        </p:spPr>
      </p:pic>
      <p:pic>
        <p:nvPicPr>
          <p:cNvPr id="8" name="Picture 7">
            <a:extLst>
              <a:ext uri="{FF2B5EF4-FFF2-40B4-BE49-F238E27FC236}">
                <a16:creationId xmlns:a16="http://schemas.microsoft.com/office/drawing/2014/main" id="{7425F322-29D7-4EB6-AC9C-58ECDE2E315D}"/>
              </a:ext>
            </a:extLst>
          </p:cNvPr>
          <p:cNvPicPr>
            <a:picLocks noChangeAspect="1"/>
          </p:cNvPicPr>
          <p:nvPr/>
        </p:nvPicPr>
        <p:blipFill>
          <a:blip r:embed="rId4"/>
          <a:stretch>
            <a:fillRect/>
          </a:stretch>
        </p:blipFill>
        <p:spPr>
          <a:xfrm>
            <a:off x="3286125" y="5838074"/>
            <a:ext cx="3409950" cy="657225"/>
          </a:xfrm>
          <a:prstGeom prst="rect">
            <a:avLst/>
          </a:prstGeom>
        </p:spPr>
      </p:pic>
    </p:spTree>
    <p:extLst>
      <p:ext uri="{BB962C8B-B14F-4D97-AF65-F5344CB8AC3E}">
        <p14:creationId xmlns:p14="http://schemas.microsoft.com/office/powerpoint/2010/main" val="387535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130560"/>
                <a:ext cx="8229600" cy="2422640"/>
              </a:xfrm>
            </p:spPr>
            <p:txBody>
              <a:bodyPr>
                <a:normAutofit lnSpcReduction="10000"/>
              </a:bodyPr>
              <a:lstStyle/>
              <a:p>
                <a:pPr marL="0" indent="0">
                  <a:buNone/>
                </a:pPr>
                <a:r>
                  <a:rPr lang="en-AU" dirty="0"/>
                  <a:t>We can calculate the average number of hashes using this formula:</a:t>
                </a:r>
                <a:endParaRPr lang="en-SG" dirty="0"/>
              </a:p>
              <a:p>
                <a:pPr marL="0" indent="0">
                  <a:buNone/>
                </a:pPr>
                <a:r>
                  <a:rPr lang="en-AU" dirty="0"/>
                  <a:t> </a:t>
                </a:r>
                <a:endParaRPr lang="en-SG" dirty="0"/>
              </a:p>
              <a:p>
                <a:pPr marL="0" indent="0">
                  <a:buNone/>
                </a:pPr>
                <a:r>
                  <a:rPr lang="en-AU" dirty="0"/>
                  <a:t>Average number of hashes = </a:t>
                </a:r>
                <a14:m>
                  <m:oMath xmlns:m="http://schemas.openxmlformats.org/officeDocument/2006/math">
                    <m:f>
                      <m:fPr>
                        <m:ctrlPr>
                          <a:rPr lang="en-SG" i="1">
                            <a:latin typeface="Cambria Math" panose="02040503050406030204" pitchFamily="18" charset="0"/>
                          </a:rPr>
                        </m:ctrlPr>
                      </m:fPr>
                      <m:num>
                        <m:nary>
                          <m:naryPr>
                            <m:chr m:val="∑"/>
                            <m:limLoc m:val="subSup"/>
                            <m:ctrlPr>
                              <a:rPr lang="en-SG" i="1">
                                <a:latin typeface="Cambria Math" panose="02040503050406030204" pitchFamily="18" charset="0"/>
                              </a:rPr>
                            </m:ctrlPr>
                          </m:naryPr>
                          <m:sub>
                            <m:r>
                              <a:rPr lang="en-AU" i="1">
                                <a:latin typeface="Cambria Math" panose="02040503050406030204" pitchFamily="18" charset="0"/>
                              </a:rPr>
                              <m:t>𝑛</m:t>
                            </m:r>
                            <m:r>
                              <a:rPr lang="en-AU" i="1">
                                <a:latin typeface="Cambria Math" panose="02040503050406030204" pitchFamily="18" charset="0"/>
                              </a:rPr>
                              <m:t>=1</m:t>
                            </m:r>
                          </m:sub>
                          <m:sup>
                            <m:r>
                              <a:rPr lang="en-AU" i="1">
                                <a:latin typeface="Cambria Math" panose="02040503050406030204" pitchFamily="18" charset="0"/>
                              </a:rPr>
                              <m:t>64</m:t>
                            </m:r>
                          </m:sup>
                          <m:e>
                            <m:r>
                              <a:rPr lang="en-AU" i="1">
                                <a:latin typeface="Cambria Math" panose="02040503050406030204" pitchFamily="18" charset="0"/>
                              </a:rPr>
                              <m:t>𝑛</m:t>
                            </m:r>
                          </m:e>
                        </m:nary>
                      </m:num>
                      <m:den>
                        <m:r>
                          <a:rPr lang="en-AU" i="1">
                            <a:latin typeface="Cambria Math" panose="02040503050406030204" pitchFamily="18" charset="0"/>
                          </a:rPr>
                          <m:t>64</m:t>
                        </m:r>
                      </m:den>
                    </m:f>
                    <m:r>
                      <a:rPr lang="en-AU" i="1">
                        <a:latin typeface="Cambria Math" panose="02040503050406030204" pitchFamily="18" charset="0"/>
                      </a:rPr>
                      <m:t>= </m:t>
                    </m:r>
                    <m:f>
                      <m:fPr>
                        <m:ctrlPr>
                          <a:rPr lang="en-SG" i="1">
                            <a:latin typeface="Cambria Math" panose="02040503050406030204" pitchFamily="18" charset="0"/>
                          </a:rPr>
                        </m:ctrlPr>
                      </m:fPr>
                      <m:num>
                        <m:f>
                          <m:fPr>
                            <m:ctrlPr>
                              <a:rPr lang="en-SG" i="1">
                                <a:latin typeface="Cambria Math" panose="02040503050406030204" pitchFamily="18" charset="0"/>
                              </a:rPr>
                            </m:ctrlPr>
                          </m:fPr>
                          <m:num>
                            <m:r>
                              <a:rPr lang="en-AU" i="1">
                                <a:latin typeface="Cambria Math" panose="02040503050406030204" pitchFamily="18" charset="0"/>
                              </a:rPr>
                              <m:t>64(64+1)</m:t>
                            </m:r>
                          </m:num>
                          <m:den>
                            <m:r>
                              <a:rPr lang="en-AU" i="1">
                                <a:latin typeface="Cambria Math" panose="02040503050406030204" pitchFamily="18" charset="0"/>
                              </a:rPr>
                              <m:t>2</m:t>
                            </m:r>
                          </m:den>
                        </m:f>
                      </m:num>
                      <m:den>
                        <m:r>
                          <a:rPr lang="en-AU" i="1">
                            <a:latin typeface="Cambria Math" panose="02040503050406030204" pitchFamily="18" charset="0"/>
                          </a:rPr>
                          <m:t>64</m:t>
                        </m:r>
                      </m:den>
                    </m:f>
                    <m:r>
                      <a:rPr lang="en-AU" i="1">
                        <a:latin typeface="Cambria Math" panose="02040503050406030204" pitchFamily="18" charset="0"/>
                      </a:rPr>
                      <m:t>=</m:t>
                    </m:r>
                    <m:f>
                      <m:fPr>
                        <m:ctrlPr>
                          <a:rPr lang="en-SG" i="1">
                            <a:latin typeface="Cambria Math" panose="02040503050406030204" pitchFamily="18" charset="0"/>
                          </a:rPr>
                        </m:ctrlPr>
                      </m:fPr>
                      <m:num>
                        <m:r>
                          <a:rPr lang="en-AU" i="1">
                            <a:latin typeface="Cambria Math" panose="02040503050406030204" pitchFamily="18" charset="0"/>
                          </a:rPr>
                          <m:t>2080</m:t>
                        </m:r>
                      </m:num>
                      <m:den>
                        <m:r>
                          <a:rPr lang="en-AU" i="1">
                            <a:latin typeface="Cambria Math" panose="02040503050406030204" pitchFamily="18" charset="0"/>
                          </a:rPr>
                          <m:t>64</m:t>
                        </m:r>
                      </m:den>
                    </m:f>
                    <m:r>
                      <a:rPr lang="en-AU" i="1">
                        <a:latin typeface="Cambria Math" panose="02040503050406030204" pitchFamily="18" charset="0"/>
                      </a:rPr>
                      <m:t>=32.5</m:t>
                    </m:r>
                  </m:oMath>
                </a14:m>
                <a:r>
                  <a:rPr lang="en-AU" dirty="0"/>
                  <a:t> hashes. (mean)</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130560"/>
                <a:ext cx="8229600" cy="2422640"/>
              </a:xfrm>
              <a:blipFill>
                <a:blip r:embed="rId2"/>
                <a:stretch>
                  <a:fillRect l="-1111" t="-3526"/>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E2C47F1E-AC7B-4302-B773-36DEFE2CC4A8}" type="slidenum">
              <a:rPr lang="en-US" smtClean="0"/>
              <a:pPr/>
              <a:t>8</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457200" y="1600200"/>
                <a:ext cx="8229600" cy="2377959"/>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SG" sz="2400" i="1">
                          <a:latin typeface="Cambria Math" panose="02040503050406030204" pitchFamily="18" charset="0"/>
                        </a:rPr>
                        <m:t>𝑀𝑒𝑎𝑛</m:t>
                      </m:r>
                      <m:r>
                        <a:rPr lang="en-SG" sz="2400" i="0">
                          <a:latin typeface="Cambria Math" panose="02040503050406030204" pitchFamily="18" charset="0"/>
                        </a:rPr>
                        <m:t>= </m:t>
                      </m:r>
                      <m:f>
                        <m:fPr>
                          <m:ctrlPr>
                            <a:rPr lang="en-SG" sz="2400" i="1">
                              <a:latin typeface="Cambria Math" panose="02040503050406030204" pitchFamily="18" charset="0"/>
                            </a:rPr>
                          </m:ctrlPr>
                        </m:fPr>
                        <m:num>
                          <m:r>
                            <a:rPr lang="en-SG" sz="2400" i="0">
                              <a:latin typeface="Cambria Math" panose="02040503050406030204" pitchFamily="18" charset="0"/>
                            </a:rPr>
                            <m:t>1+2+3+…+</m:t>
                          </m:r>
                          <m:r>
                            <a:rPr lang="en-SG" sz="2400" i="1">
                              <a:latin typeface="Cambria Math" panose="02040503050406030204" pitchFamily="18" charset="0"/>
                            </a:rPr>
                            <m:t>𝑛</m:t>
                          </m:r>
                        </m:num>
                        <m:den>
                          <m:r>
                            <a:rPr lang="en-SG" sz="2400" i="1">
                              <a:latin typeface="Cambria Math" panose="02040503050406030204" pitchFamily="18" charset="0"/>
                            </a:rPr>
                            <m:t>𝑛</m:t>
                          </m:r>
                        </m:den>
                      </m:f>
                      <m:r>
                        <a:rPr lang="en-SG" sz="2400" i="0">
                          <a:latin typeface="Cambria Math" panose="02040503050406030204" pitchFamily="18" charset="0"/>
                        </a:rPr>
                        <m:t>=</m:t>
                      </m:r>
                      <m:f>
                        <m:fPr>
                          <m:ctrlPr>
                            <a:rPr lang="en-SG" sz="2400" i="1">
                              <a:latin typeface="Cambria Math" panose="02040503050406030204" pitchFamily="18" charset="0"/>
                            </a:rPr>
                          </m:ctrlPr>
                        </m:fPr>
                        <m:num>
                          <m:nary>
                            <m:naryPr>
                              <m:chr m:val="∑"/>
                              <m:limLoc m:val="subSup"/>
                              <m:ctrlPr>
                                <a:rPr lang="en-SG" sz="2400" i="1">
                                  <a:latin typeface="Cambria Math" panose="02040503050406030204" pitchFamily="18" charset="0"/>
                                </a:rPr>
                              </m:ctrlPr>
                            </m:naryPr>
                            <m:sub>
                              <m:r>
                                <a:rPr lang="en-SG" sz="2400" i="0">
                                  <a:latin typeface="Cambria Math" panose="02040503050406030204" pitchFamily="18" charset="0"/>
                                </a:rPr>
                                <m:t>1</m:t>
                              </m:r>
                            </m:sub>
                            <m:sup>
                              <m:r>
                                <a:rPr lang="en-SG" sz="2400" i="1">
                                  <a:latin typeface="Cambria Math" panose="02040503050406030204" pitchFamily="18" charset="0"/>
                                </a:rPr>
                                <m:t>𝑛</m:t>
                              </m:r>
                            </m:sup>
                            <m:e>
                              <m:r>
                                <a:rPr lang="en-SG" sz="2400" i="1">
                                  <a:latin typeface="Cambria Math" panose="02040503050406030204" pitchFamily="18" charset="0"/>
                                </a:rPr>
                                <m:t>𝑛</m:t>
                              </m:r>
                            </m:e>
                          </m:nary>
                        </m:num>
                        <m:den>
                          <m:r>
                            <a:rPr lang="en-SG" sz="2400" i="1">
                              <a:latin typeface="Cambria Math" panose="02040503050406030204" pitchFamily="18" charset="0"/>
                            </a:rPr>
                            <m:t>𝑛</m:t>
                          </m:r>
                        </m:den>
                      </m:f>
                      <m:r>
                        <a:rPr lang="en-SG" sz="2400" i="0">
                          <a:latin typeface="Cambria Math" panose="02040503050406030204" pitchFamily="18" charset="0"/>
                        </a:rPr>
                        <m:t>, </m:t>
                      </m:r>
                      <m:r>
                        <a:rPr lang="en-SG" sz="2400" i="1">
                          <a:latin typeface="Cambria Math" panose="02040503050406030204" pitchFamily="18" charset="0"/>
                        </a:rPr>
                        <m:t>𝑤h𝑒𝑟𝑒</m:t>
                      </m:r>
                      <m:r>
                        <a:rPr lang="en-SG" sz="2400" i="0">
                          <a:latin typeface="Cambria Math" panose="02040503050406030204" pitchFamily="18" charset="0"/>
                        </a:rPr>
                        <m:t> </m:t>
                      </m:r>
                      <m:d>
                        <m:dPr>
                          <m:ctrlPr>
                            <a:rPr lang="en-SG" sz="2400" i="1">
                              <a:latin typeface="Cambria Math" panose="02040503050406030204" pitchFamily="18" charset="0"/>
                            </a:rPr>
                          </m:ctrlPr>
                        </m:dPr>
                        <m:e>
                          <m:r>
                            <a:rPr lang="en-SG" sz="2400" i="0">
                              <a:latin typeface="Cambria Math" panose="02040503050406030204" pitchFamily="18" charset="0"/>
                            </a:rPr>
                            <m:t>1+2+3+…+</m:t>
                          </m:r>
                          <m:r>
                            <a:rPr lang="en-SG" sz="2400" i="1">
                              <a:latin typeface="Cambria Math" panose="02040503050406030204" pitchFamily="18" charset="0"/>
                            </a:rPr>
                            <m:t>𝑛</m:t>
                          </m:r>
                          <m:r>
                            <a:rPr lang="en-SG" sz="2400" i="0">
                              <a:latin typeface="Cambria Math" panose="02040503050406030204" pitchFamily="18" charset="0"/>
                            </a:rPr>
                            <m:t>=</m:t>
                          </m:r>
                          <m:f>
                            <m:fPr>
                              <m:ctrlPr>
                                <a:rPr lang="en-SG" sz="2400" i="1">
                                  <a:latin typeface="Cambria Math" panose="02040503050406030204" pitchFamily="18" charset="0"/>
                                </a:rPr>
                              </m:ctrlPr>
                            </m:fPr>
                            <m:num>
                              <m:d>
                                <m:dPr>
                                  <m:begChr m:val=""/>
                                  <m:ctrlPr>
                                    <a:rPr lang="en-SG" sz="2400" i="1">
                                      <a:latin typeface="Cambria Math" panose="02040503050406030204" pitchFamily="18" charset="0"/>
                                    </a:rPr>
                                  </m:ctrlPr>
                                </m:dPr>
                                <m:e>
                                  <m:r>
                                    <a:rPr lang="en-SG" sz="2400" i="1">
                                      <a:latin typeface="Cambria Math" panose="02040503050406030204" pitchFamily="18" charset="0"/>
                                    </a:rPr>
                                    <m:t>𝑛</m:t>
                                  </m:r>
                                  <m:r>
                                    <a:rPr lang="en-SG" sz="2400" i="0">
                                      <a:latin typeface="Cambria Math" panose="02040503050406030204" pitchFamily="18" charset="0"/>
                                    </a:rPr>
                                    <m:t>(</m:t>
                                  </m:r>
                                  <m:r>
                                    <a:rPr lang="en-SG" sz="2400" i="1">
                                      <a:latin typeface="Cambria Math" panose="02040503050406030204" pitchFamily="18" charset="0"/>
                                    </a:rPr>
                                    <m:t>𝑛</m:t>
                                  </m:r>
                                  <m:r>
                                    <a:rPr lang="en-SG" sz="2400" i="0">
                                      <a:latin typeface="Cambria Math" panose="02040503050406030204" pitchFamily="18" charset="0"/>
                                    </a:rPr>
                                    <m:t>+1</m:t>
                                  </m:r>
                                </m:e>
                              </m:d>
                            </m:num>
                            <m:den>
                              <m:r>
                                <a:rPr lang="en-SG" sz="2400" i="0">
                                  <a:latin typeface="Cambria Math" panose="02040503050406030204" pitchFamily="18" charset="0"/>
                                </a:rPr>
                                <m:t>2</m:t>
                              </m:r>
                            </m:den>
                          </m:f>
                        </m:e>
                      </m:d>
                    </m:oMath>
                  </m:oMathPara>
                </a14:m>
                <a:endParaRPr lang="en-SG" sz="2400" dirty="0">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600200"/>
                <a:ext cx="8229600" cy="2377959"/>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8815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Puzzles and Sub-puzzles</a:t>
            </a:r>
          </a:p>
        </p:txBody>
      </p:sp>
      <p:sp>
        <p:nvSpPr>
          <p:cNvPr id="3" name="Content Placeholder 2"/>
          <p:cNvSpPr>
            <a:spLocks noGrp="1"/>
          </p:cNvSpPr>
          <p:nvPr>
            <p:ph idx="1"/>
          </p:nvPr>
        </p:nvSpPr>
        <p:spPr>
          <a:xfrm>
            <a:off x="457200" y="1600200"/>
            <a:ext cx="8229600" cy="4648200"/>
          </a:xfrm>
        </p:spPr>
        <p:txBody>
          <a:bodyPr/>
          <a:lstStyle/>
          <a:p>
            <a:r>
              <a:rPr lang="en-SG" dirty="0"/>
              <a:t>Next, we look at how to compute the standard deviation:</a:t>
            </a:r>
          </a:p>
        </p:txBody>
      </p:sp>
      <p:sp>
        <p:nvSpPr>
          <p:cNvPr id="4" name="Slide Number Placeholder 3"/>
          <p:cNvSpPr>
            <a:spLocks noGrp="1"/>
          </p:cNvSpPr>
          <p:nvPr>
            <p:ph type="sldNum" sz="quarter" idx="12"/>
          </p:nvPr>
        </p:nvSpPr>
        <p:spPr/>
        <p:txBody>
          <a:bodyPr/>
          <a:lstStyle/>
          <a:p>
            <a:fld id="{E2C47F1E-AC7B-4302-B773-36DEFE2CC4A8}" type="slidenum">
              <a:rPr lang="en-US" smtClean="0"/>
              <a:pPr/>
              <a:t>9</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143000" y="2590800"/>
                <a:ext cx="6128986" cy="478785"/>
              </a:xfrm>
              <a:prstGeom prst="rect">
                <a:avLst/>
              </a:prstGeom>
              <a:solidFill>
                <a:schemeClr val="tx2">
                  <a:lumMod val="20000"/>
                  <a:lumOff val="80000"/>
                </a:schemeClr>
              </a:solidFill>
              <a:ln>
                <a:solidFill>
                  <a:srgbClr val="C0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b="0" i="1" smtClean="0">
                          <a:solidFill>
                            <a:srgbClr val="C00000"/>
                          </a:solidFill>
                          <a:latin typeface="Cambria Math" panose="02040503050406030204" pitchFamily="18" charset="0"/>
                        </a:rPr>
                        <m:t>𝑆𝑡𝑎𝑛𝑑𝑎𝑟𝑑</m:t>
                      </m:r>
                      <m:r>
                        <a:rPr lang="en-SG" sz="2800" b="0" i="1" smtClean="0">
                          <a:solidFill>
                            <a:srgbClr val="C00000"/>
                          </a:solidFill>
                          <a:latin typeface="Cambria Math" panose="02040503050406030204" pitchFamily="18" charset="0"/>
                        </a:rPr>
                        <m:t> </m:t>
                      </m:r>
                      <m:r>
                        <a:rPr lang="en-SG" sz="2800" b="0" i="1" smtClean="0">
                          <a:solidFill>
                            <a:srgbClr val="C00000"/>
                          </a:solidFill>
                          <a:latin typeface="Cambria Math" panose="02040503050406030204" pitchFamily="18" charset="0"/>
                        </a:rPr>
                        <m:t>𝑑𝑒𝑣𝑖𝑎𝑡𝑖𝑜𝑛</m:t>
                      </m:r>
                      <m:r>
                        <a:rPr lang="en-SG" sz="2800" b="0" i="1" smtClean="0">
                          <a:solidFill>
                            <a:srgbClr val="C00000"/>
                          </a:solidFill>
                          <a:latin typeface="Cambria Math" panose="02040503050406030204" pitchFamily="18" charset="0"/>
                        </a:rPr>
                        <m:t>=</m:t>
                      </m:r>
                      <m:r>
                        <a:rPr lang="en-SG" sz="2800" b="0" i="1" smtClean="0">
                          <a:solidFill>
                            <a:srgbClr val="C00000"/>
                          </a:solidFill>
                          <a:latin typeface="Cambria Math" panose="02040503050406030204" pitchFamily="18" charset="0"/>
                          <a:ea typeface="Cambria Math" panose="02040503050406030204" pitchFamily="18" charset="0"/>
                        </a:rPr>
                        <m:t>𝜎</m:t>
                      </m:r>
                      <m:r>
                        <a:rPr lang="en-SG" sz="2800" b="0" i="1" smtClean="0">
                          <a:solidFill>
                            <a:srgbClr val="C00000"/>
                          </a:solidFill>
                          <a:latin typeface="Cambria Math" panose="02040503050406030204" pitchFamily="18" charset="0"/>
                          <a:ea typeface="Cambria Math" panose="02040503050406030204" pitchFamily="18" charset="0"/>
                        </a:rPr>
                        <m:t>=</m:t>
                      </m:r>
                      <m:rad>
                        <m:radPr>
                          <m:degHide m:val="on"/>
                          <m:ctrlPr>
                            <a:rPr lang="en-SG" sz="2800" b="0" i="1" smtClean="0">
                              <a:solidFill>
                                <a:srgbClr val="C00000"/>
                              </a:solidFill>
                              <a:latin typeface="Cambria Math" panose="02040503050406030204" pitchFamily="18" charset="0"/>
                              <a:ea typeface="Cambria Math" panose="02040503050406030204" pitchFamily="18" charset="0"/>
                            </a:rPr>
                          </m:ctrlPr>
                        </m:radPr>
                        <m:deg/>
                        <m:e>
                          <m:r>
                            <a:rPr lang="en-SG" sz="2800" b="0" i="1" smtClean="0">
                              <a:solidFill>
                                <a:schemeClr val="accent6">
                                  <a:lumMod val="75000"/>
                                </a:schemeClr>
                              </a:solidFill>
                              <a:latin typeface="Cambria Math" panose="02040503050406030204" pitchFamily="18" charset="0"/>
                              <a:ea typeface="Cambria Math" panose="02040503050406030204" pitchFamily="18" charset="0"/>
                            </a:rPr>
                            <m:t>𝑉𝑎𝑟𝑖𝑎𝑛𝑐𝑒</m:t>
                          </m:r>
                        </m:e>
                      </m:rad>
                    </m:oMath>
                  </m:oMathPara>
                </a14:m>
                <a:endParaRPr lang="en-SG" sz="2800" dirty="0">
                  <a:solidFill>
                    <a:srgbClr val="C0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43000" y="2590800"/>
                <a:ext cx="6128986" cy="478785"/>
              </a:xfrm>
              <a:prstGeom prst="rect">
                <a:avLst/>
              </a:prstGeom>
              <a:blipFill>
                <a:blip r:embed="rId2"/>
                <a:stretch>
                  <a:fillRect/>
                </a:stretch>
              </a:blipFill>
              <a:ln>
                <a:solidFill>
                  <a:srgbClr val="C00000"/>
                </a:solidFill>
              </a:ln>
            </p:spPr>
            <p:txBody>
              <a:bodyPr/>
              <a:lstStyle/>
              <a:p>
                <a:r>
                  <a:rPr lang="en-SG">
                    <a:noFill/>
                  </a:rPr>
                  <a:t> </a:t>
                </a:r>
              </a:p>
            </p:txBody>
          </p:sp>
        </mc:Fallback>
      </mc:AlternateContent>
      <p:sp>
        <p:nvSpPr>
          <p:cNvPr id="6" name="Rectangle 5"/>
          <p:cNvSpPr/>
          <p:nvPr/>
        </p:nvSpPr>
        <p:spPr>
          <a:xfrm>
            <a:off x="685800" y="3429000"/>
            <a:ext cx="8001000" cy="2308324"/>
          </a:xfrm>
          <a:prstGeom prst="rect">
            <a:avLst/>
          </a:prstGeom>
        </p:spPr>
        <p:txBody>
          <a:bodyPr wrap="square">
            <a:spAutoFit/>
          </a:bodyPr>
          <a:lstStyle/>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and</a:t>
            </a:r>
            <a:endParaRPr lang="en-SG" sz="2400" dirty="0">
              <a:latin typeface="Verdana" panose="020B0604030504040204" pitchFamily="34" charset="0"/>
              <a:ea typeface="Verdana" panose="020B0604030504040204" pitchFamily="34" charset="0"/>
              <a:cs typeface="Verdana" panose="020B0604030504040204" pitchFamily="34" charset="0"/>
            </a:endParaRPr>
          </a:p>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 </a:t>
            </a:r>
            <a:endParaRPr lang="en-SG" sz="2400" dirty="0">
              <a:latin typeface="Verdana" panose="020B0604030504040204" pitchFamily="34" charset="0"/>
              <a:ea typeface="Verdana" panose="020B0604030504040204" pitchFamily="34" charset="0"/>
              <a:cs typeface="Verdana" panose="020B0604030504040204" pitchFamily="34" charset="0"/>
            </a:endParaRPr>
          </a:p>
          <a:p>
            <a:pPr>
              <a:spcAft>
                <a:spcPts val="0"/>
              </a:spcAft>
            </a:pPr>
            <a:r>
              <a:rPr lang="en-AU" sz="2400" dirty="0">
                <a:solidFill>
                  <a:srgbClr val="800000"/>
                </a:solidFill>
                <a:latin typeface="Verdana" panose="020B0604030504040204" pitchFamily="34" charset="0"/>
                <a:ea typeface="Verdana" panose="020B0604030504040204" pitchFamily="34" charset="0"/>
                <a:cs typeface="Verdana" panose="020B0604030504040204" pitchFamily="34" charset="0"/>
              </a:rPr>
              <a:t>Variance </a:t>
            </a:r>
            <a:r>
              <a:rPr lang="en-AU" sz="2400" dirty="0">
                <a:latin typeface="Verdana" panose="020B0604030504040204" pitchFamily="34" charset="0"/>
                <a:ea typeface="Verdana" panose="020B0604030504040204" pitchFamily="34" charset="0"/>
                <a:cs typeface="Verdana" panose="020B0604030504040204" pitchFamily="34" charset="0"/>
              </a:rPr>
              <a:t>is the </a:t>
            </a:r>
            <a:r>
              <a:rPr lang="en-AU" sz="2400" dirty="0">
                <a:solidFill>
                  <a:srgbClr val="008000"/>
                </a:solidFill>
                <a:latin typeface="Verdana" panose="020B0604030504040204" pitchFamily="34" charset="0"/>
                <a:ea typeface="Verdana" panose="020B0604030504040204" pitchFamily="34" charset="0"/>
                <a:cs typeface="Verdana" panose="020B0604030504040204" pitchFamily="34" charset="0"/>
              </a:rPr>
              <a:t>average</a:t>
            </a:r>
            <a:r>
              <a:rPr lang="en-AU" sz="2400" dirty="0">
                <a:latin typeface="Verdana" panose="020B0604030504040204" pitchFamily="34" charset="0"/>
                <a:ea typeface="Verdana" panose="020B0604030504040204" pitchFamily="34" charset="0"/>
                <a:cs typeface="Verdana" panose="020B0604030504040204" pitchFamily="34" charset="0"/>
              </a:rPr>
              <a:t> of the </a:t>
            </a:r>
            <a:r>
              <a:rPr lang="en-AU" sz="2400" dirty="0">
                <a:solidFill>
                  <a:srgbClr val="FF0000"/>
                </a:solidFill>
                <a:latin typeface="Verdana" panose="020B0604030504040204" pitchFamily="34" charset="0"/>
                <a:ea typeface="Verdana" panose="020B0604030504040204" pitchFamily="34" charset="0"/>
                <a:cs typeface="Verdana" panose="020B0604030504040204" pitchFamily="34" charset="0"/>
              </a:rPr>
              <a:t>square differences</a:t>
            </a:r>
            <a:r>
              <a:rPr lang="en-AU" sz="2400" dirty="0">
                <a:latin typeface="Verdana" panose="020B0604030504040204" pitchFamily="34" charset="0"/>
                <a:ea typeface="Verdana" panose="020B0604030504040204" pitchFamily="34" charset="0"/>
                <a:cs typeface="Verdana" panose="020B0604030504040204" pitchFamily="34" charset="0"/>
              </a:rPr>
              <a:t> from the </a:t>
            </a:r>
            <a:r>
              <a:rPr lang="en-AU" sz="2400" dirty="0">
                <a:solidFill>
                  <a:srgbClr val="660066"/>
                </a:solidFill>
                <a:latin typeface="Verdana" panose="020B0604030504040204" pitchFamily="34" charset="0"/>
                <a:ea typeface="Verdana" panose="020B0604030504040204" pitchFamily="34" charset="0"/>
                <a:cs typeface="Verdana" panose="020B0604030504040204" pitchFamily="34" charset="0"/>
              </a:rPr>
              <a:t>mean</a:t>
            </a:r>
            <a:r>
              <a:rPr lang="en-AU" sz="2400" dirty="0">
                <a:latin typeface="Verdana" panose="020B0604030504040204" pitchFamily="34" charset="0"/>
                <a:ea typeface="Verdana" panose="020B0604030504040204" pitchFamily="34" charset="0"/>
                <a:cs typeface="Verdana" panose="020B0604030504040204" pitchFamily="34" charset="0"/>
              </a:rPr>
              <a:t>.</a:t>
            </a:r>
            <a:endParaRPr lang="en-SG" sz="2400" dirty="0">
              <a:latin typeface="Verdana" panose="020B0604030504040204" pitchFamily="34" charset="0"/>
              <a:ea typeface="Verdana" panose="020B0604030504040204" pitchFamily="34" charset="0"/>
              <a:cs typeface="Verdana" panose="020B0604030504040204" pitchFamily="34" charset="0"/>
            </a:endParaRPr>
          </a:p>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 </a:t>
            </a:r>
            <a:endParaRPr lang="en-SG" sz="2400" dirty="0">
              <a:latin typeface="Verdana" panose="020B0604030504040204" pitchFamily="34" charset="0"/>
              <a:ea typeface="Verdana" panose="020B0604030504040204" pitchFamily="34" charset="0"/>
              <a:cs typeface="Verdana" panose="020B0604030504040204" pitchFamily="34" charset="0"/>
            </a:endParaRPr>
          </a:p>
          <a:p>
            <a:pPr>
              <a:spcAft>
                <a:spcPts val="0"/>
              </a:spcAft>
            </a:pPr>
            <a:r>
              <a:rPr lang="en-AU" sz="2400" dirty="0">
                <a:latin typeface="Verdana" panose="020B0604030504040204" pitchFamily="34" charset="0"/>
                <a:ea typeface="Verdana" panose="020B0604030504040204" pitchFamily="34" charset="0"/>
                <a:cs typeface="Verdana" panose="020B0604030504040204" pitchFamily="34" charset="0"/>
              </a:rPr>
              <a:t>Hence,</a:t>
            </a:r>
            <a:endParaRPr lang="en-SG" sz="2400" dirty="0">
              <a:effectLst/>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685800" y="5655235"/>
                <a:ext cx="8001000" cy="1202765"/>
              </a:xfrm>
              <a:prstGeom prst="rect">
                <a:avLst/>
              </a:prstGeom>
            </p:spPr>
            <p:txBody>
              <a:bodyPr wrap="square">
                <a:spAutoFit/>
              </a:bodyPr>
              <a:lstStyle/>
              <a:p>
                <a:pPr>
                  <a:spcAft>
                    <a:spcPts val="0"/>
                  </a:spcAft>
                </a:pPr>
                <a14:m>
                  <m:oMathPara xmlns:m="http://schemas.openxmlformats.org/officeDocument/2006/math">
                    <m:oMathParaPr>
                      <m:jc m:val="centerGroup"/>
                    </m:oMathParaPr>
                    <m:oMath xmlns:m="http://schemas.openxmlformats.org/officeDocument/2006/math">
                      <m:r>
                        <a:rPr lang="en-AU" sz="2400" i="1">
                          <a:latin typeface="Cambria Math" panose="02040503050406030204" pitchFamily="18" charset="0"/>
                          <a:ea typeface="PMingLiU"/>
                        </a:rPr>
                        <m:t>𝑉𝑎𝑟𝑖𝑎𝑛𝑐𝑒</m:t>
                      </m:r>
                      <m:r>
                        <a:rPr lang="en-AU" sz="2400" i="1">
                          <a:latin typeface="Cambria Math" panose="02040503050406030204" pitchFamily="18" charset="0"/>
                          <a:ea typeface="PMingLiU"/>
                        </a:rPr>
                        <m:t>= </m:t>
                      </m:r>
                      <m:f>
                        <m:fPr>
                          <m:ctrlPr>
                            <a:rPr lang="en-SG" sz="2400" i="1">
                              <a:latin typeface="Cambria Math" panose="02040503050406030204" pitchFamily="18" charset="0"/>
                              <a:ea typeface="PMingLiU"/>
                            </a:rPr>
                          </m:ctrlPr>
                        </m:fPr>
                        <m:num>
                          <m:sSup>
                            <m:sSupPr>
                              <m:ctrlPr>
                                <a:rPr lang="en-SG" sz="2400" i="1">
                                  <a:latin typeface="Cambria Math" panose="02040503050406030204" pitchFamily="18" charset="0"/>
                                  <a:ea typeface="PMingLiU"/>
                                </a:rPr>
                              </m:ctrlPr>
                            </m:sSupPr>
                            <m:e>
                              <m:d>
                                <m:dPr>
                                  <m:ctrlPr>
                                    <a:rPr lang="en-SG" sz="2400" i="1">
                                      <a:latin typeface="Cambria Math" panose="02040503050406030204" pitchFamily="18" charset="0"/>
                                      <a:ea typeface="PMingLiU"/>
                                    </a:rPr>
                                  </m:ctrlPr>
                                </m:dPr>
                                <m:e>
                                  <m:r>
                                    <a:rPr lang="en-AU" sz="2400" i="1">
                                      <a:latin typeface="Cambria Math" panose="02040503050406030204" pitchFamily="18" charset="0"/>
                                      <a:ea typeface="PMingLiU"/>
                                    </a:rPr>
                                    <m:t>32.5−1</m:t>
                                  </m:r>
                                </m:e>
                              </m:d>
                            </m:e>
                            <m:sup>
                              <m:r>
                                <a:rPr lang="en-AU" sz="2400" i="1">
                                  <a:latin typeface="Cambria Math" panose="02040503050406030204" pitchFamily="18" charset="0"/>
                                  <a:ea typeface="PMingLiU"/>
                                </a:rPr>
                                <m:t>2</m:t>
                              </m:r>
                            </m:sup>
                          </m:sSup>
                          <m:r>
                            <a:rPr lang="en-AU" sz="2400" i="1">
                              <a:latin typeface="Cambria Math" panose="02040503050406030204" pitchFamily="18" charset="0"/>
                              <a:ea typeface="PMingLiU"/>
                            </a:rPr>
                            <m:t>+</m:t>
                          </m:r>
                          <m:sSup>
                            <m:sSupPr>
                              <m:ctrlPr>
                                <a:rPr lang="en-SG" sz="2400" i="1">
                                  <a:latin typeface="Cambria Math" panose="02040503050406030204" pitchFamily="18" charset="0"/>
                                  <a:ea typeface="PMingLiU"/>
                                </a:rPr>
                              </m:ctrlPr>
                            </m:sSupPr>
                            <m:e>
                              <m:d>
                                <m:dPr>
                                  <m:ctrlPr>
                                    <a:rPr lang="en-SG" sz="2400" i="1">
                                      <a:latin typeface="Cambria Math" panose="02040503050406030204" pitchFamily="18" charset="0"/>
                                      <a:ea typeface="PMingLiU"/>
                                    </a:rPr>
                                  </m:ctrlPr>
                                </m:dPr>
                                <m:e>
                                  <m:r>
                                    <a:rPr lang="en-AU" sz="2400" i="1">
                                      <a:latin typeface="Cambria Math" panose="02040503050406030204" pitchFamily="18" charset="0"/>
                                      <a:ea typeface="PMingLiU"/>
                                    </a:rPr>
                                    <m:t>32.5−2</m:t>
                                  </m:r>
                                </m:e>
                              </m:d>
                            </m:e>
                            <m:sup>
                              <m:r>
                                <a:rPr lang="en-AU" sz="2400" i="1">
                                  <a:latin typeface="Cambria Math" panose="02040503050406030204" pitchFamily="18" charset="0"/>
                                  <a:ea typeface="PMingLiU"/>
                                </a:rPr>
                                <m:t>2</m:t>
                              </m:r>
                            </m:sup>
                          </m:sSup>
                          <m:r>
                            <a:rPr lang="en-AU" sz="2400" i="1">
                              <a:latin typeface="Cambria Math" panose="02040503050406030204" pitchFamily="18" charset="0"/>
                              <a:ea typeface="PMingLiU"/>
                            </a:rPr>
                            <m:t>+…+</m:t>
                          </m:r>
                          <m:sSup>
                            <m:sSupPr>
                              <m:ctrlPr>
                                <a:rPr lang="en-SG" sz="2400" i="1">
                                  <a:latin typeface="Cambria Math" panose="02040503050406030204" pitchFamily="18" charset="0"/>
                                  <a:ea typeface="PMingLiU"/>
                                </a:rPr>
                              </m:ctrlPr>
                            </m:sSupPr>
                            <m:e>
                              <m:d>
                                <m:dPr>
                                  <m:ctrlPr>
                                    <a:rPr lang="en-SG" sz="2400" i="1">
                                      <a:latin typeface="Cambria Math" panose="02040503050406030204" pitchFamily="18" charset="0"/>
                                      <a:ea typeface="PMingLiU"/>
                                    </a:rPr>
                                  </m:ctrlPr>
                                </m:dPr>
                                <m:e>
                                  <m:r>
                                    <a:rPr lang="en-AU" sz="2400" i="1">
                                      <a:latin typeface="Cambria Math" panose="02040503050406030204" pitchFamily="18" charset="0"/>
                                      <a:ea typeface="PMingLiU"/>
                                    </a:rPr>
                                    <m:t>32.5−64</m:t>
                                  </m:r>
                                </m:e>
                              </m:d>
                            </m:e>
                            <m:sup>
                              <m:r>
                                <a:rPr lang="en-AU" sz="2400" i="1">
                                  <a:latin typeface="Cambria Math" panose="02040503050406030204" pitchFamily="18" charset="0"/>
                                  <a:ea typeface="PMingLiU"/>
                                </a:rPr>
                                <m:t>2</m:t>
                              </m:r>
                            </m:sup>
                          </m:sSup>
                        </m:num>
                        <m:den>
                          <m:r>
                            <a:rPr lang="en-AU" sz="2400" i="1">
                              <a:latin typeface="Cambria Math" panose="02040503050406030204" pitchFamily="18" charset="0"/>
                              <a:ea typeface="PMingLiU"/>
                            </a:rPr>
                            <m:t>64</m:t>
                          </m:r>
                        </m:den>
                      </m:f>
                    </m:oMath>
                  </m:oMathPara>
                </a14:m>
                <a:endParaRPr lang="en-SG" sz="2400" dirty="0">
                  <a:effectLst/>
                  <a:latin typeface="Times New Roman" panose="02020603050405020304" pitchFamily="18" charset="0"/>
                  <a:ea typeface="PMingLiU"/>
                </a:endParaRPr>
              </a:p>
              <a:p>
                <a:pPr>
                  <a:spcAft>
                    <a:spcPts val="0"/>
                  </a:spcAft>
                </a:pPr>
                <a:r>
                  <a:rPr lang="en-AU" sz="2400" dirty="0">
                    <a:latin typeface="Times New Roman" panose="02020603050405020304" pitchFamily="18" charset="0"/>
                    <a:ea typeface="PMingLiU"/>
                  </a:rPr>
                  <a:t> </a:t>
                </a:r>
                <a:endParaRPr lang="en-SG" sz="2400" dirty="0">
                  <a:effectLst/>
                  <a:latin typeface="Times New Roman" panose="02020603050405020304" pitchFamily="18" charset="0"/>
                  <a:ea typeface="PMingLiU"/>
                </a:endParaRPr>
              </a:p>
            </p:txBody>
          </p:sp>
        </mc:Choice>
        <mc:Fallback xmlns="">
          <p:sp>
            <p:nvSpPr>
              <p:cNvPr id="7" name="Rectangle 6"/>
              <p:cNvSpPr>
                <a:spLocks noRot="1" noChangeAspect="1" noMove="1" noResize="1" noEditPoints="1" noAdjustHandles="1" noChangeArrowheads="1" noChangeShapeType="1" noTextEdit="1"/>
              </p:cNvSpPr>
              <p:nvPr/>
            </p:nvSpPr>
            <p:spPr>
              <a:xfrm>
                <a:off x="685800" y="5655235"/>
                <a:ext cx="8001000" cy="1202765"/>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189709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5618</TotalTime>
  <Words>1002</Words>
  <Application>Microsoft Office PowerPoint</Application>
  <PresentationFormat>On-screen Show (4:3)</PresentationFormat>
  <Paragraphs>127</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Handwriting - Dakota</vt:lpstr>
      <vt:lpstr>Arial</vt:lpstr>
      <vt:lpstr>Bookman Old Style</vt:lpstr>
      <vt:lpstr>Calibri</vt:lpstr>
      <vt:lpstr>Cambria Math</vt:lpstr>
      <vt:lpstr>Times New Roman</vt:lpstr>
      <vt:lpstr>Verdana</vt:lpstr>
      <vt:lpstr>Clarity</vt:lpstr>
      <vt:lpstr>CSCI262 – System Security</vt:lpstr>
      <vt:lpstr>Standard Deviation, Variance and Mean</vt:lpstr>
      <vt:lpstr>Standard Deviation, Variance and Mean</vt:lpstr>
      <vt:lpstr>Standard Deviation, Variance and Mean</vt:lpstr>
      <vt:lpstr>Standard Deviation, Variance and Mean</vt:lpstr>
      <vt:lpstr>Puzzles and Sub-puzzles</vt:lpstr>
      <vt:lpstr>Puzzles and Sub-puzzles</vt:lpstr>
      <vt:lpstr>Puzzles and Sub-puzzles</vt:lpstr>
      <vt:lpstr>Puzzles and Sub-puzzles</vt:lpstr>
      <vt:lpstr>Puzzles and Sub-puzzles</vt:lpstr>
      <vt:lpstr>Puzzles and Sub-puzzles</vt:lpstr>
      <vt:lpstr>Puzzles and Sub-puzzles</vt:lpstr>
      <vt:lpstr>Puzzles and Sub-puzzles</vt:lpstr>
      <vt:lpstr>Puzzles and Sub-puzzles</vt:lpstr>
      <vt:lpstr>Puzzles and Sub-puzzles</vt:lpstr>
      <vt:lpstr>Puzzles and Sub-puzzles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CSCI262 – System Security</dc:title>
  <dc:creator>User</dc:creator>
  <cp:lastModifiedBy>Hui Chong</cp:lastModifiedBy>
  <cp:revision>294</cp:revision>
  <dcterms:created xsi:type="dcterms:W3CDTF">2010-07-18T17:55:50Z</dcterms:created>
  <dcterms:modified xsi:type="dcterms:W3CDTF">2021-11-04T15:43:52Z</dcterms:modified>
</cp:coreProperties>
</file>