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sldIdLst>
    <p:sldId id="256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7" r:id="rId16"/>
    <p:sldId id="348" r:id="rId17"/>
    <p:sldId id="344" r:id="rId18"/>
    <p:sldId id="34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68" autoAdjust="0"/>
    <p:restoredTop sz="94660"/>
  </p:normalViewPr>
  <p:slideViewPr>
    <p:cSldViewPr>
      <p:cViewPr varScale="1">
        <p:scale>
          <a:sx n="51" d="100"/>
          <a:sy n="51" d="100"/>
        </p:scale>
        <p:origin x="90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1D063-0A40-47D2-8E44-983FD407C1FD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71E77-4762-4ECC-8D93-39C3D68DB3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5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latin typeface="Bookman Old Style"/>
                <a:cs typeface="Bookman Old Styl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4B81-6064-4C6F-8BF6-6F2F7E37292C}" type="datetime1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ogo-SIMGE-2012jan-gree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201"/>
            <a:ext cx="1498600" cy="749300"/>
          </a:xfrm>
          <a:prstGeom prst="rect">
            <a:avLst/>
          </a:prstGeom>
        </p:spPr>
      </p:pic>
      <p:pic>
        <p:nvPicPr>
          <p:cNvPr id="9" name="Picture 8" descr="Logo-UOW-2013June-Black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57201"/>
            <a:ext cx="2362200" cy="761154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-17907000" y="1295400"/>
            <a:ext cx="2430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Handwriting - Dakota"/>
                <a:cs typeface="Handwriting - Dakota"/>
              </a:rPr>
              <a:t>Welcome to CSCI262 – System Security (Tutorial)… Please remember to tap your attendance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Handwriting - Dakota"/>
                <a:cs typeface="Handwriting - Dakota"/>
                <a:sym typeface="Wingdings"/>
              </a:rPr>
              <a:t>  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Handwriting - Dakota"/>
              <a:cs typeface="Handwriting - Dako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2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CE91-7077-4D1E-AD1E-FF92ECE69EA5}" type="datetime1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1165-819C-4569-992F-C592C3DBF5EB}" type="datetime1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E0D1-D9F2-4008-A73B-843EB4D22992}" type="datetime1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>
                <a:solidFill>
                  <a:srgbClr val="9D1E2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rgbClr val="9D1E2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D811-13CE-45D3-9852-0962AED0FE93}" type="datetime1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B090-DC55-4F46-8621-22572BB9E70A}" type="datetime1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4E04-15FC-4540-8B0B-5F97BDF5E2FA}" type="datetime1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477F-2FD4-4071-BE65-DC64D0E02185}" type="datetime1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D274-5077-42A4-99C4-B87B92ABE20D}" type="datetime1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17FF-2936-4B39-83A4-C08DBE1A9991}" type="datetime1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1AB6-60D1-48DB-97DB-CA79B449852F}" type="datetime1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ED7CE30-8349-4DC4-989B-750238553222}" type="datetime1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2C47F1E-AC7B-4302-B773-36DEFE2CC4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japit@uow.edu.a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CSCI262 – System Security</a:t>
            </a:r>
            <a:endParaRPr lang="en-US" sz="40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772400" cy="3048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Statistical Inference</a:t>
            </a:r>
            <a:endParaRPr lang="en-US" sz="4000" dirty="0"/>
          </a:p>
          <a:p>
            <a:endParaRPr lang="en-US" sz="2800" dirty="0">
              <a:solidFill>
                <a:srgbClr val="800000"/>
              </a:solidFill>
              <a:latin typeface="Bookman Old Style"/>
              <a:cs typeface="Bookman Old Style"/>
            </a:endParaRPr>
          </a:p>
          <a:p>
            <a:r>
              <a:rPr lang="en-US" sz="2800" dirty="0" err="1">
                <a:solidFill>
                  <a:srgbClr val="800000"/>
                </a:solidFill>
                <a:latin typeface="Bookman Old Style"/>
                <a:cs typeface="Bookman Old Style"/>
              </a:rPr>
              <a:t>Sionggo</a:t>
            </a:r>
            <a:r>
              <a:rPr lang="en-US" sz="2800" dirty="0">
                <a:solidFill>
                  <a:srgbClr val="800000"/>
                </a:solidFill>
                <a:latin typeface="Bookman Old Style"/>
                <a:cs typeface="Bookman Old Style"/>
              </a:rPr>
              <a:t> </a:t>
            </a:r>
            <a:r>
              <a:rPr lang="en-US" sz="2800" dirty="0" err="1">
                <a:solidFill>
                  <a:srgbClr val="800000"/>
                </a:solidFill>
                <a:latin typeface="Bookman Old Style"/>
                <a:cs typeface="Bookman Old Style"/>
              </a:rPr>
              <a:t>Japit</a:t>
            </a:r>
            <a:endParaRPr lang="en-US" sz="2800" dirty="0">
              <a:solidFill>
                <a:srgbClr val="800000"/>
              </a:solidFill>
              <a:latin typeface="Bookman Old Style"/>
              <a:cs typeface="Bookman Old Style"/>
            </a:endParaRPr>
          </a:p>
          <a:p>
            <a:r>
              <a:rPr lang="en-US" sz="2800" dirty="0">
                <a:solidFill>
                  <a:srgbClr val="800000"/>
                </a:solidFill>
                <a:latin typeface="Bookman Old Style"/>
                <a:cs typeface="Bookman Old Style"/>
                <a:hlinkClick r:id="rId2"/>
              </a:rPr>
              <a:t>sjapit@uow.edu.au</a:t>
            </a:r>
            <a:endParaRPr lang="en-US" sz="2800" dirty="0">
              <a:solidFill>
                <a:srgbClr val="800000"/>
              </a:solidFill>
              <a:latin typeface="Bookman Old Style"/>
              <a:cs typeface="Bookman Old Style"/>
            </a:endParaRPr>
          </a:p>
          <a:p>
            <a:endParaRPr lang="en-US" sz="1400" dirty="0"/>
          </a:p>
          <a:p>
            <a:fld id="{81B55DC6-FD15-B043-9C18-AB67DA847ED4}" type="datetime3">
              <a:rPr lang="en-SG" sz="2800" smtClean="0"/>
              <a:t>28 April 2017</a:t>
            </a:fld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Statistical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>
                <a:solidFill>
                  <a:srgbClr val="C00000"/>
                </a:solidFill>
              </a:rPr>
              <a:t>From these three queries, the first and the third queries can be used, but not the second query. Why? </a:t>
            </a:r>
            <a:r>
              <a:rPr lang="en-SG" sz="2800" dirty="0">
                <a:solidFill>
                  <a:srgbClr val="C00000"/>
                </a:solidFill>
                <a:sym typeface="Wingdings" panose="05000000000000000000" pitchFamily="2" charset="2"/>
              </a:rPr>
              <a:t></a:t>
            </a:r>
            <a:r>
              <a:rPr lang="en-SG" sz="2800" dirty="0">
                <a:solidFill>
                  <a:srgbClr val="C00000"/>
                </a:solidFill>
              </a:rPr>
              <a:t> </a:t>
            </a:r>
            <a:endParaRPr lang="en-SG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SG" sz="1600" dirty="0">
              <a:solidFill>
                <a:srgbClr val="C00000"/>
              </a:solidFill>
            </a:endParaRPr>
          </a:p>
          <a:p>
            <a:r>
              <a:rPr lang="en-SG" sz="2800" dirty="0" smtClean="0">
                <a:solidFill>
                  <a:srgbClr val="7030A0"/>
                </a:solidFill>
              </a:rPr>
              <a:t>The </a:t>
            </a:r>
            <a:r>
              <a:rPr lang="en-SG" sz="2800" dirty="0">
                <a:solidFill>
                  <a:srgbClr val="7030A0"/>
                </a:solidFill>
              </a:rPr>
              <a:t>different in number of records between the second query and our query with triplet conditions earlier is 2</a:t>
            </a:r>
            <a:r>
              <a:rPr lang="en-SG" sz="2800" dirty="0" smtClean="0">
                <a:solidFill>
                  <a:srgbClr val="7030A0"/>
                </a:solidFill>
              </a:rPr>
              <a:t>.</a:t>
            </a:r>
            <a:endParaRPr lang="en-SG" sz="2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724400"/>
            <a:ext cx="53530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SG" sz="2400" dirty="0">
                <a:solidFill>
                  <a:srgbClr val="7030A0"/>
                </a:solidFill>
              </a:rPr>
              <a:t>SELECT	sum(age)</a:t>
            </a:r>
          </a:p>
          <a:p>
            <a:pPr marL="274320" lvl="1" indent="0">
              <a:buNone/>
            </a:pPr>
            <a:r>
              <a:rPr lang="en-SG" sz="2400" dirty="0">
                <a:solidFill>
                  <a:srgbClr val="7030A0"/>
                </a:solidFill>
              </a:rPr>
              <a:t>FROM	Particular</a:t>
            </a:r>
          </a:p>
          <a:p>
            <a:pPr marL="274320" lvl="1" indent="0">
              <a:buNone/>
            </a:pPr>
            <a:r>
              <a:rPr lang="en-SG" sz="2400" dirty="0">
                <a:solidFill>
                  <a:srgbClr val="7030A0"/>
                </a:solidFill>
              </a:rPr>
              <a:t>WHERE	Gender = ‘Female’</a:t>
            </a:r>
          </a:p>
          <a:p>
            <a:pPr marL="274320" lvl="1" indent="0">
              <a:buNone/>
            </a:pPr>
            <a:r>
              <a:rPr lang="en-SG" sz="2400" dirty="0">
                <a:solidFill>
                  <a:srgbClr val="7030A0"/>
                </a:solidFill>
              </a:rPr>
              <a:t>AND	Hobby = ‘Reading’</a:t>
            </a:r>
          </a:p>
          <a:p>
            <a:pPr marL="274320" lvl="1" indent="0">
              <a:buNone/>
            </a:pPr>
            <a:r>
              <a:rPr lang="en-SG" sz="2400" dirty="0">
                <a:solidFill>
                  <a:srgbClr val="7030A0"/>
                </a:solidFill>
              </a:rPr>
              <a:t>AND	</a:t>
            </a:r>
            <a:r>
              <a:rPr lang="en-SG" sz="2400" dirty="0" err="1">
                <a:solidFill>
                  <a:srgbClr val="7030A0"/>
                </a:solidFill>
              </a:rPr>
              <a:t>MaritalStatus</a:t>
            </a:r>
            <a:r>
              <a:rPr lang="en-SG" sz="2400" dirty="0">
                <a:solidFill>
                  <a:srgbClr val="7030A0"/>
                </a:solidFill>
              </a:rPr>
              <a:t> = ‘Single’;</a:t>
            </a:r>
            <a:endParaRPr lang="en-S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2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Statistical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>
                <a:solidFill>
                  <a:srgbClr val="C00000"/>
                </a:solidFill>
              </a:rPr>
              <a:t>With these information, we can now construct the following two queries to infer Evans’ age: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590800"/>
            <a:ext cx="6477000" cy="4018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	sum(age)</a:t>
            </a: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	Particular</a:t>
            </a: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WHERE	Gender = ‘Female’</a:t>
            </a: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	</a:t>
            </a:r>
            <a:r>
              <a:rPr lang="en-SG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Hobby </a:t>
            </a: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‘Reading’</a:t>
            </a: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MINUS</a:t>
            </a: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	sum(age)</a:t>
            </a: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	Particular	</a:t>
            </a: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WHERE	Gender = ‘Female’</a:t>
            </a: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	</a:t>
            </a:r>
            <a:r>
              <a:rPr lang="en-SG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Hobby </a:t>
            </a: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‘Reading’</a:t>
            </a:r>
          </a:p>
          <a:p>
            <a:r>
              <a:rPr lang="en-SG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AND</a:t>
            </a: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SG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SG" sz="2400" dirty="0" err="1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MaritalStatus</a:t>
            </a:r>
            <a:r>
              <a:rPr lang="en-SG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&lt;&gt; ‘Single’;</a:t>
            </a:r>
          </a:p>
        </p:txBody>
      </p:sp>
      <p:sp>
        <p:nvSpPr>
          <p:cNvPr id="6" name="Rectangle 5"/>
          <p:cNvSpPr/>
          <p:nvPr/>
        </p:nvSpPr>
        <p:spPr>
          <a:xfrm>
            <a:off x="5867400" y="3113544"/>
            <a:ext cx="3048000" cy="26776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result returned by the queries is 19, that is, 54 – 35 = 19. Hence we now know Evans is 19 years old </a:t>
            </a:r>
            <a:r>
              <a:rPr lang="en-SG" sz="2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</a:t>
            </a:r>
            <a:r>
              <a:rPr lang="en-SG" sz="2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64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Statistical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solidFill>
                  <a:srgbClr val="C00000"/>
                </a:solidFill>
              </a:rPr>
              <a:t>With a similar deduction, we can use the following queries to infer Evans’ age: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2496884"/>
            <a:ext cx="6553200" cy="4018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	sum(age)</a:t>
            </a: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	Particular</a:t>
            </a: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WHERE	</a:t>
            </a:r>
            <a:r>
              <a:rPr lang="en-SG" sz="24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MaritalStatus</a:t>
            </a: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‘Single’</a:t>
            </a: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	</a:t>
            </a:r>
            <a:r>
              <a:rPr lang="en-SG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Hobby </a:t>
            </a: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‘Reading’</a:t>
            </a: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MINUS</a:t>
            </a: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	sum(age)</a:t>
            </a: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	Particular	</a:t>
            </a: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WHERE	Gender != ‘Female’</a:t>
            </a: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	</a:t>
            </a:r>
            <a:r>
              <a:rPr lang="en-SG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Hobby </a:t>
            </a: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‘Reading’</a:t>
            </a:r>
          </a:p>
          <a:p>
            <a:r>
              <a:rPr lang="en-SG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AND</a:t>
            </a: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SG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SG" sz="2400" dirty="0" err="1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MaritalStatus</a:t>
            </a:r>
            <a:r>
              <a:rPr lang="en-SG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‘Single’;</a:t>
            </a:r>
          </a:p>
        </p:txBody>
      </p:sp>
      <p:sp>
        <p:nvSpPr>
          <p:cNvPr id="6" name="Rectangle 5"/>
          <p:cNvSpPr/>
          <p:nvPr/>
        </p:nvSpPr>
        <p:spPr>
          <a:xfrm>
            <a:off x="5410200" y="4019550"/>
            <a:ext cx="3581400" cy="16312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SG" sz="20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result returned by the queries is 19, that is, 46 – 27 = 19. Hence we now know Evans is 19 years old </a:t>
            </a:r>
            <a:r>
              <a:rPr lang="en-SG" sz="20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</a:t>
            </a:r>
            <a:r>
              <a:rPr lang="en-SG" sz="20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003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Statistical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>
                <a:solidFill>
                  <a:srgbClr val="C00000"/>
                </a:solidFill>
              </a:rPr>
              <a:t>Now, suppose </a:t>
            </a:r>
            <a:r>
              <a:rPr lang="en-SG" dirty="0">
                <a:solidFill>
                  <a:srgbClr val="C00000"/>
                </a:solidFill>
              </a:rPr>
              <a:t>there is a </a:t>
            </a:r>
            <a:r>
              <a:rPr lang="en-SG" b="1" dirty="0">
                <a:solidFill>
                  <a:srgbClr val="C00000"/>
                </a:solidFill>
              </a:rPr>
              <a:t>limit on the query limit of 2</a:t>
            </a:r>
            <a:r>
              <a:rPr lang="en-SG" dirty="0">
                <a:solidFill>
                  <a:srgbClr val="C00000"/>
                </a:solidFill>
              </a:rPr>
              <a:t>, that is, the statistical interface will not respond to query if the minimum number of records is less than 2, give a sequence of two queries that will identify Evans’ age.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0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Statistical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solidFill>
                  <a:srgbClr val="C00000"/>
                </a:solidFill>
              </a:rPr>
              <a:t>Similar as (a), before we can infer, we need to have some information with respect to the number of records satisfying the criteria – female, single and reading. So we executed the following query: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352800"/>
            <a:ext cx="8458200" cy="2042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 	count</a:t>
            </a:r>
            <a:r>
              <a:rPr lang="en-SG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(*)		</a:t>
            </a:r>
            <a:r>
              <a:rPr lang="en-SG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en-SG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Assuming th</a:t>
            </a:r>
            <a:r>
              <a:rPr lang="en-SG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 </a:t>
            </a:r>
          </a:p>
          <a:p>
            <a:pPr marL="228600">
              <a:lnSpc>
                <a:spcPct val="107000"/>
              </a:lnSpc>
            </a:pP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	Particular	</a:t>
            </a:r>
            <a:r>
              <a:rPr lang="en-SG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SG" sz="20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en-SG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table name </a:t>
            </a:r>
            <a:r>
              <a:rPr lang="en-SG" sz="20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Particular</a:t>
            </a:r>
            <a:endParaRPr lang="en-SG" sz="2400" dirty="0" smtClean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28600">
              <a:lnSpc>
                <a:spcPct val="107000"/>
              </a:lnSpc>
            </a:pPr>
            <a:r>
              <a:rPr lang="en-SG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WHERE</a:t>
            </a: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Gender = ‘Female</a:t>
            </a:r>
            <a:r>
              <a:rPr lang="en-SG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’</a:t>
            </a:r>
          </a:p>
          <a:p>
            <a:pPr marL="228600">
              <a:lnSpc>
                <a:spcPct val="107000"/>
              </a:lnSpc>
            </a:pPr>
            <a:r>
              <a:rPr lang="en-SG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	</a:t>
            </a: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Hobby = ‘Reading</a:t>
            </a:r>
            <a:r>
              <a:rPr lang="en-SG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’	</a:t>
            </a:r>
            <a:endParaRPr lang="en-SG" sz="24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SG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AND</a:t>
            </a: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SG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SG" sz="2400" dirty="0" err="1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MaritalStatus</a:t>
            </a:r>
            <a:r>
              <a:rPr lang="en-SG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‘Single’;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5581471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query will not return any result because the total number of record satisfying this query is 1, which is less than the limit set.</a:t>
            </a:r>
          </a:p>
        </p:txBody>
      </p:sp>
    </p:spTree>
    <p:extLst>
      <p:ext uri="{BB962C8B-B14F-4D97-AF65-F5344CB8AC3E}">
        <p14:creationId xmlns:p14="http://schemas.microsoft.com/office/powerpoint/2010/main" val="104328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Statistical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>
                <a:solidFill>
                  <a:srgbClr val="C00000"/>
                </a:solidFill>
              </a:rPr>
              <a:t>We try another query, and we have: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209800"/>
            <a:ext cx="8229600" cy="1673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 	count</a:t>
            </a:r>
            <a:r>
              <a:rPr lang="en-SG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(*)		</a:t>
            </a: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SG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Assuming the table</a:t>
            </a: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	Particular		</a:t>
            </a:r>
            <a:r>
              <a:rPr lang="en-SG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//</a:t>
            </a:r>
            <a:r>
              <a:rPr lang="en-SG" sz="20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SG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 is Particular</a:t>
            </a:r>
            <a:endParaRPr lang="en-SG" sz="24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WHERE	Gender = ‘Female’</a:t>
            </a: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SG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	</a:t>
            </a: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SG" sz="24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MaritalStatus</a:t>
            </a: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‘Single’;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4038600"/>
            <a:ext cx="8077200" cy="1242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SG" sz="2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query will return a value of 4. (The records satisfying the conditions are Biggles, Cross, Evans, and French.)</a:t>
            </a:r>
          </a:p>
        </p:txBody>
      </p:sp>
    </p:spTree>
    <p:extLst>
      <p:ext uri="{BB962C8B-B14F-4D97-AF65-F5344CB8AC3E}">
        <p14:creationId xmlns:p14="http://schemas.microsoft.com/office/powerpoint/2010/main" val="99279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Statistical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solidFill>
                  <a:srgbClr val="C00000"/>
                </a:solidFill>
              </a:rPr>
              <a:t>Assuming that we are lucky, in our first try of subset condition we obtained the second query that we need, that is,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971800"/>
            <a:ext cx="7467600" cy="2042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	count(*)</a:t>
            </a: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	Particular</a:t>
            </a: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WHERE	Gender = ‘Female’</a:t>
            </a: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	</a:t>
            </a:r>
            <a:r>
              <a:rPr lang="en-SG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SG" sz="2400" dirty="0" err="1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MaritalStauts</a:t>
            </a:r>
            <a:r>
              <a:rPr lang="en-SG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‘Single’</a:t>
            </a:r>
          </a:p>
          <a:p>
            <a:r>
              <a:rPr lang="en-SG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AND</a:t>
            </a: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SG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Hobby </a:t>
            </a: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!= ‘Reading’;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5283912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query will return a value 3. (The records satisfying the above condition are Biggles, Cross, and French.)</a:t>
            </a:r>
          </a:p>
        </p:txBody>
      </p:sp>
    </p:spTree>
    <p:extLst>
      <p:ext uri="{BB962C8B-B14F-4D97-AF65-F5344CB8AC3E}">
        <p14:creationId xmlns:p14="http://schemas.microsoft.com/office/powerpoint/2010/main" val="410599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Statistical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solidFill>
                  <a:srgbClr val="C00000"/>
                </a:solidFill>
              </a:rPr>
              <a:t>Now, we can infer Evans’s age by using the following two queries: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2458784"/>
            <a:ext cx="8248650" cy="4018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 	sum(age)</a:t>
            </a: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	Particular</a:t>
            </a: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WHERE	Gender = ‘Female’</a:t>
            </a: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	</a:t>
            </a:r>
            <a:r>
              <a:rPr lang="en-SG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SG" sz="2400" dirty="0" err="1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MaritalStatus</a:t>
            </a:r>
            <a:r>
              <a:rPr lang="en-SG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‘Single’</a:t>
            </a: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MINUS</a:t>
            </a: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	sum(age)</a:t>
            </a: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	Particular</a:t>
            </a: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WHERE	Gender = ‘Female’</a:t>
            </a: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	</a:t>
            </a:r>
            <a:r>
              <a:rPr lang="en-SG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SG" sz="2400" dirty="0" err="1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MaritalStauts</a:t>
            </a:r>
            <a:r>
              <a:rPr lang="en-SG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‘Single’</a:t>
            </a:r>
          </a:p>
          <a:p>
            <a:r>
              <a:rPr lang="en-SG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AND	</a:t>
            </a: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Hobby != ‘Reading’;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5000" y="4253704"/>
            <a:ext cx="3276600" cy="10802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SG" sz="20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query will return a value 19, that is, 101 – 82 = 19. </a:t>
            </a:r>
            <a:r>
              <a:rPr lang="en-SG" sz="20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</a:t>
            </a:r>
            <a:endParaRPr lang="en-SG" sz="2000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05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Statistical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4400" dirty="0" smtClean="0">
                <a:solidFill>
                  <a:srgbClr val="7030A0"/>
                </a:solidFill>
                <a:latin typeface="AR BERKLEY" panose="02000000000000000000" pitchFamily="2" charset="0"/>
              </a:rPr>
              <a:t>Hope the example help! </a:t>
            </a:r>
            <a:r>
              <a:rPr lang="en-SG" sz="4400" dirty="0" smtClean="0">
                <a:solidFill>
                  <a:srgbClr val="7030A0"/>
                </a:solidFill>
                <a:latin typeface="AR BERKLEY" panose="02000000000000000000" pitchFamily="2" charset="0"/>
                <a:sym typeface="Wingdings" panose="05000000000000000000" pitchFamily="2" charset="2"/>
              </a:rPr>
              <a:t>  </a:t>
            </a:r>
            <a:endParaRPr lang="en-SG" sz="4400" dirty="0">
              <a:solidFill>
                <a:srgbClr val="7030A0"/>
              </a:solidFill>
              <a:latin typeface="AR BERKLEY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inference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99162675"/>
              </p:ext>
            </p:extLst>
          </p:nvPr>
        </p:nvGraphicFramePr>
        <p:xfrm>
          <a:off x="685798" y="1523996"/>
          <a:ext cx="8001001" cy="522300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595430">
                  <a:extLst>
                    <a:ext uri="{9D8B030D-6E8A-4147-A177-3AD203B41FA5}">
                      <a16:colId xmlns:a16="http://schemas.microsoft.com/office/drawing/2014/main" val="4002983278"/>
                    </a:ext>
                  </a:extLst>
                </a:gridCol>
                <a:gridCol w="1430991">
                  <a:extLst>
                    <a:ext uri="{9D8B030D-6E8A-4147-A177-3AD203B41FA5}">
                      <a16:colId xmlns:a16="http://schemas.microsoft.com/office/drawing/2014/main" val="4076209991"/>
                    </a:ext>
                  </a:extLst>
                </a:gridCol>
                <a:gridCol w="1601707">
                  <a:extLst>
                    <a:ext uri="{9D8B030D-6E8A-4147-A177-3AD203B41FA5}">
                      <a16:colId xmlns:a16="http://schemas.microsoft.com/office/drawing/2014/main" val="575544916"/>
                    </a:ext>
                  </a:extLst>
                </a:gridCol>
                <a:gridCol w="2127659">
                  <a:extLst>
                    <a:ext uri="{9D8B030D-6E8A-4147-A177-3AD203B41FA5}">
                      <a16:colId xmlns:a16="http://schemas.microsoft.com/office/drawing/2014/main" val="731901781"/>
                    </a:ext>
                  </a:extLst>
                </a:gridCol>
                <a:gridCol w="1245214">
                  <a:extLst>
                    <a:ext uri="{9D8B030D-6E8A-4147-A177-3AD203B41FA5}">
                      <a16:colId xmlns:a16="http://schemas.microsoft.com/office/drawing/2014/main" val="3100579904"/>
                    </a:ext>
                  </a:extLst>
                </a:gridCol>
              </a:tblGrid>
              <a:tr h="3458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 dirty="0">
                          <a:effectLst/>
                        </a:rPr>
                        <a:t>Name</a:t>
                      </a:r>
                      <a:endParaRPr lang="en-S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Gender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Hobby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Marital Status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Age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300358"/>
                  </a:ext>
                </a:extLst>
              </a:tr>
              <a:tr h="3458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Andrew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Female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Reading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Divorced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35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26647"/>
                  </a:ext>
                </a:extLst>
              </a:tr>
              <a:tr h="3458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Biggles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Female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Running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Single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30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014443"/>
                  </a:ext>
                </a:extLst>
              </a:tr>
              <a:tr h="3458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Cross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Female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Running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Single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30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607272"/>
                  </a:ext>
                </a:extLst>
              </a:tr>
              <a:tr h="3458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Dupont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Male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Reading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Divorced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35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072652"/>
                  </a:ext>
                </a:extLst>
              </a:tr>
              <a:tr h="3458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Evans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Female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Reading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Single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19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378810"/>
                  </a:ext>
                </a:extLst>
              </a:tr>
              <a:tr h="3458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French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Female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Walking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Single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22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306478"/>
                  </a:ext>
                </a:extLst>
              </a:tr>
              <a:tr h="3458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Green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Male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Reading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Married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29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359231"/>
                  </a:ext>
                </a:extLst>
              </a:tr>
              <a:tr h="3458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Hall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Male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Running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Single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24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929628"/>
                  </a:ext>
                </a:extLst>
              </a:tr>
              <a:tr h="3458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Ivanov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Male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Reading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Single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27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927909"/>
                  </a:ext>
                </a:extLst>
              </a:tr>
              <a:tr h="3458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Jones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Male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Walking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Married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27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74718"/>
                  </a:ext>
                </a:extLst>
              </a:tr>
              <a:tr h="3458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King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Male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Running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Single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19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398976"/>
                  </a:ext>
                </a:extLst>
              </a:tr>
              <a:tr h="3458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Lee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Male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Walking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Single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 dirty="0">
                          <a:effectLst/>
                        </a:rPr>
                        <a:t>24</a:t>
                      </a:r>
                      <a:endParaRPr lang="en-SG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51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86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inference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SG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Assuming </a:t>
            </a:r>
            <a:r>
              <a:rPr lang="en-SG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 we have only a statistical interface, and hence only aggregate queries can be executed. We also know Evans is </a:t>
            </a:r>
            <a:r>
              <a:rPr lang="en-SG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female</a:t>
            </a:r>
            <a:r>
              <a:rPr lang="en-SG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SG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single</a:t>
            </a:r>
            <a:r>
              <a:rPr lang="en-SG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had </a:t>
            </a:r>
            <a:r>
              <a:rPr lang="en-SG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reading</a:t>
            </a:r>
            <a:r>
              <a:rPr lang="en-SG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hobby. In addition she is also attractive </a:t>
            </a:r>
            <a:r>
              <a:rPr lang="en-SG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</a:t>
            </a:r>
            <a:r>
              <a:rPr lang="en-SG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(of course the last information is redundant, </a:t>
            </a:r>
            <a:r>
              <a:rPr lang="en-SG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ha..ha</a:t>
            </a:r>
            <a:r>
              <a:rPr lang="en-SG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..).</a:t>
            </a:r>
          </a:p>
          <a:p>
            <a:r>
              <a:rPr lang="en-SG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</a:t>
            </a:r>
            <a:r>
              <a:rPr lang="en-SG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want to know </a:t>
            </a:r>
            <a:r>
              <a:rPr lang="en-SG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her </a:t>
            </a:r>
            <a:r>
              <a:rPr lang="en-SG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age and we can only infer because we only have statistical interface and face with various query size restrictions.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85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Statistical inference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Assume there is </a:t>
            </a:r>
            <a:r>
              <a:rPr lang="en-SG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</a:t>
            </a:r>
            <a:r>
              <a:rPr lang="en-SG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limit on the query size, that is, the statistical interface does not restrict on the minimum number of records to respond to the query, give a sequence of two queries that will identify Evans’ 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4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Statistical </a:t>
            </a:r>
            <a:r>
              <a:rPr lang="en-SG" dirty="0" smtClean="0"/>
              <a:t>inference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SG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Before we can infer, we need to have some information with respect to the number of records satisfying the criteria – female, single and reading. So we executed the following query</a:t>
            </a:r>
            <a:r>
              <a:rPr lang="en-SG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endParaRPr lang="en-SG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4320" lvl="1" indent="0">
              <a:buNone/>
            </a:pP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 	count</a:t>
            </a:r>
            <a:r>
              <a:rPr lang="en-SG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(*)		</a:t>
            </a:r>
            <a:r>
              <a:rPr lang="en-SG" dirty="0" smtClean="0">
                <a:solidFill>
                  <a:srgbClr val="C00000"/>
                </a:solidFill>
              </a:rPr>
              <a:t>// Assuming </a:t>
            </a:r>
            <a:r>
              <a:rPr lang="en-SG" dirty="0">
                <a:solidFill>
                  <a:srgbClr val="C00000"/>
                </a:solidFill>
              </a:rPr>
              <a:t>the table</a:t>
            </a:r>
            <a:endParaRPr lang="en-SG" sz="24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4320" lvl="1" indent="0">
              <a:buNone/>
            </a:pP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	Particular		</a:t>
            </a:r>
            <a:r>
              <a:rPr lang="en-SG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en-SG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 is Particular</a:t>
            </a:r>
            <a:endParaRPr lang="en-SG" sz="24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4320" lvl="1" indent="0">
              <a:buNone/>
            </a:pP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WHERE	Gender = ‘Female’</a:t>
            </a:r>
          </a:p>
          <a:p>
            <a:pPr marL="274320" lvl="1" indent="0">
              <a:buNone/>
            </a:pP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	Hobby = ‘Reading’</a:t>
            </a:r>
          </a:p>
          <a:p>
            <a:pPr marL="274320" lvl="1" indent="0">
              <a:buNone/>
            </a:pP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	</a:t>
            </a:r>
            <a:r>
              <a:rPr lang="en-SG" sz="24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MaritalStatus</a:t>
            </a:r>
            <a:r>
              <a:rPr lang="en-SG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‘Single’;</a:t>
            </a:r>
            <a:endParaRPr lang="en-SG" sz="24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77000" y="5607903"/>
            <a:ext cx="2514600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7030A0"/>
                </a:solidFill>
              </a:rPr>
              <a:t>This query will return a value 1. </a:t>
            </a:r>
          </a:p>
        </p:txBody>
      </p:sp>
    </p:spTree>
    <p:extLst>
      <p:ext uri="{BB962C8B-B14F-4D97-AF65-F5344CB8AC3E}">
        <p14:creationId xmlns:p14="http://schemas.microsoft.com/office/powerpoint/2010/main" val="288675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Statistical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SG" sz="2800" dirty="0" smtClean="0"/>
              <a:t>Of </a:t>
            </a:r>
            <a:r>
              <a:rPr lang="en-SG" sz="2800" dirty="0"/>
              <a:t>course, if there is no requirement that we need to use two queries (as specified in the question), we can get the age as follow:</a:t>
            </a:r>
          </a:p>
          <a:p>
            <a:pPr marL="274320" lvl="1" indent="0">
              <a:buNone/>
            </a:pPr>
            <a:r>
              <a:rPr lang="en-SG" sz="2800" dirty="0"/>
              <a:t> </a:t>
            </a:r>
          </a:p>
          <a:p>
            <a:pPr marL="274320" lvl="1" indent="0">
              <a:buNone/>
            </a:pPr>
            <a:endParaRPr lang="en-SG" sz="2800" dirty="0">
              <a:solidFill>
                <a:srgbClr val="C00000"/>
              </a:solidFill>
            </a:endParaRPr>
          </a:p>
          <a:p>
            <a:pPr marL="274320" lvl="1" indent="0">
              <a:buNone/>
            </a:pPr>
            <a:r>
              <a:rPr lang="en-SG" sz="2800" dirty="0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3547408"/>
            <a:ext cx="6248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SG" sz="2800" dirty="0">
                <a:solidFill>
                  <a:srgbClr val="C00000"/>
                </a:solidFill>
              </a:rPr>
              <a:t>SELECT	sum(age)</a:t>
            </a:r>
          </a:p>
          <a:p>
            <a:pPr marL="274320" lvl="1" indent="0">
              <a:buNone/>
            </a:pPr>
            <a:r>
              <a:rPr lang="en-SG" sz="2800" dirty="0">
                <a:solidFill>
                  <a:srgbClr val="C00000"/>
                </a:solidFill>
              </a:rPr>
              <a:t>FROM	Particular</a:t>
            </a:r>
          </a:p>
          <a:p>
            <a:pPr marL="274320" lvl="1" indent="0">
              <a:buNone/>
            </a:pPr>
            <a:r>
              <a:rPr lang="en-SG" sz="2800" dirty="0">
                <a:solidFill>
                  <a:srgbClr val="C00000"/>
                </a:solidFill>
              </a:rPr>
              <a:t>WHERE	Gender = ‘Female’</a:t>
            </a:r>
          </a:p>
          <a:p>
            <a:pPr marL="274320" lvl="1" indent="0">
              <a:buNone/>
            </a:pPr>
            <a:r>
              <a:rPr lang="en-SG" sz="2800" dirty="0">
                <a:solidFill>
                  <a:srgbClr val="C00000"/>
                </a:solidFill>
              </a:rPr>
              <a:t>AND	Hobby = ‘Reading’</a:t>
            </a:r>
          </a:p>
          <a:p>
            <a:pPr marL="274320" lvl="1" indent="0">
              <a:buNone/>
            </a:pPr>
            <a:r>
              <a:rPr lang="en-SG" sz="2800" dirty="0">
                <a:solidFill>
                  <a:srgbClr val="C00000"/>
                </a:solidFill>
              </a:rPr>
              <a:t>AND	</a:t>
            </a:r>
            <a:r>
              <a:rPr lang="en-SG" sz="2800" dirty="0" err="1">
                <a:solidFill>
                  <a:srgbClr val="C00000"/>
                </a:solidFill>
              </a:rPr>
              <a:t>MaritalStatus</a:t>
            </a:r>
            <a:r>
              <a:rPr lang="en-SG" sz="2800" dirty="0">
                <a:solidFill>
                  <a:srgbClr val="C00000"/>
                </a:solidFill>
              </a:rPr>
              <a:t> = ‘Single’;</a:t>
            </a:r>
            <a:endParaRPr lang="en-SG" sz="2000" dirty="0"/>
          </a:p>
        </p:txBody>
      </p:sp>
      <p:sp>
        <p:nvSpPr>
          <p:cNvPr id="6" name="Rectangle 5"/>
          <p:cNvSpPr/>
          <p:nvPr/>
        </p:nvSpPr>
        <p:spPr>
          <a:xfrm>
            <a:off x="2895600" y="6141303"/>
            <a:ext cx="5791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SG" sz="2800" dirty="0">
                <a:solidFill>
                  <a:srgbClr val="7030A0"/>
                </a:solidFill>
              </a:rPr>
              <a:t>… But unfortunately we cannot.</a:t>
            </a:r>
            <a:endParaRPr lang="en-SG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86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Statistical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SG" dirty="0"/>
              <a:t>We need to find another statistic information based on a subset conditions such as female and reading as hobby, or female and single, or single and reading as hobby</a:t>
            </a:r>
            <a:r>
              <a:rPr lang="en-SG" dirty="0" smtClean="0"/>
              <a:t>.</a:t>
            </a:r>
          </a:p>
          <a:p>
            <a:endParaRPr lang="en-SG" dirty="0"/>
          </a:p>
          <a:p>
            <a:r>
              <a:rPr lang="en-SG" dirty="0"/>
              <a:t>Assuming, we tried all the possible subset conditions </a:t>
            </a:r>
            <a:r>
              <a:rPr lang="en-SG" dirty="0">
                <a:sym typeface="Wingdings" panose="05000000000000000000" pitchFamily="2" charset="2"/>
              </a:rPr>
              <a:t></a:t>
            </a:r>
            <a:endParaRPr lang="en-SG" dirty="0"/>
          </a:p>
          <a:p>
            <a:pPr marL="274320" lvl="1" indent="0">
              <a:buNone/>
            </a:pPr>
            <a:r>
              <a:rPr lang="en-SG" sz="2400" dirty="0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19800" y="4263926"/>
            <a:ext cx="289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SG" sz="2400" dirty="0">
                <a:solidFill>
                  <a:srgbClr val="7030A0"/>
                </a:solidFill>
              </a:rPr>
              <a:t>This query will return a value 2. (The result of counting the records Andrews and Evans.)</a:t>
            </a:r>
            <a:endParaRPr lang="en-SG" sz="2400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4614208"/>
            <a:ext cx="5486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SG" sz="2800" dirty="0">
                <a:solidFill>
                  <a:srgbClr val="C00000"/>
                </a:solidFill>
              </a:rPr>
              <a:t>SELECT 	count(*)</a:t>
            </a:r>
          </a:p>
          <a:p>
            <a:pPr marL="274320" lvl="1" indent="0">
              <a:buNone/>
            </a:pPr>
            <a:r>
              <a:rPr lang="en-SG" sz="2800" dirty="0">
                <a:solidFill>
                  <a:srgbClr val="C00000"/>
                </a:solidFill>
              </a:rPr>
              <a:t>FROM	Particular</a:t>
            </a:r>
          </a:p>
          <a:p>
            <a:pPr marL="274320" lvl="1" indent="0">
              <a:buNone/>
            </a:pPr>
            <a:r>
              <a:rPr lang="en-SG" sz="2800" dirty="0">
                <a:solidFill>
                  <a:srgbClr val="C00000"/>
                </a:solidFill>
              </a:rPr>
              <a:t>WHERE	Gender = ‘Female’</a:t>
            </a:r>
          </a:p>
          <a:p>
            <a:pPr marL="274320" lvl="1" indent="0">
              <a:buNone/>
            </a:pPr>
            <a:r>
              <a:rPr lang="en-SG" sz="2800" dirty="0">
                <a:solidFill>
                  <a:srgbClr val="C00000"/>
                </a:solidFill>
              </a:rPr>
              <a:t>AND	Hobby = ‘Reading’;</a:t>
            </a:r>
            <a:endParaRPr lang="en-SG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02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Statistical inference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8150" y="1600200"/>
            <a:ext cx="6724650" cy="1906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SG" sz="2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 	count(*)</a:t>
            </a: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SG" sz="2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	Particular</a:t>
            </a: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SG" sz="2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WHERE	Gender = ‘Female’</a:t>
            </a:r>
          </a:p>
          <a:p>
            <a:r>
              <a:rPr lang="en-SG" sz="28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AND</a:t>
            </a:r>
            <a:r>
              <a:rPr lang="en-SG" sz="2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SG" sz="28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MaritalStatus</a:t>
            </a:r>
            <a:r>
              <a:rPr lang="en-SG" sz="2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‘Single’;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886200"/>
            <a:ext cx="8001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query will return a value 4. (The result of counting the records Biggles, Cross, Evans, and French.)</a:t>
            </a:r>
          </a:p>
        </p:txBody>
      </p:sp>
    </p:spTree>
    <p:extLst>
      <p:ext uri="{BB962C8B-B14F-4D97-AF65-F5344CB8AC3E}">
        <p14:creationId xmlns:p14="http://schemas.microsoft.com/office/powerpoint/2010/main" val="118219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Statistical inference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600200"/>
            <a:ext cx="6705600" cy="1906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SG" sz="2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 	count(*)</a:t>
            </a: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SG" sz="2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	Particular</a:t>
            </a: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SG" sz="2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WHERE	Hobby = ‘Reading’</a:t>
            </a:r>
          </a:p>
          <a:p>
            <a:r>
              <a:rPr lang="en-SG" sz="28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AND</a:t>
            </a:r>
            <a:r>
              <a:rPr lang="en-SG" sz="2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SG" sz="28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MaritalStatus</a:t>
            </a:r>
            <a:r>
              <a:rPr lang="en-SG" sz="2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‘Single’;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962400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query will return a value 2. (The result of counting the records Evans and Ivanov.)</a:t>
            </a:r>
          </a:p>
        </p:txBody>
      </p:sp>
    </p:spTree>
    <p:extLst>
      <p:ext uri="{BB962C8B-B14F-4D97-AF65-F5344CB8AC3E}">
        <p14:creationId xmlns:p14="http://schemas.microsoft.com/office/powerpoint/2010/main" val="397660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5042</TotalTime>
  <Words>818</Words>
  <Application>Microsoft Office PowerPoint</Application>
  <PresentationFormat>On-screen Show (4:3)</PresentationFormat>
  <Paragraphs>212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Handwriting - Dakota</vt:lpstr>
      <vt:lpstr>AR BERKLEY</vt:lpstr>
      <vt:lpstr>Arial</vt:lpstr>
      <vt:lpstr>Bookman Old Style</vt:lpstr>
      <vt:lpstr>Calibri</vt:lpstr>
      <vt:lpstr>Times New Roman</vt:lpstr>
      <vt:lpstr>Verdana</vt:lpstr>
      <vt:lpstr>Wingdings</vt:lpstr>
      <vt:lpstr>Clarity</vt:lpstr>
      <vt:lpstr>CSCI262 – System Security</vt:lpstr>
      <vt:lpstr>Statistical inference</vt:lpstr>
      <vt:lpstr>Statistical inference</vt:lpstr>
      <vt:lpstr>Statistical inference</vt:lpstr>
      <vt:lpstr>Statistical inference</vt:lpstr>
      <vt:lpstr>Statistical inference</vt:lpstr>
      <vt:lpstr>Statistical inference</vt:lpstr>
      <vt:lpstr>Statistical inference</vt:lpstr>
      <vt:lpstr>Statistical inference</vt:lpstr>
      <vt:lpstr>Statistical inference</vt:lpstr>
      <vt:lpstr>Statistical inference</vt:lpstr>
      <vt:lpstr>Statistical inference</vt:lpstr>
      <vt:lpstr>Statistical inference</vt:lpstr>
      <vt:lpstr>Statistical inference</vt:lpstr>
      <vt:lpstr>Statistical inference</vt:lpstr>
      <vt:lpstr>Statistical inference</vt:lpstr>
      <vt:lpstr>Statistical inference</vt:lpstr>
      <vt:lpstr>Statistical inference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CSCI262 – System Security</dc:title>
  <dc:creator>User</dc:creator>
  <cp:lastModifiedBy>Sionggo Japit</cp:lastModifiedBy>
  <cp:revision>282</cp:revision>
  <dcterms:created xsi:type="dcterms:W3CDTF">2010-07-18T17:55:50Z</dcterms:created>
  <dcterms:modified xsi:type="dcterms:W3CDTF">2017-04-28T16:37:37Z</dcterms:modified>
</cp:coreProperties>
</file>