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2"/>
  </p:notesMasterIdLst>
  <p:sldIdLst>
    <p:sldId id="256" r:id="rId2"/>
    <p:sldId id="331" r:id="rId3"/>
    <p:sldId id="332" r:id="rId4"/>
    <p:sldId id="302" r:id="rId5"/>
    <p:sldId id="313" r:id="rId6"/>
    <p:sldId id="326" r:id="rId7"/>
    <p:sldId id="320" r:id="rId8"/>
    <p:sldId id="321" r:id="rId9"/>
    <p:sldId id="314" r:id="rId10"/>
    <p:sldId id="315" r:id="rId11"/>
    <p:sldId id="317" r:id="rId12"/>
    <p:sldId id="323" r:id="rId13"/>
    <p:sldId id="318" r:id="rId14"/>
    <p:sldId id="316" r:id="rId15"/>
    <p:sldId id="322" r:id="rId16"/>
    <p:sldId id="319" r:id="rId17"/>
    <p:sldId id="327" r:id="rId18"/>
    <p:sldId id="258" r:id="rId19"/>
    <p:sldId id="324" r:id="rId20"/>
    <p:sldId id="259" r:id="rId21"/>
    <p:sldId id="260" r:id="rId22"/>
    <p:sldId id="287" r:id="rId23"/>
    <p:sldId id="288" r:id="rId24"/>
    <p:sldId id="289" r:id="rId25"/>
    <p:sldId id="261" r:id="rId26"/>
    <p:sldId id="290" r:id="rId27"/>
    <p:sldId id="291" r:id="rId28"/>
    <p:sldId id="292" r:id="rId29"/>
    <p:sldId id="267" r:id="rId30"/>
    <p:sldId id="269" r:id="rId31"/>
    <p:sldId id="304" r:id="rId32"/>
    <p:sldId id="306" r:id="rId33"/>
    <p:sldId id="305" r:id="rId34"/>
    <p:sldId id="307" r:id="rId35"/>
    <p:sldId id="308" r:id="rId36"/>
    <p:sldId id="309" r:id="rId37"/>
    <p:sldId id="293" r:id="rId38"/>
    <p:sldId id="294" r:id="rId39"/>
    <p:sldId id="334" r:id="rId40"/>
    <p:sldId id="296" r:id="rId41"/>
    <p:sldId id="297" r:id="rId42"/>
    <p:sldId id="325" r:id="rId43"/>
    <p:sldId id="328" r:id="rId44"/>
    <p:sldId id="329" r:id="rId45"/>
    <p:sldId id="330" r:id="rId46"/>
    <p:sldId id="299" r:id="rId47"/>
    <p:sldId id="300" r:id="rId48"/>
    <p:sldId id="301" r:id="rId49"/>
    <p:sldId id="280" r:id="rId50"/>
    <p:sldId id="28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8" autoAdjust="0"/>
    <p:restoredTop sz="94660"/>
  </p:normalViewPr>
  <p:slideViewPr>
    <p:cSldViewPr>
      <p:cViewPr varScale="1">
        <p:scale>
          <a:sx n="52" d="100"/>
          <a:sy n="52" d="100"/>
        </p:scale>
        <p:origin x="96" y="4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41D063-0A40-47D2-8E44-983FD407C1FD}" type="datetimeFigureOut">
              <a:rPr lang="en-US" smtClean="0"/>
              <a:pPr/>
              <a:t>10/28/2015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71E77-4762-4ECC-8D93-39C3D68DB381}" type="slidenum">
              <a:rPr lang="en-US" smtClean="0"/>
              <a:pPr/>
              <a:t>‹#›</a:t>
            </a:fld>
            <a:endParaRPr lang="en-US" dirty="0"/>
          </a:p>
        </p:txBody>
      </p:sp>
    </p:spTree>
    <p:extLst>
      <p:ext uri="{BB962C8B-B14F-4D97-AF65-F5344CB8AC3E}">
        <p14:creationId xmlns:p14="http://schemas.microsoft.com/office/powerpoint/2010/main" val="276045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71E77-4762-4ECC-8D93-39C3D68DB381}"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a:t>
            </a:r>
            <a:r>
              <a:rPr lang="en-US" baseline="0" dirty="0" smtClean="0"/>
              <a:t> to guess one bit puzzle correctly is (1/2). </a:t>
            </a:r>
          </a:p>
          <a:p>
            <a:r>
              <a:rPr lang="en-US" baseline="0" dirty="0" smtClean="0"/>
              <a:t>Probability to guess a two bits puzzle correctly is (1/2)^2.</a:t>
            </a:r>
          </a:p>
          <a:p>
            <a:r>
              <a:rPr lang="en-US" baseline="0" dirty="0" smtClean="0"/>
              <a:t>Probability to guess three bit puzzle correctly is (1/2)^3, etc.</a:t>
            </a:r>
            <a:endParaRPr lang="en-US" dirty="0"/>
          </a:p>
        </p:txBody>
      </p:sp>
      <p:sp>
        <p:nvSpPr>
          <p:cNvPr id="4" name="Slide Number Placeholder 3"/>
          <p:cNvSpPr>
            <a:spLocks noGrp="1"/>
          </p:cNvSpPr>
          <p:nvPr>
            <p:ph type="sldNum" sz="quarter" idx="10"/>
          </p:nvPr>
        </p:nvSpPr>
        <p:spPr/>
        <p:txBody>
          <a:bodyPr/>
          <a:lstStyle/>
          <a:p>
            <a:fld id="{73071E77-4762-4ECC-8D93-39C3D68DB381}" type="slidenum">
              <a:rPr lang="en-US" smtClean="0"/>
              <a:pPr/>
              <a:t>43</a:t>
            </a:fld>
            <a:endParaRPr lang="en-US" dirty="0"/>
          </a:p>
        </p:txBody>
      </p:sp>
    </p:spTree>
    <p:extLst>
      <p:ext uri="{BB962C8B-B14F-4D97-AF65-F5344CB8AC3E}">
        <p14:creationId xmlns:p14="http://schemas.microsoft.com/office/powerpoint/2010/main" val="253302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atin typeface="Bookman Old Style"/>
                <a:cs typeface="Bookman Old Style"/>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Times New Roman"/>
                <a:cs typeface="Times New Roma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F94B81-6064-4C6F-8BF6-6F2F7E37292C}" type="datetime1">
              <a:rPr lang="en-US" smtClean="0"/>
              <a:pPr/>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Logo-SIMGE-2012jan-gree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457201"/>
            <a:ext cx="1498600" cy="749300"/>
          </a:xfrm>
          <a:prstGeom prst="rect">
            <a:avLst/>
          </a:prstGeom>
        </p:spPr>
      </p:pic>
      <p:pic>
        <p:nvPicPr>
          <p:cNvPr id="9" name="Picture 8" descr="Logo-UOW-2013June-Black.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2200" y="457201"/>
            <a:ext cx="2362200" cy="761154"/>
          </a:xfrm>
          <a:prstGeom prst="rect">
            <a:avLst/>
          </a:prstGeom>
        </p:spPr>
      </p:pic>
      <p:sp>
        <p:nvSpPr>
          <p:cNvPr id="10" name="TextBox 9"/>
          <p:cNvSpPr txBox="1"/>
          <p:nvPr userDrawn="1"/>
        </p:nvSpPr>
        <p:spPr>
          <a:xfrm>
            <a:off x="-17907000" y="1295400"/>
            <a:ext cx="24307800" cy="523220"/>
          </a:xfrm>
          <a:prstGeom prst="rect">
            <a:avLst/>
          </a:prstGeom>
          <a:noFill/>
        </p:spPr>
        <p:txBody>
          <a:bodyPr wrap="square" rtlCol="0">
            <a:spAutoFit/>
          </a:bodyPr>
          <a:lstStyle/>
          <a:p>
            <a:r>
              <a:rPr lang="en-US" sz="2800" dirty="0" smtClean="0">
                <a:solidFill>
                  <a:schemeClr val="accent2">
                    <a:lumMod val="50000"/>
                  </a:schemeClr>
                </a:solidFill>
                <a:latin typeface="Handwriting - Dakota"/>
                <a:cs typeface="Handwriting - Dakota"/>
              </a:rPr>
              <a:t>Welcome to CSCI262 – System Security (Tutorial)… Please remember to tap your attendance </a:t>
            </a:r>
            <a:r>
              <a:rPr lang="en-US" sz="2800" dirty="0" smtClean="0">
                <a:solidFill>
                  <a:schemeClr val="accent2">
                    <a:lumMod val="50000"/>
                  </a:schemeClr>
                </a:solidFill>
                <a:latin typeface="Handwriting - Dakota"/>
                <a:cs typeface="Handwriting - Dakota"/>
                <a:sym typeface="Wingdings"/>
              </a:rPr>
              <a:t>  </a:t>
            </a:r>
            <a:endParaRPr lang="en-US" sz="2800" dirty="0">
              <a:solidFill>
                <a:schemeClr val="accent2">
                  <a:lumMod val="50000"/>
                </a:schemeClr>
              </a:solidFill>
              <a:latin typeface="Handwriting - Dakota"/>
              <a:cs typeface="Handwriting - Dako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0"/>
                                        <p:tgtEl>
                                          <p:spTgt spid="10"/>
                                        </p:tgtEl>
                                        <p:attrNameLst>
                                          <p:attrName>ppt_x</p:attrName>
                                        </p:attrNameLst>
                                      </p:cBhvr>
                                      <p:tavLst>
                                        <p:tav tm="0">
                                          <p:val>
                                            <p:strVal val="#ppt_x+#ppt_w*1.125000"/>
                                          </p:val>
                                        </p:tav>
                                        <p:tav tm="100000">
                                          <p:val>
                                            <p:strVal val="#ppt_x"/>
                                          </p:val>
                                        </p:tav>
                                      </p:tavLst>
                                    </p:anim>
                                    <p:animEffect transition="in" filter="wipe(left)">
                                      <p:cBhvr>
                                        <p:cTn id="8" dur="20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58CE91-7077-4D1E-AD1E-FF92ECE69EA5}" type="datetime1">
              <a:rPr lang="en-US" smtClean="0"/>
              <a:pPr/>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121165-819C-4569-992F-C592C3DBF5EB}" type="datetime1">
              <a:rPr lang="en-US" smtClean="0"/>
              <a:pPr/>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a:cs typeface="Times New Roman"/>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Bookman Old Style"/>
                <a:cs typeface="Bookman Old Style"/>
              </a:defRPr>
            </a:lvl1pPr>
            <a:lvl2pPr>
              <a:defRPr>
                <a:latin typeface="Bookman Old Style"/>
                <a:cs typeface="Bookman Old Style"/>
              </a:defRPr>
            </a:lvl2pPr>
            <a:lvl3pPr>
              <a:defRPr>
                <a:latin typeface="Bookman Old Style"/>
                <a:cs typeface="Bookman Old Style"/>
              </a:defRPr>
            </a:lvl3pPr>
            <a:lvl4pPr>
              <a:defRPr>
                <a:latin typeface="Bookman Old Style"/>
                <a:cs typeface="Bookman Old Style"/>
              </a:defRPr>
            </a:lvl4pPr>
            <a:lvl5pPr>
              <a:defRPr>
                <a:latin typeface="Bookman Old Style"/>
                <a:cs typeface="Bookman Old Styl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5E0D1-D9F2-4008-A73B-843EB4D22992}" type="datetime1">
              <a:rPr lang="en-US" smtClean="0"/>
              <a:pPr/>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9D1E2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rgbClr val="9D1E2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31D811-13CE-45D3-9852-0962AED0FE93}" type="datetime1">
              <a:rPr lang="en-US" smtClean="0"/>
              <a:pPr/>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32B090-DC55-4F46-8621-22572BB9E70A}" type="datetime1">
              <a:rPr lang="en-US" smtClean="0"/>
              <a:pPr/>
              <a:t>10/28/2015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894E04-15FC-4540-8B0B-5F97BDF5E2FA}" type="datetime1">
              <a:rPr lang="en-US" smtClean="0"/>
              <a:pPr/>
              <a:t>10/28/2015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8F477F-2FD4-4071-BE65-DC64D0E02185}" type="datetime1">
              <a:rPr lang="en-US" smtClean="0"/>
              <a:pPr/>
              <a:t>10/28/2015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CD274-5077-42A4-99C4-B87B92ABE20D}" type="datetime1">
              <a:rPr lang="en-US" smtClean="0"/>
              <a:pPr/>
              <a:t>10/28/2015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4917FF-2936-4B39-83A4-C08DBE1A9991}" type="datetime1">
              <a:rPr lang="en-US" smtClean="0"/>
              <a:pPr/>
              <a:t>10/28/2015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47F1E-AC7B-4302-B773-36DEFE2CC4A8}"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D1AB6-60D1-48DB-97DB-CA79B449852F}" type="datetime1">
              <a:rPr lang="en-US" smtClean="0"/>
              <a:pPr/>
              <a:t>10/28/2015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C47F1E-AC7B-4302-B773-36DEFE2CC4A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ED7CE30-8349-4DC4-989B-750238553222}" type="datetime1">
              <a:rPr lang="en-US" smtClean="0"/>
              <a:pPr/>
              <a:t>10/28/2015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C47F1E-AC7B-4302-B773-36DEFE2CC4A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japit@uow.edu.a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wikipedia.org/wiki/NuCaptch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ubergizmo.com/2011/05/decaptcha-defeats-captcha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loudfare.com/ddo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41.xml.rels><?xml version="1.0" encoding="UTF-8" standalone="yes"?>
<Relationships xmlns="http://schemas.openxmlformats.org/package/2006/relationships"><Relationship Id="rId2" Type="http://schemas.openxmlformats.org/officeDocument/2006/relationships/hyperlink" Target="TutorialSetC-Part3-Q2-PuzzleCost-2015S4.xls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hyperlink" Target="TutorialSetC-Part3-Q3b-Probability-2015S4.xls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en.wikipedia.org/wiki/NuCaptch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CSCI262 – System Security</a:t>
            </a:r>
            <a:endParaRPr lang="en-US" sz="4000" dirty="0"/>
          </a:p>
        </p:txBody>
      </p:sp>
      <p:sp>
        <p:nvSpPr>
          <p:cNvPr id="5" name="Subtitle 2"/>
          <p:cNvSpPr>
            <a:spLocks noGrp="1"/>
          </p:cNvSpPr>
          <p:nvPr>
            <p:ph type="subTitle" idx="1"/>
          </p:nvPr>
        </p:nvSpPr>
        <p:spPr>
          <a:xfrm>
            <a:off x="685800" y="3505200"/>
            <a:ext cx="7772400" cy="3048000"/>
          </a:xfrm>
        </p:spPr>
        <p:txBody>
          <a:bodyPr>
            <a:noAutofit/>
          </a:bodyPr>
          <a:lstStyle/>
          <a:p>
            <a:r>
              <a:rPr lang="en-US" sz="2800" dirty="0"/>
              <a:t>Tutorial Set </a:t>
            </a:r>
            <a:r>
              <a:rPr lang="en-US" sz="2800" dirty="0" smtClean="0"/>
              <a:t>C </a:t>
            </a:r>
            <a:r>
              <a:rPr lang="en-US" sz="2800" dirty="0"/>
              <a:t>– 2015S4</a:t>
            </a:r>
          </a:p>
          <a:p>
            <a:endParaRPr lang="en-US" sz="2800" dirty="0">
              <a:solidFill>
                <a:srgbClr val="800000"/>
              </a:solidFill>
              <a:latin typeface="Bookman Old Style"/>
              <a:cs typeface="Bookman Old Style"/>
            </a:endParaRPr>
          </a:p>
          <a:p>
            <a:r>
              <a:rPr lang="en-US" sz="2800" dirty="0" err="1">
                <a:solidFill>
                  <a:srgbClr val="800000"/>
                </a:solidFill>
                <a:latin typeface="Bookman Old Style"/>
                <a:cs typeface="Bookman Old Style"/>
              </a:rPr>
              <a:t>Sionggo</a:t>
            </a:r>
            <a:r>
              <a:rPr lang="en-US" sz="2800" dirty="0">
                <a:solidFill>
                  <a:srgbClr val="800000"/>
                </a:solidFill>
                <a:latin typeface="Bookman Old Style"/>
                <a:cs typeface="Bookman Old Style"/>
              </a:rPr>
              <a:t> </a:t>
            </a:r>
            <a:r>
              <a:rPr lang="en-US" sz="2800" dirty="0" err="1">
                <a:solidFill>
                  <a:srgbClr val="800000"/>
                </a:solidFill>
                <a:latin typeface="Bookman Old Style"/>
                <a:cs typeface="Bookman Old Style"/>
              </a:rPr>
              <a:t>Japit</a:t>
            </a:r>
            <a:endParaRPr lang="en-US" sz="2800" dirty="0">
              <a:solidFill>
                <a:srgbClr val="800000"/>
              </a:solidFill>
              <a:latin typeface="Bookman Old Style"/>
              <a:cs typeface="Bookman Old Style"/>
            </a:endParaRPr>
          </a:p>
          <a:p>
            <a:r>
              <a:rPr lang="en-US" sz="2800" dirty="0">
                <a:solidFill>
                  <a:srgbClr val="800000"/>
                </a:solidFill>
                <a:latin typeface="Bookman Old Style"/>
                <a:cs typeface="Bookman Old Style"/>
                <a:hlinkClick r:id="rId2"/>
              </a:rPr>
              <a:t>sjapit@uow.edu.au</a:t>
            </a:r>
            <a:endParaRPr lang="en-US" sz="2800" dirty="0">
              <a:solidFill>
                <a:srgbClr val="800000"/>
              </a:solidFill>
              <a:latin typeface="Bookman Old Style"/>
              <a:cs typeface="Bookman Old Style"/>
            </a:endParaRPr>
          </a:p>
          <a:p>
            <a:endParaRPr lang="en-US" sz="2800" dirty="0"/>
          </a:p>
          <a:p>
            <a:fld id="{81B55DC6-FD15-B043-9C18-AB67DA847ED4}" type="datetime3">
              <a:rPr lang="en-SG" sz="2800" smtClean="0"/>
              <a:t>28 October 2015</a:t>
            </a:fld>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4" name="Slide Number Placeholder 3"/>
          <p:cNvSpPr>
            <a:spLocks noGrp="1"/>
          </p:cNvSpPr>
          <p:nvPr>
            <p:ph type="sldNum" sz="quarter" idx="12"/>
          </p:nvPr>
        </p:nvSpPr>
        <p:spPr/>
        <p:txBody>
          <a:bodyPr/>
          <a:lstStyle/>
          <a:p>
            <a:fld id="{E2C47F1E-AC7B-4302-B773-36DEFE2CC4A8}" type="slidenum">
              <a:rPr lang="en-US" smtClean="0"/>
              <a:pPr/>
              <a:t>10</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grpSp>
        <p:nvGrpSpPr>
          <p:cNvPr id="9" name="Group 8"/>
          <p:cNvGrpSpPr/>
          <p:nvPr/>
        </p:nvGrpSpPr>
        <p:grpSpPr>
          <a:xfrm>
            <a:off x="304800" y="1524000"/>
            <a:ext cx="8376606" cy="4572000"/>
            <a:chOff x="152400" y="1524000"/>
            <a:chExt cx="8376606" cy="4572000"/>
          </a:xfrm>
        </p:grpSpPr>
        <p:pic>
          <p:nvPicPr>
            <p:cNvPr id="6" name="Picture 5" descr="RelationshipAmongRBACModel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0"/>
              <a:ext cx="7623534" cy="3048000"/>
            </a:xfrm>
            <a:prstGeom prst="rect">
              <a:avLst/>
            </a:prstGeom>
          </p:spPr>
        </p:pic>
        <p:pic>
          <p:nvPicPr>
            <p:cNvPr id="8" name="Picture 7" descr="Role-basedAccessControlModel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114" y="1524000"/>
              <a:ext cx="4169892" cy="2362200"/>
            </a:xfrm>
            <a:prstGeom prst="rect">
              <a:avLst/>
            </a:prstGeom>
          </p:spPr>
        </p:pic>
      </p:grpSp>
      <p:grpSp>
        <p:nvGrpSpPr>
          <p:cNvPr id="13" name="Group 12"/>
          <p:cNvGrpSpPr/>
          <p:nvPr/>
        </p:nvGrpSpPr>
        <p:grpSpPr>
          <a:xfrm>
            <a:off x="3276600" y="1905000"/>
            <a:ext cx="5029200" cy="2895600"/>
            <a:chOff x="3276600" y="1905000"/>
            <a:chExt cx="5029200" cy="2895600"/>
          </a:xfrm>
        </p:grpSpPr>
        <p:sp>
          <p:nvSpPr>
            <p:cNvPr id="3" name="Oval 2"/>
            <p:cNvSpPr/>
            <p:nvPr/>
          </p:nvSpPr>
          <p:spPr>
            <a:xfrm>
              <a:off x="3352800" y="4343400"/>
              <a:ext cx="1905000" cy="4572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ine Callout 1 6"/>
            <p:cNvSpPr/>
            <p:nvPr/>
          </p:nvSpPr>
          <p:spPr>
            <a:xfrm>
              <a:off x="3276600" y="2667000"/>
              <a:ext cx="2057400" cy="1524000"/>
            </a:xfrm>
            <a:prstGeom prst="borderCallout1">
              <a:avLst>
                <a:gd name="adj1" fmla="val 99554"/>
                <a:gd name="adj2" fmla="val 49035"/>
                <a:gd name="adj3" fmla="val 111658"/>
                <a:gd name="adj4" fmla="val 49589"/>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800000"/>
                  </a:solidFill>
                </a:rPr>
                <a:t>The relationship between Role and Permission is many to many.</a:t>
              </a:r>
              <a:endParaRPr lang="en-US" dirty="0">
                <a:solidFill>
                  <a:srgbClr val="800000"/>
                </a:solidFill>
              </a:endParaRPr>
            </a:p>
          </p:txBody>
        </p:sp>
        <p:sp>
          <p:nvSpPr>
            <p:cNvPr id="10" name="Oval 9"/>
            <p:cNvSpPr/>
            <p:nvPr/>
          </p:nvSpPr>
          <p:spPr>
            <a:xfrm>
              <a:off x="6781800" y="1905000"/>
              <a:ext cx="1524000" cy="3810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a:stCxn id="7" idx="0"/>
              <a:endCxn id="10" idx="4"/>
            </p:cNvCxnSpPr>
            <p:nvPr/>
          </p:nvCxnSpPr>
          <p:spPr>
            <a:xfrm flipV="1">
              <a:off x="5334000" y="2286000"/>
              <a:ext cx="2209800" cy="11430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52400" y="1676400"/>
            <a:ext cx="41148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solidFill>
                  <a:srgbClr val="800000"/>
                </a:solidFill>
              </a:rPr>
              <a:t>A role can contains many permissions, and a permission may be granted to many roles.</a:t>
            </a:r>
            <a:endParaRPr lang="en-US" dirty="0">
              <a:solidFill>
                <a:srgbClr val="800000"/>
              </a:solidFill>
            </a:endParaRPr>
          </a:p>
        </p:txBody>
      </p:sp>
    </p:spTree>
    <p:extLst>
      <p:ext uri="{BB962C8B-B14F-4D97-AF65-F5344CB8AC3E}">
        <p14:creationId xmlns:p14="http://schemas.microsoft.com/office/powerpoint/2010/main" val="19801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4" name="Slide Number Placeholder 3"/>
          <p:cNvSpPr>
            <a:spLocks noGrp="1"/>
          </p:cNvSpPr>
          <p:nvPr>
            <p:ph type="sldNum" sz="quarter" idx="12"/>
          </p:nvPr>
        </p:nvSpPr>
        <p:spPr/>
        <p:txBody>
          <a:bodyPr/>
          <a:lstStyle/>
          <a:p>
            <a:fld id="{E2C47F1E-AC7B-4302-B773-36DEFE2CC4A8}" type="slidenum">
              <a:rPr lang="en-US" smtClean="0"/>
              <a:pPr/>
              <a:t>11</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grpSp>
        <p:nvGrpSpPr>
          <p:cNvPr id="9" name="Group 8"/>
          <p:cNvGrpSpPr/>
          <p:nvPr/>
        </p:nvGrpSpPr>
        <p:grpSpPr>
          <a:xfrm>
            <a:off x="304800" y="1524000"/>
            <a:ext cx="8376606" cy="4572000"/>
            <a:chOff x="152400" y="1524000"/>
            <a:chExt cx="8376606" cy="4572000"/>
          </a:xfrm>
        </p:grpSpPr>
        <p:pic>
          <p:nvPicPr>
            <p:cNvPr id="6" name="Picture 5" descr="RelationshipAmongRBACModel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0"/>
              <a:ext cx="7623534" cy="3048000"/>
            </a:xfrm>
            <a:prstGeom prst="rect">
              <a:avLst/>
            </a:prstGeom>
          </p:spPr>
        </p:pic>
        <p:pic>
          <p:nvPicPr>
            <p:cNvPr id="8" name="Picture 7" descr="Role-basedAccessControlModel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114" y="1524000"/>
              <a:ext cx="4169892" cy="2362200"/>
            </a:xfrm>
            <a:prstGeom prst="rect">
              <a:avLst/>
            </a:prstGeom>
          </p:spPr>
        </p:pic>
      </p:grpSp>
      <p:grpSp>
        <p:nvGrpSpPr>
          <p:cNvPr id="18" name="Group 17"/>
          <p:cNvGrpSpPr/>
          <p:nvPr/>
        </p:nvGrpSpPr>
        <p:grpSpPr>
          <a:xfrm>
            <a:off x="304800" y="2057400"/>
            <a:ext cx="6477000" cy="4114800"/>
            <a:chOff x="304800" y="2057400"/>
            <a:chExt cx="6477000" cy="4114800"/>
          </a:xfrm>
        </p:grpSpPr>
        <p:sp>
          <p:nvSpPr>
            <p:cNvPr id="3" name="Oval 2"/>
            <p:cNvSpPr/>
            <p:nvPr/>
          </p:nvSpPr>
          <p:spPr>
            <a:xfrm>
              <a:off x="2971800" y="4648200"/>
              <a:ext cx="1600200" cy="15240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572000" y="2133600"/>
              <a:ext cx="2209800" cy="18288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ine Callout 1 9"/>
            <p:cNvSpPr/>
            <p:nvPr/>
          </p:nvSpPr>
          <p:spPr>
            <a:xfrm>
              <a:off x="304800" y="2057400"/>
              <a:ext cx="4114800" cy="914400"/>
            </a:xfrm>
            <a:prstGeom prst="borderCallout1">
              <a:avLst>
                <a:gd name="adj1" fmla="val 104043"/>
                <a:gd name="adj2" fmla="val 50594"/>
                <a:gd name="adj3" fmla="val 323863"/>
                <a:gd name="adj4" fmla="val 67323"/>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800000"/>
                  </a:solidFill>
                </a:rPr>
                <a:t>A session is an association between a user and one or more roles to which the user has been assigned.</a:t>
              </a:r>
              <a:endParaRPr lang="en-US" dirty="0">
                <a:solidFill>
                  <a:srgbClr val="800000"/>
                </a:solidFill>
              </a:endParaRPr>
            </a:p>
          </p:txBody>
        </p:sp>
        <p:cxnSp>
          <p:nvCxnSpPr>
            <p:cNvPr id="12" name="Straight Connector 11"/>
            <p:cNvCxnSpPr>
              <a:stCxn id="10" idx="0"/>
              <a:endCxn id="7" idx="2"/>
            </p:cNvCxnSpPr>
            <p:nvPr/>
          </p:nvCxnSpPr>
          <p:spPr>
            <a:xfrm>
              <a:off x="4419600" y="2514600"/>
              <a:ext cx="152400" cy="5334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7152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pPr marL="0" indent="0">
              <a:buNone/>
            </a:pPr>
            <a:r>
              <a:rPr lang="en-US" dirty="0" smtClean="0">
                <a:solidFill>
                  <a:srgbClr val="800000"/>
                </a:solidFill>
              </a:rPr>
              <a:t>Role Hierarchies Model (RBAC</a:t>
            </a:r>
            <a:r>
              <a:rPr lang="en-US" baseline="-25000" dirty="0" smtClean="0">
                <a:solidFill>
                  <a:srgbClr val="800000"/>
                </a:solidFill>
              </a:rPr>
              <a:t>1</a:t>
            </a:r>
            <a:r>
              <a:rPr lang="en-US" dirty="0" smtClean="0">
                <a:solidFill>
                  <a:srgbClr val="800000"/>
                </a:solidFill>
              </a:rPr>
              <a:t>):</a:t>
            </a:r>
          </a:p>
          <a:p>
            <a:r>
              <a:rPr lang="en-US" dirty="0" smtClean="0">
                <a:solidFill>
                  <a:srgbClr val="800000"/>
                </a:solidFill>
              </a:rPr>
              <a:t>This model provides a means of reflecting the hierarchical structure of roles in an organization.</a:t>
            </a:r>
          </a:p>
          <a:p>
            <a:pPr marL="0" indent="0">
              <a:buNone/>
            </a:pPr>
            <a:endParaRPr lang="en-US" dirty="0">
              <a:solidFill>
                <a:srgbClr val="800000"/>
              </a:solidFill>
            </a:endParaRPr>
          </a:p>
        </p:txBody>
      </p:sp>
      <p:sp>
        <p:nvSpPr>
          <p:cNvPr id="4" name="Slide Number Placeholder 3"/>
          <p:cNvSpPr>
            <a:spLocks noGrp="1"/>
          </p:cNvSpPr>
          <p:nvPr>
            <p:ph type="sldNum" sz="quarter" idx="12"/>
          </p:nvPr>
        </p:nvSpPr>
        <p:spPr/>
        <p:txBody>
          <a:bodyPr/>
          <a:lstStyle/>
          <a:p>
            <a:fld id="{E2C47F1E-AC7B-4302-B773-36DEFE2CC4A8}" type="slidenum">
              <a:rPr lang="en-US" smtClean="0"/>
              <a:pPr/>
              <a:t>12</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pic>
        <p:nvPicPr>
          <p:cNvPr id="6" name="Picture 5" descr="RoleHierarchy.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2895600"/>
            <a:ext cx="4419600" cy="3034792"/>
          </a:xfrm>
          <a:prstGeom prst="rect">
            <a:avLst/>
          </a:prstGeom>
        </p:spPr>
      </p:pic>
      <p:sp>
        <p:nvSpPr>
          <p:cNvPr id="7" name="TextBox 6"/>
          <p:cNvSpPr txBox="1"/>
          <p:nvPr/>
        </p:nvSpPr>
        <p:spPr>
          <a:xfrm>
            <a:off x="5334000" y="2937808"/>
            <a:ext cx="3124200"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smtClean="0">
                <a:solidFill>
                  <a:srgbClr val="800000"/>
                </a:solidFill>
              </a:rPr>
              <a:t>Typically, job functions with greater responsibility have greater authority to access resources.</a:t>
            </a:r>
            <a:endParaRPr lang="en-US" sz="2000" dirty="0">
              <a:solidFill>
                <a:srgbClr val="800000"/>
              </a:solidFill>
            </a:endParaRPr>
          </a:p>
        </p:txBody>
      </p:sp>
      <p:sp>
        <p:nvSpPr>
          <p:cNvPr id="8" name="TextBox 7"/>
          <p:cNvSpPr txBox="1"/>
          <p:nvPr/>
        </p:nvSpPr>
        <p:spPr>
          <a:xfrm>
            <a:off x="5334000" y="4495800"/>
            <a:ext cx="3124200"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smtClean="0">
                <a:solidFill>
                  <a:srgbClr val="800000"/>
                </a:solidFill>
              </a:rPr>
              <a:t>A subordinate job function may have a subset of the access rights of the superior job function.</a:t>
            </a:r>
            <a:endParaRPr lang="en-US" sz="2000" dirty="0">
              <a:solidFill>
                <a:srgbClr val="800000"/>
              </a:solidFill>
            </a:endParaRPr>
          </a:p>
        </p:txBody>
      </p:sp>
    </p:spTree>
    <p:extLst>
      <p:ext uri="{BB962C8B-B14F-4D97-AF65-F5344CB8AC3E}">
        <p14:creationId xmlns:p14="http://schemas.microsoft.com/office/powerpoint/2010/main" val="1284869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4" name="Slide Number Placeholder 3"/>
          <p:cNvSpPr>
            <a:spLocks noGrp="1"/>
          </p:cNvSpPr>
          <p:nvPr>
            <p:ph type="sldNum" sz="quarter" idx="12"/>
          </p:nvPr>
        </p:nvSpPr>
        <p:spPr/>
        <p:txBody>
          <a:bodyPr/>
          <a:lstStyle/>
          <a:p>
            <a:fld id="{E2C47F1E-AC7B-4302-B773-36DEFE2CC4A8}" type="slidenum">
              <a:rPr lang="en-US" smtClean="0"/>
              <a:pPr/>
              <a:t>13</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grpSp>
        <p:nvGrpSpPr>
          <p:cNvPr id="9" name="Group 8"/>
          <p:cNvGrpSpPr/>
          <p:nvPr/>
        </p:nvGrpSpPr>
        <p:grpSpPr>
          <a:xfrm>
            <a:off x="304800" y="1524000"/>
            <a:ext cx="8376606" cy="4572000"/>
            <a:chOff x="152400" y="1524000"/>
            <a:chExt cx="8376606" cy="4572000"/>
          </a:xfrm>
        </p:grpSpPr>
        <p:pic>
          <p:nvPicPr>
            <p:cNvPr id="6" name="Picture 5" descr="RelationshipAmongRBACModel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0"/>
              <a:ext cx="7623534" cy="3048000"/>
            </a:xfrm>
            <a:prstGeom prst="rect">
              <a:avLst/>
            </a:prstGeom>
          </p:spPr>
        </p:pic>
        <p:pic>
          <p:nvPicPr>
            <p:cNvPr id="8" name="Picture 7" descr="Role-basedAccessControlModel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114" y="1524000"/>
              <a:ext cx="4169892" cy="2362200"/>
            </a:xfrm>
            <a:prstGeom prst="rect">
              <a:avLst/>
            </a:prstGeom>
          </p:spPr>
        </p:pic>
      </p:grpSp>
      <p:grpSp>
        <p:nvGrpSpPr>
          <p:cNvPr id="15" name="Group 14"/>
          <p:cNvGrpSpPr/>
          <p:nvPr/>
        </p:nvGrpSpPr>
        <p:grpSpPr>
          <a:xfrm>
            <a:off x="228600" y="1295400"/>
            <a:ext cx="7010400" cy="3429000"/>
            <a:chOff x="228600" y="1295400"/>
            <a:chExt cx="7010400" cy="3429000"/>
          </a:xfrm>
        </p:grpSpPr>
        <p:sp>
          <p:nvSpPr>
            <p:cNvPr id="3" name="Oval 2"/>
            <p:cNvSpPr/>
            <p:nvPr/>
          </p:nvSpPr>
          <p:spPr>
            <a:xfrm>
              <a:off x="6096000" y="1295400"/>
              <a:ext cx="1143000" cy="7620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219200" y="3886200"/>
              <a:ext cx="1676400" cy="8382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28600" y="1447800"/>
              <a:ext cx="4114800" cy="1631216"/>
            </a:xfrm>
            <a:prstGeom prst="rect">
              <a:avLst/>
            </a:prstGeom>
            <a:noFill/>
            <a:ln w="25400">
              <a:solidFill>
                <a:srgbClr val="800000"/>
              </a:solidFill>
            </a:ln>
          </p:spPr>
          <p:txBody>
            <a:bodyPr wrap="square" rtlCol="0">
              <a:spAutoFit/>
            </a:bodyPr>
            <a:lstStyle/>
            <a:p>
              <a:pPr algn="ctr"/>
              <a:r>
                <a:rPr lang="en-US" sz="2000" dirty="0" smtClean="0">
                  <a:solidFill>
                    <a:srgbClr val="800000"/>
                  </a:solidFill>
                </a:rPr>
                <a:t>Role hierarchies make use of the concept of inheritance to enable one role to implicitly include access rights associated with a subordinate role.</a:t>
              </a:r>
              <a:endParaRPr lang="en-US" sz="2000" dirty="0">
                <a:solidFill>
                  <a:srgbClr val="800000"/>
                </a:solidFill>
              </a:endParaRPr>
            </a:p>
          </p:txBody>
        </p:sp>
        <p:cxnSp>
          <p:nvCxnSpPr>
            <p:cNvPr id="12" name="Straight Connector 11"/>
            <p:cNvCxnSpPr>
              <a:stCxn id="7" idx="3"/>
              <a:endCxn id="3" idx="2"/>
            </p:cNvCxnSpPr>
            <p:nvPr/>
          </p:nvCxnSpPr>
          <p:spPr>
            <a:xfrm flipV="1">
              <a:off x="4343400" y="1676400"/>
              <a:ext cx="1752600" cy="587008"/>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2"/>
            </p:cNvCxnSpPr>
            <p:nvPr/>
          </p:nvCxnSpPr>
          <p:spPr>
            <a:xfrm flipH="1">
              <a:off x="2057400" y="3079016"/>
              <a:ext cx="228600" cy="807184"/>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4977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0.7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noAutofit/>
          </a:bodyPr>
          <a:lstStyle/>
          <a:p>
            <a:pPr marL="0" indent="0">
              <a:buNone/>
            </a:pPr>
            <a:r>
              <a:rPr lang="en-US" dirty="0" smtClean="0">
                <a:solidFill>
                  <a:srgbClr val="800000"/>
                </a:solidFill>
              </a:rPr>
              <a:t>Constraints Model (RBAC</a:t>
            </a:r>
            <a:r>
              <a:rPr lang="en-US" baseline="-25000" dirty="0" smtClean="0">
                <a:solidFill>
                  <a:srgbClr val="800000"/>
                </a:solidFill>
              </a:rPr>
              <a:t>2</a:t>
            </a:r>
            <a:r>
              <a:rPr lang="en-US" dirty="0" smtClean="0">
                <a:solidFill>
                  <a:srgbClr val="800000"/>
                </a:solidFill>
              </a:rPr>
              <a:t>):</a:t>
            </a:r>
          </a:p>
          <a:p>
            <a:r>
              <a:rPr lang="en-US" dirty="0" smtClean="0">
                <a:solidFill>
                  <a:srgbClr val="800000"/>
                </a:solidFill>
              </a:rPr>
              <a:t>This model provides a means of adapting RBAC to the specifics of administrative and security policies in an organization.</a:t>
            </a:r>
          </a:p>
          <a:p>
            <a:r>
              <a:rPr lang="en-US" dirty="0" smtClean="0">
                <a:solidFill>
                  <a:srgbClr val="800000"/>
                </a:solidFill>
              </a:rPr>
              <a:t>Three types of constraints proposed and implemented:</a:t>
            </a:r>
          </a:p>
          <a:p>
            <a:pPr lvl="1"/>
            <a:r>
              <a:rPr lang="en-US" sz="2400" dirty="0" smtClean="0">
                <a:solidFill>
                  <a:srgbClr val="800000"/>
                </a:solidFill>
              </a:rPr>
              <a:t>Mutually exclusive roles</a:t>
            </a:r>
          </a:p>
          <a:p>
            <a:pPr lvl="2"/>
            <a:r>
              <a:rPr lang="en-US" sz="2400" dirty="0" smtClean="0">
                <a:solidFill>
                  <a:srgbClr val="800000"/>
                </a:solidFill>
              </a:rPr>
              <a:t>The same user can be assigned to at most one role in a mutually exclusive set. Mutually exclusive constraint supports a separation of duties and capabilities within an organization.</a:t>
            </a:r>
          </a:p>
        </p:txBody>
      </p:sp>
      <p:sp>
        <p:nvSpPr>
          <p:cNvPr id="4" name="Slide Number Placeholder 3"/>
          <p:cNvSpPr>
            <a:spLocks noGrp="1"/>
          </p:cNvSpPr>
          <p:nvPr>
            <p:ph type="sldNum" sz="quarter" idx="12"/>
          </p:nvPr>
        </p:nvSpPr>
        <p:spPr/>
        <p:txBody>
          <a:bodyPr/>
          <a:lstStyle/>
          <a:p>
            <a:fld id="{E2C47F1E-AC7B-4302-B773-36DEFE2CC4A8}" type="slidenum">
              <a:rPr lang="en-US" smtClean="0"/>
              <a:pPr/>
              <a:t>14</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spTree>
    <p:extLst>
      <p:ext uri="{BB962C8B-B14F-4D97-AF65-F5344CB8AC3E}">
        <p14:creationId xmlns:p14="http://schemas.microsoft.com/office/powerpoint/2010/main" val="3831897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normAutofit/>
          </a:bodyPr>
          <a:lstStyle/>
          <a:p>
            <a:pPr lvl="1"/>
            <a:r>
              <a:rPr lang="en-US" sz="2400" dirty="0" smtClean="0">
                <a:solidFill>
                  <a:srgbClr val="800000"/>
                </a:solidFill>
              </a:rPr>
              <a:t>Cardinality</a:t>
            </a:r>
          </a:p>
          <a:p>
            <a:pPr lvl="2"/>
            <a:r>
              <a:rPr lang="en-US" sz="2400" dirty="0" smtClean="0">
                <a:solidFill>
                  <a:srgbClr val="800000"/>
                </a:solidFill>
              </a:rPr>
              <a:t>Cardinality refers to setting a maximum number with respect to roles.</a:t>
            </a:r>
          </a:p>
          <a:p>
            <a:pPr lvl="2"/>
            <a:r>
              <a:rPr lang="en-US" sz="2400" dirty="0" smtClean="0">
                <a:solidFill>
                  <a:srgbClr val="800000"/>
                </a:solidFill>
              </a:rPr>
              <a:t>One such constraint is to set a maximum number of users that can be assigned to a given role. For example, only one person can fill the role of department chair.</a:t>
            </a:r>
            <a:endParaRPr lang="en-US" sz="2400" dirty="0">
              <a:solidFill>
                <a:srgbClr val="800000"/>
              </a:solidFill>
            </a:endParaRPr>
          </a:p>
          <a:p>
            <a:pPr lvl="1"/>
            <a:r>
              <a:rPr lang="en-US" sz="2400" dirty="0">
                <a:solidFill>
                  <a:srgbClr val="800000"/>
                </a:solidFill>
              </a:rPr>
              <a:t>Prerequisite </a:t>
            </a:r>
            <a:endParaRPr lang="en-US" sz="2400" dirty="0" smtClean="0">
              <a:solidFill>
                <a:srgbClr val="800000"/>
              </a:solidFill>
            </a:endParaRPr>
          </a:p>
          <a:p>
            <a:pPr lvl="2"/>
            <a:r>
              <a:rPr lang="en-US" sz="2400" dirty="0" smtClean="0">
                <a:solidFill>
                  <a:srgbClr val="800000"/>
                </a:solidFill>
              </a:rPr>
              <a:t>Prerequisite dictates that a user can only be assigned to a particular role if it is already assigned to some other specified role.</a:t>
            </a:r>
            <a:endParaRPr lang="en-US" sz="2400" dirty="0">
              <a:solidFill>
                <a:srgbClr val="800000"/>
              </a:solidFill>
            </a:endParaRPr>
          </a:p>
          <a:p>
            <a:endParaRPr lang="en-US"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15</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spTree>
    <p:extLst>
      <p:ext uri="{BB962C8B-B14F-4D97-AF65-F5344CB8AC3E}">
        <p14:creationId xmlns:p14="http://schemas.microsoft.com/office/powerpoint/2010/main" val="2548826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4" name="Slide Number Placeholder 3"/>
          <p:cNvSpPr>
            <a:spLocks noGrp="1"/>
          </p:cNvSpPr>
          <p:nvPr>
            <p:ph type="sldNum" sz="quarter" idx="12"/>
          </p:nvPr>
        </p:nvSpPr>
        <p:spPr/>
        <p:txBody>
          <a:bodyPr/>
          <a:lstStyle/>
          <a:p>
            <a:fld id="{E2C47F1E-AC7B-4302-B773-36DEFE2CC4A8}" type="slidenum">
              <a:rPr lang="en-US" smtClean="0"/>
              <a:pPr/>
              <a:t>16</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grpSp>
        <p:nvGrpSpPr>
          <p:cNvPr id="9" name="Group 8"/>
          <p:cNvGrpSpPr/>
          <p:nvPr/>
        </p:nvGrpSpPr>
        <p:grpSpPr>
          <a:xfrm>
            <a:off x="304800" y="1524000"/>
            <a:ext cx="8376606" cy="4572000"/>
            <a:chOff x="152400" y="1524000"/>
            <a:chExt cx="8376606" cy="4572000"/>
          </a:xfrm>
        </p:grpSpPr>
        <p:pic>
          <p:nvPicPr>
            <p:cNvPr id="6" name="Picture 5" descr="RelationshipAmongRBACModel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0"/>
              <a:ext cx="7623534" cy="3048000"/>
            </a:xfrm>
            <a:prstGeom prst="rect">
              <a:avLst/>
            </a:prstGeom>
          </p:spPr>
        </p:pic>
        <p:pic>
          <p:nvPicPr>
            <p:cNvPr id="8" name="Picture 7" descr="Role-basedAccessControlModel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114" y="1524000"/>
              <a:ext cx="4169892" cy="2362200"/>
            </a:xfrm>
            <a:prstGeom prst="rect">
              <a:avLst/>
            </a:prstGeom>
          </p:spPr>
        </p:pic>
      </p:grpSp>
      <p:grpSp>
        <p:nvGrpSpPr>
          <p:cNvPr id="18" name="Group 17"/>
          <p:cNvGrpSpPr/>
          <p:nvPr/>
        </p:nvGrpSpPr>
        <p:grpSpPr>
          <a:xfrm>
            <a:off x="0" y="1524000"/>
            <a:ext cx="8763000" cy="4343400"/>
            <a:chOff x="0" y="1524000"/>
            <a:chExt cx="8763000" cy="4343400"/>
          </a:xfrm>
        </p:grpSpPr>
        <p:sp>
          <p:nvSpPr>
            <p:cNvPr id="3" name="Oval 2"/>
            <p:cNvSpPr/>
            <p:nvPr/>
          </p:nvSpPr>
          <p:spPr>
            <a:xfrm>
              <a:off x="6553200" y="2667000"/>
              <a:ext cx="2209800" cy="10668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572000" y="4724400"/>
              <a:ext cx="2209800" cy="10668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0" y="4800600"/>
              <a:ext cx="2209800" cy="10668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52400" y="1524000"/>
              <a:ext cx="4191000" cy="1200328"/>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smtClean="0">
                  <a:solidFill>
                    <a:srgbClr val="800000"/>
                  </a:solidFill>
                </a:rPr>
                <a:t>A constraint is a defined relationship among roles or a condition related to roles.</a:t>
              </a:r>
              <a:endParaRPr lang="en-US" sz="2400" dirty="0">
                <a:solidFill>
                  <a:srgbClr val="800000"/>
                </a:solidFill>
              </a:endParaRPr>
            </a:p>
          </p:txBody>
        </p:sp>
        <p:cxnSp>
          <p:nvCxnSpPr>
            <p:cNvPr id="13" name="Straight Connector 12"/>
            <p:cNvCxnSpPr>
              <a:stCxn id="7" idx="2"/>
              <a:endCxn id="11" idx="0"/>
            </p:cNvCxnSpPr>
            <p:nvPr/>
          </p:nvCxnSpPr>
          <p:spPr>
            <a:xfrm flipH="1">
              <a:off x="1104900" y="2724328"/>
              <a:ext cx="1143000" cy="2076272"/>
            </a:xfrm>
            <a:prstGeom prst="line">
              <a:avLst/>
            </a:prstGeom>
            <a:ln w="26416">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3"/>
            </p:cNvCxnSpPr>
            <p:nvPr/>
          </p:nvCxnSpPr>
          <p:spPr>
            <a:xfrm>
              <a:off x="4343400" y="2124164"/>
              <a:ext cx="2209800" cy="1000036"/>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7" idx="2"/>
              <a:endCxn id="10" idx="0"/>
            </p:cNvCxnSpPr>
            <p:nvPr/>
          </p:nvCxnSpPr>
          <p:spPr>
            <a:xfrm>
              <a:off x="2247900" y="2724328"/>
              <a:ext cx="3429000" cy="2000072"/>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3687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anim calcmode="lin" valueType="num">
                                      <p:cBhvr>
                                        <p:cTn id="8" dur="2000" fill="hold"/>
                                        <p:tgtEl>
                                          <p:spTgt spid="18"/>
                                        </p:tgtEl>
                                        <p:attrNameLst>
                                          <p:attrName>style.rotation</p:attrName>
                                        </p:attrNameLst>
                                      </p:cBhvr>
                                      <p:tavLst>
                                        <p:tav tm="0">
                                          <p:val>
                                            <p:fltVal val="720"/>
                                          </p:val>
                                        </p:tav>
                                        <p:tav tm="100000">
                                          <p:val>
                                            <p:fltVal val="0"/>
                                          </p:val>
                                        </p:tav>
                                      </p:tavLst>
                                    </p:anim>
                                    <p:anim calcmode="lin" valueType="num">
                                      <p:cBhvr>
                                        <p:cTn id="9" dur="2000" fill="hold"/>
                                        <p:tgtEl>
                                          <p:spTgt spid="18"/>
                                        </p:tgtEl>
                                        <p:attrNameLst>
                                          <p:attrName>ppt_h</p:attrName>
                                        </p:attrNameLst>
                                      </p:cBhvr>
                                      <p:tavLst>
                                        <p:tav tm="0">
                                          <p:val>
                                            <p:fltVal val="0"/>
                                          </p:val>
                                        </p:tav>
                                        <p:tav tm="100000">
                                          <p:val>
                                            <p:strVal val="#ppt_h"/>
                                          </p:val>
                                        </p:tav>
                                      </p:tavLst>
                                    </p:anim>
                                    <p:anim calcmode="lin" valueType="num">
                                      <p:cBhvr>
                                        <p:cTn id="10" dur="2000" fill="hold"/>
                                        <p:tgtEl>
                                          <p:spTgt spid="1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pPr marL="0" indent="0">
              <a:buNone/>
            </a:pPr>
            <a:r>
              <a:rPr lang="en-US" dirty="0" smtClean="0">
                <a:solidFill>
                  <a:srgbClr val="800000"/>
                </a:solidFill>
              </a:rPr>
              <a:t>Consolidated model (RBAC</a:t>
            </a:r>
            <a:r>
              <a:rPr lang="en-US" baseline="-25000" dirty="0" smtClean="0">
                <a:solidFill>
                  <a:srgbClr val="800000"/>
                </a:solidFill>
              </a:rPr>
              <a:t>3</a:t>
            </a:r>
            <a:r>
              <a:rPr lang="en-US" dirty="0" smtClean="0">
                <a:solidFill>
                  <a:srgbClr val="800000"/>
                </a:solidFill>
              </a:rPr>
              <a:t>):</a:t>
            </a:r>
          </a:p>
          <a:p>
            <a:r>
              <a:rPr lang="en-US" dirty="0" smtClean="0">
                <a:solidFill>
                  <a:srgbClr val="800000"/>
                </a:solidFill>
              </a:rPr>
              <a:t>Consolidated model provides both role hierarchies and constraints, as it combines RBAC</a:t>
            </a:r>
            <a:r>
              <a:rPr lang="en-US" baseline="-25000" dirty="0" smtClean="0">
                <a:solidFill>
                  <a:srgbClr val="800000"/>
                </a:solidFill>
              </a:rPr>
              <a:t>1</a:t>
            </a:r>
            <a:r>
              <a:rPr lang="en-US" dirty="0" smtClean="0">
                <a:solidFill>
                  <a:srgbClr val="800000"/>
                </a:solidFill>
              </a:rPr>
              <a:t> and RBAC</a:t>
            </a:r>
            <a:r>
              <a:rPr lang="en-US" baseline="-25000" dirty="0" smtClean="0">
                <a:solidFill>
                  <a:srgbClr val="800000"/>
                </a:solidFill>
              </a:rPr>
              <a:t>2</a:t>
            </a:r>
            <a:r>
              <a:rPr lang="en-US" dirty="0" smtClean="0">
                <a:solidFill>
                  <a:srgbClr val="800000"/>
                </a:solidFill>
              </a:rPr>
              <a:t>.</a:t>
            </a:r>
            <a:endParaRPr lang="en-US" dirty="0">
              <a:solidFill>
                <a:srgbClr val="800000"/>
              </a:solidFill>
            </a:endParaRPr>
          </a:p>
        </p:txBody>
      </p:sp>
      <p:sp>
        <p:nvSpPr>
          <p:cNvPr id="4" name="Slide Number Placeholder 3"/>
          <p:cNvSpPr>
            <a:spLocks noGrp="1"/>
          </p:cNvSpPr>
          <p:nvPr>
            <p:ph type="sldNum" sz="quarter" idx="12"/>
          </p:nvPr>
        </p:nvSpPr>
        <p:spPr/>
        <p:txBody>
          <a:bodyPr/>
          <a:lstStyle/>
          <a:p>
            <a:fld id="{E2C47F1E-AC7B-4302-B773-36DEFE2CC4A8}" type="slidenum">
              <a:rPr lang="en-US" smtClean="0"/>
              <a:pPr/>
              <a:t>17</a:t>
            </a:fld>
            <a:endParaRPr lang="en-US" dirty="0"/>
          </a:p>
        </p:txBody>
      </p:sp>
    </p:spTree>
    <p:extLst>
      <p:ext uri="{BB962C8B-B14F-4D97-AF65-F5344CB8AC3E}">
        <p14:creationId xmlns:p14="http://schemas.microsoft.com/office/powerpoint/2010/main" val="403504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Clr>
                <a:srgbClr val="800000"/>
              </a:buClr>
              <a:buFont typeface="+mj-lt"/>
              <a:buAutoNum type="arabicPeriod" startAt="2"/>
            </a:pPr>
            <a:r>
              <a:rPr lang="en-US" dirty="0" smtClean="0"/>
              <a:t>What is a zombie in the context of denial of service?</a:t>
            </a:r>
          </a:p>
          <a:p>
            <a:pPr marL="514350" indent="-514350">
              <a:buNone/>
            </a:pPr>
            <a:endParaRPr lang="en-US" dirty="0" smtClean="0"/>
          </a:p>
          <a:p>
            <a:pPr marL="514350" indent="-514350">
              <a:buNone/>
            </a:pPr>
            <a:r>
              <a:rPr lang="en-US" dirty="0" smtClean="0">
                <a:solidFill>
                  <a:srgbClr val="C00000"/>
                </a:solidFill>
              </a:rPr>
              <a:t>Zombie, also known as bot, is a malware (malicious software) that secretly takes control over a computer that is connected to the Internet, and use it to launch attack. With zombie, it is hard to trace to the attacker.</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18</a:t>
            </a:fld>
            <a:endParaRPr lang="en-US" dirty="0"/>
          </a:p>
        </p:txBody>
      </p:sp>
      <p:sp>
        <p:nvSpPr>
          <p:cNvPr id="5" name="Rectangle 4"/>
          <p:cNvSpPr/>
          <p:nvPr/>
        </p:nvSpPr>
        <p:spPr>
          <a:xfrm>
            <a:off x="152400" y="5791200"/>
            <a:ext cx="8839200" cy="584775"/>
          </a:xfrm>
          <a:prstGeom prst="rect">
            <a:avLst/>
          </a:prstGeom>
        </p:spPr>
        <p:txBody>
          <a:bodyPr wrap="square">
            <a:spAutoFit/>
          </a:bodyPr>
          <a:lstStyle/>
          <a:p>
            <a:r>
              <a:rPr lang="en-US" sz="1600" dirty="0" smtClean="0"/>
              <a:t>William Stallings and Lawrie Brown, Computer Security: Principles and Practice, Pearson Education, 2008, page 240.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4"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to="" calcmode="lin" valueType="num">
                                      <p:cBhvr>
                                        <p:cTn id="12" dur="1" fill="hold"/>
                                        <p:tgtEl>
                                          <p:spTgt spid="4">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What is the default size of a ping?</a:t>
            </a:r>
            <a:endParaRPr lang="en-US"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19</a:t>
            </a:fld>
            <a:endParaRPr lang="en-US" dirty="0"/>
          </a:p>
        </p:txBody>
      </p:sp>
      <p:sp>
        <p:nvSpPr>
          <p:cNvPr id="7" name="TextBox 6"/>
          <p:cNvSpPr txBox="1"/>
          <p:nvPr/>
        </p:nvSpPr>
        <p:spPr>
          <a:xfrm>
            <a:off x="990600" y="2209800"/>
            <a:ext cx="7543800" cy="830997"/>
          </a:xfrm>
          <a:prstGeom prst="rect">
            <a:avLst/>
          </a:prstGeom>
          <a:noFill/>
        </p:spPr>
        <p:txBody>
          <a:bodyPr wrap="square" rtlCol="0">
            <a:spAutoFit/>
          </a:bodyPr>
          <a:lstStyle/>
          <a:p>
            <a:r>
              <a:rPr lang="en-US" sz="2400" dirty="0" smtClean="0">
                <a:solidFill>
                  <a:srgbClr val="800000"/>
                </a:solidFill>
              </a:rPr>
              <a:t>A ping is normally 56 bytes in size; 84 bytes if the Internet Protocol header is considered.</a:t>
            </a:r>
            <a:endParaRPr lang="en-US" sz="2400" dirty="0">
              <a:solidFill>
                <a:srgbClr val="800000"/>
              </a:solidFill>
            </a:endParaRPr>
          </a:p>
        </p:txBody>
      </p:sp>
    </p:spTree>
    <p:extLst>
      <p:ext uri="{BB962C8B-B14F-4D97-AF65-F5344CB8AC3E}">
        <p14:creationId xmlns:p14="http://schemas.microsoft.com/office/powerpoint/2010/main" val="155893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A</a:t>
            </a:r>
            <a:endParaRPr lang="en-US"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2</a:t>
            </a:fld>
            <a:endParaRPr lang="en-US" dirty="0"/>
          </a:p>
        </p:txBody>
      </p:sp>
      <p:sp>
        <p:nvSpPr>
          <p:cNvPr id="4" name="Content Placeholder 3"/>
          <p:cNvSpPr>
            <a:spLocks noGrp="1"/>
          </p:cNvSpPr>
          <p:nvPr>
            <p:ph sz="quarter" idx="1"/>
          </p:nvPr>
        </p:nvSpPr>
        <p:spPr/>
        <p:txBody>
          <a:bodyPr>
            <a:noAutofit/>
          </a:bodyPr>
          <a:lstStyle/>
          <a:p>
            <a:pPr marL="0" indent="0">
              <a:spcBef>
                <a:spcPts val="0"/>
              </a:spcBef>
              <a:buNone/>
            </a:pPr>
            <a:r>
              <a:rPr lang="en-US" dirty="0" smtClean="0"/>
              <a:t>Preparation:</a:t>
            </a:r>
          </a:p>
          <a:p>
            <a:pPr marL="0" indent="0">
              <a:spcBef>
                <a:spcPts val="0"/>
              </a:spcBef>
              <a:buNone/>
            </a:pPr>
            <a:endParaRPr lang="en-US" dirty="0"/>
          </a:p>
          <a:p>
            <a:pPr>
              <a:spcBef>
                <a:spcPts val="0"/>
              </a:spcBef>
            </a:pPr>
            <a:r>
              <a:rPr lang="en-US" dirty="0" smtClean="0"/>
              <a:t>Form a group of 2 to 3 students.</a:t>
            </a:r>
          </a:p>
          <a:p>
            <a:pPr>
              <a:spcBef>
                <a:spcPts val="0"/>
              </a:spcBef>
            </a:pPr>
            <a:r>
              <a:rPr lang="en-US" dirty="0" smtClean="0"/>
              <a:t>Create a temporary folder, e.g., CSCI262Lab, in C drive.</a:t>
            </a:r>
          </a:p>
          <a:p>
            <a:pPr>
              <a:spcBef>
                <a:spcPts val="0"/>
              </a:spcBef>
            </a:pPr>
            <a:r>
              <a:rPr lang="en-US" dirty="0" smtClean="0"/>
              <a:t>Logon to the subject website at the Moodle</a:t>
            </a:r>
          </a:p>
          <a:p>
            <a:pPr marL="0" indent="0">
              <a:spcBef>
                <a:spcPts val="0"/>
              </a:spcBef>
              <a:buNone/>
            </a:pPr>
            <a:endParaRPr lang="en-US" dirty="0" smtClean="0"/>
          </a:p>
          <a:p>
            <a:pPr marL="274320" lvl="1" indent="0">
              <a:spcBef>
                <a:spcPts val="0"/>
              </a:spcBef>
              <a:buNone/>
            </a:pPr>
            <a:endParaRPr lang="en-US" sz="2400" dirty="0" smtClean="0"/>
          </a:p>
          <a:p>
            <a:pPr>
              <a:spcBef>
                <a:spcPts val="0"/>
              </a:spcBef>
            </a:pPr>
            <a:r>
              <a:rPr lang="en-US" dirty="0" smtClean="0"/>
              <a:t>Download, into the temporary folder you have just created, the practical/exercise question TS-C from the Lab materials section.</a:t>
            </a:r>
          </a:p>
          <a:p>
            <a:pPr>
              <a:spcBef>
                <a:spcPts val="0"/>
              </a:spcBef>
            </a:pPr>
            <a:endParaRPr lang="en-US" dirty="0"/>
          </a:p>
          <a:p>
            <a:pPr>
              <a:spcBef>
                <a:spcPts val="0"/>
              </a:spcBef>
            </a:pPr>
            <a:r>
              <a:rPr lang="en-US" dirty="0" smtClean="0"/>
              <a:t>Unzip the TS-C</a:t>
            </a:r>
          </a:p>
        </p:txBody>
      </p:sp>
    </p:spTree>
    <p:extLst>
      <p:ext uri="{BB962C8B-B14F-4D97-AF65-F5344CB8AC3E}">
        <p14:creationId xmlns:p14="http://schemas.microsoft.com/office/powerpoint/2010/main" val="2035863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Autofit/>
          </a:bodyPr>
          <a:lstStyle/>
          <a:p>
            <a:pPr marL="514350" indent="-514350">
              <a:buClr>
                <a:srgbClr val="800000"/>
              </a:buClr>
              <a:buFont typeface="+mj-lt"/>
              <a:buAutoNum type="arabicPeriod" startAt="4"/>
            </a:pPr>
            <a:r>
              <a:rPr lang="en-US" dirty="0" smtClean="0"/>
              <a:t>Find some example of typical bandwidth or link capacities by searching on the Internet.</a:t>
            </a:r>
          </a:p>
          <a:p>
            <a:pPr marL="514350" indent="-514350">
              <a:buNone/>
            </a:pPr>
            <a:endParaRPr lang="en-US" sz="700" dirty="0" smtClean="0"/>
          </a:p>
          <a:p>
            <a:pPr marL="514350" indent="-514350"/>
            <a:r>
              <a:rPr lang="en-US" sz="2000" dirty="0" smtClean="0">
                <a:solidFill>
                  <a:srgbClr val="C00000"/>
                </a:solidFill>
              </a:rPr>
              <a:t>Capacity:</a:t>
            </a:r>
            <a:r>
              <a:rPr lang="en-US" sz="2000" dirty="0" smtClean="0">
                <a:solidFill>
                  <a:srgbClr val="C00000"/>
                </a:solidFill>
                <a:sym typeface="Symbol"/>
              </a:rPr>
              <a:t> </a:t>
            </a:r>
            <a:r>
              <a:rPr lang="en-US" sz="2000" dirty="0">
                <a:solidFill>
                  <a:srgbClr val="C00000"/>
                </a:solidFill>
                <a:sym typeface="Symbol"/>
              </a:rPr>
              <a:t>M</a:t>
            </a:r>
            <a:r>
              <a:rPr lang="en-US" sz="2000" dirty="0" smtClean="0">
                <a:solidFill>
                  <a:srgbClr val="C00000"/>
                </a:solidFill>
                <a:sym typeface="Symbol"/>
              </a:rPr>
              <a:t>aximum number of bits that can be transmitted through a channel.</a:t>
            </a:r>
          </a:p>
          <a:p>
            <a:pPr marL="514350" indent="-514350"/>
            <a:r>
              <a:rPr lang="en-US" sz="2000" dirty="0" smtClean="0">
                <a:solidFill>
                  <a:srgbClr val="C00000"/>
                </a:solidFill>
                <a:sym typeface="Symbol"/>
              </a:rPr>
              <a:t>Link: A connection between two nodes, which can be hosts, routers, or Ethernet switches.</a:t>
            </a:r>
          </a:p>
          <a:p>
            <a:pPr marL="514350" indent="-514350"/>
            <a:r>
              <a:rPr lang="en-US" sz="2000" dirty="0" smtClean="0">
                <a:solidFill>
                  <a:srgbClr val="C00000"/>
                </a:solidFill>
                <a:sym typeface="Symbol"/>
              </a:rPr>
              <a:t>Link Capacity:</a:t>
            </a:r>
          </a:p>
          <a:p>
            <a:pPr marL="788670" lvl="1" indent="-514350"/>
            <a:r>
              <a:rPr lang="en-US" dirty="0" smtClean="0">
                <a:solidFill>
                  <a:srgbClr val="C00000"/>
                </a:solidFill>
                <a:sym typeface="Symbol"/>
              </a:rPr>
              <a:t>Nominal physical link – the maximum number of bits that the link can support. This is the upper bound of a link layer.</a:t>
            </a:r>
          </a:p>
          <a:p>
            <a:pPr marL="788670" lvl="1" indent="-514350"/>
            <a:r>
              <a:rPr lang="en-US" dirty="0" smtClean="0">
                <a:solidFill>
                  <a:srgbClr val="C00000"/>
                </a:solidFill>
                <a:sym typeface="Symbol"/>
              </a:rPr>
              <a:t>IP-layer link – The maximum number of IP-layer bits that can be transmitted from the source and correctly received by the destination over the link during the interval T to T+1, divided by I, where T is the time, and I a time interval.</a:t>
            </a:r>
            <a:endParaRPr lang="en-US" dirty="0" smtClean="0">
              <a:solidFill>
                <a:srgbClr val="C00000"/>
              </a:solidFill>
            </a:endParaRPr>
          </a:p>
          <a:p>
            <a:pPr marL="514350" indent="-514350">
              <a:buNone/>
            </a:pPr>
            <a:endParaRPr lang="en-US"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to="" calcmode="lin" valueType="num">
                                      <p:cBhvr>
                                        <p:cTn id="7" dur="1" fill="hold"/>
                                        <p:tgtEl>
                                          <p:spTgt spid="4">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 to="" calcmode="lin" valueType="num">
                                      <p:cBhvr>
                                        <p:cTn id="10" dur="1" fill="hold"/>
                                        <p:tgtEl>
                                          <p:spTgt spid="4">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to="" calcmode="lin" valueType="num">
                                      <p:cBhvr>
                                        <p:cTn id="13" dur="1" fill="hold"/>
                                        <p:tgtEl>
                                          <p:spTgt spid="4">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 to="" calcmode="lin" valueType="num">
                                      <p:cBhvr>
                                        <p:cTn id="16" dur="1" fill="hold"/>
                                        <p:tgtEl>
                                          <p:spTgt spid="4">
                                            <p:txEl>
                                              <p:pRg st="5" end="5"/>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to="" calcmode="lin" valueType="num">
                                      <p:cBhvr>
                                        <p:cTn id="19" dur="1" fill="hold"/>
                                        <p:tgtEl>
                                          <p:spTgt spid="4">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Clr>
                <a:srgbClr val="800000"/>
              </a:buClr>
              <a:buFont typeface="+mj-lt"/>
              <a:buAutoNum type="arabicPeriod" startAt="5"/>
            </a:pPr>
            <a:r>
              <a:rPr lang="en-US" sz="2800" dirty="0" smtClean="0">
                <a:solidFill>
                  <a:srgbClr val="000000"/>
                </a:solidFill>
              </a:rPr>
              <a:t>The classical DoS flood attack overwhelms the bandwidth of a link, to effectively shut that link down. Consider that we use ICMP pings of size 500 bytes. How many packets do we need to send per second to flood links with the following capacities?</a:t>
            </a:r>
          </a:p>
          <a:p>
            <a:pPr marL="514350" indent="-514350">
              <a:buClr>
                <a:srgbClr val="C00000"/>
              </a:buClr>
              <a:buSzPct val="90000"/>
              <a:buFont typeface="+mj-lt"/>
              <a:buAutoNum type="alphaLcParenR"/>
            </a:pPr>
            <a:r>
              <a:rPr lang="en-US" sz="2800" dirty="0" smtClean="0">
                <a:solidFill>
                  <a:srgbClr val="000000"/>
                </a:solidFill>
              </a:rPr>
              <a:t>0.5 Mbps</a:t>
            </a:r>
          </a:p>
          <a:p>
            <a:pPr marL="514350" indent="-514350">
              <a:buClr>
                <a:srgbClr val="C00000"/>
              </a:buClr>
              <a:buSzPct val="90000"/>
              <a:buFont typeface="+mj-lt"/>
              <a:buAutoNum type="alphaLcParenR"/>
            </a:pPr>
            <a:r>
              <a:rPr lang="en-US" sz="2800" dirty="0">
                <a:solidFill>
                  <a:srgbClr val="000000"/>
                </a:solidFill>
              </a:rPr>
              <a:t>2</a:t>
            </a:r>
            <a:r>
              <a:rPr lang="en-US" sz="2800" dirty="0" smtClean="0">
                <a:solidFill>
                  <a:srgbClr val="000000"/>
                </a:solidFill>
              </a:rPr>
              <a:t> Mbps</a:t>
            </a:r>
          </a:p>
          <a:p>
            <a:pPr marL="514350" indent="-514350">
              <a:buClr>
                <a:srgbClr val="C00000"/>
              </a:buClr>
              <a:buSzPct val="90000"/>
              <a:buFont typeface="+mj-lt"/>
              <a:buAutoNum type="alphaLcParenR"/>
            </a:pPr>
            <a:r>
              <a:rPr lang="en-US" sz="2800" dirty="0" smtClean="0">
                <a:solidFill>
                  <a:srgbClr val="000000"/>
                </a:solidFill>
              </a:rPr>
              <a:t>10 Mbps</a:t>
            </a:r>
            <a:endParaRPr lang="en-US" sz="2800" dirty="0">
              <a:solidFill>
                <a:srgbClr val="0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lphaLcParenR"/>
            </a:pPr>
            <a:r>
              <a:rPr lang="en-US" sz="2400" dirty="0" smtClean="0">
                <a:solidFill>
                  <a:srgbClr val="C00000"/>
                </a:solidFill>
                <a:latin typeface="Trebuchet MS" pitchFamily="34" charset="0"/>
              </a:rPr>
              <a:t>To flood a bandwidth of 0.5 Mbps with packets of length 500 bytes, the attacker would need at least (0.5 Mbps/(500 x 8) bits) of packets. </a:t>
            </a:r>
          </a:p>
          <a:p>
            <a:pPr marL="514350" indent="-514350">
              <a:buNone/>
            </a:pPr>
            <a:endParaRPr lang="en-US" sz="2400" dirty="0" smtClean="0">
              <a:solidFill>
                <a:srgbClr val="C00000"/>
              </a:solidFill>
              <a:latin typeface="Trebuchet MS" pitchFamily="34" charset="0"/>
            </a:endParaRPr>
          </a:p>
          <a:p>
            <a:pPr marL="1062990" lvl="2" indent="-514350">
              <a:buNone/>
            </a:pPr>
            <a:r>
              <a:rPr lang="en-US" sz="2400" dirty="0" smtClean="0">
                <a:solidFill>
                  <a:srgbClr val="C00000"/>
                </a:solidFill>
                <a:latin typeface="Trebuchet MS" pitchFamily="34" charset="0"/>
              </a:rPr>
              <a:t>Thus, we need (0.5 x (1024 x 1024))/(500 * 8) &lt;= 131.072 packets. In other words, we need </a:t>
            </a:r>
            <a:r>
              <a:rPr lang="en-US" sz="2400" b="1" u="sng" dirty="0" smtClean="0">
                <a:solidFill>
                  <a:srgbClr val="C00000"/>
                </a:solidFill>
                <a:latin typeface="Trebuchet MS" pitchFamily="34" charset="0"/>
              </a:rPr>
              <a:t>132 packets per second</a:t>
            </a:r>
            <a:r>
              <a:rPr lang="en-US" sz="2400" b="1" dirty="0" smtClean="0">
                <a:solidFill>
                  <a:srgbClr val="C00000"/>
                </a:solidFill>
                <a:latin typeface="Trebuchet MS" pitchFamily="34" charset="0"/>
              </a:rPr>
              <a:t>.</a:t>
            </a:r>
          </a:p>
          <a:p>
            <a:pPr marL="1062990" lvl="2" indent="-514350">
              <a:buNone/>
            </a:pPr>
            <a:r>
              <a:rPr lang="en-US" sz="2400" dirty="0" smtClean="0">
                <a:latin typeface="Trebuchet MS" pitchFamily="34" charset="0"/>
              </a:rPr>
              <a:t/>
            </a:r>
            <a:br>
              <a:rPr lang="en-US" sz="2400" dirty="0" smtClean="0">
                <a:latin typeface="Trebuchet MS" pitchFamily="34" charset="0"/>
              </a:rPr>
            </a:br>
            <a:endParaRPr lang="en-US" sz="2400" dirty="0">
              <a:latin typeface="Trebuchet MS" pitchFamily="34" charset="0"/>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lphaLcParenR" startAt="2"/>
            </a:pPr>
            <a:r>
              <a:rPr lang="en-US" sz="2400" dirty="0" smtClean="0">
                <a:solidFill>
                  <a:srgbClr val="C00000"/>
                </a:solidFill>
                <a:latin typeface="Trebuchet MS" pitchFamily="34" charset="0"/>
              </a:rPr>
              <a:t>To flood a bandwidth of 2 Mbps with packets of length 500 bytes, the attacker would need at least (2 Mbps/(500 x 8) bits) of packets.</a:t>
            </a:r>
          </a:p>
          <a:p>
            <a:pPr marL="514350" indent="-514350">
              <a:buNone/>
            </a:pPr>
            <a:endParaRPr lang="en-US" sz="2400" dirty="0" smtClean="0">
              <a:solidFill>
                <a:srgbClr val="C00000"/>
              </a:solidFill>
              <a:latin typeface="Trebuchet MS" pitchFamily="34" charset="0"/>
            </a:endParaRPr>
          </a:p>
          <a:p>
            <a:pPr marL="1062990" lvl="2" indent="-514350">
              <a:buNone/>
            </a:pPr>
            <a:r>
              <a:rPr lang="en-US" sz="2400" dirty="0" smtClean="0">
                <a:solidFill>
                  <a:srgbClr val="C00000"/>
                </a:solidFill>
                <a:latin typeface="Trebuchet MS" pitchFamily="34" charset="0"/>
              </a:rPr>
              <a:t>Thus, we need (2 x (1024 x 1024))/(500 * 8) &lt;= 524.288 packets. In other words, we need </a:t>
            </a:r>
            <a:r>
              <a:rPr lang="en-US" sz="2400" b="1" u="sng" dirty="0" smtClean="0">
                <a:solidFill>
                  <a:srgbClr val="C00000"/>
                </a:solidFill>
                <a:latin typeface="Trebuchet MS" pitchFamily="34" charset="0"/>
              </a:rPr>
              <a:t>525 packets per second</a:t>
            </a:r>
            <a:r>
              <a:rPr lang="en-US" sz="2400" b="1" dirty="0" smtClean="0">
                <a:solidFill>
                  <a:srgbClr val="C00000"/>
                </a:solidFill>
                <a:latin typeface="Trebuchet MS" pitchFamily="34" charset="0"/>
              </a:rPr>
              <a:t>.</a:t>
            </a:r>
          </a:p>
          <a:p>
            <a:pPr marL="1062990" lvl="2" indent="-514350">
              <a:buNone/>
            </a:pPr>
            <a:r>
              <a:rPr lang="en-US" sz="2400" dirty="0" smtClean="0">
                <a:solidFill>
                  <a:srgbClr val="C00000"/>
                </a:solidFill>
                <a:latin typeface="Trebuchet MS" pitchFamily="34" charset="0"/>
              </a:rPr>
              <a:t/>
            </a:r>
            <a:br>
              <a:rPr lang="en-US" sz="2400" dirty="0" smtClean="0">
                <a:solidFill>
                  <a:srgbClr val="C00000"/>
                </a:solidFill>
                <a:latin typeface="Trebuchet MS" pitchFamily="34" charset="0"/>
              </a:rPr>
            </a:br>
            <a:endParaRPr lang="en-US" sz="2400" dirty="0">
              <a:solidFill>
                <a:srgbClr val="C00000"/>
              </a:solidFill>
              <a:latin typeface="Trebuchet MS" pitchFamily="34" charset="0"/>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lphaLcParenR" startAt="3"/>
            </a:pPr>
            <a:r>
              <a:rPr lang="en-US" sz="2400" dirty="0" smtClean="0">
                <a:solidFill>
                  <a:srgbClr val="C00000"/>
                </a:solidFill>
                <a:latin typeface="Trebuchet MS" pitchFamily="34" charset="0"/>
              </a:rPr>
              <a:t>To flood a bandwidth of 10 Mbps with packets of length 500 bytes, the attacker would need at least (10 Mbps/(500 x 8) bits) of packets.</a:t>
            </a:r>
          </a:p>
          <a:p>
            <a:pPr marL="514350" indent="-514350">
              <a:buNone/>
            </a:pPr>
            <a:endParaRPr lang="en-US" sz="2400" dirty="0" smtClean="0">
              <a:solidFill>
                <a:srgbClr val="C00000"/>
              </a:solidFill>
              <a:latin typeface="Trebuchet MS" pitchFamily="34" charset="0"/>
            </a:endParaRPr>
          </a:p>
          <a:p>
            <a:pPr marL="1062990" lvl="2" indent="-514350">
              <a:buNone/>
            </a:pPr>
            <a:r>
              <a:rPr lang="en-US" sz="2400" dirty="0" smtClean="0">
                <a:solidFill>
                  <a:srgbClr val="C00000"/>
                </a:solidFill>
                <a:latin typeface="Trebuchet MS" pitchFamily="34" charset="0"/>
              </a:rPr>
              <a:t>Thus, we need (10 x (1024 x 1024))/(500 * 8) &lt;= 2621.44 packets. In other words, we need </a:t>
            </a:r>
            <a:r>
              <a:rPr lang="en-US" sz="2400" b="1" u="sng" dirty="0" smtClean="0">
                <a:solidFill>
                  <a:srgbClr val="C00000"/>
                </a:solidFill>
                <a:latin typeface="Trebuchet MS" pitchFamily="34" charset="0"/>
              </a:rPr>
              <a:t>2622 packets per second.</a:t>
            </a:r>
          </a:p>
          <a:p>
            <a:pPr marL="1062990" lvl="2" indent="-514350">
              <a:buNone/>
            </a:pPr>
            <a:r>
              <a:rPr lang="en-US" sz="2400" dirty="0" smtClean="0">
                <a:latin typeface="Trebuchet MS" pitchFamily="34" charset="0"/>
              </a:rPr>
              <a:t/>
            </a:r>
            <a:br>
              <a:rPr lang="en-US" sz="2400" dirty="0" smtClean="0">
                <a:latin typeface="Trebuchet MS" pitchFamily="34" charset="0"/>
              </a:rPr>
            </a:br>
            <a:endParaRPr lang="en-US" sz="2400" dirty="0">
              <a:latin typeface="Trebuchet MS" pitchFamily="34" charset="0"/>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lvl="0" indent="-514350">
              <a:buClr>
                <a:srgbClr val="C00000"/>
              </a:buClr>
              <a:buSzPct val="100000"/>
              <a:buFont typeface="+mj-lt"/>
              <a:buAutoNum type="arabicPeriod" startAt="6"/>
            </a:pPr>
            <a:r>
              <a:rPr lang="en-US" sz="2600" dirty="0" smtClean="0"/>
              <a:t>More problematic than the DoS attack is the distributed DoS attack. Assume each captured system has an upload capacity of 128-kbps. Assuming the same sized pings are used in the previous questions, how many such captured systems would be required to flood links with the following capacities?</a:t>
            </a:r>
            <a:endParaRPr lang="en-SG" sz="2600" dirty="0" smtClean="0"/>
          </a:p>
          <a:p>
            <a:pPr marL="788670" lvl="1" indent="-514350">
              <a:buClr>
                <a:srgbClr val="C00000"/>
              </a:buClr>
              <a:buFont typeface="+mj-lt"/>
              <a:buAutoNum type="alphaLcParenR"/>
            </a:pPr>
            <a:r>
              <a:rPr lang="en-US" sz="2600" dirty="0" smtClean="0"/>
              <a:t>0.5 Mbps</a:t>
            </a:r>
          </a:p>
          <a:p>
            <a:pPr marL="788670" lvl="1" indent="-514350">
              <a:buClr>
                <a:srgbClr val="C00000"/>
              </a:buClr>
              <a:buFont typeface="+mj-lt"/>
              <a:buAutoNum type="alphaLcParenR"/>
            </a:pPr>
            <a:r>
              <a:rPr lang="en-US" sz="2600" dirty="0" smtClean="0"/>
              <a:t>2 Mbps</a:t>
            </a:r>
          </a:p>
          <a:p>
            <a:pPr marL="788670" lvl="1" indent="-514350">
              <a:buClr>
                <a:srgbClr val="C00000"/>
              </a:buClr>
              <a:buFont typeface="+mj-lt"/>
              <a:buAutoNum type="alphaLcParenR"/>
            </a:pPr>
            <a:r>
              <a:rPr lang="en-US" sz="2600" dirty="0" smtClean="0"/>
              <a:t>10 Mbps</a:t>
            </a:r>
          </a:p>
          <a:p>
            <a:pPr marL="788670" lvl="1" indent="-514350">
              <a:buClr>
                <a:srgbClr val="C00000"/>
              </a:buClr>
              <a:buNone/>
            </a:pPr>
            <a:endParaRPr lang="en-SG" sz="2800" dirty="0" smtClean="0"/>
          </a:p>
        </p:txBody>
      </p:sp>
      <p:sp>
        <p:nvSpPr>
          <p:cNvPr id="3" name="Slide Number Placeholder 2"/>
          <p:cNvSpPr>
            <a:spLocks noGrp="1"/>
          </p:cNvSpPr>
          <p:nvPr>
            <p:ph type="sldNum" sz="quarter" idx="12"/>
          </p:nvPr>
        </p:nvSpPr>
        <p:spPr/>
        <p:txBody>
          <a:bodyPr/>
          <a:lstStyle/>
          <a:p>
            <a:fld id="{E2C47F1E-AC7B-4302-B773-36DEFE2CC4A8}"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lphaLcParenR"/>
            </a:pPr>
            <a:r>
              <a:rPr lang="en-US" sz="2400" dirty="0" smtClean="0">
                <a:solidFill>
                  <a:srgbClr val="C00000"/>
                </a:solidFill>
              </a:rPr>
              <a:t>From the previous question, we know that we need to send 132 packets to flood a link capacity of 0.5 Mbps. </a:t>
            </a:r>
          </a:p>
          <a:p>
            <a:pPr marL="1062990" lvl="2" indent="-514350">
              <a:buNone/>
            </a:pPr>
            <a:r>
              <a:rPr lang="en-US" sz="2400" dirty="0" smtClean="0">
                <a:solidFill>
                  <a:srgbClr val="C00000"/>
                </a:solidFill>
              </a:rPr>
              <a:t>If each computer has an upload capacity of 128 Kbps, we need at least (132 x 500 x 8)/(128 x 1024) computer, which is = 4.028 ≈</a:t>
            </a:r>
            <a:r>
              <a:rPr lang="en-US" sz="2400" dirty="0" smtClean="0">
                <a:solidFill>
                  <a:srgbClr val="C00000"/>
                </a:solidFill>
                <a:sym typeface="Symbol"/>
              </a:rPr>
              <a:t> </a:t>
            </a:r>
            <a:r>
              <a:rPr lang="en-US" sz="2400" b="1" u="sng" dirty="0" smtClean="0">
                <a:solidFill>
                  <a:srgbClr val="C00000"/>
                </a:solidFill>
                <a:sym typeface="Symbol"/>
              </a:rPr>
              <a:t>5 computers</a:t>
            </a:r>
            <a:r>
              <a:rPr lang="en-US" sz="2400" u="sng" dirty="0" smtClean="0">
                <a:solidFill>
                  <a:srgbClr val="C00000"/>
                </a:solidFill>
                <a:sym typeface="Symbol"/>
              </a:rPr>
              <a:t>.</a:t>
            </a:r>
            <a:endParaRPr lang="en-US" sz="2400" u="sng"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lphaLcParenR" startAt="2"/>
            </a:pPr>
            <a:r>
              <a:rPr lang="en-US" sz="2400" dirty="0" smtClean="0">
                <a:solidFill>
                  <a:srgbClr val="C00000"/>
                </a:solidFill>
              </a:rPr>
              <a:t>From the previous question, we know that we need to send 525 packets to flood a link capacity of 2 Mbps. </a:t>
            </a:r>
          </a:p>
          <a:p>
            <a:pPr marL="1062990" lvl="2" indent="-514350">
              <a:buNone/>
            </a:pPr>
            <a:r>
              <a:rPr lang="en-US" sz="2400" dirty="0" smtClean="0">
                <a:solidFill>
                  <a:srgbClr val="C00000"/>
                </a:solidFill>
              </a:rPr>
              <a:t>If each computer has an upload capacity of 128 Kbps, we need at least (525 x 500 x 8)/(128 x 1024) computer, which is = 16.021 ≈</a:t>
            </a:r>
            <a:r>
              <a:rPr lang="en-US" sz="2400" dirty="0" smtClean="0">
                <a:solidFill>
                  <a:srgbClr val="C00000"/>
                </a:solidFill>
                <a:sym typeface="Symbol"/>
              </a:rPr>
              <a:t> </a:t>
            </a:r>
            <a:r>
              <a:rPr lang="en-US" sz="2400" b="1" u="sng" dirty="0" smtClean="0">
                <a:solidFill>
                  <a:srgbClr val="C00000"/>
                </a:solidFill>
                <a:sym typeface="Symbol"/>
              </a:rPr>
              <a:t>17 computers</a:t>
            </a:r>
            <a:r>
              <a:rPr lang="en-US" sz="2400" u="sng" dirty="0" smtClean="0">
                <a:solidFill>
                  <a:srgbClr val="C00000"/>
                </a:solidFill>
                <a:sym typeface="Symbol"/>
              </a:rPr>
              <a:t>.</a:t>
            </a:r>
            <a:endParaRPr lang="en-US" sz="2400" u="sng"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lphaLcParenR" startAt="3"/>
            </a:pPr>
            <a:r>
              <a:rPr lang="en-US" sz="2400" dirty="0" smtClean="0">
                <a:solidFill>
                  <a:srgbClr val="C00000"/>
                </a:solidFill>
              </a:rPr>
              <a:t>From the previous question, we know that we need to send 2622 packets to flood a link capacity of 10 Mbps. </a:t>
            </a:r>
          </a:p>
          <a:p>
            <a:pPr marL="1062990" lvl="2" indent="-514350">
              <a:buNone/>
            </a:pPr>
            <a:r>
              <a:rPr lang="en-US" sz="2400" dirty="0" smtClean="0">
                <a:solidFill>
                  <a:srgbClr val="C00000"/>
                </a:solidFill>
              </a:rPr>
              <a:t>If each computer has an upload capacity of 128 Kbps, we need at least (2622 x 500 x 8)/(128 x 1024) computer, which is = 80.01 ≈</a:t>
            </a:r>
            <a:r>
              <a:rPr lang="en-US" sz="2400" dirty="0" smtClean="0">
                <a:solidFill>
                  <a:srgbClr val="C00000"/>
                </a:solidFill>
                <a:sym typeface="Symbol"/>
              </a:rPr>
              <a:t> </a:t>
            </a:r>
            <a:r>
              <a:rPr lang="en-US" sz="2400" b="1" u="sng" dirty="0" smtClean="0">
                <a:solidFill>
                  <a:srgbClr val="C00000"/>
                </a:solidFill>
                <a:sym typeface="Symbol"/>
              </a:rPr>
              <a:t>81 computers</a:t>
            </a:r>
            <a:r>
              <a:rPr lang="en-US" sz="2400" u="sng" dirty="0" smtClean="0">
                <a:solidFill>
                  <a:srgbClr val="C00000"/>
                </a:solidFill>
                <a:sym typeface="Symbol"/>
              </a:rPr>
              <a:t>.</a:t>
            </a:r>
            <a:endParaRPr lang="en-US" sz="2400" u="sng"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Clr>
                <a:srgbClr val="800000"/>
              </a:buClr>
              <a:buFont typeface="+mj-lt"/>
              <a:buAutoNum type="arabicPeriod" startAt="7"/>
            </a:pPr>
            <a:r>
              <a:rPr lang="en-US" sz="2400" dirty="0" smtClean="0"/>
              <a:t>What is a DNS?</a:t>
            </a:r>
          </a:p>
          <a:p>
            <a:pPr marL="514350" indent="-514350">
              <a:buNone/>
            </a:pPr>
            <a:endParaRPr lang="en-US" sz="2400" dirty="0" smtClean="0"/>
          </a:p>
          <a:p>
            <a:pPr marL="514350" indent="-514350">
              <a:buNone/>
            </a:pPr>
            <a:r>
              <a:rPr lang="en-US" sz="2400" dirty="0" smtClean="0">
                <a:solidFill>
                  <a:schemeClr val="tx2">
                    <a:lumMod val="75000"/>
                  </a:schemeClr>
                </a:solidFill>
              </a:rPr>
              <a:t>DNS refers to Domain Name System. It is the </a:t>
            </a:r>
            <a:r>
              <a:rPr lang="en-US" sz="2400" b="1" dirty="0" smtClean="0">
                <a:solidFill>
                  <a:schemeClr val="tx2">
                    <a:lumMod val="75000"/>
                  </a:schemeClr>
                </a:solidFill>
              </a:rPr>
              <a:t>protocol </a:t>
            </a:r>
            <a:r>
              <a:rPr lang="en-US" sz="2400" dirty="0" smtClean="0">
                <a:solidFill>
                  <a:schemeClr val="tx2">
                    <a:lumMod val="75000"/>
                  </a:schemeClr>
                </a:solidFill>
              </a:rPr>
              <a:t>that defines the service that converts domain names to IP addresses. Its main objective is to be a mediator between the IP addresses, the system-side names of the websites and their respective domains, and their user-side alpha-numeric titles.</a:t>
            </a:r>
          </a:p>
        </p:txBody>
      </p:sp>
      <p:sp>
        <p:nvSpPr>
          <p:cNvPr id="3" name="Slide Number Placeholder 2"/>
          <p:cNvSpPr>
            <a:spLocks noGrp="1"/>
          </p:cNvSpPr>
          <p:nvPr>
            <p:ph type="sldNum" sz="quarter" idx="12"/>
          </p:nvPr>
        </p:nvSpPr>
        <p:spPr/>
        <p:txBody>
          <a:bodyPr/>
          <a:lstStyle/>
          <a:p>
            <a:fld id="{E2C47F1E-AC7B-4302-B773-36DEFE2CC4A8}" type="slidenum">
              <a:rPr lang="en-US" smtClean="0"/>
              <a:pPr/>
              <a:t>29</a:t>
            </a:fld>
            <a:endParaRPr lang="en-US" dirty="0"/>
          </a:p>
        </p:txBody>
      </p:sp>
      <p:sp>
        <p:nvSpPr>
          <p:cNvPr id="5" name="Rectangle 4"/>
          <p:cNvSpPr/>
          <p:nvPr/>
        </p:nvSpPr>
        <p:spPr>
          <a:xfrm>
            <a:off x="152400" y="6197025"/>
            <a:ext cx="8839200" cy="584775"/>
          </a:xfrm>
          <a:prstGeom prst="rect">
            <a:avLst/>
          </a:prstGeom>
        </p:spPr>
        <p:txBody>
          <a:bodyPr wrap="square">
            <a:spAutoFit/>
          </a:bodyPr>
          <a:lstStyle/>
          <a:p>
            <a:r>
              <a:rPr lang="en-US" sz="1600" dirty="0" smtClean="0"/>
              <a:t>William Stallings and Lawrie Brown, Computer Security: Principles and Practice, Pearson Education, 2008, page 261 to 265.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to="" calcmode="lin" valueType="num">
                                      <p:cBhvr>
                                        <p:cTn id="7" dur="1" fill="hold"/>
                                        <p:tgtEl>
                                          <p:spTgt spid="4">
                                            <p:txEl>
                                              <p:pRg st="2" end="2"/>
                                            </p:txEl>
                                          </p:spTgt>
                                        </p:tgtEl>
                                        <p:attrNameLst>
                                          <p:attrName/>
                                        </p:attrNameLst>
                                      </p:cBhvr>
                                    </p:anim>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A</a:t>
            </a:r>
            <a:endParaRPr lang="en-US"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3</a:t>
            </a:fld>
            <a:endParaRPr lang="en-US" dirty="0"/>
          </a:p>
        </p:txBody>
      </p:sp>
      <p:sp>
        <p:nvSpPr>
          <p:cNvPr id="4" name="Content Placeholder 3"/>
          <p:cNvSpPr>
            <a:spLocks noGrp="1"/>
          </p:cNvSpPr>
          <p:nvPr>
            <p:ph sz="quarter" idx="1"/>
          </p:nvPr>
        </p:nvSpPr>
        <p:spPr/>
        <p:txBody>
          <a:bodyPr>
            <a:normAutofit/>
          </a:bodyPr>
          <a:lstStyle/>
          <a:p>
            <a:r>
              <a:rPr lang="en-US" dirty="0" smtClean="0"/>
              <a:t>You should be able to find the practical/exercise questions in a pdf file named SIM-2015-S4-CSCI262-TS-C.pdf</a:t>
            </a:r>
          </a:p>
          <a:p>
            <a:endParaRPr lang="en-US" dirty="0" smtClean="0"/>
          </a:p>
          <a:p>
            <a:r>
              <a:rPr lang="en-US" dirty="0" smtClean="0"/>
              <a:t>Work in a group to implement/solve the questions.</a:t>
            </a:r>
          </a:p>
          <a:p>
            <a:endParaRPr lang="en-US" dirty="0" smtClean="0"/>
          </a:p>
          <a:p>
            <a:r>
              <a:rPr lang="en-US" dirty="0" smtClean="0"/>
              <a:t>Discuss your solution with the class.</a:t>
            </a:r>
            <a:endParaRPr lang="en-US" dirty="0"/>
          </a:p>
        </p:txBody>
      </p:sp>
    </p:spTree>
    <p:extLst>
      <p:ext uri="{BB962C8B-B14F-4D97-AF65-F5344CB8AC3E}">
        <p14:creationId xmlns:p14="http://schemas.microsoft.com/office/powerpoint/2010/main" val="676858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Clr>
                <a:srgbClr val="800000"/>
              </a:buClr>
              <a:buFont typeface="+mj-lt"/>
              <a:buAutoNum type="arabicPeriod" startAt="8"/>
            </a:pPr>
            <a:r>
              <a:rPr lang="en-US" sz="2400" dirty="0" smtClean="0"/>
              <a:t>Describe DNS amplification.</a:t>
            </a:r>
          </a:p>
          <a:p>
            <a:pPr marL="1062990" lvl="2" indent="-514350">
              <a:buClr>
                <a:schemeClr val="accent5"/>
              </a:buClr>
              <a:buFont typeface="+mj-lt"/>
              <a:buAutoNum type="alphaLcParenR"/>
            </a:pPr>
            <a:r>
              <a:rPr lang="en-US" sz="2400" dirty="0" smtClean="0"/>
              <a:t>What implication does it have for the resources required by an attacker?</a:t>
            </a:r>
          </a:p>
          <a:p>
            <a:pPr marL="1062990" lvl="2" indent="-514350">
              <a:buClr>
                <a:schemeClr val="accent5"/>
              </a:buClr>
              <a:buFont typeface="+mj-lt"/>
              <a:buAutoNum type="alphaLcParenR"/>
            </a:pPr>
            <a:r>
              <a:rPr lang="en-US" sz="2400" dirty="0" smtClean="0"/>
              <a:t>How is DNS amplification different from general amplification, and how do they relate to a reflection attack?</a:t>
            </a:r>
          </a:p>
          <a:p>
            <a:pPr marL="1062990" lvl="2" indent="-514350">
              <a:buClr>
                <a:schemeClr val="accent5"/>
              </a:buClr>
              <a:buFont typeface="+mj-lt"/>
              <a:buAutoNum type="alphaLcParenR"/>
            </a:pPr>
            <a:r>
              <a:rPr lang="en-US" sz="2400" dirty="0" smtClean="0"/>
              <a:t>DNS amplification and reflection attacks do not generate backscatter traffic. Explain what backscatter traffic is and why this is the case.</a:t>
            </a:r>
          </a:p>
          <a:p>
            <a:pPr marL="514350" indent="-514350">
              <a:buClr>
                <a:schemeClr val="accent5"/>
              </a:buClr>
              <a:buNone/>
            </a:pPr>
            <a:endParaRPr lang="en-US" sz="3100" dirty="0" smtClean="0"/>
          </a:p>
          <a:p>
            <a:pPr marL="514350" indent="-514350">
              <a:buClr>
                <a:schemeClr val="accent5"/>
              </a:buClr>
              <a:buNone/>
            </a:pPr>
            <a:endParaRPr lang="en-US" sz="3100" dirty="0" smtClean="0"/>
          </a:p>
          <a:p>
            <a:pPr>
              <a:buNone/>
            </a:pPr>
            <a:endParaRPr lang="en-US" sz="2400" dirty="0" smtClean="0"/>
          </a:p>
        </p:txBody>
      </p:sp>
      <p:sp>
        <p:nvSpPr>
          <p:cNvPr id="3" name="Slide Number Placeholder 2"/>
          <p:cNvSpPr>
            <a:spLocks noGrp="1"/>
          </p:cNvSpPr>
          <p:nvPr>
            <p:ph type="sldNum" sz="quarter" idx="12"/>
          </p:nvPr>
        </p:nvSpPr>
        <p:spPr/>
        <p:txBody>
          <a:bodyPr/>
          <a:lstStyle/>
          <a:p>
            <a:fld id="{E2C47F1E-AC7B-4302-B773-36DEFE2CC4A8}"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lstStyle/>
          <a:p>
            <a:r>
              <a:rPr lang="en-US" dirty="0" smtClean="0">
                <a:solidFill>
                  <a:srgbClr val="C00000"/>
                </a:solidFill>
              </a:rPr>
              <a:t>DNS amplification is a type of DOS attack in which the attacker send a spoofed targeted address to a legitimate DNS server and use this server as the intermediary system to carry out the DOS attack. </a:t>
            </a:r>
          </a:p>
          <a:p>
            <a:r>
              <a:rPr lang="en-US" dirty="0" smtClean="0">
                <a:solidFill>
                  <a:srgbClr val="C00000"/>
                </a:solidFill>
              </a:rPr>
              <a:t>The attacker gain attack amplification by exploiting the behavior of the DNS protocol to convert a small request into a much larger response (amplification).</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31</a:t>
            </a:fld>
            <a:endParaRPr lang="en-US" dirty="0"/>
          </a:p>
        </p:txBody>
      </p:sp>
      <p:sp>
        <p:nvSpPr>
          <p:cNvPr id="5" name="Rectangle 4"/>
          <p:cNvSpPr/>
          <p:nvPr/>
        </p:nvSpPr>
        <p:spPr>
          <a:xfrm>
            <a:off x="152400" y="6197025"/>
            <a:ext cx="8839200" cy="584775"/>
          </a:xfrm>
          <a:prstGeom prst="rect">
            <a:avLst/>
          </a:prstGeom>
        </p:spPr>
        <p:txBody>
          <a:bodyPr wrap="square">
            <a:spAutoFit/>
          </a:bodyPr>
          <a:lstStyle/>
          <a:p>
            <a:r>
              <a:rPr lang="en-US" sz="1600" dirty="0" smtClean="0"/>
              <a:t>William Stallings and Lawrie Brown, Computer Security: Principles and Practice, Pearson Education, 2008, page 261 to 265.</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lstStyle/>
          <a:p>
            <a:r>
              <a:rPr lang="en-US" dirty="0" smtClean="0">
                <a:solidFill>
                  <a:srgbClr val="C00000"/>
                </a:solidFill>
              </a:rPr>
              <a:t>In DNS amplification attack, the attacker creates a series of DNS requests containing the spoofed source address of the target system.</a:t>
            </a:r>
          </a:p>
          <a:p>
            <a:r>
              <a:rPr lang="en-US" dirty="0" smtClean="0">
                <a:solidFill>
                  <a:srgbClr val="C00000"/>
                </a:solidFill>
              </a:rPr>
              <a:t>These requests are directed at a number of the selected name servers.</a:t>
            </a:r>
          </a:p>
          <a:p>
            <a:r>
              <a:rPr lang="en-US" dirty="0" smtClean="0">
                <a:solidFill>
                  <a:srgbClr val="C00000"/>
                </a:solidFill>
              </a:rPr>
              <a:t>The servers respond to these requests, sending the replies to the spoofed source.</a:t>
            </a:r>
          </a:p>
          <a:p>
            <a:r>
              <a:rPr lang="en-US" dirty="0" smtClean="0">
                <a:solidFill>
                  <a:srgbClr val="C00000"/>
                </a:solidFill>
              </a:rPr>
              <a:t>The target is then flooded with the responses.</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32</a:t>
            </a:fld>
            <a:endParaRPr lang="en-US" dirty="0"/>
          </a:p>
        </p:txBody>
      </p:sp>
      <p:sp>
        <p:nvSpPr>
          <p:cNvPr id="5" name="Rectangle 4"/>
          <p:cNvSpPr/>
          <p:nvPr/>
        </p:nvSpPr>
        <p:spPr>
          <a:xfrm>
            <a:off x="152400" y="5791200"/>
            <a:ext cx="8839200" cy="584775"/>
          </a:xfrm>
          <a:prstGeom prst="rect">
            <a:avLst/>
          </a:prstGeom>
        </p:spPr>
        <p:txBody>
          <a:bodyPr wrap="square">
            <a:spAutoFit/>
          </a:bodyPr>
          <a:lstStyle/>
          <a:p>
            <a:r>
              <a:rPr lang="en-US" sz="1600" dirty="0" smtClean="0"/>
              <a:t>William Stallings and Lawrie Brown, Computer Security: Principles and Practice, Pearson Education, 2008, page 261 to 265.</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Autofit/>
          </a:bodyPr>
          <a:lstStyle/>
          <a:p>
            <a:pPr marL="514350" indent="-514350">
              <a:spcBef>
                <a:spcPts val="0"/>
              </a:spcBef>
              <a:buFont typeface="+mj-lt"/>
              <a:buAutoNum type="alphaLcParenR"/>
            </a:pPr>
            <a:r>
              <a:rPr lang="en-US" dirty="0" smtClean="0">
                <a:solidFill>
                  <a:srgbClr val="C00000"/>
                </a:solidFill>
              </a:rPr>
              <a:t>All that is needed by an attacker to carry out this attack is a name server with DNS records large enough for the amplification. (Note: with a classic DNS protocol, a 60-byte UDP request packet can result in a 512-byte UDP response. The more recent DNS protocol is able to extend to a much larger responses of over 4000 bytes, to support extended DNS features such as IPv6.)</a:t>
            </a:r>
          </a:p>
          <a:p>
            <a:pPr marL="514350" indent="0">
              <a:spcBef>
                <a:spcPts val="0"/>
              </a:spcBef>
              <a:buNone/>
            </a:pPr>
            <a:endParaRPr lang="en-US" sz="1400" dirty="0" smtClean="0">
              <a:solidFill>
                <a:srgbClr val="C00000"/>
              </a:solidFill>
            </a:endParaRPr>
          </a:p>
          <a:p>
            <a:pPr marL="514350" indent="0">
              <a:spcBef>
                <a:spcPts val="0"/>
              </a:spcBef>
              <a:buNone/>
            </a:pPr>
            <a:r>
              <a:rPr lang="en-US" dirty="0" smtClean="0">
                <a:solidFill>
                  <a:srgbClr val="C00000"/>
                </a:solidFill>
              </a:rPr>
              <a:t>The attacker needs only generate a moderate flow of packets to cause a larger, amplified flow to flood and overflow the link to the target system.</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33</a:t>
            </a:fld>
            <a:endParaRPr lang="en-US" dirty="0"/>
          </a:p>
        </p:txBody>
      </p:sp>
      <p:sp>
        <p:nvSpPr>
          <p:cNvPr id="5" name="Rectangle 4"/>
          <p:cNvSpPr/>
          <p:nvPr/>
        </p:nvSpPr>
        <p:spPr>
          <a:xfrm>
            <a:off x="152400" y="6120825"/>
            <a:ext cx="8839200" cy="584775"/>
          </a:xfrm>
          <a:prstGeom prst="rect">
            <a:avLst/>
          </a:prstGeom>
        </p:spPr>
        <p:txBody>
          <a:bodyPr wrap="square">
            <a:spAutoFit/>
          </a:bodyPr>
          <a:lstStyle/>
          <a:p>
            <a:r>
              <a:rPr lang="en-US" sz="1600" dirty="0" smtClean="0"/>
              <a:t>William Stallings and Lawrie Brown, Computer Security: Principles and Practice, Pearson Education, 2008, page 261 to 265.</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Autofit/>
          </a:bodyPr>
          <a:lstStyle/>
          <a:p>
            <a:pPr marL="548640" indent="-548640">
              <a:spcBef>
                <a:spcPts val="0"/>
              </a:spcBef>
              <a:buFont typeface="+mj-lt"/>
              <a:buAutoNum type="alphaLcParenR" startAt="2"/>
            </a:pPr>
            <a:r>
              <a:rPr lang="en-US" sz="2200" dirty="0" smtClean="0">
                <a:solidFill>
                  <a:srgbClr val="C00000"/>
                </a:solidFill>
              </a:rPr>
              <a:t>With the general amplification, the attacker direct the original request to the broadcast address of some network. This resulted to all hosts on that network respond to the broadcasted request, and thus generating a flood of responses to the target. Thus the amplification is achieve through broadcasting.</a:t>
            </a:r>
          </a:p>
          <a:p>
            <a:pPr marL="514350" indent="0">
              <a:spcBef>
                <a:spcPts val="0"/>
              </a:spcBef>
              <a:buNone/>
            </a:pPr>
            <a:endParaRPr lang="en-US" sz="1600" dirty="0" smtClean="0">
              <a:solidFill>
                <a:srgbClr val="C00000"/>
              </a:solidFill>
            </a:endParaRPr>
          </a:p>
          <a:p>
            <a:pPr marL="640080" lvl="1" indent="0">
              <a:spcBef>
                <a:spcPts val="0"/>
              </a:spcBef>
              <a:buNone/>
            </a:pPr>
            <a:r>
              <a:rPr lang="en-US" sz="2200" dirty="0" smtClean="0">
                <a:solidFill>
                  <a:srgbClr val="C00000"/>
                </a:solidFill>
              </a:rPr>
              <a:t>With DNS amplification, the amplification is achieve through expanding the UDP responses.</a:t>
            </a:r>
          </a:p>
          <a:p>
            <a:pPr marL="640080" lvl="1" indent="0">
              <a:spcBef>
                <a:spcPts val="0"/>
              </a:spcBef>
              <a:buNone/>
            </a:pPr>
            <a:endParaRPr lang="en-US" sz="1600" dirty="0" smtClean="0">
              <a:solidFill>
                <a:srgbClr val="C00000"/>
              </a:solidFill>
            </a:endParaRPr>
          </a:p>
          <a:p>
            <a:pPr marL="640080" lvl="1" indent="0">
              <a:spcBef>
                <a:spcPts val="0"/>
              </a:spcBef>
              <a:buNone/>
            </a:pPr>
            <a:r>
              <a:rPr lang="en-US" sz="2200" dirty="0" smtClean="0">
                <a:solidFill>
                  <a:srgbClr val="C00000"/>
                </a:solidFill>
              </a:rPr>
              <a:t>Both general amplification and DNS amplification are a variant of reflector attacks that involve sending a packet with a spoofed source address for the target system to intermediaries.</a:t>
            </a:r>
            <a:endParaRPr lang="en-US" sz="2200"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34</a:t>
            </a:fld>
            <a:endParaRPr lang="en-US" dirty="0"/>
          </a:p>
        </p:txBody>
      </p:sp>
      <p:sp>
        <p:nvSpPr>
          <p:cNvPr id="5" name="Rectangle 4"/>
          <p:cNvSpPr/>
          <p:nvPr/>
        </p:nvSpPr>
        <p:spPr>
          <a:xfrm>
            <a:off x="152400" y="6273225"/>
            <a:ext cx="8839200" cy="584775"/>
          </a:xfrm>
          <a:prstGeom prst="rect">
            <a:avLst/>
          </a:prstGeom>
        </p:spPr>
        <p:txBody>
          <a:bodyPr wrap="square">
            <a:spAutoFit/>
          </a:bodyPr>
          <a:lstStyle/>
          <a:p>
            <a:r>
              <a:rPr lang="en-US" sz="1600" dirty="0" smtClean="0"/>
              <a:t>William Stallings and Lawrie Brown, Computer Security: Principles and Practice, Pearson Education, 2008, page 261 to 265.</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Autofit/>
          </a:bodyPr>
          <a:lstStyle/>
          <a:p>
            <a:pPr marL="514350" indent="-514350">
              <a:buFont typeface="+mj-lt"/>
              <a:buAutoNum type="alphaLcParenR" startAt="3"/>
            </a:pPr>
            <a:r>
              <a:rPr lang="en-US" dirty="0" smtClean="0">
                <a:solidFill>
                  <a:srgbClr val="C00000"/>
                </a:solidFill>
              </a:rPr>
              <a:t>Backscatter is a side-effect of a spoofed DOS attack.  In the course of a DOS attack, the attacker sends the victim large amount of network packets (IPpackets) that contain the spoofed address. The victim’s machine is not able to differentiate the spoofed packets and the legitimate packets from its clients. So when the victim’s machine responds, it sends its replies to the spoofed (falsified) address as well as its legitimate clients. These response packets (to the spoofed address) are known as backscatter.</a:t>
            </a:r>
            <a:endParaRPr lang="en-US" sz="2000"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lstStyle/>
          <a:p>
            <a:pPr indent="0">
              <a:buNone/>
            </a:pPr>
            <a:r>
              <a:rPr lang="en-US" dirty="0" smtClean="0">
                <a:solidFill>
                  <a:srgbClr val="C00000"/>
                </a:solidFill>
              </a:rPr>
              <a:t>Backscatter does not happen to DNS</a:t>
            </a:r>
            <a:r>
              <a:rPr lang="en-US" sz="2500" dirty="0" smtClean="0">
                <a:solidFill>
                  <a:srgbClr val="C00000"/>
                </a:solidFill>
              </a:rPr>
              <a:t> amplification and reflection attacks because the attacker sends the network packets to normal functioning network servers. The servers respond to the packets, and sending their responses to the spoofed source address that belongs to the actual attack target. The fact that normal functioning server systems are being used as intermediaries, and that their handling of the packets is entirely conventional, the responses from the victim are also normal.</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normAutofit/>
          </a:bodyPr>
          <a:lstStyle/>
          <a:p>
            <a:pPr marL="514350" indent="-514350">
              <a:buClr>
                <a:srgbClr val="800000"/>
              </a:buClr>
              <a:buFont typeface="+mj-lt"/>
              <a:buAutoNum type="arabicPeriod" startAt="9"/>
            </a:pPr>
            <a:r>
              <a:rPr lang="en-US" dirty="0" smtClean="0"/>
              <a:t>NuCaptcha: What is it? You should go to the website of the company and have a look at </a:t>
            </a:r>
            <a:r>
              <a:rPr lang="en-US" dirty="0"/>
              <a:t>some examples. Look at the article in the lab directory too and see what </a:t>
            </a:r>
            <a:r>
              <a:rPr lang="en-US" dirty="0" smtClean="0"/>
              <a:t>claims </a:t>
            </a:r>
            <a:r>
              <a:rPr lang="en-US" dirty="0"/>
              <a:t>they make</a:t>
            </a:r>
            <a:r>
              <a:rPr lang="en-US" dirty="0" smtClean="0"/>
              <a:t>.</a:t>
            </a:r>
          </a:p>
          <a:p>
            <a:pPr marL="514350" indent="-514350">
              <a:buClr>
                <a:srgbClr val="800000"/>
              </a:buClr>
              <a:buNone/>
            </a:pPr>
            <a:endParaRPr lang="en-US" dirty="0" smtClean="0"/>
          </a:p>
          <a:p>
            <a:pPr marL="514350" indent="0">
              <a:buClr>
                <a:srgbClr val="800000"/>
              </a:buClr>
              <a:buNone/>
            </a:pPr>
            <a:r>
              <a:rPr lang="en-US" dirty="0" smtClean="0">
                <a:solidFill>
                  <a:srgbClr val="C00000"/>
                </a:solidFill>
              </a:rPr>
              <a:t>It is a video-based CAPTCHA that can adapt to easy challenges for legitimate users and difficult ones for attackers. NuCaptcha uses measure indicators to identify high risk activity and combats it with a real-time adaptive Captcha.</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37</a:t>
            </a:fld>
            <a:endParaRPr lang="en-US" dirty="0"/>
          </a:p>
        </p:txBody>
      </p:sp>
      <p:sp>
        <p:nvSpPr>
          <p:cNvPr id="5" name="Rectangle 4"/>
          <p:cNvSpPr/>
          <p:nvPr/>
        </p:nvSpPr>
        <p:spPr>
          <a:xfrm>
            <a:off x="228600" y="6336268"/>
            <a:ext cx="4387740" cy="369332"/>
          </a:xfrm>
          <a:prstGeom prst="rect">
            <a:avLst/>
          </a:prstGeom>
        </p:spPr>
        <p:txBody>
          <a:bodyPr wrap="none">
            <a:spAutoFit/>
          </a:bodyPr>
          <a:lstStyle/>
          <a:p>
            <a:r>
              <a:rPr lang="en-US" dirty="0" smtClean="0">
                <a:hlinkClick r:id="rId2"/>
              </a:rPr>
              <a:t>http://en.wikipedia.org/wiki/NuCaptcha</a:t>
            </a:r>
            <a:endParaRPr lang="en-US" dirty="0"/>
          </a:p>
        </p:txBody>
      </p:sp>
    </p:spTree>
    <p:extLst>
      <p:ext uri="{BB962C8B-B14F-4D97-AF65-F5344CB8AC3E}">
        <p14:creationId xmlns:p14="http://schemas.microsoft.com/office/powerpoint/2010/main" val="6428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to="" calcmode="lin" valueType="num">
                                      <p:cBhvr>
                                        <p:cTn id="7" dur="1" fill="hold"/>
                                        <p:tgtEl>
                                          <p:spTgt spid="4">
                                            <p:txEl>
                                              <p:pRg st="2" end="2"/>
                                            </p:txEl>
                                          </p:spTgt>
                                        </p:tgtEl>
                                        <p:attrNameLst>
                                          <p:attrName/>
                                        </p:attrNameLst>
                                      </p:cBhvr>
                                    </p:anim>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US" dirty="0"/>
          </a:p>
        </p:txBody>
      </p:sp>
      <p:sp>
        <p:nvSpPr>
          <p:cNvPr id="4" name="Content Placeholder 3"/>
          <p:cNvSpPr>
            <a:spLocks noGrp="1"/>
          </p:cNvSpPr>
          <p:nvPr>
            <p:ph idx="1"/>
          </p:nvPr>
        </p:nvSpPr>
        <p:spPr/>
        <p:txBody>
          <a:bodyPr/>
          <a:lstStyle/>
          <a:p>
            <a:pPr marL="514350" indent="-514350">
              <a:buClr>
                <a:srgbClr val="800000"/>
              </a:buClr>
              <a:buFont typeface="+mj-lt"/>
              <a:buAutoNum type="arabicPeriod" startAt="10"/>
            </a:pPr>
            <a:r>
              <a:rPr lang="en-US" dirty="0"/>
              <a:t>DeCaptcha: What is it</a:t>
            </a:r>
            <a:r>
              <a:rPr lang="en-US" dirty="0" smtClean="0"/>
              <a:t>?</a:t>
            </a:r>
          </a:p>
          <a:p>
            <a:pPr marL="514350" indent="-514350">
              <a:buClr>
                <a:srgbClr val="800000"/>
              </a:buClr>
              <a:buNone/>
            </a:pPr>
            <a:endParaRPr lang="en-US" dirty="0" smtClean="0"/>
          </a:p>
          <a:p>
            <a:pPr marL="514350" indent="-514350">
              <a:buClr>
                <a:srgbClr val="800000"/>
              </a:buClr>
              <a:buNone/>
            </a:pPr>
            <a:r>
              <a:rPr lang="en-US" dirty="0" smtClean="0">
                <a:hlinkClick r:id="rId2"/>
              </a:rPr>
              <a:t>http://www.ubergizmo.com/2011/05/decaptcha-defeats-captchas/</a:t>
            </a:r>
            <a:endParaRPr lang="en-US"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38</a:t>
            </a:fld>
            <a:endParaRPr lang="en-US" dirty="0"/>
          </a:p>
        </p:txBody>
      </p:sp>
    </p:spTree>
    <p:extLst>
      <p:ext uri="{BB962C8B-B14F-4D97-AF65-F5344CB8AC3E}">
        <p14:creationId xmlns:p14="http://schemas.microsoft.com/office/powerpoint/2010/main" val="1786020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pPr marL="457200" indent="-457200">
              <a:buFont typeface="+mj-lt"/>
              <a:buAutoNum type="arabicPeriod" startAt="12"/>
            </a:pPr>
            <a:r>
              <a:rPr lang="en-US" dirty="0" smtClean="0"/>
              <a:t>Look at </a:t>
            </a:r>
            <a:r>
              <a:rPr lang="en-US" dirty="0" smtClean="0">
                <a:hlinkClick r:id="rId2"/>
              </a:rPr>
              <a:t>http://www.cloudfare.com/ddoc</a:t>
            </a:r>
            <a:r>
              <a:rPr lang="en-US" dirty="0" smtClean="0"/>
              <a:t> and find out something about the classes of DOS and the mechanism </a:t>
            </a:r>
            <a:r>
              <a:rPr lang="en-US" dirty="0" err="1" smtClean="0"/>
              <a:t>Cloudflare</a:t>
            </a:r>
            <a:r>
              <a:rPr lang="en-US" dirty="0" smtClean="0"/>
              <a:t> uses to provide protection.</a:t>
            </a:r>
            <a:endParaRPr lang="en-US"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39</a:t>
            </a:fld>
            <a:endParaRPr lang="en-US" dirty="0"/>
          </a:p>
        </p:txBody>
      </p:sp>
    </p:spTree>
    <p:extLst>
      <p:ext uri="{BB962C8B-B14F-4D97-AF65-F5344CB8AC3E}">
        <p14:creationId xmlns:p14="http://schemas.microsoft.com/office/powerpoint/2010/main" val="30999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One</a:t>
            </a:r>
            <a:endParaRPr lang="en-SG"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4</a:t>
            </a:fld>
            <a:endParaRPr lang="en-US" dirty="0"/>
          </a:p>
        </p:txBody>
      </p:sp>
      <p:sp>
        <p:nvSpPr>
          <p:cNvPr id="6" name="Rectangle 5"/>
          <p:cNvSpPr/>
          <p:nvPr/>
        </p:nvSpPr>
        <p:spPr>
          <a:xfrm>
            <a:off x="457200" y="1676400"/>
            <a:ext cx="8305800" cy="1569660"/>
          </a:xfrm>
          <a:prstGeom prst="rect">
            <a:avLst/>
          </a:prstGeom>
        </p:spPr>
        <p:txBody>
          <a:bodyPr wrap="square">
            <a:spAutoFit/>
          </a:bodyPr>
          <a:lstStyle/>
          <a:p>
            <a:pPr marL="342900" indent="-342900">
              <a:buClr>
                <a:srgbClr val="C00000"/>
              </a:buClr>
              <a:buFont typeface="+mj-lt"/>
              <a:buAutoNum type="arabicPeriod"/>
            </a:pPr>
            <a:r>
              <a:rPr lang="en-SG" sz="2400" dirty="0" smtClean="0"/>
              <a:t>Explain RBAC.jpg (taken from Wikipedia) and Figure 1 in SandhuET1996.pdf, in the context of Role Based Access Control. In particular, explain what is meant by the constraints and role hierarchies.</a:t>
            </a:r>
            <a:endParaRPr lang="en-SG" sz="2400" dirty="0"/>
          </a:p>
        </p:txBody>
      </p:sp>
      <p:grpSp>
        <p:nvGrpSpPr>
          <p:cNvPr id="12" name="Group 11"/>
          <p:cNvGrpSpPr/>
          <p:nvPr/>
        </p:nvGrpSpPr>
        <p:grpSpPr>
          <a:xfrm>
            <a:off x="152400" y="3276600"/>
            <a:ext cx="8605205" cy="3352800"/>
            <a:chOff x="152400" y="3276600"/>
            <a:chExt cx="8605205" cy="3352800"/>
          </a:xfrm>
        </p:grpSpPr>
        <p:pic>
          <p:nvPicPr>
            <p:cNvPr id="8" name="Picture 7" descr="RelationshipAmongRBACModel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100733"/>
              <a:ext cx="6324600" cy="2528667"/>
            </a:xfrm>
            <a:prstGeom prst="rect">
              <a:avLst/>
            </a:prstGeom>
          </p:spPr>
        </p:pic>
        <p:pic>
          <p:nvPicPr>
            <p:cNvPr id="11" name="Picture 10" descr="Role-basedAccessControlModel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276600"/>
              <a:ext cx="3042605" cy="1723604"/>
            </a:xfrm>
            <a:prstGeom prst="rect">
              <a:avLst/>
            </a:prstGeom>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Three</a:t>
            </a:r>
            <a:endParaRPr lang="en-US" dirty="0"/>
          </a:p>
        </p:txBody>
      </p:sp>
      <p:sp>
        <p:nvSpPr>
          <p:cNvPr id="4" name="Content Placeholder 3"/>
          <p:cNvSpPr>
            <a:spLocks noGrp="1"/>
          </p:cNvSpPr>
          <p:nvPr>
            <p:ph idx="1"/>
          </p:nvPr>
        </p:nvSpPr>
        <p:spPr/>
        <p:txBody>
          <a:bodyPr/>
          <a:lstStyle/>
          <a:p>
            <a:pPr marL="514350" indent="-514350">
              <a:buClr>
                <a:srgbClr val="800000"/>
              </a:buClr>
              <a:buFont typeface="+mj-lt"/>
              <a:buAutoNum type="arabicPeriod"/>
            </a:pPr>
            <a:r>
              <a:rPr lang="en-US" dirty="0"/>
              <a:t>What is the expected cost of calculating a puzzle consisting of m k–bit puzzles, in the Client Puzzle Protocol of Juels and Brainard (1999)?</a:t>
            </a:r>
          </a:p>
        </p:txBody>
      </p:sp>
      <p:sp>
        <p:nvSpPr>
          <p:cNvPr id="3" name="Slide Number Placeholder 2"/>
          <p:cNvSpPr>
            <a:spLocks noGrp="1"/>
          </p:cNvSpPr>
          <p:nvPr>
            <p:ph type="sldNum" sz="quarter" idx="12"/>
          </p:nvPr>
        </p:nvSpPr>
        <p:spPr/>
        <p:txBody>
          <a:bodyPr/>
          <a:lstStyle/>
          <a:p>
            <a:fld id="{E2C47F1E-AC7B-4302-B773-36DEFE2CC4A8}" type="slidenum">
              <a:rPr lang="en-US" smtClean="0"/>
              <a:pPr/>
              <a:t>40</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242580800"/>
              </p:ext>
            </p:extLst>
          </p:nvPr>
        </p:nvGraphicFramePr>
        <p:xfrm>
          <a:off x="863599" y="3352800"/>
          <a:ext cx="7628709" cy="457200"/>
        </p:xfrm>
        <a:graphic>
          <a:graphicData uri="http://schemas.openxmlformats.org/presentationml/2006/ole">
            <mc:AlternateContent xmlns:mc="http://schemas.openxmlformats.org/markup-compatibility/2006">
              <mc:Choice xmlns:v="urn:schemas-microsoft-com:vml" Requires="v">
                <p:oleObj spid="_x0000_s1069" name="Equation" r:id="rId3" imgW="7405560" imgH="429480" progId="Equation.3">
                  <p:embed/>
                </p:oleObj>
              </mc:Choice>
              <mc:Fallback>
                <p:oleObj name="Equation" r:id="rId3" imgW="7405560" imgH="4294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599" y="3352800"/>
                        <a:ext cx="7628709" cy="457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993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Set C – Part Three</a:t>
            </a:r>
            <a:endParaRPr lang="en-US" dirty="0"/>
          </a:p>
        </p:txBody>
      </p:sp>
      <p:sp>
        <p:nvSpPr>
          <p:cNvPr id="4" name="Content Placeholder 3"/>
          <p:cNvSpPr>
            <a:spLocks noGrp="1"/>
          </p:cNvSpPr>
          <p:nvPr>
            <p:ph idx="1"/>
          </p:nvPr>
        </p:nvSpPr>
        <p:spPr/>
        <p:txBody>
          <a:bodyPr/>
          <a:lstStyle/>
          <a:p>
            <a:pPr marL="514350" indent="-514350">
              <a:buClr>
                <a:srgbClr val="800000"/>
              </a:buClr>
              <a:buFont typeface="+mj-lt"/>
              <a:buAutoNum type="arabicPeriod" startAt="2"/>
            </a:pPr>
            <a:r>
              <a:rPr lang="en-US" dirty="0"/>
              <a:t>Using the above formula, draw up a table demonstrating the cost for 1 ≤ m ≤ 20, 1 ≤ k ≤ 60</a:t>
            </a:r>
            <a:r>
              <a:rPr lang="en-US" dirty="0" smtClean="0"/>
              <a:t>.</a:t>
            </a:r>
          </a:p>
          <a:p>
            <a:pPr marL="0" indent="0">
              <a:buClr>
                <a:srgbClr val="800000"/>
              </a:buClr>
              <a:buNone/>
            </a:pPr>
            <a:endParaRPr lang="en-US"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41</a:t>
            </a:fld>
            <a:endParaRPr lang="en-US" dirty="0"/>
          </a:p>
        </p:txBody>
      </p:sp>
      <p:sp>
        <p:nvSpPr>
          <p:cNvPr id="5" name="Rectangle 4"/>
          <p:cNvSpPr/>
          <p:nvPr/>
        </p:nvSpPr>
        <p:spPr>
          <a:xfrm>
            <a:off x="1066800" y="2895600"/>
            <a:ext cx="4717796" cy="369332"/>
          </a:xfrm>
          <a:prstGeom prst="rect">
            <a:avLst/>
          </a:prstGeom>
        </p:spPr>
        <p:txBody>
          <a:bodyPr wrap="none">
            <a:spAutoFit/>
          </a:bodyPr>
          <a:lstStyle/>
          <a:p>
            <a:r>
              <a:rPr lang="en-US" dirty="0">
                <a:hlinkClick r:id="rId2" action="ppaction://hlinkfile"/>
              </a:rPr>
              <a:t>TutorialSetC-Part3-Q2-PuzzleCost-</a:t>
            </a:r>
            <a:r>
              <a:rPr lang="en-US" dirty="0" smtClean="0">
                <a:hlinkClick r:id="rId2" action="ppaction://hlinkfile"/>
              </a:rPr>
              <a:t>2015S43</a:t>
            </a:r>
            <a:endParaRPr lang="en-US" dirty="0"/>
          </a:p>
        </p:txBody>
      </p:sp>
    </p:spTree>
    <p:extLst>
      <p:ext uri="{BB962C8B-B14F-4D97-AF65-F5344CB8AC3E}">
        <p14:creationId xmlns:p14="http://schemas.microsoft.com/office/powerpoint/2010/main" val="2044839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Three</a:t>
            </a:r>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dirty="0"/>
              <a:t>Assume a uniform distribution of hash values for the hash function used.</a:t>
            </a:r>
          </a:p>
          <a:p>
            <a:pPr marL="731520" lvl="1" indent="-457200">
              <a:buFont typeface="+mj-lt"/>
              <a:buAutoNum type="alphaLcParenR"/>
            </a:pPr>
            <a:r>
              <a:rPr lang="en-US" sz="2400" dirty="0" smtClean="0"/>
              <a:t>What </a:t>
            </a:r>
            <a:r>
              <a:rPr lang="en-US" sz="2400" dirty="0"/>
              <a:t>is the probability of a single guess by an attacker solving the puzzle, as a function of </a:t>
            </a:r>
            <a:r>
              <a:rPr lang="en-US" sz="2400" dirty="0" smtClean="0"/>
              <a:t>m and </a:t>
            </a:r>
            <a:r>
              <a:rPr lang="en-US" sz="2400" dirty="0"/>
              <a:t>k</a:t>
            </a:r>
            <a:r>
              <a:rPr lang="en-US" sz="2400" dirty="0" smtClean="0"/>
              <a:t>?</a:t>
            </a:r>
          </a:p>
          <a:p>
            <a:pPr marL="731520" lvl="1" indent="-457200">
              <a:buFont typeface="+mj-lt"/>
              <a:buAutoNum type="alphaLcParenR"/>
            </a:pPr>
            <a:r>
              <a:rPr lang="en-US" sz="2400" dirty="0" smtClean="0"/>
              <a:t>Using </a:t>
            </a:r>
            <a:r>
              <a:rPr lang="en-US" sz="2400" dirty="0"/>
              <a:t>the above formula, draw up a table demonstrating the probability for 1 </a:t>
            </a:r>
            <a:r>
              <a:rPr lang="en-US" sz="2400" dirty="0" smtClean="0"/>
              <a:t>≤ </a:t>
            </a:r>
            <a:r>
              <a:rPr lang="en-US" sz="2400" dirty="0"/>
              <a:t>m </a:t>
            </a:r>
            <a:r>
              <a:rPr lang="en-US" sz="2400" dirty="0" smtClean="0"/>
              <a:t>≤ 20, </a:t>
            </a:r>
            <a:r>
              <a:rPr lang="cs-CZ" sz="2400" dirty="0" smtClean="0"/>
              <a:t>1 ≤ </a:t>
            </a:r>
            <a:r>
              <a:rPr lang="cs-CZ" sz="2400" dirty="0"/>
              <a:t>k </a:t>
            </a:r>
            <a:r>
              <a:rPr lang="cs-CZ" sz="2400" dirty="0" smtClean="0"/>
              <a:t>≤ </a:t>
            </a:r>
            <a:r>
              <a:rPr lang="cs-CZ" sz="2400" dirty="0"/>
              <a:t>60</a:t>
            </a:r>
            <a:r>
              <a:rPr lang="cs-CZ" sz="2400" dirty="0" smtClean="0"/>
              <a:t>.</a:t>
            </a:r>
          </a:p>
          <a:p>
            <a:pPr marL="731520" lvl="1" indent="-457200">
              <a:buFont typeface="+mj-lt"/>
              <a:buAutoNum type="alphaLcParenR"/>
            </a:pPr>
            <a:r>
              <a:rPr lang="en-US" sz="2400" dirty="0" smtClean="0"/>
              <a:t>What if the distribution of hash values wasn't uniform? Would it increase or decrease the probabilities determined above?</a:t>
            </a:r>
            <a:endParaRPr lang="en-US" sz="2400"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42</a:t>
            </a:fld>
            <a:endParaRPr lang="en-US" dirty="0"/>
          </a:p>
        </p:txBody>
      </p:sp>
    </p:spTree>
    <p:extLst>
      <p:ext uri="{BB962C8B-B14F-4D97-AF65-F5344CB8AC3E}">
        <p14:creationId xmlns:p14="http://schemas.microsoft.com/office/powerpoint/2010/main" val="2386159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Three</a:t>
            </a:r>
          </a:p>
        </p:txBody>
      </p:sp>
      <p:sp>
        <p:nvSpPr>
          <p:cNvPr id="3" name="Content Placeholder 2"/>
          <p:cNvSpPr>
            <a:spLocks noGrp="1"/>
          </p:cNvSpPr>
          <p:nvPr>
            <p:ph idx="1"/>
          </p:nvPr>
        </p:nvSpPr>
        <p:spPr/>
        <p:txBody>
          <a:bodyPr/>
          <a:lstStyle/>
          <a:p>
            <a:pPr lvl="1" indent="-457200">
              <a:buFont typeface="+mj-lt"/>
              <a:buAutoNum type="alphaLcParenR"/>
            </a:pPr>
            <a:r>
              <a:rPr lang="en-US" sz="2400" dirty="0"/>
              <a:t>What is the probability of a single guess by an attacker solving the puzzle, as a function of m and k?</a:t>
            </a:r>
          </a:p>
          <a:p>
            <a:endParaRPr lang="en-US"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43</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97467647"/>
              </p:ext>
            </p:extLst>
          </p:nvPr>
        </p:nvGraphicFramePr>
        <p:xfrm>
          <a:off x="990600" y="3124200"/>
          <a:ext cx="7048500" cy="1231900"/>
        </p:xfrm>
        <a:graphic>
          <a:graphicData uri="http://schemas.openxmlformats.org/presentationml/2006/ole">
            <mc:AlternateContent xmlns:mc="http://schemas.openxmlformats.org/markup-compatibility/2006">
              <mc:Choice xmlns:v="urn:schemas-microsoft-com:vml" Requires="v">
                <p:oleObj spid="_x0000_s2066" name="Equation" r:id="rId4" imgW="7048500" imgH="1231900" progId="Equation.3">
                  <p:embed/>
                </p:oleObj>
              </mc:Choice>
              <mc:Fallback>
                <p:oleObj name="Equation" r:id="rId4" imgW="7048500" imgH="1231900" progId="Equation.3">
                  <p:embed/>
                  <p:pic>
                    <p:nvPicPr>
                      <p:cNvPr id="0" name=""/>
                      <p:cNvPicPr/>
                      <p:nvPr/>
                    </p:nvPicPr>
                    <p:blipFill>
                      <a:blip r:embed="rId5"/>
                      <a:stretch>
                        <a:fillRect/>
                      </a:stretch>
                    </p:blipFill>
                    <p:spPr>
                      <a:xfrm>
                        <a:off x="990600" y="3124200"/>
                        <a:ext cx="7048500" cy="1231900"/>
                      </a:xfrm>
                      <a:prstGeom prst="rect">
                        <a:avLst/>
                      </a:prstGeom>
                    </p:spPr>
                  </p:pic>
                </p:oleObj>
              </mc:Fallback>
            </mc:AlternateContent>
          </a:graphicData>
        </a:graphic>
      </p:graphicFrame>
    </p:spTree>
    <p:extLst>
      <p:ext uri="{BB962C8B-B14F-4D97-AF65-F5344CB8AC3E}">
        <p14:creationId xmlns:p14="http://schemas.microsoft.com/office/powerpoint/2010/main" val="76869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Tutorial Set C – Part Three</a:t>
            </a:r>
          </a:p>
        </p:txBody>
      </p:sp>
      <p:sp>
        <p:nvSpPr>
          <p:cNvPr id="3" name="Content Placeholder 2"/>
          <p:cNvSpPr>
            <a:spLocks noGrp="1"/>
          </p:cNvSpPr>
          <p:nvPr>
            <p:ph idx="1"/>
          </p:nvPr>
        </p:nvSpPr>
        <p:spPr/>
        <p:txBody>
          <a:bodyPr/>
          <a:lstStyle/>
          <a:p>
            <a:pPr lvl="1" indent="-457200">
              <a:buFont typeface="+mj-lt"/>
              <a:buAutoNum type="alphaLcParenR" startAt="2"/>
            </a:pPr>
            <a:r>
              <a:rPr lang="en-US" sz="2400" dirty="0"/>
              <a:t>Using the above formula, draw up a table demonstrating the probability for 1 ≤ m ≤ 20, </a:t>
            </a:r>
            <a:r>
              <a:rPr lang="cs-CZ" sz="2400" dirty="0"/>
              <a:t>1 ≤ k ≤ 60</a:t>
            </a:r>
            <a:r>
              <a:rPr lang="cs-CZ" sz="2400" dirty="0" smtClean="0"/>
              <a:t>.</a:t>
            </a:r>
            <a:endParaRPr lang="cs-CZ" sz="2400"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44</a:t>
            </a:fld>
            <a:endParaRPr lang="en-US" dirty="0"/>
          </a:p>
        </p:txBody>
      </p:sp>
      <p:sp>
        <p:nvSpPr>
          <p:cNvPr id="6" name="Rectangle 5"/>
          <p:cNvSpPr/>
          <p:nvPr/>
        </p:nvSpPr>
        <p:spPr>
          <a:xfrm>
            <a:off x="1066800" y="3105835"/>
            <a:ext cx="5791200" cy="369332"/>
          </a:xfrm>
          <a:prstGeom prst="rect">
            <a:avLst/>
          </a:prstGeom>
        </p:spPr>
        <p:txBody>
          <a:bodyPr wrap="square">
            <a:spAutoFit/>
          </a:bodyPr>
          <a:lstStyle/>
          <a:p>
            <a:r>
              <a:rPr lang="en-US" dirty="0">
                <a:hlinkClick r:id="rId2" action="ppaction://hlinkfile"/>
              </a:rPr>
              <a:t>TutorialSetC-Part3-Q3b-Probability-</a:t>
            </a:r>
            <a:r>
              <a:rPr lang="en-US" dirty="0" smtClean="0">
                <a:hlinkClick r:id="rId2" action="ppaction://hlinkfile"/>
              </a:rPr>
              <a:t>2015S43</a:t>
            </a:r>
            <a:endParaRPr lang="en-US" dirty="0"/>
          </a:p>
        </p:txBody>
      </p:sp>
    </p:spTree>
    <p:extLst>
      <p:ext uri="{BB962C8B-B14F-4D97-AF65-F5344CB8AC3E}">
        <p14:creationId xmlns:p14="http://schemas.microsoft.com/office/powerpoint/2010/main" val="23197975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Tutorial Set C – Part Three</a:t>
            </a:r>
          </a:p>
        </p:txBody>
      </p:sp>
      <p:sp>
        <p:nvSpPr>
          <p:cNvPr id="3" name="Content Placeholder 2"/>
          <p:cNvSpPr>
            <a:spLocks noGrp="1"/>
          </p:cNvSpPr>
          <p:nvPr>
            <p:ph idx="1"/>
          </p:nvPr>
        </p:nvSpPr>
        <p:spPr/>
        <p:txBody>
          <a:bodyPr/>
          <a:lstStyle/>
          <a:p>
            <a:pPr lvl="1" indent="-457200">
              <a:buFont typeface="+mj-lt"/>
              <a:buAutoNum type="alphaLcParenR" startAt="3"/>
            </a:pPr>
            <a:r>
              <a:rPr lang="en-US" sz="2400" dirty="0"/>
              <a:t>What if the distribution of hash values wasn't uniform? Would it increase or decrease the probabilities determined above</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45</a:t>
            </a:fld>
            <a:endParaRPr lang="en-US" dirty="0"/>
          </a:p>
        </p:txBody>
      </p:sp>
      <p:sp>
        <p:nvSpPr>
          <p:cNvPr id="5" name="Rectangle 4"/>
          <p:cNvSpPr/>
          <p:nvPr/>
        </p:nvSpPr>
        <p:spPr>
          <a:xfrm>
            <a:off x="914400" y="3200400"/>
            <a:ext cx="7391400" cy="1569660"/>
          </a:xfrm>
          <a:prstGeom prst="rect">
            <a:avLst/>
          </a:prstGeom>
        </p:spPr>
        <p:txBody>
          <a:bodyPr wrap="square">
            <a:spAutoFit/>
          </a:bodyPr>
          <a:lstStyle/>
          <a:p>
            <a:r>
              <a:rPr lang="en-US" sz="2400" dirty="0" smtClean="0">
                <a:solidFill>
                  <a:srgbClr val="800000"/>
                </a:solidFill>
              </a:rPr>
              <a:t>If the distribution of hash values was not uniform, then there is likely to have duplicate hash values which may increase the probability or the likely hood of getting the puzzle guessed correctly.</a:t>
            </a:r>
            <a:endParaRPr lang="en-US" sz="2400" dirty="0">
              <a:solidFill>
                <a:srgbClr val="800000"/>
              </a:solidFill>
            </a:endParaRPr>
          </a:p>
        </p:txBody>
      </p:sp>
    </p:spTree>
    <p:extLst>
      <p:ext uri="{BB962C8B-B14F-4D97-AF65-F5344CB8AC3E}">
        <p14:creationId xmlns:p14="http://schemas.microsoft.com/office/powerpoint/2010/main" val="262407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a:t>
            </a:r>
            <a:r>
              <a:rPr lang="en-US" dirty="0" smtClean="0"/>
              <a:t>Three</a:t>
            </a:r>
            <a:endParaRPr lang="en-US" dirty="0"/>
          </a:p>
        </p:txBody>
      </p:sp>
      <p:sp>
        <p:nvSpPr>
          <p:cNvPr id="4" name="Content Placeholder 3"/>
          <p:cNvSpPr>
            <a:spLocks noGrp="1"/>
          </p:cNvSpPr>
          <p:nvPr>
            <p:ph idx="1"/>
          </p:nvPr>
        </p:nvSpPr>
        <p:spPr/>
        <p:txBody>
          <a:bodyPr/>
          <a:lstStyle/>
          <a:p>
            <a:pPr marL="514350" lvl="0" indent="-514350">
              <a:buClr>
                <a:srgbClr val="C00000"/>
              </a:buClr>
              <a:buSzPct val="100000"/>
              <a:buFont typeface="+mj-lt"/>
              <a:buAutoNum type="arabicPeriod" startAt="4"/>
            </a:pPr>
            <a:r>
              <a:rPr lang="en-US" sz="2600" dirty="0"/>
              <a:t>Why use multiple puzzles rather than one single large one?</a:t>
            </a:r>
            <a:endParaRPr lang="en-SG" sz="2600" dirty="0"/>
          </a:p>
          <a:p>
            <a:pPr marL="788670" lvl="1" indent="-514350">
              <a:buClr>
                <a:srgbClr val="C00000"/>
              </a:buClr>
              <a:buNone/>
            </a:pPr>
            <a:endParaRPr lang="en-SG" sz="2800" dirty="0"/>
          </a:p>
          <a:p>
            <a:pPr marL="788670" lvl="1" indent="-514350">
              <a:buClr>
                <a:srgbClr val="C00000"/>
              </a:buClr>
              <a:buNone/>
            </a:pPr>
            <a:r>
              <a:rPr lang="en-US" sz="2800" dirty="0">
                <a:solidFill>
                  <a:srgbClr val="800000"/>
                </a:solidFill>
              </a:rPr>
              <a:t>If we use a single big puzzle instead of sub puzzles, then the difficulty level is hard to adjust. This is because one bit of change in </a:t>
            </a:r>
            <a:r>
              <a:rPr lang="en-US" sz="2800" i="1" dirty="0">
                <a:solidFill>
                  <a:srgbClr val="800000"/>
                </a:solidFill>
              </a:rPr>
              <a:t>k</a:t>
            </a:r>
            <a:r>
              <a:rPr lang="en-US" sz="2800" dirty="0">
                <a:solidFill>
                  <a:srgbClr val="800000"/>
                </a:solidFill>
              </a:rPr>
              <a:t> could require a much longer time to solve the puzzle. Using sub puzzles we can fine tune the difficulty level</a:t>
            </a:r>
            <a:r>
              <a:rPr lang="en-US" sz="2800" dirty="0" smtClean="0">
                <a:solidFill>
                  <a:srgbClr val="800000"/>
                </a:solidFill>
              </a:rPr>
              <a:t>.</a:t>
            </a:r>
            <a:endParaRPr lang="en-SG" sz="2800" dirty="0">
              <a:solidFill>
                <a:srgbClr val="8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46</a:t>
            </a:fld>
            <a:endParaRPr lang="en-US" dirty="0"/>
          </a:p>
        </p:txBody>
      </p:sp>
    </p:spTree>
    <p:extLst>
      <p:ext uri="{BB962C8B-B14F-4D97-AF65-F5344CB8AC3E}">
        <p14:creationId xmlns:p14="http://schemas.microsoft.com/office/powerpoint/2010/main" val="245957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a:t>
            </a:r>
            <a:r>
              <a:rPr lang="en-US" dirty="0" smtClean="0"/>
              <a:t>Four</a:t>
            </a:r>
            <a:endParaRPr lang="en-US" dirty="0"/>
          </a:p>
        </p:txBody>
      </p:sp>
      <p:sp>
        <p:nvSpPr>
          <p:cNvPr id="4" name="Content Placeholder 3"/>
          <p:cNvSpPr>
            <a:spLocks noGrp="1"/>
          </p:cNvSpPr>
          <p:nvPr>
            <p:ph idx="1"/>
          </p:nvPr>
        </p:nvSpPr>
        <p:spPr/>
        <p:txBody>
          <a:bodyPr/>
          <a:lstStyle/>
          <a:p>
            <a:pPr marL="514350" indent="-514350">
              <a:buClr>
                <a:srgbClr val="800000"/>
              </a:buClr>
              <a:buFont typeface="+mj-lt"/>
              <a:buAutoNum type="arabicPeriod" startAt="3"/>
            </a:pPr>
            <a:r>
              <a:rPr lang="en-US" sz="2800" dirty="0"/>
              <a:t>Construct a puzzle with two sub-puzzles, that involves no hashing in the generation of the puzzle</a:t>
            </a:r>
            <a:r>
              <a:rPr lang="en-US" sz="2800" dirty="0" smtClean="0"/>
              <a:t>.</a:t>
            </a:r>
            <a:endParaRPr lang="en-US" sz="2800"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47</a:t>
            </a:fld>
            <a:endParaRPr lang="en-US" dirty="0"/>
          </a:p>
        </p:txBody>
      </p:sp>
    </p:spTree>
    <p:extLst>
      <p:ext uri="{BB962C8B-B14F-4D97-AF65-F5344CB8AC3E}">
        <p14:creationId xmlns:p14="http://schemas.microsoft.com/office/powerpoint/2010/main" val="3738891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a:t>
            </a:r>
            <a:r>
              <a:rPr lang="en-US" dirty="0" smtClean="0"/>
              <a:t>Four</a:t>
            </a:r>
            <a:endParaRPr lang="en-US" dirty="0"/>
          </a:p>
        </p:txBody>
      </p:sp>
      <p:sp>
        <p:nvSpPr>
          <p:cNvPr id="4" name="Content Placeholder 3"/>
          <p:cNvSpPr>
            <a:spLocks noGrp="1"/>
          </p:cNvSpPr>
          <p:nvPr>
            <p:ph idx="1"/>
          </p:nvPr>
        </p:nvSpPr>
        <p:spPr>
          <a:xfrm>
            <a:off x="301752" y="1527048"/>
            <a:ext cx="8503920" cy="4873752"/>
          </a:xfrm>
        </p:spPr>
        <p:txBody>
          <a:bodyPr>
            <a:noAutofit/>
          </a:bodyPr>
          <a:lstStyle/>
          <a:p>
            <a:pPr lvl="1">
              <a:lnSpc>
                <a:spcPct val="120000"/>
              </a:lnSpc>
              <a:spcBef>
                <a:spcPts val="0"/>
              </a:spcBef>
              <a:buNone/>
            </a:pPr>
            <a:r>
              <a:rPr lang="en-US" sz="2000" dirty="0">
                <a:solidFill>
                  <a:srgbClr val="800000"/>
                </a:solidFill>
              </a:rPr>
              <a:t>Server:</a:t>
            </a:r>
          </a:p>
          <a:p>
            <a:pPr lvl="1">
              <a:lnSpc>
                <a:spcPct val="120000"/>
              </a:lnSpc>
              <a:spcBef>
                <a:spcPts val="0"/>
              </a:spcBef>
              <a:buNone/>
            </a:pPr>
            <a:r>
              <a:rPr lang="en-US" sz="2000" dirty="0">
                <a:solidFill>
                  <a:srgbClr val="800000"/>
                </a:solidFill>
              </a:rPr>
              <a:t>Selects Ns, Ns’</a:t>
            </a:r>
          </a:p>
          <a:p>
            <a:pPr lvl="1">
              <a:lnSpc>
                <a:spcPct val="120000"/>
              </a:lnSpc>
              <a:spcBef>
                <a:spcPts val="0"/>
              </a:spcBef>
              <a:buNone/>
            </a:pPr>
            <a:r>
              <a:rPr lang="en-US" sz="2000" dirty="0">
                <a:solidFill>
                  <a:srgbClr val="800000"/>
                </a:solidFill>
              </a:rPr>
              <a:t>Sends (1, Ns) and (2, Ns’) to Client</a:t>
            </a:r>
          </a:p>
          <a:p>
            <a:pPr lvl="1">
              <a:lnSpc>
                <a:spcPct val="120000"/>
              </a:lnSpc>
              <a:spcBef>
                <a:spcPts val="0"/>
              </a:spcBef>
              <a:buNone/>
            </a:pPr>
            <a:r>
              <a:rPr lang="en-US" sz="2000" dirty="0">
                <a:solidFill>
                  <a:srgbClr val="800000"/>
                </a:solidFill>
              </a:rPr>
              <a:t> </a:t>
            </a:r>
          </a:p>
          <a:p>
            <a:pPr lvl="1">
              <a:lnSpc>
                <a:spcPct val="120000"/>
              </a:lnSpc>
              <a:spcBef>
                <a:spcPts val="0"/>
              </a:spcBef>
              <a:buNone/>
            </a:pPr>
            <a:r>
              <a:rPr lang="en-US" sz="2000" dirty="0">
                <a:solidFill>
                  <a:srgbClr val="800000"/>
                </a:solidFill>
              </a:rPr>
              <a:t>Client:</a:t>
            </a:r>
          </a:p>
          <a:p>
            <a:pPr lvl="1">
              <a:lnSpc>
                <a:spcPct val="120000"/>
              </a:lnSpc>
              <a:spcBef>
                <a:spcPts val="0"/>
              </a:spcBef>
              <a:buNone/>
            </a:pPr>
            <a:r>
              <a:rPr lang="en-US" sz="2000" dirty="0">
                <a:solidFill>
                  <a:srgbClr val="800000"/>
                </a:solidFill>
              </a:rPr>
              <a:t>Finds x such that hash(1, C, Ns, x) = 111...111Y, where 111...111 denotes k 1’</a:t>
            </a:r>
            <a:r>
              <a:rPr lang="en-US" sz="2000" dirty="0" smtClean="0">
                <a:solidFill>
                  <a:srgbClr val="800000"/>
                </a:solidFill>
              </a:rPr>
              <a:t>s, and Y can be any value.</a:t>
            </a:r>
            <a:endParaRPr lang="en-US" sz="2000" dirty="0">
              <a:solidFill>
                <a:srgbClr val="800000"/>
              </a:solidFill>
            </a:endParaRPr>
          </a:p>
          <a:p>
            <a:pPr lvl="1">
              <a:lnSpc>
                <a:spcPct val="120000"/>
              </a:lnSpc>
              <a:spcBef>
                <a:spcPts val="0"/>
              </a:spcBef>
              <a:buNone/>
            </a:pPr>
            <a:r>
              <a:rPr lang="en-US" sz="2000" dirty="0">
                <a:solidFill>
                  <a:srgbClr val="800000"/>
                </a:solidFill>
              </a:rPr>
              <a:t>Finds x’ such that hash(2, C, Ns’, x’) = 111...111Y’, where 111...111 denotes k 1’</a:t>
            </a:r>
            <a:r>
              <a:rPr lang="en-US" sz="2000" dirty="0" smtClean="0">
                <a:solidFill>
                  <a:srgbClr val="800000"/>
                </a:solidFill>
              </a:rPr>
              <a:t>s, and Y can be </a:t>
            </a:r>
            <a:r>
              <a:rPr lang="en-US" sz="2000" smtClean="0">
                <a:solidFill>
                  <a:srgbClr val="800000"/>
                </a:solidFill>
              </a:rPr>
              <a:t>any value.</a:t>
            </a:r>
            <a:endParaRPr lang="en-US" sz="2000" dirty="0">
              <a:solidFill>
                <a:srgbClr val="800000"/>
              </a:solidFill>
            </a:endParaRPr>
          </a:p>
          <a:p>
            <a:pPr lvl="1">
              <a:lnSpc>
                <a:spcPct val="120000"/>
              </a:lnSpc>
              <a:spcBef>
                <a:spcPts val="0"/>
              </a:spcBef>
              <a:buNone/>
            </a:pPr>
            <a:r>
              <a:rPr lang="en-US" sz="2000" dirty="0">
                <a:solidFill>
                  <a:srgbClr val="800000"/>
                </a:solidFill>
              </a:rPr>
              <a:t> </a:t>
            </a:r>
          </a:p>
          <a:p>
            <a:pPr lvl="1">
              <a:lnSpc>
                <a:spcPct val="120000"/>
              </a:lnSpc>
              <a:spcBef>
                <a:spcPts val="0"/>
              </a:spcBef>
              <a:buNone/>
            </a:pPr>
            <a:r>
              <a:rPr lang="en-US" sz="2000" dirty="0">
                <a:solidFill>
                  <a:srgbClr val="800000"/>
                </a:solidFill>
              </a:rPr>
              <a:t>Sends (1, C, Ns, x) and (2, C, Ns’, x’) to </a:t>
            </a:r>
            <a:r>
              <a:rPr lang="en-US" sz="2000" dirty="0" smtClean="0">
                <a:solidFill>
                  <a:srgbClr val="800000"/>
                </a:solidFill>
              </a:rPr>
              <a:t>Server</a:t>
            </a:r>
          </a:p>
          <a:p>
            <a:pPr lvl="1">
              <a:lnSpc>
                <a:spcPct val="120000"/>
              </a:lnSpc>
              <a:spcBef>
                <a:spcPts val="0"/>
              </a:spcBef>
              <a:buNone/>
            </a:pPr>
            <a:r>
              <a:rPr lang="en-US" sz="2000" dirty="0" smtClean="0">
                <a:solidFill>
                  <a:srgbClr val="800000"/>
                </a:solidFill>
              </a:rPr>
              <a:t> </a:t>
            </a:r>
          </a:p>
          <a:p>
            <a:pPr lvl="1">
              <a:lnSpc>
                <a:spcPct val="120000"/>
              </a:lnSpc>
              <a:spcBef>
                <a:spcPts val="0"/>
              </a:spcBef>
              <a:buNone/>
            </a:pPr>
            <a:r>
              <a:rPr lang="en-US" sz="2000" dirty="0" smtClean="0">
                <a:solidFill>
                  <a:srgbClr val="800000"/>
                </a:solidFill>
              </a:rPr>
              <a:t>Server </a:t>
            </a:r>
            <a:r>
              <a:rPr lang="en-US" sz="2000" dirty="0">
                <a:solidFill>
                  <a:srgbClr val="800000"/>
                </a:solidFill>
              </a:rPr>
              <a:t>checks if there are k 1’s in each solution</a:t>
            </a:r>
            <a:r>
              <a:rPr lang="en-US" sz="2000" dirty="0" smtClean="0">
                <a:solidFill>
                  <a:srgbClr val="800000"/>
                </a:solidFill>
              </a:rPr>
              <a:t>.</a:t>
            </a:r>
            <a:endParaRPr lang="en-US" sz="2000" dirty="0">
              <a:solidFill>
                <a:srgbClr val="8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48</a:t>
            </a:fld>
            <a:endParaRPr lang="en-US" dirty="0"/>
          </a:p>
        </p:txBody>
      </p:sp>
    </p:spTree>
    <p:extLst>
      <p:ext uri="{BB962C8B-B14F-4D97-AF65-F5344CB8AC3E}">
        <p14:creationId xmlns:p14="http://schemas.microsoft.com/office/powerpoint/2010/main" val="12721892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a:t>
            </a:r>
            <a:endParaRPr lang="en-US" dirty="0"/>
          </a:p>
        </p:txBody>
      </p:sp>
      <p:sp>
        <p:nvSpPr>
          <p:cNvPr id="4" name="Content Placeholder 3"/>
          <p:cNvSpPr>
            <a:spLocks noGrp="1"/>
          </p:cNvSpPr>
          <p:nvPr>
            <p:ph idx="1"/>
          </p:nvPr>
        </p:nvSpPr>
        <p:spPr/>
        <p:txBody>
          <a:bodyPr/>
          <a:lstStyle/>
          <a:p>
            <a:endParaRPr lang="en-US" dirty="0" smtClean="0"/>
          </a:p>
          <a:p>
            <a:endParaRPr lang="en-US" dirty="0" smtClean="0"/>
          </a:p>
          <a:p>
            <a:r>
              <a:rPr lang="en-US" dirty="0" smtClean="0"/>
              <a:t>http://sites.google.com/site/sjapituow/csci262</a:t>
            </a:r>
            <a:endParaRPr lang="en-US"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pPr>
              <a:spcBef>
                <a:spcPts val="0"/>
              </a:spcBef>
            </a:pPr>
            <a:r>
              <a:rPr lang="en-US" dirty="0" smtClean="0">
                <a:solidFill>
                  <a:srgbClr val="A53926"/>
                </a:solidFill>
              </a:rPr>
              <a:t>Role-based Access Control (RBAC) defines the access rights of individuals based on the roles that users assume in a system.</a:t>
            </a:r>
          </a:p>
          <a:p>
            <a:pPr>
              <a:spcBef>
                <a:spcPts val="0"/>
              </a:spcBef>
            </a:pPr>
            <a:r>
              <a:rPr lang="en-US" dirty="0" smtClean="0">
                <a:solidFill>
                  <a:srgbClr val="A53926"/>
                </a:solidFill>
              </a:rPr>
              <a:t>Typically, a role is defined as a job function within an organization, for example, A director.</a:t>
            </a:r>
          </a:p>
          <a:p>
            <a:pPr>
              <a:spcBef>
                <a:spcPts val="0"/>
              </a:spcBef>
            </a:pPr>
            <a:r>
              <a:rPr lang="en-US" dirty="0" smtClean="0">
                <a:solidFill>
                  <a:srgbClr val="A53926"/>
                </a:solidFill>
              </a:rPr>
              <a:t>Access rights are assigned to roles, and in turn, users are assigned to different roles, either statically or dynamically.</a:t>
            </a:r>
          </a:p>
          <a:p>
            <a:pPr>
              <a:spcBef>
                <a:spcPts val="0"/>
              </a:spcBef>
            </a:pPr>
            <a:r>
              <a:rPr lang="en-US" dirty="0" smtClean="0">
                <a:solidFill>
                  <a:srgbClr val="A53926"/>
                </a:solidFill>
              </a:rPr>
              <a:t>RBAC is flexible; it can implement mandatory access control (MAC) or discretionary access control (DAC).</a:t>
            </a:r>
          </a:p>
          <a:p>
            <a:pPr>
              <a:spcBef>
                <a:spcPts val="0"/>
              </a:spcBef>
            </a:pPr>
            <a:r>
              <a:rPr lang="en-US" dirty="0" smtClean="0">
                <a:solidFill>
                  <a:srgbClr val="008000"/>
                </a:solidFill>
              </a:rPr>
              <a:t>Take note of how you should implement the Task Two of your Assignment 2.</a:t>
            </a:r>
            <a:endParaRPr lang="en-US" dirty="0">
              <a:solidFill>
                <a:srgbClr val="008000"/>
              </a:solidFill>
            </a:endParaRPr>
          </a:p>
        </p:txBody>
      </p:sp>
      <p:sp>
        <p:nvSpPr>
          <p:cNvPr id="4" name="Slide Number Placeholder 3"/>
          <p:cNvSpPr>
            <a:spLocks noGrp="1"/>
          </p:cNvSpPr>
          <p:nvPr>
            <p:ph type="sldNum" sz="quarter" idx="12"/>
          </p:nvPr>
        </p:nvSpPr>
        <p:spPr/>
        <p:txBody>
          <a:bodyPr/>
          <a:lstStyle/>
          <a:p>
            <a:fld id="{E2C47F1E-AC7B-4302-B773-36DEFE2CC4A8}" type="slidenum">
              <a:rPr lang="en-US" smtClean="0"/>
              <a:pPr/>
              <a:t>5</a:t>
            </a:fld>
            <a:endParaRPr lang="en-US" dirty="0"/>
          </a:p>
        </p:txBody>
      </p:sp>
      <p:sp>
        <p:nvSpPr>
          <p:cNvPr id="5" name="Rectangle 4"/>
          <p:cNvSpPr/>
          <p:nvPr/>
        </p:nvSpPr>
        <p:spPr>
          <a:xfrm>
            <a:off x="152400" y="62116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spTree>
    <p:extLst>
      <p:ext uri="{BB962C8B-B14F-4D97-AF65-F5344CB8AC3E}">
        <p14:creationId xmlns:p14="http://schemas.microsoft.com/office/powerpoint/2010/main" val="39439895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4" name="Content Placeholder 3"/>
          <p:cNvSpPr>
            <a:spLocks noGrp="1"/>
          </p:cNvSpPr>
          <p:nvPr>
            <p:ph idx="1"/>
          </p:nvPr>
        </p:nvSpPr>
        <p:spPr/>
        <p:txBody>
          <a:bodyPr/>
          <a:lstStyle/>
          <a:p>
            <a:r>
              <a:rPr lang="en-US" sz="2800" dirty="0" smtClean="0">
                <a:solidFill>
                  <a:srgbClr val="000000"/>
                </a:solidFill>
              </a:rPr>
              <a:t>William Stallings and Lawrie Brown, Computer Security: Principles and Practice, Pearson Education, 2012</a:t>
            </a:r>
          </a:p>
          <a:p>
            <a:pPr marL="0" indent="0">
              <a:buNone/>
            </a:pPr>
            <a:endParaRPr lang="en-US" sz="2800" dirty="0" smtClean="0">
              <a:solidFill>
                <a:srgbClr val="000000"/>
              </a:solidFill>
            </a:endParaRPr>
          </a:p>
          <a:p>
            <a:r>
              <a:rPr lang="en-US" sz="2800" smtClean="0">
                <a:solidFill>
                  <a:srgbClr val="000000"/>
                </a:solidFill>
              </a:rPr>
              <a:t>3a_SandhuET1996</a:t>
            </a:r>
          </a:p>
          <a:p>
            <a:pPr marL="0" indent="0">
              <a:buNone/>
            </a:pPr>
            <a:endParaRPr lang="en-US" sz="2800" dirty="0" smtClean="0">
              <a:solidFill>
                <a:srgbClr val="000000"/>
              </a:solidFill>
            </a:endParaRPr>
          </a:p>
          <a:p>
            <a:r>
              <a:rPr lang="en-US" sz="2800" dirty="0" smtClean="0">
                <a:hlinkClick r:id="rId2"/>
              </a:rPr>
              <a:t>http://en.wikipedia.org/wiki/NuCaptcha</a:t>
            </a:r>
            <a:endParaRPr lang="en-US" sz="2800" dirty="0" smtClean="0">
              <a:solidFill>
                <a:srgbClr val="000000"/>
              </a:solidFill>
            </a:endParaRPr>
          </a:p>
        </p:txBody>
      </p:sp>
      <p:sp>
        <p:nvSpPr>
          <p:cNvPr id="3" name="Slide Number Placeholder 2"/>
          <p:cNvSpPr>
            <a:spLocks noGrp="1"/>
          </p:cNvSpPr>
          <p:nvPr>
            <p:ph type="sldNum" sz="quarter" idx="12"/>
          </p:nvPr>
        </p:nvSpPr>
        <p:spPr/>
        <p:txBody>
          <a:bodyPr/>
          <a:lstStyle/>
          <a:p>
            <a:fld id="{E2C47F1E-AC7B-4302-B773-36DEFE2CC4A8}" type="slidenum">
              <a:rPr lang="en-US" smtClean="0"/>
              <a:pPr/>
              <a:t>50</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r>
              <a:rPr lang="en-US" dirty="0" smtClean="0"/>
              <a:t>For the ongoing standardization efforts, the RBAC model is defined using four conceptual model as shown below.</a:t>
            </a:r>
            <a:endParaRPr lang="en-US" dirty="0"/>
          </a:p>
        </p:txBody>
      </p:sp>
      <p:sp>
        <p:nvSpPr>
          <p:cNvPr id="4" name="Slide Number Placeholder 3"/>
          <p:cNvSpPr>
            <a:spLocks noGrp="1"/>
          </p:cNvSpPr>
          <p:nvPr>
            <p:ph type="sldNum" sz="quarter" idx="12"/>
          </p:nvPr>
        </p:nvSpPr>
        <p:spPr/>
        <p:txBody>
          <a:bodyPr/>
          <a:lstStyle/>
          <a:p>
            <a:fld id="{E2C47F1E-AC7B-4302-B773-36DEFE2CC4A8}" type="slidenum">
              <a:rPr lang="en-US" smtClean="0"/>
              <a:pPr/>
              <a:t>6</a:t>
            </a:fld>
            <a:endParaRPr lang="en-US" dirty="0"/>
          </a:p>
        </p:txBody>
      </p:sp>
      <p:pic>
        <p:nvPicPr>
          <p:cNvPr id="5" name="Picture 4" descr="RelationshipAmongRBACMod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895600"/>
            <a:ext cx="5003800" cy="3747032"/>
          </a:xfrm>
          <a:prstGeom prst="rect">
            <a:avLst/>
          </a:prstGeom>
        </p:spPr>
      </p:pic>
    </p:spTree>
    <p:extLst>
      <p:ext uri="{BB962C8B-B14F-4D97-AF65-F5344CB8AC3E}">
        <p14:creationId xmlns:p14="http://schemas.microsoft.com/office/powerpoint/2010/main" val="150238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pPr marL="0" indent="0">
              <a:buNone/>
            </a:pPr>
            <a:r>
              <a:rPr lang="en-US" b="1" dirty="0" smtClean="0">
                <a:solidFill>
                  <a:srgbClr val="A53926"/>
                </a:solidFill>
              </a:rPr>
              <a:t>Components of RBAC base Model (RBAC</a:t>
            </a:r>
            <a:r>
              <a:rPr lang="en-US" b="1" baseline="-25000" dirty="0" smtClean="0">
                <a:solidFill>
                  <a:srgbClr val="A53926"/>
                </a:solidFill>
              </a:rPr>
              <a:t>0</a:t>
            </a:r>
            <a:r>
              <a:rPr lang="en-US" b="1" dirty="0" smtClean="0">
                <a:solidFill>
                  <a:srgbClr val="A53926"/>
                </a:solidFill>
              </a:rPr>
              <a:t>)</a:t>
            </a:r>
            <a:r>
              <a:rPr lang="en-US" dirty="0" smtClean="0">
                <a:solidFill>
                  <a:srgbClr val="A53926"/>
                </a:solidFill>
              </a:rPr>
              <a:t>:</a:t>
            </a:r>
          </a:p>
          <a:p>
            <a:r>
              <a:rPr lang="en-US" b="1" dirty="0" smtClean="0">
                <a:solidFill>
                  <a:srgbClr val="A53926"/>
                </a:solidFill>
              </a:rPr>
              <a:t>User</a:t>
            </a:r>
            <a:r>
              <a:rPr lang="en-US" dirty="0" smtClean="0">
                <a:solidFill>
                  <a:srgbClr val="A53926"/>
                </a:solidFill>
              </a:rPr>
              <a:t>: An individual that has access to a computer system. Each individual has an associated user ID.</a:t>
            </a:r>
          </a:p>
          <a:p>
            <a:r>
              <a:rPr lang="en-US" b="1" dirty="0" smtClean="0">
                <a:solidFill>
                  <a:srgbClr val="A53926"/>
                </a:solidFill>
              </a:rPr>
              <a:t>Role</a:t>
            </a:r>
            <a:r>
              <a:rPr lang="en-US" dirty="0" smtClean="0">
                <a:solidFill>
                  <a:srgbClr val="A53926"/>
                </a:solidFill>
              </a:rPr>
              <a:t>: A named job function within an organization that controls a computer system. Typically, associated with each role is a description of the authority and responsibility conferred on this role, and on any user who assumes this role.</a:t>
            </a:r>
          </a:p>
          <a:p>
            <a:r>
              <a:rPr lang="en-US" b="1" dirty="0" smtClean="0">
                <a:solidFill>
                  <a:srgbClr val="A53926"/>
                </a:solidFill>
              </a:rPr>
              <a:t>Permission</a:t>
            </a:r>
            <a:r>
              <a:rPr lang="en-US" dirty="0" smtClean="0">
                <a:solidFill>
                  <a:srgbClr val="A53926"/>
                </a:solidFill>
              </a:rPr>
              <a:t>: An approval of a particular mode of access to one or more objects. Equivalent terms are </a:t>
            </a:r>
            <a:r>
              <a:rPr lang="en-US" i="1" dirty="0" smtClean="0">
                <a:solidFill>
                  <a:srgbClr val="A53926"/>
                </a:solidFill>
              </a:rPr>
              <a:t>access right</a:t>
            </a:r>
            <a:r>
              <a:rPr lang="en-US" dirty="0" smtClean="0">
                <a:solidFill>
                  <a:srgbClr val="A53926"/>
                </a:solidFill>
              </a:rPr>
              <a:t>, </a:t>
            </a:r>
            <a:r>
              <a:rPr lang="en-US" i="1" dirty="0" smtClean="0">
                <a:solidFill>
                  <a:srgbClr val="A53926"/>
                </a:solidFill>
              </a:rPr>
              <a:t>privilege</a:t>
            </a:r>
            <a:r>
              <a:rPr lang="en-US" dirty="0" smtClean="0">
                <a:solidFill>
                  <a:srgbClr val="A53926"/>
                </a:solidFill>
              </a:rPr>
              <a:t>, and </a:t>
            </a:r>
            <a:r>
              <a:rPr lang="en-US" i="1" dirty="0" smtClean="0">
                <a:solidFill>
                  <a:srgbClr val="A53926"/>
                </a:solidFill>
              </a:rPr>
              <a:t>authorization</a:t>
            </a:r>
            <a:r>
              <a:rPr lang="en-US" dirty="0" smtClean="0">
                <a:solidFill>
                  <a:srgbClr val="A53926"/>
                </a:solidFill>
              </a:rPr>
              <a:t>.</a:t>
            </a:r>
          </a:p>
          <a:p>
            <a:endParaRPr lang="en-US" dirty="0">
              <a:solidFill>
                <a:srgbClr val="A53926"/>
              </a:solidFill>
            </a:endParaRPr>
          </a:p>
        </p:txBody>
      </p:sp>
      <p:sp>
        <p:nvSpPr>
          <p:cNvPr id="4" name="Slide Number Placeholder 3"/>
          <p:cNvSpPr>
            <a:spLocks noGrp="1"/>
          </p:cNvSpPr>
          <p:nvPr>
            <p:ph type="sldNum" sz="quarter" idx="12"/>
          </p:nvPr>
        </p:nvSpPr>
        <p:spPr/>
        <p:txBody>
          <a:bodyPr/>
          <a:lstStyle/>
          <a:p>
            <a:fld id="{E2C47F1E-AC7B-4302-B773-36DEFE2CC4A8}" type="slidenum">
              <a:rPr lang="en-US" smtClean="0"/>
              <a:pPr/>
              <a:t>7</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spTree>
    <p:extLst>
      <p:ext uri="{BB962C8B-B14F-4D97-AF65-F5344CB8AC3E}">
        <p14:creationId xmlns:p14="http://schemas.microsoft.com/office/powerpoint/2010/main" val="5491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3" name="Content Placeholder 2"/>
          <p:cNvSpPr>
            <a:spLocks noGrp="1"/>
          </p:cNvSpPr>
          <p:nvPr>
            <p:ph idx="1"/>
          </p:nvPr>
        </p:nvSpPr>
        <p:spPr/>
        <p:txBody>
          <a:bodyPr/>
          <a:lstStyle/>
          <a:p>
            <a:r>
              <a:rPr lang="en-US" b="1" dirty="0" smtClean="0">
                <a:solidFill>
                  <a:schemeClr val="tx2">
                    <a:lumMod val="75000"/>
                  </a:schemeClr>
                </a:solidFill>
              </a:rPr>
              <a:t>Session: </a:t>
            </a:r>
            <a:r>
              <a:rPr lang="en-US" dirty="0" smtClean="0">
                <a:solidFill>
                  <a:schemeClr val="tx2">
                    <a:lumMod val="75000"/>
                  </a:schemeClr>
                </a:solidFill>
              </a:rPr>
              <a:t>a mapping between a user and an activated subset of the set of roles to which the user is assigned.</a:t>
            </a:r>
          </a:p>
          <a:p>
            <a:pPr marL="0" indent="0">
              <a:buNone/>
            </a:pPr>
            <a:endParaRPr lang="en-US" dirty="0" smtClean="0">
              <a:solidFill>
                <a:schemeClr val="tx2">
                  <a:lumMod val="75000"/>
                </a:schemeClr>
              </a:solidFill>
            </a:endParaRPr>
          </a:p>
          <a:p>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E2C47F1E-AC7B-4302-B773-36DEFE2CC4A8}" type="slidenum">
              <a:rPr lang="en-US" smtClean="0"/>
              <a:pPr/>
              <a:t>8</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pic>
        <p:nvPicPr>
          <p:cNvPr id="6" name="Picture 5" descr="Role-basedAccessControlModel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08367"/>
            <a:ext cx="5029200" cy="2848990"/>
          </a:xfrm>
          <a:prstGeom prst="rect">
            <a:avLst/>
          </a:prstGeom>
        </p:spPr>
      </p:pic>
      <p:sp>
        <p:nvSpPr>
          <p:cNvPr id="7" name="Oval 6"/>
          <p:cNvSpPr/>
          <p:nvPr/>
        </p:nvSpPr>
        <p:spPr>
          <a:xfrm>
            <a:off x="1752600" y="3200400"/>
            <a:ext cx="762000" cy="7620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038600" y="3200400"/>
            <a:ext cx="762000" cy="7620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096000" y="3124200"/>
            <a:ext cx="838200" cy="8382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895600" y="4114800"/>
            <a:ext cx="685800" cy="1752600"/>
          </a:xfrm>
          <a:prstGeom prst="ellipse">
            <a:avLst/>
          </a:prstGeom>
          <a:no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0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Set C - Part One</a:t>
            </a:r>
          </a:p>
        </p:txBody>
      </p:sp>
      <p:sp>
        <p:nvSpPr>
          <p:cNvPr id="4" name="Slide Number Placeholder 3"/>
          <p:cNvSpPr>
            <a:spLocks noGrp="1"/>
          </p:cNvSpPr>
          <p:nvPr>
            <p:ph type="sldNum" sz="quarter" idx="12"/>
          </p:nvPr>
        </p:nvSpPr>
        <p:spPr/>
        <p:txBody>
          <a:bodyPr/>
          <a:lstStyle/>
          <a:p>
            <a:fld id="{E2C47F1E-AC7B-4302-B773-36DEFE2CC4A8}" type="slidenum">
              <a:rPr lang="en-US" smtClean="0"/>
              <a:pPr/>
              <a:t>9</a:t>
            </a:fld>
            <a:endParaRPr lang="en-US" dirty="0"/>
          </a:p>
        </p:txBody>
      </p:sp>
      <p:sp>
        <p:nvSpPr>
          <p:cNvPr id="5" name="Rectangle 4"/>
          <p:cNvSpPr/>
          <p:nvPr/>
        </p:nvSpPr>
        <p:spPr>
          <a:xfrm>
            <a:off x="152400" y="6059269"/>
            <a:ext cx="8839200" cy="646331"/>
          </a:xfrm>
          <a:prstGeom prst="rect">
            <a:avLst/>
          </a:prstGeom>
        </p:spPr>
        <p:txBody>
          <a:bodyPr wrap="square">
            <a:spAutoFit/>
          </a:bodyPr>
          <a:lstStyle/>
          <a:p>
            <a:r>
              <a:rPr lang="en-US" dirty="0" smtClean="0"/>
              <a:t>William Stallings and Lawrie Brown, Computer Security: Principles and Practice, Pearson Education, 2012, pp 143 - 151.</a:t>
            </a:r>
          </a:p>
        </p:txBody>
      </p:sp>
      <p:pic>
        <p:nvPicPr>
          <p:cNvPr id="7" name="Picture 6" descr="RelationshipAmongRBACModel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19400"/>
            <a:ext cx="7467600" cy="2985655"/>
          </a:xfrm>
          <a:prstGeom prst="rect">
            <a:avLst/>
          </a:prstGeom>
        </p:spPr>
      </p:pic>
      <p:pic>
        <p:nvPicPr>
          <p:cNvPr id="6" name="Content Placeholder 5" descr="Role-basedAccessControlModels.jpg"/>
          <p:cNvPicPr>
            <a:picLocks noGrp="1" noChangeAspect="1"/>
          </p:cNvPicPr>
          <p:nvPr>
            <p:ph idx="1"/>
          </p:nvPr>
        </p:nvPicPr>
        <p:blipFill>
          <a:blip r:embed="rId3">
            <a:extLst>
              <a:ext uri="{28A0092B-C50C-407E-A947-70E740481C1C}">
                <a14:useLocalDpi xmlns:a14="http://schemas.microsoft.com/office/drawing/2010/main" val="0"/>
              </a:ext>
            </a:extLst>
          </a:blip>
          <a:srcRect t="-2304" b="-2304"/>
          <a:stretch>
            <a:fillRect/>
          </a:stretch>
        </p:blipFill>
        <p:spPr>
          <a:xfrm>
            <a:off x="4572000" y="1295400"/>
            <a:ext cx="4243387" cy="2514600"/>
          </a:xfrm>
        </p:spPr>
      </p:pic>
      <p:grpSp>
        <p:nvGrpSpPr>
          <p:cNvPr id="15" name="Group 14"/>
          <p:cNvGrpSpPr/>
          <p:nvPr/>
        </p:nvGrpSpPr>
        <p:grpSpPr>
          <a:xfrm>
            <a:off x="152400" y="1524000"/>
            <a:ext cx="7010400" cy="3733800"/>
            <a:chOff x="152400" y="1524000"/>
            <a:chExt cx="7010400" cy="3733800"/>
          </a:xfrm>
        </p:grpSpPr>
        <p:grpSp>
          <p:nvGrpSpPr>
            <p:cNvPr id="10" name="Group 9"/>
            <p:cNvGrpSpPr/>
            <p:nvPr/>
          </p:nvGrpSpPr>
          <p:grpSpPr>
            <a:xfrm>
              <a:off x="152400" y="2362200"/>
              <a:ext cx="3124200" cy="2895600"/>
              <a:chOff x="152400" y="2362200"/>
              <a:chExt cx="3124200" cy="2895600"/>
            </a:xfrm>
          </p:grpSpPr>
          <p:sp>
            <p:nvSpPr>
              <p:cNvPr id="8" name="Oval 7"/>
              <p:cNvSpPr/>
              <p:nvPr/>
            </p:nvSpPr>
            <p:spPr>
              <a:xfrm>
                <a:off x="1676400" y="4419600"/>
                <a:ext cx="1600200" cy="838200"/>
              </a:xfrm>
              <a:prstGeom prst="ellipse">
                <a:avLst/>
              </a:prstGeom>
              <a:noFill/>
              <a:ln w="1905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Line Callout 1 8"/>
              <p:cNvSpPr/>
              <p:nvPr/>
            </p:nvSpPr>
            <p:spPr>
              <a:xfrm>
                <a:off x="152400" y="2362200"/>
                <a:ext cx="1828800" cy="1371600"/>
              </a:xfrm>
              <a:prstGeom prst="borderCallout1">
                <a:avLst>
                  <a:gd name="adj1" fmla="val 98244"/>
                  <a:gd name="adj2" fmla="val 49190"/>
                  <a:gd name="adj3" fmla="val 185449"/>
                  <a:gd name="adj4" fmla="val 141954"/>
                </a:avLst>
              </a:prstGeom>
              <a:solidFill>
                <a:schemeClr val="bg2"/>
              </a:solidFill>
              <a:ln w="25400">
                <a:solidFill>
                  <a:srgbClr val="8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800000"/>
                    </a:solidFill>
                  </a:rPr>
                  <a:t>The relationship of users to roles is many to many.</a:t>
                </a:r>
                <a:endParaRPr lang="en-US" dirty="0">
                  <a:solidFill>
                    <a:srgbClr val="800000"/>
                  </a:solidFill>
                </a:endParaRPr>
              </a:p>
            </p:txBody>
          </p:sp>
        </p:grpSp>
        <p:sp>
          <p:nvSpPr>
            <p:cNvPr id="11" name="Oval 10"/>
            <p:cNvSpPr/>
            <p:nvPr/>
          </p:nvSpPr>
          <p:spPr>
            <a:xfrm>
              <a:off x="4419600" y="1524000"/>
              <a:ext cx="2743200" cy="762000"/>
            </a:xfrm>
            <a:prstGeom prst="ellipse">
              <a:avLst/>
            </a:prstGeom>
            <a:noFill/>
            <a:ln w="1905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Connector 12"/>
            <p:cNvCxnSpPr>
              <a:stCxn id="11" idx="2"/>
            </p:cNvCxnSpPr>
            <p:nvPr/>
          </p:nvCxnSpPr>
          <p:spPr>
            <a:xfrm flipH="1">
              <a:off x="1981200" y="1905000"/>
              <a:ext cx="2438400" cy="6096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a:off x="2286000" y="2590800"/>
            <a:ext cx="35814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solidFill>
                  <a:srgbClr val="800000"/>
                </a:solidFill>
              </a:rPr>
              <a:t>One user may have multiple roles, and multiple users may be assigned to a single role.</a:t>
            </a:r>
            <a:endParaRPr lang="en-US" dirty="0">
              <a:solidFill>
                <a:srgbClr val="800000"/>
              </a:solidFill>
            </a:endParaRPr>
          </a:p>
        </p:txBody>
      </p:sp>
    </p:spTree>
    <p:extLst>
      <p:ext uri="{BB962C8B-B14F-4D97-AF65-F5344CB8AC3E}">
        <p14:creationId xmlns:p14="http://schemas.microsoft.com/office/powerpoint/2010/main" val="7807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0.7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4954</TotalTime>
  <Words>3211</Words>
  <Application>Microsoft Office PowerPoint</Application>
  <PresentationFormat>On-screen Show (4:3)</PresentationFormat>
  <Paragraphs>282</Paragraphs>
  <Slides>50</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Arial</vt:lpstr>
      <vt:lpstr>Bookman Old Style</vt:lpstr>
      <vt:lpstr>Calibri</vt:lpstr>
      <vt:lpstr>Handwriting - Dakota</vt:lpstr>
      <vt:lpstr>Symbol</vt:lpstr>
      <vt:lpstr>Times New Roman</vt:lpstr>
      <vt:lpstr>Trebuchet MS</vt:lpstr>
      <vt:lpstr>Wingdings</vt:lpstr>
      <vt:lpstr>Clarity</vt:lpstr>
      <vt:lpstr>Equation</vt:lpstr>
      <vt:lpstr>CSCI262 – System Security</vt:lpstr>
      <vt:lpstr>Tutorial Set A</vt:lpstr>
      <vt:lpstr>Tutorial Set A</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One</vt:lpstr>
      <vt:lpstr>Tutorial Set C – Part Three</vt:lpstr>
      <vt:lpstr>Tutorial Set C – Part Three</vt:lpstr>
      <vt:lpstr>Tutorial Set C – Part Three</vt:lpstr>
      <vt:lpstr>Tutorial Set C – Part Three</vt:lpstr>
      <vt:lpstr>Tutorial Set C – Part Three</vt:lpstr>
      <vt:lpstr>Tutorial Set C – Part Three</vt:lpstr>
      <vt:lpstr>Tutorial Set C – Part Three</vt:lpstr>
      <vt:lpstr>Tutorial Set C – Part Four</vt:lpstr>
      <vt:lpstr>Tutorial Set C – Part Four</vt:lpstr>
      <vt:lpstr>Website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CSCI262 – System Security</dc:title>
  <dc:creator>User</dc:creator>
  <cp:lastModifiedBy>Sionggo Japit</cp:lastModifiedBy>
  <cp:revision>273</cp:revision>
  <dcterms:created xsi:type="dcterms:W3CDTF">2010-07-18T17:55:50Z</dcterms:created>
  <dcterms:modified xsi:type="dcterms:W3CDTF">2015-10-28T15:52:58Z</dcterms:modified>
</cp:coreProperties>
</file>