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28"/>
  </p:notesMasterIdLst>
  <p:handoutMasterIdLst>
    <p:handoutMasterId r:id="rId29"/>
  </p:handoutMasterIdLst>
  <p:sldIdLst>
    <p:sldId id="256" r:id="rId2"/>
    <p:sldId id="271" r:id="rId3"/>
    <p:sldId id="272" r:id="rId4"/>
    <p:sldId id="273" r:id="rId5"/>
    <p:sldId id="274" r:id="rId6"/>
    <p:sldId id="275" r:id="rId7"/>
    <p:sldId id="276" r:id="rId8"/>
    <p:sldId id="277" r:id="rId9"/>
    <p:sldId id="278" r:id="rId10"/>
    <p:sldId id="279" r:id="rId11"/>
    <p:sldId id="260" r:id="rId12"/>
    <p:sldId id="261" r:id="rId13"/>
    <p:sldId id="257" r:id="rId14"/>
    <p:sldId id="258" r:id="rId15"/>
    <p:sldId id="262" r:id="rId16"/>
    <p:sldId id="263" r:id="rId17"/>
    <p:sldId id="259" r:id="rId18"/>
    <p:sldId id="282" r:id="rId19"/>
    <p:sldId id="265" r:id="rId20"/>
    <p:sldId id="264" r:id="rId21"/>
    <p:sldId id="281" r:id="rId22"/>
    <p:sldId id="266" r:id="rId23"/>
    <p:sldId id="267" r:id="rId24"/>
    <p:sldId id="268" r:id="rId25"/>
    <p:sldId id="269"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70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60C812-B224-1D4F-960B-9C62C14345E3}" type="datetimeFigureOut">
              <a:rPr lang="en-US" smtClean="0"/>
              <a:t>4/29/2019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6FE862-6B92-3E4E-A14E-F48885546692}" type="slidenum">
              <a:rPr lang="en-US" smtClean="0"/>
              <a:t>‹#›</a:t>
            </a:fld>
            <a:endParaRPr lang="en-US"/>
          </a:p>
        </p:txBody>
      </p:sp>
    </p:spTree>
    <p:extLst>
      <p:ext uri="{BB962C8B-B14F-4D97-AF65-F5344CB8AC3E}">
        <p14:creationId xmlns:p14="http://schemas.microsoft.com/office/powerpoint/2010/main" val="3799063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4B48D-613B-2948-A3C1-FC7349BD34CF}" type="datetimeFigureOut">
              <a:rPr lang="en-US" smtClean="0"/>
              <a:t>4/29/2019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545669-B959-E94E-A73F-E59FD7C86B36}" type="slidenum">
              <a:rPr lang="en-US" smtClean="0"/>
              <a:t>‹#›</a:t>
            </a:fld>
            <a:endParaRPr lang="en-US"/>
          </a:p>
        </p:txBody>
      </p:sp>
    </p:spTree>
    <p:extLst>
      <p:ext uri="{BB962C8B-B14F-4D97-AF65-F5344CB8AC3E}">
        <p14:creationId xmlns:p14="http://schemas.microsoft.com/office/powerpoint/2010/main" val="12892766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E1E63-E718-0D47-8C93-8D747F2102EF}"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B46D53B-F4C0-4355-98F1-F4BACA718D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36594" y="395000"/>
            <a:ext cx="2010056" cy="924054"/>
          </a:xfrm>
          <a:prstGeom prst="rect">
            <a:avLst/>
          </a:prstGeom>
        </p:spPr>
      </p:pic>
      <p:pic>
        <p:nvPicPr>
          <p:cNvPr id="13" name="Picture 12">
            <a:extLst>
              <a:ext uri="{FF2B5EF4-FFF2-40B4-BE49-F238E27FC236}">
                <a16:creationId xmlns:a16="http://schemas.microsoft.com/office/drawing/2014/main" id="{7D261FAD-70D5-4DB1-B746-07DD25EE25CE}"/>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85800" y="447167"/>
            <a:ext cx="1437748" cy="8161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40E1BB-C8C0-7C49-A271-78299D38CD75}"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5DED9-F88C-3B43-BC3E-8DDAEDB6DF29}"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62200"/>
            <a:ext cx="7772400" cy="2200275"/>
          </a:xfrm>
        </p:spPr>
        <p:txBody>
          <a:bodyPr anchor="b">
            <a:normAutofit/>
          </a:bodyPr>
          <a:lstStyle>
            <a:lvl1pPr algn="ctr">
              <a:defRPr sz="4800" b="0" cap="none">
                <a:solidFill>
                  <a:srgbClr val="C00000"/>
                </a:solidFill>
              </a:defRPr>
            </a:lvl1pPr>
          </a:lstStyle>
          <a:p>
            <a:r>
              <a:rPr lang="en-US" dirty="0"/>
              <a:t>Example on Conceptual Warehouse Design</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9EBE5-F8BB-EF46-AFA0-CBCACF311039}"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D6E1A5-3141-3149-9D4C-700E9303E444}" type="datetime2">
              <a:rPr lang="en-US" smtClean="0"/>
              <a:t>Monday, April 29, 2019</a:t>
            </a:fld>
            <a:endParaRPr lang="en-US"/>
          </a:p>
        </p:txBody>
      </p:sp>
      <p:sp>
        <p:nvSpPr>
          <p:cNvPr id="6" name="Footer Placeholder 5"/>
          <p:cNvSpPr>
            <a:spLocks noGrp="1"/>
          </p:cNvSpPr>
          <p:nvPr>
            <p:ph type="ftr" sz="quarter" idx="11"/>
          </p:nvPr>
        </p:nvSpPr>
        <p:spPr/>
        <p:txBody>
          <a:bodyPr/>
          <a:lstStyle/>
          <a:p>
            <a:pPr algn="r"/>
            <a:r>
              <a:rPr lang="en-US"/>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DE5D3-F53A-B948-AC5E-C90D399F92D5}" type="datetime2">
              <a:rPr lang="en-US" smtClean="0"/>
              <a:t>Monday, April 29, 2019</a:t>
            </a:fld>
            <a:endParaRPr lang="en-US"/>
          </a:p>
        </p:txBody>
      </p:sp>
      <p:sp>
        <p:nvSpPr>
          <p:cNvPr id="8" name="Footer Placeholder 7"/>
          <p:cNvSpPr>
            <a:spLocks noGrp="1"/>
          </p:cNvSpPr>
          <p:nvPr>
            <p:ph type="ftr" sz="quarter" idx="11"/>
          </p:nvPr>
        </p:nvSpPr>
        <p:spPr/>
        <p:txBody>
          <a:bodyPr/>
          <a:lstStyle/>
          <a:p>
            <a:pPr algn="r"/>
            <a:r>
              <a:rPr lang="en-US"/>
              <a:t>CSCI203 - Algorithms and Data Structures</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DF721F-B773-E143-9C8D-DAAD410C87E3}" type="datetime2">
              <a:rPr lang="en-US" smtClean="0"/>
              <a:t>Monday, April 29, 2019</a:t>
            </a:fld>
            <a:endParaRPr lang="en-US"/>
          </a:p>
        </p:txBody>
      </p:sp>
      <p:sp>
        <p:nvSpPr>
          <p:cNvPr id="4" name="Footer Placeholder 3"/>
          <p:cNvSpPr>
            <a:spLocks noGrp="1"/>
          </p:cNvSpPr>
          <p:nvPr>
            <p:ph type="ftr" sz="quarter" idx="11"/>
          </p:nvPr>
        </p:nvSpPr>
        <p:spPr/>
        <p:txBody>
          <a:bodyPr/>
          <a:lstStyle/>
          <a:p>
            <a:pPr algn="r"/>
            <a:r>
              <a:rPr lang="en-US"/>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06FF7-29F6-F243-B507-09A3F2654BE2}" type="datetime2">
              <a:rPr lang="en-US" smtClean="0"/>
              <a:t>Monday, April 29, 2019</a:t>
            </a:fld>
            <a:endParaRPr lang="en-US"/>
          </a:p>
        </p:txBody>
      </p:sp>
      <p:sp>
        <p:nvSpPr>
          <p:cNvPr id="3" name="Footer Placeholder 2"/>
          <p:cNvSpPr>
            <a:spLocks noGrp="1"/>
          </p:cNvSpPr>
          <p:nvPr>
            <p:ph type="ftr" sz="quarter" idx="11"/>
          </p:nvPr>
        </p:nvSpPr>
        <p:spPr/>
        <p:txBody>
          <a:bodyPr/>
          <a:lstStyle/>
          <a:p>
            <a:pPr algn="r"/>
            <a:r>
              <a:rPr lang="en-US"/>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8E603-9015-494C-8409-F5232ACEB040}" type="datetime2">
              <a:rPr lang="en-US" smtClean="0"/>
              <a:t>Monday, April 29, 2019</a:t>
            </a:fld>
            <a:endParaRPr lang="en-US"/>
          </a:p>
        </p:txBody>
      </p:sp>
      <p:sp>
        <p:nvSpPr>
          <p:cNvPr id="6" name="Footer Placeholder 5"/>
          <p:cNvSpPr>
            <a:spLocks noGrp="1"/>
          </p:cNvSpPr>
          <p:nvPr>
            <p:ph type="ftr" sz="quarter" idx="11"/>
          </p:nvPr>
        </p:nvSpPr>
        <p:spPr/>
        <p:txBody>
          <a:bodyPr/>
          <a:lstStyle/>
          <a:p>
            <a:pPr algn="r"/>
            <a:r>
              <a:rPr lang="en-US"/>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99DB-F82C-4349-AC7E-2EE940759241}" type="datetime2">
              <a:rPr lang="en-US" smtClean="0"/>
              <a:t>Monday, April 29, 2019</a:t>
            </a:fld>
            <a:endParaRPr lang="en-US"/>
          </a:p>
        </p:txBody>
      </p:sp>
      <p:sp>
        <p:nvSpPr>
          <p:cNvPr id="6" name="Footer Placeholder 5"/>
          <p:cNvSpPr>
            <a:spLocks noGrp="1"/>
          </p:cNvSpPr>
          <p:nvPr>
            <p:ph type="ftr" sz="quarter" idx="11"/>
          </p:nvPr>
        </p:nvSpPr>
        <p:spPr/>
        <p:txBody>
          <a:bodyPr/>
          <a:lstStyle/>
          <a:p>
            <a:pPr algn="r"/>
            <a:r>
              <a:rPr lang="en-US"/>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1EC27DD-5F95-C042-837F-F1955AFB5C41}" type="datetime2">
              <a:rPr lang="en-US" smtClean="0"/>
              <a:t>Monday, April 29,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US"/>
              <a:t>CSCI203 - Algorithms and Data Structures</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japit@uow.edu.a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cap="none" dirty="0"/>
              <a:t>ISIT312 – Big Data Management</a:t>
            </a:r>
          </a:p>
        </p:txBody>
      </p:sp>
      <p:sp>
        <p:nvSpPr>
          <p:cNvPr id="3" name="Subtitle 2"/>
          <p:cNvSpPr>
            <a:spLocks noGrp="1"/>
          </p:cNvSpPr>
          <p:nvPr>
            <p:ph type="subTitle" idx="1"/>
          </p:nvPr>
        </p:nvSpPr>
        <p:spPr>
          <a:xfrm>
            <a:off x="685800" y="3505199"/>
            <a:ext cx="6400800" cy="2631687"/>
          </a:xfrm>
        </p:spPr>
        <p:txBody>
          <a:bodyPr>
            <a:noAutofit/>
          </a:bodyPr>
          <a:lstStyle/>
          <a:p>
            <a:r>
              <a:rPr lang="en-US" sz="2800" dirty="0">
                <a:solidFill>
                  <a:srgbClr val="800000"/>
                </a:solidFill>
                <a:latin typeface="Bookman Old Style"/>
                <a:cs typeface="Bookman Old Style"/>
              </a:rPr>
              <a:t>Conceptual Warehouse Design</a:t>
            </a:r>
          </a:p>
          <a:p>
            <a:endParaRPr lang="en-US" sz="2800" dirty="0">
              <a:solidFill>
                <a:srgbClr val="800000"/>
              </a:solidFill>
              <a:latin typeface="Bookman Old Style"/>
              <a:cs typeface="Bookman Old Style"/>
            </a:endParaRPr>
          </a:p>
          <a:p>
            <a:r>
              <a:rPr lang="en-US" sz="2800" dirty="0">
                <a:solidFill>
                  <a:srgbClr val="800000"/>
                </a:solidFill>
                <a:latin typeface="Bookman Old Style"/>
                <a:cs typeface="Bookman Old Style"/>
              </a:rPr>
              <a:t>Sionggo Japit</a:t>
            </a:r>
          </a:p>
          <a:p>
            <a:r>
              <a:rPr lang="en-US" sz="2800" dirty="0">
                <a:solidFill>
                  <a:srgbClr val="800000"/>
                </a:solidFill>
                <a:latin typeface="Bookman Old Style"/>
                <a:cs typeface="Bookman Old Style"/>
                <a:hlinkClick r:id="rId2"/>
              </a:rPr>
              <a:t>sjapit@uow.edu.au</a:t>
            </a:r>
            <a:endParaRPr lang="en-US" sz="2800" dirty="0">
              <a:solidFill>
                <a:srgbClr val="800000"/>
              </a:solidFill>
              <a:latin typeface="Bookman Old Style"/>
              <a:cs typeface="Bookman Old Style"/>
            </a:endParaRPr>
          </a:p>
          <a:p>
            <a:endParaRPr lang="en-US" sz="2800" dirty="0">
              <a:solidFill>
                <a:srgbClr val="800000"/>
              </a:solidFill>
              <a:latin typeface="Bookman Old Style"/>
              <a:cs typeface="Bookman Old Style"/>
            </a:endParaRPr>
          </a:p>
          <a:p>
            <a:r>
              <a:rPr lang="en-US" sz="2800" dirty="0">
                <a:solidFill>
                  <a:srgbClr val="800000"/>
                </a:solidFill>
                <a:latin typeface="Bookman Old Style"/>
                <a:cs typeface="Bookman Old Style"/>
              </a:rPr>
              <a:t>22 September 2012</a:t>
            </a:r>
          </a:p>
        </p:txBody>
      </p:sp>
    </p:spTree>
    <p:extLst>
      <p:ext uri="{BB962C8B-B14F-4D97-AF65-F5344CB8AC3E}">
        <p14:creationId xmlns:p14="http://schemas.microsoft.com/office/powerpoint/2010/main" val="332465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6E2D-5652-4211-9DBF-EC728A2776A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71D9C06B-61B2-41B5-8080-8D723A494DE5}"/>
              </a:ext>
            </a:extLst>
          </p:cNvPr>
          <p:cNvSpPr>
            <a:spLocks noGrp="1"/>
          </p:cNvSpPr>
          <p:nvPr>
            <p:ph type="body" idx="1"/>
          </p:nvPr>
        </p:nvSpPr>
        <p:spPr/>
        <p:txBody>
          <a:bodyPr/>
          <a:lstStyle/>
          <a:p>
            <a:endParaRPr lang="en-SG"/>
          </a:p>
        </p:txBody>
      </p:sp>
      <p:sp>
        <p:nvSpPr>
          <p:cNvPr id="4" name="Date Placeholder 3">
            <a:extLst>
              <a:ext uri="{FF2B5EF4-FFF2-40B4-BE49-F238E27FC236}">
                <a16:creationId xmlns:a16="http://schemas.microsoft.com/office/drawing/2014/main" id="{EA3B206C-690C-49E9-BE11-5EE3CABF15B3}"/>
              </a:ext>
            </a:extLst>
          </p:cNvPr>
          <p:cNvSpPr>
            <a:spLocks noGrp="1"/>
          </p:cNvSpPr>
          <p:nvPr>
            <p:ph type="dt" sz="half" idx="10"/>
          </p:nvPr>
        </p:nvSpPr>
        <p:spPr/>
        <p:txBody>
          <a:bodyPr/>
          <a:lstStyle/>
          <a:p>
            <a:fld id="{7889EBE5-F8BB-EF46-AFA0-CBCACF311039}" type="datetime2">
              <a:rPr lang="en-US" smtClean="0"/>
              <a:t>Monday, April 29, 2019</a:t>
            </a:fld>
            <a:endParaRPr lang="en-US"/>
          </a:p>
        </p:txBody>
      </p:sp>
      <p:sp>
        <p:nvSpPr>
          <p:cNvPr id="5" name="Footer Placeholder 4">
            <a:extLst>
              <a:ext uri="{FF2B5EF4-FFF2-40B4-BE49-F238E27FC236}">
                <a16:creationId xmlns:a16="http://schemas.microsoft.com/office/drawing/2014/main" id="{51A79E28-BCA9-4E1C-8957-50BD13E93FE1}"/>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0055D656-8C23-4BA6-9DC8-3AE1FEE65797}"/>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262408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Warehouse Design</a:t>
            </a:r>
          </a:p>
        </p:txBody>
      </p:sp>
      <p:sp>
        <p:nvSpPr>
          <p:cNvPr id="3" name="Content Placeholder 2"/>
          <p:cNvSpPr>
            <a:spLocks noGrp="1"/>
          </p:cNvSpPr>
          <p:nvPr>
            <p:ph idx="1"/>
          </p:nvPr>
        </p:nvSpPr>
        <p:spPr/>
        <p:txBody>
          <a:bodyPr/>
          <a:lstStyle/>
          <a:p>
            <a:pPr marL="0" indent="0">
              <a:buNone/>
            </a:pPr>
            <a:r>
              <a:rPr lang="en-US" dirty="0"/>
              <a:t>A University consists of various department. Each department is described by a department identification, department name, address of the department, the dean of the department and total number of students registered to the department. Professors are affiliated to departments. The professors may involve in teaching as well as research. Professor is described by professor identification, name, status and the hiring date. The researches the professors done may be in the form of projects which are funded by research funding agency. The research agencies are identified by an agency number and described by the contact person, address of the agency that include city, state and country. </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160161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Warehouse Design</a:t>
            </a:r>
          </a:p>
        </p:txBody>
      </p:sp>
      <p:sp>
        <p:nvSpPr>
          <p:cNvPr id="3" name="Content Placeholder 2"/>
          <p:cNvSpPr>
            <a:spLocks noGrp="1"/>
          </p:cNvSpPr>
          <p:nvPr>
            <p:ph idx="1"/>
          </p:nvPr>
        </p:nvSpPr>
        <p:spPr/>
        <p:txBody>
          <a:bodyPr/>
          <a:lstStyle/>
          <a:p>
            <a:pPr marL="0" indent="0">
              <a:buNone/>
            </a:pPr>
            <a:r>
              <a:rPr lang="en-US" dirty="0"/>
              <a:t>The project is described by a project identification, project acronym, project name, project type, total person months and total amount.</a:t>
            </a:r>
          </a:p>
          <a:p>
            <a:pPr marL="0" indent="0">
              <a:buNone/>
            </a:pPr>
            <a:endParaRPr lang="en-US" dirty="0"/>
          </a:p>
          <a:p>
            <a:pPr marL="0" indent="0">
              <a:buNone/>
            </a:pPr>
            <a:r>
              <a:rPr lang="en-US" dirty="0"/>
              <a:t>Each department offers many courses. The course is described by a course identification, course name, credit for theory, credit for exercises, description of the courses, and an URL to the homepage of the course. </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91190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Warehouse Design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University want to maintain a data warehouse that contains information about teaching and research activities. On the one hand, the information about teaching activities is related to dimensions department, professor, course, and time, the latter at a granularity of academic semester. Measures for teaching activities are number of hours and number of credits. On the other hand, the information about research activities is related to dimensions professor, funding agency, project, and time, the latter twice for the start date and the end date, both at a granularity of day. In this case, professors are related to the department to which they are affiliated. Measures for research activities are the number of person months and amount.</a:t>
            </a:r>
          </a:p>
          <a:p>
            <a:pPr marL="0" indent="0">
              <a:buNone/>
            </a:pPr>
            <a:endParaRPr lang="en-US" dirty="0"/>
          </a:p>
          <a:p>
            <a:pPr marL="0" indent="0">
              <a:buNone/>
            </a:pPr>
            <a:r>
              <a:rPr lang="en-US" dirty="0"/>
              <a:t>Create a conceptual schema of a data warehouse domain described above. Use a notation explained to you during the lecture classes, presentation 04 Conceptual Data Warehouse Design.</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58831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the entity</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14</a:t>
            </a:fld>
            <a:endParaRPr lang="en-US"/>
          </a:p>
        </p:txBody>
      </p:sp>
      <p:grpSp>
        <p:nvGrpSpPr>
          <p:cNvPr id="9" name="Group 8"/>
          <p:cNvGrpSpPr/>
          <p:nvPr/>
        </p:nvGrpSpPr>
        <p:grpSpPr>
          <a:xfrm>
            <a:off x="643276" y="1715531"/>
            <a:ext cx="2111264" cy="1857032"/>
            <a:chOff x="643276" y="1715531"/>
            <a:chExt cx="2111264" cy="1857032"/>
          </a:xfrm>
        </p:grpSpPr>
        <p:sp>
          <p:nvSpPr>
            <p:cNvPr id="7" name="TextBox 6"/>
            <p:cNvSpPr txBox="1"/>
            <p:nvPr/>
          </p:nvSpPr>
          <p:spPr>
            <a:xfrm>
              <a:off x="643276" y="1715531"/>
              <a:ext cx="2111264" cy="369332"/>
            </a:xfrm>
            <a:prstGeom prst="rect">
              <a:avLst/>
            </a:prstGeom>
            <a:solidFill>
              <a:schemeClr val="bg1">
                <a:lumMod val="85000"/>
              </a:schemeClr>
            </a:solidFill>
            <a:ln>
              <a:solidFill>
                <a:schemeClr val="tx1"/>
              </a:solidFill>
            </a:ln>
            <a:effectLst/>
          </p:spPr>
          <p:txBody>
            <a:bodyPr wrap="square" rtlCol="0">
              <a:spAutoFit/>
            </a:bodyPr>
            <a:lstStyle/>
            <a:p>
              <a:pPr algn="ctr"/>
              <a:r>
                <a:rPr lang="en-US" dirty="0"/>
                <a:t>Department</a:t>
              </a:r>
            </a:p>
          </p:txBody>
        </p:sp>
        <p:sp>
          <p:nvSpPr>
            <p:cNvPr id="8" name="TextBox 7"/>
            <p:cNvSpPr txBox="1"/>
            <p:nvPr/>
          </p:nvSpPr>
          <p:spPr>
            <a:xfrm>
              <a:off x="643276" y="2095235"/>
              <a:ext cx="2111264" cy="1477328"/>
            </a:xfrm>
            <a:prstGeom prst="rect">
              <a:avLst/>
            </a:prstGeom>
            <a:solidFill>
              <a:schemeClr val="bg1">
                <a:lumMod val="85000"/>
              </a:schemeClr>
            </a:solidFill>
            <a:ln>
              <a:solidFill>
                <a:schemeClr val="tx1"/>
              </a:solidFill>
            </a:ln>
            <a:effectLst/>
          </p:spPr>
          <p:txBody>
            <a:bodyPr wrap="square" rtlCol="0">
              <a:spAutoFit/>
            </a:bodyPr>
            <a:lstStyle/>
            <a:p>
              <a:r>
                <a:rPr lang="en-US" u="sng" dirty="0" err="1"/>
                <a:t>DepartmentID</a:t>
              </a:r>
              <a:endParaRPr lang="en-US" u="sng" dirty="0"/>
            </a:p>
            <a:p>
              <a:r>
                <a:rPr lang="en-US" dirty="0" err="1"/>
                <a:t>DepartmentName</a:t>
              </a:r>
              <a:endParaRPr lang="en-US" dirty="0"/>
            </a:p>
            <a:p>
              <a:r>
                <a:rPr lang="en-US" dirty="0"/>
                <a:t>Address</a:t>
              </a:r>
            </a:p>
            <a:p>
              <a:r>
                <a:rPr lang="en-US" dirty="0" err="1"/>
                <a:t>DeanName</a:t>
              </a:r>
              <a:endParaRPr lang="en-US" dirty="0"/>
            </a:p>
            <a:p>
              <a:r>
                <a:rPr lang="en-US" dirty="0" err="1"/>
                <a:t>NoStudents</a:t>
              </a:r>
              <a:endParaRPr lang="en-US" dirty="0"/>
            </a:p>
          </p:txBody>
        </p:sp>
      </p:grpSp>
      <p:grpSp>
        <p:nvGrpSpPr>
          <p:cNvPr id="10" name="Group 9"/>
          <p:cNvGrpSpPr/>
          <p:nvPr/>
        </p:nvGrpSpPr>
        <p:grpSpPr>
          <a:xfrm>
            <a:off x="3352800" y="1715531"/>
            <a:ext cx="2111264" cy="1580033"/>
            <a:chOff x="643276" y="1715531"/>
            <a:chExt cx="2111264" cy="1580033"/>
          </a:xfrm>
        </p:grpSpPr>
        <p:sp>
          <p:nvSpPr>
            <p:cNvPr id="11" name="TextBox 10"/>
            <p:cNvSpPr txBox="1"/>
            <p:nvPr/>
          </p:nvSpPr>
          <p:spPr>
            <a:xfrm>
              <a:off x="643276" y="1715531"/>
              <a:ext cx="2111264" cy="369332"/>
            </a:xfrm>
            <a:prstGeom prst="rect">
              <a:avLst/>
            </a:prstGeom>
            <a:solidFill>
              <a:schemeClr val="bg1">
                <a:lumMod val="85000"/>
              </a:schemeClr>
            </a:solidFill>
            <a:ln>
              <a:solidFill>
                <a:schemeClr val="tx1"/>
              </a:solidFill>
            </a:ln>
            <a:effectLst/>
          </p:spPr>
          <p:txBody>
            <a:bodyPr wrap="square" rtlCol="0">
              <a:spAutoFit/>
            </a:bodyPr>
            <a:lstStyle/>
            <a:p>
              <a:pPr algn="ctr"/>
              <a:r>
                <a:rPr lang="en-US" dirty="0"/>
                <a:t>Professor</a:t>
              </a:r>
            </a:p>
          </p:txBody>
        </p:sp>
        <p:sp>
          <p:nvSpPr>
            <p:cNvPr id="12" name="TextBox 11"/>
            <p:cNvSpPr txBox="1"/>
            <p:nvPr/>
          </p:nvSpPr>
          <p:spPr>
            <a:xfrm>
              <a:off x="643276" y="2095235"/>
              <a:ext cx="2111264" cy="1200329"/>
            </a:xfrm>
            <a:prstGeom prst="rect">
              <a:avLst/>
            </a:prstGeom>
            <a:solidFill>
              <a:schemeClr val="bg1">
                <a:lumMod val="85000"/>
              </a:schemeClr>
            </a:solidFill>
            <a:ln>
              <a:solidFill>
                <a:schemeClr val="tx1"/>
              </a:solidFill>
            </a:ln>
            <a:effectLst/>
          </p:spPr>
          <p:txBody>
            <a:bodyPr wrap="square" rtlCol="0">
              <a:spAutoFit/>
            </a:bodyPr>
            <a:lstStyle/>
            <a:p>
              <a:r>
                <a:rPr lang="en-US" u="sng" dirty="0" err="1"/>
                <a:t>ProfessorID</a:t>
              </a:r>
              <a:endParaRPr lang="en-US" u="sng" dirty="0"/>
            </a:p>
            <a:p>
              <a:r>
                <a:rPr lang="en-US" dirty="0" err="1"/>
                <a:t>ProfessorName</a:t>
              </a:r>
              <a:endParaRPr lang="en-US" dirty="0"/>
            </a:p>
            <a:p>
              <a:r>
                <a:rPr lang="en-US" dirty="0"/>
                <a:t>Status</a:t>
              </a:r>
            </a:p>
            <a:p>
              <a:r>
                <a:rPr lang="en-US" dirty="0" err="1"/>
                <a:t>HiringDate</a:t>
              </a:r>
              <a:endParaRPr lang="en-US" dirty="0"/>
            </a:p>
          </p:txBody>
        </p:sp>
      </p:grpSp>
      <p:grpSp>
        <p:nvGrpSpPr>
          <p:cNvPr id="13" name="Group 12"/>
          <p:cNvGrpSpPr/>
          <p:nvPr/>
        </p:nvGrpSpPr>
        <p:grpSpPr>
          <a:xfrm>
            <a:off x="6106824" y="1715531"/>
            <a:ext cx="2437198" cy="2177405"/>
            <a:chOff x="643276" y="1715531"/>
            <a:chExt cx="2111264" cy="2411029"/>
          </a:xfrm>
        </p:grpSpPr>
        <p:sp>
          <p:nvSpPr>
            <p:cNvPr id="14" name="TextBox 13"/>
            <p:cNvSpPr txBox="1"/>
            <p:nvPr/>
          </p:nvSpPr>
          <p:spPr>
            <a:xfrm>
              <a:off x="643276" y="1715531"/>
              <a:ext cx="2111264" cy="369332"/>
            </a:xfrm>
            <a:prstGeom prst="rect">
              <a:avLst/>
            </a:prstGeom>
            <a:solidFill>
              <a:schemeClr val="bg1">
                <a:lumMod val="85000"/>
              </a:schemeClr>
            </a:solidFill>
            <a:ln>
              <a:solidFill>
                <a:schemeClr val="tx1"/>
              </a:solidFill>
            </a:ln>
            <a:effectLst/>
          </p:spPr>
          <p:txBody>
            <a:bodyPr wrap="square" rtlCol="0">
              <a:spAutoFit/>
            </a:bodyPr>
            <a:lstStyle/>
            <a:p>
              <a:pPr algn="ctr"/>
              <a:r>
                <a:rPr lang="en-US" dirty="0"/>
                <a:t>Project</a:t>
              </a:r>
            </a:p>
          </p:txBody>
        </p:sp>
        <p:sp>
          <p:nvSpPr>
            <p:cNvPr id="15" name="TextBox 14"/>
            <p:cNvSpPr txBox="1"/>
            <p:nvPr/>
          </p:nvSpPr>
          <p:spPr>
            <a:xfrm>
              <a:off x="643276" y="2095235"/>
              <a:ext cx="2111264" cy="2031325"/>
            </a:xfrm>
            <a:prstGeom prst="rect">
              <a:avLst/>
            </a:prstGeom>
            <a:solidFill>
              <a:schemeClr val="bg1">
                <a:lumMod val="85000"/>
              </a:schemeClr>
            </a:solidFill>
            <a:ln>
              <a:solidFill>
                <a:schemeClr val="tx1"/>
              </a:solidFill>
            </a:ln>
            <a:effectLst/>
          </p:spPr>
          <p:txBody>
            <a:bodyPr wrap="square" rtlCol="0">
              <a:spAutoFit/>
            </a:bodyPr>
            <a:lstStyle/>
            <a:p>
              <a:r>
                <a:rPr lang="en-US" u="sng" dirty="0" err="1"/>
                <a:t>ProjectID</a:t>
              </a:r>
              <a:endParaRPr lang="en-US" u="sng" dirty="0"/>
            </a:p>
            <a:p>
              <a:r>
                <a:rPr lang="en-US" dirty="0" err="1"/>
                <a:t>ProjectAcronym</a:t>
              </a:r>
              <a:endParaRPr lang="en-US" dirty="0"/>
            </a:p>
            <a:p>
              <a:r>
                <a:rPr lang="en-US" dirty="0" err="1"/>
                <a:t>ProjectName</a:t>
              </a:r>
              <a:endParaRPr lang="en-US" dirty="0"/>
            </a:p>
            <a:p>
              <a:r>
                <a:rPr lang="en-US" dirty="0" err="1"/>
                <a:t>ProjectType</a:t>
              </a:r>
              <a:endParaRPr lang="en-US" dirty="0"/>
            </a:p>
            <a:p>
              <a:r>
                <a:rPr lang="en-US" dirty="0" err="1"/>
                <a:t>TotalPersonMonths</a:t>
              </a:r>
              <a:endParaRPr lang="en-US" dirty="0"/>
            </a:p>
            <a:p>
              <a:r>
                <a:rPr lang="en-US" dirty="0" err="1"/>
                <a:t>TotalAmount</a:t>
              </a:r>
              <a:endParaRPr lang="en-US" dirty="0"/>
            </a:p>
          </p:txBody>
        </p:sp>
      </p:grpSp>
      <p:grpSp>
        <p:nvGrpSpPr>
          <p:cNvPr id="16" name="Group 15"/>
          <p:cNvGrpSpPr/>
          <p:nvPr/>
        </p:nvGrpSpPr>
        <p:grpSpPr>
          <a:xfrm>
            <a:off x="626782" y="4144308"/>
            <a:ext cx="2111264" cy="2134031"/>
            <a:chOff x="643276" y="1715531"/>
            <a:chExt cx="2111264" cy="2134031"/>
          </a:xfrm>
        </p:grpSpPr>
        <p:sp>
          <p:nvSpPr>
            <p:cNvPr id="17" name="TextBox 16"/>
            <p:cNvSpPr txBox="1"/>
            <p:nvPr/>
          </p:nvSpPr>
          <p:spPr>
            <a:xfrm>
              <a:off x="643276" y="1715531"/>
              <a:ext cx="2111264" cy="369332"/>
            </a:xfrm>
            <a:prstGeom prst="rect">
              <a:avLst/>
            </a:prstGeom>
            <a:solidFill>
              <a:schemeClr val="bg1">
                <a:lumMod val="85000"/>
              </a:schemeClr>
            </a:solidFill>
            <a:ln>
              <a:solidFill>
                <a:schemeClr val="tx1"/>
              </a:solidFill>
            </a:ln>
            <a:effectLst/>
          </p:spPr>
          <p:txBody>
            <a:bodyPr wrap="square" rtlCol="0">
              <a:spAutoFit/>
            </a:bodyPr>
            <a:lstStyle/>
            <a:p>
              <a:pPr algn="ctr"/>
              <a:r>
                <a:rPr lang="en-US" dirty="0" err="1"/>
                <a:t>FundingAgency</a:t>
              </a:r>
              <a:endParaRPr lang="en-US" dirty="0"/>
            </a:p>
          </p:txBody>
        </p:sp>
        <p:sp>
          <p:nvSpPr>
            <p:cNvPr id="18" name="TextBox 17"/>
            <p:cNvSpPr txBox="1"/>
            <p:nvPr/>
          </p:nvSpPr>
          <p:spPr>
            <a:xfrm>
              <a:off x="643276" y="2095235"/>
              <a:ext cx="2111264" cy="1754327"/>
            </a:xfrm>
            <a:prstGeom prst="rect">
              <a:avLst/>
            </a:prstGeom>
            <a:solidFill>
              <a:schemeClr val="bg1">
                <a:lumMod val="85000"/>
              </a:schemeClr>
            </a:solidFill>
            <a:ln>
              <a:solidFill>
                <a:schemeClr val="tx1"/>
              </a:solidFill>
            </a:ln>
            <a:effectLst/>
          </p:spPr>
          <p:txBody>
            <a:bodyPr wrap="square" rtlCol="0">
              <a:spAutoFit/>
            </a:bodyPr>
            <a:lstStyle/>
            <a:p>
              <a:r>
                <a:rPr lang="en-US" u="sng" dirty="0" err="1"/>
                <a:t>AgencyName</a:t>
              </a:r>
              <a:endParaRPr lang="en-US" u="sng" dirty="0"/>
            </a:p>
            <a:p>
              <a:r>
                <a:rPr lang="en-US" dirty="0" err="1"/>
                <a:t>ContactPerson</a:t>
              </a:r>
              <a:endParaRPr lang="en-US" dirty="0"/>
            </a:p>
            <a:p>
              <a:r>
                <a:rPr lang="en-US" dirty="0"/>
                <a:t>Address</a:t>
              </a:r>
            </a:p>
            <a:p>
              <a:r>
                <a:rPr lang="en-US" dirty="0"/>
                <a:t>City</a:t>
              </a:r>
            </a:p>
            <a:p>
              <a:r>
                <a:rPr lang="en-US" dirty="0"/>
                <a:t>State</a:t>
              </a:r>
            </a:p>
            <a:p>
              <a:r>
                <a:rPr lang="en-US" dirty="0"/>
                <a:t>Country</a:t>
              </a:r>
            </a:p>
          </p:txBody>
        </p:sp>
      </p:grpSp>
      <p:grpSp>
        <p:nvGrpSpPr>
          <p:cNvPr id="19" name="Group 18"/>
          <p:cNvGrpSpPr/>
          <p:nvPr/>
        </p:nvGrpSpPr>
        <p:grpSpPr>
          <a:xfrm>
            <a:off x="3429000" y="4144308"/>
            <a:ext cx="2111264" cy="2134031"/>
            <a:chOff x="643276" y="1715531"/>
            <a:chExt cx="2111264" cy="2134031"/>
          </a:xfrm>
        </p:grpSpPr>
        <p:sp>
          <p:nvSpPr>
            <p:cNvPr id="20" name="TextBox 19"/>
            <p:cNvSpPr txBox="1"/>
            <p:nvPr/>
          </p:nvSpPr>
          <p:spPr>
            <a:xfrm>
              <a:off x="643276" y="1715531"/>
              <a:ext cx="2111264" cy="369332"/>
            </a:xfrm>
            <a:prstGeom prst="rect">
              <a:avLst/>
            </a:prstGeom>
            <a:solidFill>
              <a:schemeClr val="bg1">
                <a:lumMod val="85000"/>
              </a:schemeClr>
            </a:solidFill>
            <a:ln>
              <a:solidFill>
                <a:schemeClr val="tx1"/>
              </a:solidFill>
            </a:ln>
            <a:effectLst/>
          </p:spPr>
          <p:txBody>
            <a:bodyPr wrap="square" rtlCol="0">
              <a:spAutoFit/>
            </a:bodyPr>
            <a:lstStyle/>
            <a:p>
              <a:pPr algn="ctr"/>
              <a:r>
                <a:rPr lang="en-US" dirty="0"/>
                <a:t>Course</a:t>
              </a:r>
            </a:p>
          </p:txBody>
        </p:sp>
        <p:sp>
          <p:nvSpPr>
            <p:cNvPr id="21" name="TextBox 20"/>
            <p:cNvSpPr txBox="1"/>
            <p:nvPr/>
          </p:nvSpPr>
          <p:spPr>
            <a:xfrm>
              <a:off x="643276" y="2095235"/>
              <a:ext cx="2111264" cy="1754327"/>
            </a:xfrm>
            <a:prstGeom prst="rect">
              <a:avLst/>
            </a:prstGeom>
            <a:solidFill>
              <a:schemeClr val="bg1">
                <a:lumMod val="85000"/>
              </a:schemeClr>
            </a:solidFill>
            <a:ln>
              <a:solidFill>
                <a:schemeClr val="tx1"/>
              </a:solidFill>
            </a:ln>
            <a:effectLst/>
          </p:spPr>
          <p:txBody>
            <a:bodyPr wrap="square" rtlCol="0">
              <a:spAutoFit/>
            </a:bodyPr>
            <a:lstStyle/>
            <a:p>
              <a:r>
                <a:rPr lang="en-US" u="sng" dirty="0" err="1"/>
                <a:t>CourseID</a:t>
              </a:r>
              <a:endParaRPr lang="en-US" u="sng" dirty="0"/>
            </a:p>
            <a:p>
              <a:r>
                <a:rPr lang="en-US" dirty="0" err="1"/>
                <a:t>CourseName</a:t>
              </a:r>
              <a:endParaRPr lang="en-US" dirty="0"/>
            </a:p>
            <a:p>
              <a:r>
                <a:rPr lang="en-US" dirty="0" err="1"/>
                <a:t>CreditTheory</a:t>
              </a:r>
              <a:endParaRPr lang="en-US" dirty="0"/>
            </a:p>
            <a:p>
              <a:r>
                <a:rPr lang="en-US" dirty="0" err="1"/>
                <a:t>CreditExercise</a:t>
              </a:r>
              <a:endParaRPr lang="en-US" dirty="0"/>
            </a:p>
            <a:p>
              <a:r>
                <a:rPr lang="en-US" dirty="0" err="1"/>
                <a:t>Descriptiion</a:t>
              </a:r>
              <a:endParaRPr lang="en-US" dirty="0"/>
            </a:p>
            <a:p>
              <a:r>
                <a:rPr lang="en-US" dirty="0"/>
                <a:t>Homepage</a:t>
              </a:r>
            </a:p>
          </p:txBody>
        </p:sp>
      </p:grpSp>
    </p:spTree>
    <p:extLst>
      <p:ext uri="{BB962C8B-B14F-4D97-AF65-F5344CB8AC3E}">
        <p14:creationId xmlns:p14="http://schemas.microsoft.com/office/powerpoint/2010/main" val="98452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the hierarchy</a:t>
            </a:r>
          </a:p>
        </p:txBody>
      </p:sp>
      <p:sp>
        <p:nvSpPr>
          <p:cNvPr id="3" name="Content Placeholder 2"/>
          <p:cNvSpPr>
            <a:spLocks noGrp="1"/>
          </p:cNvSpPr>
          <p:nvPr>
            <p:ph idx="1"/>
          </p:nvPr>
        </p:nvSpPr>
        <p:spPr/>
        <p:txBody>
          <a:bodyPr/>
          <a:lstStyle/>
          <a:p>
            <a:pPr marL="0" indent="0">
              <a:buNone/>
            </a:pPr>
            <a:r>
              <a:rPr lang="en-US" dirty="0"/>
              <a:t>Calendar:</a:t>
            </a:r>
          </a:p>
          <a:p>
            <a:r>
              <a:rPr lang="en-US" dirty="0"/>
              <a:t>Time</a:t>
            </a:r>
          </a:p>
          <a:p>
            <a:pPr lvl="1"/>
            <a:r>
              <a:rPr lang="en-US" dirty="0"/>
              <a:t>Year</a:t>
            </a:r>
          </a:p>
          <a:p>
            <a:pPr lvl="1"/>
            <a:r>
              <a:rPr lang="en-US" dirty="0"/>
              <a:t>Month</a:t>
            </a:r>
          </a:p>
          <a:p>
            <a:pPr lvl="1"/>
            <a:r>
              <a:rPr lang="en-US" dirty="0"/>
              <a:t>Day</a:t>
            </a:r>
          </a:p>
          <a:p>
            <a:pPr marL="0" indent="0">
              <a:buNone/>
            </a:pPr>
            <a:endParaRPr lang="en-US" dirty="0"/>
          </a:p>
          <a:p>
            <a:pPr marL="0" indent="0">
              <a:buNone/>
            </a:pPr>
            <a:r>
              <a:rPr lang="en-US" dirty="0"/>
              <a:t>Academic Calendar:</a:t>
            </a:r>
          </a:p>
          <a:p>
            <a:r>
              <a:rPr lang="en-US" dirty="0"/>
              <a:t>Time</a:t>
            </a:r>
          </a:p>
          <a:p>
            <a:pPr lvl="1"/>
            <a:r>
              <a:rPr lang="en-US" dirty="0"/>
              <a:t>Academic Year</a:t>
            </a:r>
          </a:p>
          <a:p>
            <a:pPr lvl="1"/>
            <a:r>
              <a:rPr lang="en-US" dirty="0"/>
              <a:t>Academic Semester</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100717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Identify the dimension and measures</a:t>
            </a:r>
          </a:p>
        </p:txBody>
      </p:sp>
      <p:sp>
        <p:nvSpPr>
          <p:cNvPr id="3" name="Content Placeholder 2"/>
          <p:cNvSpPr>
            <a:spLocks noGrp="1"/>
          </p:cNvSpPr>
          <p:nvPr>
            <p:ph idx="1"/>
          </p:nvPr>
        </p:nvSpPr>
        <p:spPr/>
        <p:txBody>
          <a:bodyPr/>
          <a:lstStyle/>
          <a:p>
            <a:r>
              <a:rPr lang="en-US" dirty="0"/>
              <a:t>Teaching</a:t>
            </a:r>
          </a:p>
          <a:p>
            <a:pPr lvl="1"/>
            <a:r>
              <a:rPr lang="en-US" dirty="0"/>
              <a:t>Number of hours</a:t>
            </a:r>
          </a:p>
          <a:p>
            <a:pPr lvl="1"/>
            <a:r>
              <a:rPr lang="en-US" dirty="0"/>
              <a:t>Number of credits</a:t>
            </a:r>
          </a:p>
          <a:p>
            <a:pPr marL="274320" lvl="1" indent="0">
              <a:buNone/>
            </a:pPr>
            <a:endParaRPr lang="en-US" dirty="0"/>
          </a:p>
          <a:p>
            <a:pPr marL="274320" lvl="1" indent="0">
              <a:buNone/>
            </a:pPr>
            <a:endParaRPr lang="en-US" dirty="0"/>
          </a:p>
          <a:p>
            <a:r>
              <a:rPr lang="en-US" dirty="0"/>
              <a:t>Research</a:t>
            </a:r>
          </a:p>
          <a:p>
            <a:pPr lvl="1"/>
            <a:r>
              <a:rPr lang="en-US" dirty="0"/>
              <a:t>Person months</a:t>
            </a:r>
          </a:p>
          <a:p>
            <a:pPr lvl="1"/>
            <a:r>
              <a:rPr lang="en-US" dirty="0"/>
              <a:t>Amount</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82853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DF721F-B773-E143-9C8D-DAAD410C87E3}" type="datetime2">
              <a:rPr lang="en-US" smtClean="0"/>
              <a:t>Monday, April 29, 2019</a:t>
            </a:fld>
            <a:endParaRPr lang="en-US"/>
          </a:p>
        </p:txBody>
      </p:sp>
      <p:sp>
        <p:nvSpPr>
          <p:cNvPr id="4" name="Footer Placeholder 3"/>
          <p:cNvSpPr>
            <a:spLocks noGrp="1"/>
          </p:cNvSpPr>
          <p:nvPr>
            <p:ph type="ftr" sz="quarter" idx="11"/>
          </p:nvPr>
        </p:nvSpPr>
        <p:spPr/>
        <p:txBody>
          <a:bodyPr/>
          <a:lstStyle/>
          <a:p>
            <a:pPr algn="r"/>
            <a:r>
              <a:rPr lang="en-US"/>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17</a:t>
            </a:fld>
            <a:endParaRPr lang="en-US"/>
          </a:p>
        </p:txBody>
      </p:sp>
      <p:pic>
        <p:nvPicPr>
          <p:cNvPr id="6" name="Picture 5" descr="Screen shot 2016-03-21 at AM 11.03.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312" y="533400"/>
            <a:ext cx="6753731" cy="6181217"/>
          </a:xfrm>
          <a:prstGeom prst="rect">
            <a:avLst/>
          </a:prstGeom>
        </p:spPr>
      </p:pic>
    </p:spTree>
    <p:extLst>
      <p:ext uri="{BB962C8B-B14F-4D97-AF65-F5344CB8AC3E}">
        <p14:creationId xmlns:p14="http://schemas.microsoft.com/office/powerpoint/2010/main" val="811837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3BD5-B4B8-4614-8925-63ED4883D027}"/>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95711CF9-CC5C-4FB0-BD76-0988998FAA22}"/>
              </a:ext>
            </a:extLst>
          </p:cNvPr>
          <p:cNvSpPr>
            <a:spLocks noGrp="1"/>
          </p:cNvSpPr>
          <p:nvPr>
            <p:ph type="body" idx="1"/>
          </p:nvPr>
        </p:nvSpPr>
        <p:spPr/>
        <p:txBody>
          <a:bodyPr>
            <a:normAutofit/>
          </a:bodyPr>
          <a:lstStyle/>
          <a:p>
            <a:r>
              <a:rPr lang="en-SG" sz="3600" dirty="0"/>
              <a:t>Constellation Schema</a:t>
            </a:r>
          </a:p>
        </p:txBody>
      </p:sp>
      <p:sp>
        <p:nvSpPr>
          <p:cNvPr id="4" name="Date Placeholder 3">
            <a:extLst>
              <a:ext uri="{FF2B5EF4-FFF2-40B4-BE49-F238E27FC236}">
                <a16:creationId xmlns:a16="http://schemas.microsoft.com/office/drawing/2014/main" id="{55A131F7-F6DF-4B75-9257-F43FE34738BF}"/>
              </a:ext>
            </a:extLst>
          </p:cNvPr>
          <p:cNvSpPr>
            <a:spLocks noGrp="1"/>
          </p:cNvSpPr>
          <p:nvPr>
            <p:ph type="dt" sz="half" idx="10"/>
          </p:nvPr>
        </p:nvSpPr>
        <p:spPr/>
        <p:txBody>
          <a:bodyPr/>
          <a:lstStyle/>
          <a:p>
            <a:fld id="{7889EBE5-F8BB-EF46-AFA0-CBCACF311039}" type="datetime2">
              <a:rPr lang="en-US" smtClean="0"/>
              <a:t>Monday, April 29, 2019</a:t>
            </a:fld>
            <a:endParaRPr lang="en-US"/>
          </a:p>
        </p:txBody>
      </p:sp>
      <p:sp>
        <p:nvSpPr>
          <p:cNvPr id="5" name="Footer Placeholder 4">
            <a:extLst>
              <a:ext uri="{FF2B5EF4-FFF2-40B4-BE49-F238E27FC236}">
                <a16:creationId xmlns:a16="http://schemas.microsoft.com/office/drawing/2014/main" id="{8BD91934-3E7B-4C9A-AB60-F815791BDB15}"/>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842D40E2-F4D5-4C92-9808-34B4EE54F1ED}"/>
              </a:ext>
            </a:extLst>
          </p:cNvPr>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339393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Constellation Schema</a:t>
            </a:r>
          </a:p>
        </p:txBody>
      </p:sp>
      <p:sp>
        <p:nvSpPr>
          <p:cNvPr id="3" name="Content Placeholder 2"/>
          <p:cNvSpPr>
            <a:spLocks noGrp="1"/>
          </p:cNvSpPr>
          <p:nvPr>
            <p:ph idx="1"/>
          </p:nvPr>
        </p:nvSpPr>
        <p:spPr/>
        <p:txBody>
          <a:bodyPr/>
          <a:lstStyle/>
          <a:p>
            <a:pPr marL="0" indent="0">
              <a:buNone/>
            </a:pPr>
            <a:r>
              <a:rPr lang="en-SG" dirty="0"/>
              <a:t>Transform the conceptual schema diagram obtained in the previous activity to a Constellation schema.</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7035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1DF1-0DF5-4F84-B717-C0CCBEE5B772}"/>
              </a:ext>
            </a:extLst>
          </p:cNvPr>
          <p:cNvSpPr>
            <a:spLocks noGrp="1"/>
          </p:cNvSpPr>
          <p:nvPr>
            <p:ph type="title"/>
          </p:nvPr>
        </p:nvSpPr>
        <p:spPr/>
        <p:txBody>
          <a:bodyPr>
            <a:normAutofit fontScale="90000"/>
          </a:bodyPr>
          <a:lstStyle/>
          <a:p>
            <a:r>
              <a:rPr lang="en-SG" dirty="0"/>
              <a:t>Relational Data Warehouse Design – Star Schema</a:t>
            </a:r>
          </a:p>
        </p:txBody>
      </p:sp>
      <p:sp>
        <p:nvSpPr>
          <p:cNvPr id="3" name="Content Placeholder 2">
            <a:extLst>
              <a:ext uri="{FF2B5EF4-FFF2-40B4-BE49-F238E27FC236}">
                <a16:creationId xmlns:a16="http://schemas.microsoft.com/office/drawing/2014/main" id="{F3A654E0-8D76-46FC-8F42-4A018F754C71}"/>
              </a:ext>
            </a:extLst>
          </p:cNvPr>
          <p:cNvSpPr>
            <a:spLocks noGrp="1"/>
          </p:cNvSpPr>
          <p:nvPr>
            <p:ph idx="1"/>
          </p:nvPr>
        </p:nvSpPr>
        <p:spPr/>
        <p:txBody>
          <a:bodyPr>
            <a:normAutofit/>
          </a:bodyPr>
          <a:lstStyle/>
          <a:p>
            <a:pPr marL="0" indent="0">
              <a:buNone/>
            </a:pPr>
            <a:r>
              <a:rPr lang="en-SG" sz="2800" dirty="0"/>
              <a:t>ROLAP systems can be organized using one of the following logical design:</a:t>
            </a:r>
          </a:p>
          <a:p>
            <a:pPr marL="514350" indent="-514350">
              <a:buFont typeface="+mj-lt"/>
              <a:buAutoNum type="romanLcPeriod"/>
            </a:pPr>
            <a:r>
              <a:rPr lang="en-SG" sz="2800" dirty="0"/>
              <a:t>Star Schema – Star Schema consists of one fact table and a set of dimension tables.</a:t>
            </a:r>
          </a:p>
          <a:p>
            <a:pPr lvl="2"/>
            <a:r>
              <a:rPr lang="en-SG" sz="2800" dirty="0"/>
              <a:t>Referential integrity constraints between fact table and dimension tables exist</a:t>
            </a:r>
          </a:p>
          <a:p>
            <a:pPr lvl="2"/>
            <a:r>
              <a:rPr lang="en-SG" sz="2800" dirty="0"/>
              <a:t>Dimension tables may contain redundancy in the presence of hierarchies</a:t>
            </a:r>
          </a:p>
          <a:p>
            <a:pPr lvl="2"/>
            <a:r>
              <a:rPr lang="en-SG" sz="2800" dirty="0"/>
              <a:t>Dimension tables are denormalized, and fact tables are normalized.</a:t>
            </a:r>
          </a:p>
        </p:txBody>
      </p:sp>
      <p:sp>
        <p:nvSpPr>
          <p:cNvPr id="4" name="Date Placeholder 3">
            <a:extLst>
              <a:ext uri="{FF2B5EF4-FFF2-40B4-BE49-F238E27FC236}">
                <a16:creationId xmlns:a16="http://schemas.microsoft.com/office/drawing/2014/main" id="{E4BD43CB-8E28-4E69-8164-F095CC2A63A6}"/>
              </a:ext>
            </a:extLst>
          </p:cNvPr>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a:extLst>
              <a:ext uri="{FF2B5EF4-FFF2-40B4-BE49-F238E27FC236}">
                <a16:creationId xmlns:a16="http://schemas.microsoft.com/office/drawing/2014/main" id="{81277A6A-8AA1-4765-8B5D-93D3AEE7B8FB}"/>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CD0B078C-53D1-4BB8-B1C7-2B99F57E3BCE}"/>
              </a:ext>
            </a:extLst>
          </p:cNvPr>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2306856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Constellation Schema</a:t>
            </a:r>
          </a:p>
        </p:txBody>
      </p:sp>
      <p:sp>
        <p:nvSpPr>
          <p:cNvPr id="3" name="Date Placeholder 2"/>
          <p:cNvSpPr>
            <a:spLocks noGrp="1"/>
          </p:cNvSpPr>
          <p:nvPr>
            <p:ph type="dt" sz="half" idx="10"/>
          </p:nvPr>
        </p:nvSpPr>
        <p:spPr/>
        <p:txBody>
          <a:bodyPr/>
          <a:lstStyle/>
          <a:p>
            <a:fld id="{74DF721F-B773-E143-9C8D-DAAD410C87E3}" type="datetime2">
              <a:rPr lang="en-US" smtClean="0"/>
              <a:t>Monday, April 29, 2019</a:t>
            </a:fld>
            <a:endParaRPr lang="en-US"/>
          </a:p>
        </p:txBody>
      </p:sp>
      <p:sp>
        <p:nvSpPr>
          <p:cNvPr id="4" name="Footer Placeholder 3"/>
          <p:cNvSpPr>
            <a:spLocks noGrp="1"/>
          </p:cNvSpPr>
          <p:nvPr>
            <p:ph type="ftr" sz="quarter" idx="11"/>
          </p:nvPr>
        </p:nvSpPr>
        <p:spPr/>
        <p:txBody>
          <a:bodyPr/>
          <a:lstStyle/>
          <a:p>
            <a:pPr algn="r"/>
            <a:r>
              <a:rPr lang="en-US"/>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334965"/>
            <a:ext cx="5295900" cy="5429250"/>
          </a:xfrm>
          <a:prstGeom prst="rect">
            <a:avLst/>
          </a:prstGeom>
        </p:spPr>
      </p:pic>
      <p:sp>
        <p:nvSpPr>
          <p:cNvPr id="7" name="TextBox 6"/>
          <p:cNvSpPr txBox="1"/>
          <p:nvPr/>
        </p:nvSpPr>
        <p:spPr>
          <a:xfrm>
            <a:off x="6000750" y="1863969"/>
            <a:ext cx="2932235" cy="369332"/>
          </a:xfrm>
          <a:prstGeom prst="rect">
            <a:avLst/>
          </a:prstGeom>
          <a:noFill/>
        </p:spPr>
        <p:txBody>
          <a:bodyPr wrap="square" rtlCol="0">
            <a:spAutoFit/>
          </a:bodyPr>
          <a:lstStyle/>
          <a:p>
            <a:r>
              <a:rPr lang="en-SG" dirty="0"/>
              <a:t>Constellation Schema</a:t>
            </a:r>
          </a:p>
        </p:txBody>
      </p:sp>
    </p:spTree>
    <p:extLst>
      <p:ext uri="{BB962C8B-B14F-4D97-AF65-F5344CB8AC3E}">
        <p14:creationId xmlns:p14="http://schemas.microsoft.com/office/powerpoint/2010/main" val="385369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90DC-0CE8-4686-8BFB-6668CBA71067}"/>
              </a:ext>
            </a:extLst>
          </p:cNvPr>
          <p:cNvSpPr>
            <a:spLocks noGrp="1"/>
          </p:cNvSpPr>
          <p:nvPr>
            <p:ph type="title"/>
          </p:nvPr>
        </p:nvSpPr>
        <p:spPr/>
        <p:txBody>
          <a:bodyPr/>
          <a:lstStyle/>
          <a:p>
            <a:endParaRPr lang="en-SG" dirty="0"/>
          </a:p>
        </p:txBody>
      </p:sp>
      <p:sp>
        <p:nvSpPr>
          <p:cNvPr id="3" name="Text Placeholder 2">
            <a:extLst>
              <a:ext uri="{FF2B5EF4-FFF2-40B4-BE49-F238E27FC236}">
                <a16:creationId xmlns:a16="http://schemas.microsoft.com/office/drawing/2014/main" id="{81E38B5C-3D45-4956-85B9-67212E7868FB}"/>
              </a:ext>
            </a:extLst>
          </p:cNvPr>
          <p:cNvSpPr>
            <a:spLocks noGrp="1"/>
          </p:cNvSpPr>
          <p:nvPr>
            <p:ph type="body" idx="1"/>
          </p:nvPr>
        </p:nvSpPr>
        <p:spPr/>
        <p:txBody>
          <a:bodyPr>
            <a:normAutofit/>
          </a:bodyPr>
          <a:lstStyle/>
          <a:p>
            <a:r>
              <a:rPr lang="en-SG" sz="4000" dirty="0"/>
              <a:t>Query</a:t>
            </a:r>
          </a:p>
        </p:txBody>
      </p:sp>
      <p:sp>
        <p:nvSpPr>
          <p:cNvPr id="4" name="Date Placeholder 3">
            <a:extLst>
              <a:ext uri="{FF2B5EF4-FFF2-40B4-BE49-F238E27FC236}">
                <a16:creationId xmlns:a16="http://schemas.microsoft.com/office/drawing/2014/main" id="{6646EF26-D3A8-4BE1-B7B9-19B7E85FD58B}"/>
              </a:ext>
            </a:extLst>
          </p:cNvPr>
          <p:cNvSpPr>
            <a:spLocks noGrp="1"/>
          </p:cNvSpPr>
          <p:nvPr>
            <p:ph type="dt" sz="half" idx="10"/>
          </p:nvPr>
        </p:nvSpPr>
        <p:spPr/>
        <p:txBody>
          <a:bodyPr/>
          <a:lstStyle/>
          <a:p>
            <a:fld id="{7889EBE5-F8BB-EF46-AFA0-CBCACF311039}" type="datetime2">
              <a:rPr lang="en-US" smtClean="0"/>
              <a:t>Monday, April 29, 2019</a:t>
            </a:fld>
            <a:endParaRPr lang="en-US"/>
          </a:p>
        </p:txBody>
      </p:sp>
      <p:sp>
        <p:nvSpPr>
          <p:cNvPr id="5" name="Footer Placeholder 4">
            <a:extLst>
              <a:ext uri="{FF2B5EF4-FFF2-40B4-BE49-F238E27FC236}">
                <a16:creationId xmlns:a16="http://schemas.microsoft.com/office/drawing/2014/main" id="{A993E1F9-6A1B-4E11-9544-C84BF11DBCC2}"/>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DD2E1844-AB16-4A4B-8505-E6CCA422D9F6}"/>
              </a:ext>
            </a:extLst>
          </p:cNvPr>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91562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Queries</a:t>
            </a:r>
          </a:p>
        </p:txBody>
      </p:sp>
      <p:sp>
        <p:nvSpPr>
          <p:cNvPr id="3" name="Content Placeholder 2"/>
          <p:cNvSpPr>
            <a:spLocks noGrp="1"/>
          </p:cNvSpPr>
          <p:nvPr>
            <p:ph idx="1"/>
          </p:nvPr>
        </p:nvSpPr>
        <p:spPr>
          <a:xfrm>
            <a:off x="457200" y="1600200"/>
            <a:ext cx="8229600" cy="1846385"/>
          </a:xfrm>
        </p:spPr>
        <p:txBody>
          <a:bodyPr/>
          <a:lstStyle/>
          <a:p>
            <a:pPr marL="0" indent="0">
              <a:buNone/>
            </a:pPr>
            <a:r>
              <a:rPr lang="en-SG" dirty="0"/>
              <a:t>For the constellation schema shown in the previous slide, write in SQL the queries given below:</a:t>
            </a:r>
          </a:p>
          <a:p>
            <a:pPr marL="457200" indent="-457200">
              <a:buFont typeface="+mj-lt"/>
              <a:buAutoNum type="alphaLcPeriod"/>
            </a:pPr>
            <a:r>
              <a:rPr lang="en-SG" dirty="0"/>
              <a:t>By department, total number of teaching hours during the academic year 2012 – 2013.</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22</a:t>
            </a:fld>
            <a:endParaRPr lang="en-US"/>
          </a:p>
        </p:txBody>
      </p:sp>
      <p:sp>
        <p:nvSpPr>
          <p:cNvPr id="7" name="TextBox 6"/>
          <p:cNvSpPr txBox="1"/>
          <p:nvPr/>
        </p:nvSpPr>
        <p:spPr>
          <a:xfrm>
            <a:off x="457200" y="3851031"/>
            <a:ext cx="8229600" cy="2677656"/>
          </a:xfrm>
          <a:prstGeom prst="rect">
            <a:avLst/>
          </a:prstGeom>
          <a:noFill/>
        </p:spPr>
        <p:txBody>
          <a:bodyPr wrap="square" rtlCol="0">
            <a:spAutoFit/>
          </a:bodyPr>
          <a:lstStyle/>
          <a:p>
            <a:r>
              <a:rPr lang="en-SG" sz="2400" dirty="0">
                <a:solidFill>
                  <a:srgbClr val="FF0000"/>
                </a:solidFill>
              </a:rPr>
              <a:t>SELECT	</a:t>
            </a:r>
            <a:r>
              <a:rPr lang="en-SG" sz="2400" dirty="0" err="1">
                <a:solidFill>
                  <a:srgbClr val="FF0000"/>
                </a:solidFill>
              </a:rPr>
              <a:t>DepartmentName</a:t>
            </a:r>
            <a:r>
              <a:rPr lang="en-SG" sz="2400" dirty="0">
                <a:solidFill>
                  <a:srgbClr val="FF0000"/>
                </a:solidFill>
              </a:rPr>
              <a:t>, SUM(</a:t>
            </a:r>
            <a:r>
              <a:rPr lang="en-SG" sz="2400" dirty="0" err="1">
                <a:solidFill>
                  <a:srgbClr val="FF0000"/>
                </a:solidFill>
              </a:rPr>
              <a:t>NoHours</a:t>
            </a:r>
            <a:r>
              <a:rPr lang="en-SG" sz="2400" dirty="0">
                <a:solidFill>
                  <a:srgbClr val="FF0000"/>
                </a:solidFill>
              </a:rPr>
              <a:t>)</a:t>
            </a:r>
          </a:p>
          <a:p>
            <a:r>
              <a:rPr lang="en-SG" sz="2400" dirty="0">
                <a:solidFill>
                  <a:srgbClr val="FF0000"/>
                </a:solidFill>
              </a:rPr>
              <a:t>FROM	 	Teaching T, </a:t>
            </a:r>
            <a:r>
              <a:rPr lang="en-SG" sz="2400" dirty="0" err="1">
                <a:solidFill>
                  <a:srgbClr val="FF0000"/>
                </a:solidFill>
              </a:rPr>
              <a:t>AcademicSemester</a:t>
            </a:r>
            <a:r>
              <a:rPr lang="en-SG" sz="2400" dirty="0">
                <a:solidFill>
                  <a:srgbClr val="FF0000"/>
                </a:solidFill>
              </a:rPr>
              <a:t> S,</a:t>
            </a:r>
          </a:p>
          <a:p>
            <a:r>
              <a:rPr lang="en-SG" sz="2400" dirty="0">
                <a:solidFill>
                  <a:srgbClr val="FF0000"/>
                </a:solidFill>
              </a:rPr>
              <a:t>		Department D</a:t>
            </a:r>
          </a:p>
          <a:p>
            <a:r>
              <a:rPr lang="en-SG" sz="2400" dirty="0">
                <a:solidFill>
                  <a:srgbClr val="FF0000"/>
                </a:solidFill>
              </a:rPr>
              <a:t>WHERE	</a:t>
            </a:r>
            <a:r>
              <a:rPr lang="en-SG" sz="2400" dirty="0" err="1">
                <a:solidFill>
                  <a:srgbClr val="FF0000"/>
                </a:solidFill>
              </a:rPr>
              <a:t>T.SemesterKey</a:t>
            </a:r>
            <a:r>
              <a:rPr lang="en-SG" sz="2400" dirty="0">
                <a:solidFill>
                  <a:srgbClr val="FF0000"/>
                </a:solidFill>
              </a:rPr>
              <a:t> = </a:t>
            </a:r>
            <a:r>
              <a:rPr lang="en-SG" sz="2400" dirty="0" err="1">
                <a:solidFill>
                  <a:srgbClr val="FF0000"/>
                </a:solidFill>
              </a:rPr>
              <a:t>S.SemesterKey</a:t>
            </a:r>
            <a:endParaRPr lang="en-SG" sz="2400" dirty="0">
              <a:solidFill>
                <a:srgbClr val="FF0000"/>
              </a:solidFill>
            </a:endParaRPr>
          </a:p>
          <a:p>
            <a:r>
              <a:rPr lang="en-SG" sz="2400" dirty="0">
                <a:solidFill>
                  <a:srgbClr val="FF0000"/>
                </a:solidFill>
              </a:rPr>
              <a:t>AND	 	</a:t>
            </a:r>
            <a:r>
              <a:rPr lang="en-SG" sz="2400" dirty="0" err="1">
                <a:solidFill>
                  <a:srgbClr val="FF0000"/>
                </a:solidFill>
              </a:rPr>
              <a:t>T.DepartmentKey</a:t>
            </a:r>
            <a:r>
              <a:rPr lang="en-SG" sz="2400" dirty="0">
                <a:solidFill>
                  <a:srgbClr val="FF0000"/>
                </a:solidFill>
              </a:rPr>
              <a:t> = </a:t>
            </a:r>
            <a:r>
              <a:rPr lang="en-SG" sz="2400" dirty="0" err="1">
                <a:solidFill>
                  <a:srgbClr val="FF0000"/>
                </a:solidFill>
              </a:rPr>
              <a:t>D.DepartmentKey</a:t>
            </a:r>
            <a:endParaRPr lang="en-SG" sz="2400" dirty="0">
              <a:solidFill>
                <a:srgbClr val="FF0000"/>
              </a:solidFill>
            </a:endParaRPr>
          </a:p>
          <a:p>
            <a:r>
              <a:rPr lang="en-SG" sz="2400" dirty="0">
                <a:solidFill>
                  <a:srgbClr val="FF0000"/>
                </a:solidFill>
              </a:rPr>
              <a:t>AND	 	</a:t>
            </a:r>
            <a:r>
              <a:rPr lang="en-SG" sz="2400" dirty="0" err="1">
                <a:solidFill>
                  <a:srgbClr val="FF0000"/>
                </a:solidFill>
              </a:rPr>
              <a:t>AcademicYear</a:t>
            </a:r>
            <a:r>
              <a:rPr lang="en-SG" sz="2400" dirty="0">
                <a:solidFill>
                  <a:srgbClr val="FF0000"/>
                </a:solidFill>
              </a:rPr>
              <a:t> = ‘2012-1023’</a:t>
            </a:r>
          </a:p>
          <a:p>
            <a:r>
              <a:rPr lang="en-SG" sz="2400" dirty="0">
                <a:solidFill>
                  <a:srgbClr val="FF0000"/>
                </a:solidFill>
              </a:rPr>
              <a:t>GROUP BY 	</a:t>
            </a:r>
            <a:r>
              <a:rPr lang="en-SG" sz="2400" dirty="0" err="1">
                <a:solidFill>
                  <a:srgbClr val="FF0000"/>
                </a:solidFill>
              </a:rPr>
              <a:t>DepartmentName</a:t>
            </a:r>
            <a:r>
              <a:rPr lang="en-SG" sz="2400" dirty="0">
                <a:solidFill>
                  <a:srgbClr val="FF0000"/>
                </a:solidFill>
              </a:rPr>
              <a:t>;</a:t>
            </a:r>
          </a:p>
        </p:txBody>
      </p:sp>
    </p:spTree>
    <p:extLst>
      <p:ext uri="{BB962C8B-B14F-4D97-AF65-F5344CB8AC3E}">
        <p14:creationId xmlns:p14="http://schemas.microsoft.com/office/powerpoint/2010/main" val="35273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Queries</a:t>
            </a:r>
          </a:p>
        </p:txBody>
      </p:sp>
      <p:sp>
        <p:nvSpPr>
          <p:cNvPr id="3" name="Content Placeholder 2"/>
          <p:cNvSpPr>
            <a:spLocks noGrp="1"/>
          </p:cNvSpPr>
          <p:nvPr>
            <p:ph idx="1"/>
          </p:nvPr>
        </p:nvSpPr>
        <p:spPr>
          <a:xfrm>
            <a:off x="457200" y="1600200"/>
            <a:ext cx="8229600" cy="931985"/>
          </a:xfrm>
        </p:spPr>
        <p:txBody>
          <a:bodyPr/>
          <a:lstStyle/>
          <a:p>
            <a:r>
              <a:rPr lang="en-SG" dirty="0"/>
              <a:t>By department, total amount of research projects during the calendar year 2012.</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23</a:t>
            </a:fld>
            <a:endParaRPr lang="en-US"/>
          </a:p>
        </p:txBody>
      </p:sp>
      <p:sp>
        <p:nvSpPr>
          <p:cNvPr id="7" name="TextBox 6"/>
          <p:cNvSpPr txBox="1"/>
          <p:nvPr/>
        </p:nvSpPr>
        <p:spPr>
          <a:xfrm>
            <a:off x="720969" y="2655277"/>
            <a:ext cx="7825154" cy="3785652"/>
          </a:xfrm>
          <a:prstGeom prst="rect">
            <a:avLst/>
          </a:prstGeom>
          <a:noFill/>
        </p:spPr>
        <p:txBody>
          <a:bodyPr wrap="square" rtlCol="0">
            <a:spAutoFit/>
          </a:bodyPr>
          <a:lstStyle/>
          <a:p>
            <a:r>
              <a:rPr lang="en-SG" sz="2400" dirty="0">
                <a:solidFill>
                  <a:srgbClr val="FF0000"/>
                </a:solidFill>
              </a:rPr>
              <a:t>SELECT	</a:t>
            </a:r>
            <a:r>
              <a:rPr lang="en-SG" sz="2400" dirty="0" err="1">
                <a:solidFill>
                  <a:srgbClr val="FF0000"/>
                </a:solidFill>
              </a:rPr>
              <a:t>DepartmentName</a:t>
            </a:r>
            <a:r>
              <a:rPr lang="en-SG" sz="2400" dirty="0">
                <a:solidFill>
                  <a:srgbClr val="FF0000"/>
                </a:solidFill>
              </a:rPr>
              <a:t>, SUM(Amount)</a:t>
            </a:r>
          </a:p>
          <a:p>
            <a:r>
              <a:rPr lang="en-SG" sz="2400" dirty="0">
                <a:solidFill>
                  <a:srgbClr val="FF0000"/>
                </a:solidFill>
              </a:rPr>
              <a:t>FROM		Research R, </a:t>
            </a:r>
          </a:p>
          <a:p>
            <a:r>
              <a:rPr lang="en-SG" sz="2400" dirty="0">
                <a:solidFill>
                  <a:srgbClr val="FF0000"/>
                </a:solidFill>
              </a:rPr>
              <a:t>		Professor P, </a:t>
            </a:r>
          </a:p>
          <a:p>
            <a:r>
              <a:rPr lang="en-SG" sz="2400" dirty="0">
                <a:solidFill>
                  <a:srgbClr val="FF0000"/>
                </a:solidFill>
              </a:rPr>
              <a:t>		Department D,</a:t>
            </a:r>
          </a:p>
          <a:p>
            <a:r>
              <a:rPr lang="en-SG" sz="2400" dirty="0">
                <a:solidFill>
                  <a:srgbClr val="FF0000"/>
                </a:solidFill>
              </a:rPr>
              <a:t>		Time T</a:t>
            </a:r>
          </a:p>
          <a:p>
            <a:r>
              <a:rPr lang="en-SG" sz="2400" dirty="0">
                <a:solidFill>
                  <a:srgbClr val="FF0000"/>
                </a:solidFill>
              </a:rPr>
              <a:t>WHERE	</a:t>
            </a:r>
            <a:r>
              <a:rPr lang="en-SG" sz="2400" dirty="0" err="1">
                <a:solidFill>
                  <a:srgbClr val="FF0000"/>
                </a:solidFill>
              </a:rPr>
              <a:t>R.ProfessorKey</a:t>
            </a:r>
            <a:r>
              <a:rPr lang="en-SG" sz="2400" dirty="0">
                <a:solidFill>
                  <a:srgbClr val="FF0000"/>
                </a:solidFill>
              </a:rPr>
              <a:t> = </a:t>
            </a:r>
            <a:r>
              <a:rPr lang="en-SG" sz="2400" dirty="0" err="1">
                <a:solidFill>
                  <a:srgbClr val="FF0000"/>
                </a:solidFill>
              </a:rPr>
              <a:t>D.ProfessorKey</a:t>
            </a:r>
            <a:endParaRPr lang="en-SG" sz="2400" dirty="0">
              <a:solidFill>
                <a:srgbClr val="FF0000"/>
              </a:solidFill>
            </a:endParaRPr>
          </a:p>
          <a:p>
            <a:r>
              <a:rPr lang="en-SG" sz="2400" dirty="0">
                <a:solidFill>
                  <a:srgbClr val="FF0000"/>
                </a:solidFill>
              </a:rPr>
              <a:t>AND		</a:t>
            </a:r>
            <a:r>
              <a:rPr lang="en-SG" sz="2400" dirty="0" err="1">
                <a:solidFill>
                  <a:srgbClr val="FF0000"/>
                </a:solidFill>
              </a:rPr>
              <a:t>P.DepartmentKey</a:t>
            </a:r>
            <a:r>
              <a:rPr lang="en-SG" sz="2400" dirty="0">
                <a:solidFill>
                  <a:srgbClr val="FF0000"/>
                </a:solidFill>
              </a:rPr>
              <a:t> = </a:t>
            </a:r>
            <a:r>
              <a:rPr lang="en-SG" sz="2400" dirty="0" err="1">
                <a:solidFill>
                  <a:srgbClr val="FF0000"/>
                </a:solidFill>
              </a:rPr>
              <a:t>D.DeprtmentKey</a:t>
            </a:r>
            <a:endParaRPr lang="en-SG" sz="2400" dirty="0">
              <a:solidFill>
                <a:srgbClr val="FF0000"/>
              </a:solidFill>
            </a:endParaRPr>
          </a:p>
          <a:p>
            <a:r>
              <a:rPr lang="en-SG" sz="2400" dirty="0">
                <a:solidFill>
                  <a:srgbClr val="FF0000"/>
                </a:solidFill>
              </a:rPr>
              <a:t>AND		</a:t>
            </a:r>
            <a:r>
              <a:rPr lang="en-SG" sz="2400" dirty="0" err="1">
                <a:solidFill>
                  <a:srgbClr val="FF0000"/>
                </a:solidFill>
              </a:rPr>
              <a:t>R.StartDateKey</a:t>
            </a:r>
            <a:r>
              <a:rPr lang="en-SG" sz="2400" dirty="0">
                <a:solidFill>
                  <a:srgbClr val="FF0000"/>
                </a:solidFill>
              </a:rPr>
              <a:t> = </a:t>
            </a:r>
            <a:r>
              <a:rPr lang="en-SG" sz="2400" dirty="0" err="1">
                <a:solidFill>
                  <a:srgbClr val="FF0000"/>
                </a:solidFill>
              </a:rPr>
              <a:t>T.TimeKey</a:t>
            </a:r>
            <a:endParaRPr lang="en-SG" sz="2400" dirty="0">
              <a:solidFill>
                <a:srgbClr val="FF0000"/>
              </a:solidFill>
            </a:endParaRPr>
          </a:p>
          <a:p>
            <a:r>
              <a:rPr lang="en-SG" sz="2400" dirty="0">
                <a:solidFill>
                  <a:srgbClr val="FF0000"/>
                </a:solidFill>
              </a:rPr>
              <a:t>AND		Year = ‘2012’</a:t>
            </a:r>
          </a:p>
          <a:p>
            <a:r>
              <a:rPr lang="en-SG" sz="2400" dirty="0">
                <a:solidFill>
                  <a:srgbClr val="FF0000"/>
                </a:solidFill>
              </a:rPr>
              <a:t>GROUP BY	</a:t>
            </a:r>
            <a:r>
              <a:rPr lang="en-SG" sz="2400" dirty="0" err="1">
                <a:solidFill>
                  <a:srgbClr val="FF0000"/>
                </a:solidFill>
              </a:rPr>
              <a:t>DepartmentName</a:t>
            </a:r>
            <a:r>
              <a:rPr lang="en-SG" sz="2400" dirty="0">
                <a:solidFill>
                  <a:srgbClr val="FF0000"/>
                </a:solidFill>
              </a:rPr>
              <a:t>;</a:t>
            </a:r>
          </a:p>
        </p:txBody>
      </p:sp>
    </p:spTree>
    <p:extLst>
      <p:ext uri="{BB962C8B-B14F-4D97-AF65-F5344CB8AC3E}">
        <p14:creationId xmlns:p14="http://schemas.microsoft.com/office/powerpoint/2010/main" val="389236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Queries</a:t>
            </a:r>
          </a:p>
        </p:txBody>
      </p:sp>
      <p:sp>
        <p:nvSpPr>
          <p:cNvPr id="3" name="Content Placeholder 2"/>
          <p:cNvSpPr>
            <a:spLocks noGrp="1"/>
          </p:cNvSpPr>
          <p:nvPr>
            <p:ph idx="1"/>
          </p:nvPr>
        </p:nvSpPr>
        <p:spPr>
          <a:xfrm>
            <a:off x="457200" y="1600200"/>
            <a:ext cx="8229600" cy="1002323"/>
          </a:xfrm>
        </p:spPr>
        <p:txBody>
          <a:bodyPr/>
          <a:lstStyle/>
          <a:p>
            <a:r>
              <a:rPr lang="en-SG" dirty="0"/>
              <a:t>By department, total number of professors involved in research projects during the calendar year 2012.</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24</a:t>
            </a:fld>
            <a:endParaRPr lang="en-US"/>
          </a:p>
        </p:txBody>
      </p:sp>
      <p:sp>
        <p:nvSpPr>
          <p:cNvPr id="7" name="TextBox 6"/>
          <p:cNvSpPr txBox="1"/>
          <p:nvPr/>
        </p:nvSpPr>
        <p:spPr>
          <a:xfrm>
            <a:off x="685800" y="2602523"/>
            <a:ext cx="8001000" cy="3785652"/>
          </a:xfrm>
          <a:prstGeom prst="rect">
            <a:avLst/>
          </a:prstGeom>
          <a:noFill/>
        </p:spPr>
        <p:txBody>
          <a:bodyPr wrap="square" rtlCol="0">
            <a:spAutoFit/>
          </a:bodyPr>
          <a:lstStyle/>
          <a:p>
            <a:r>
              <a:rPr lang="en-SG" sz="2400" dirty="0">
                <a:solidFill>
                  <a:srgbClr val="FF0000"/>
                </a:solidFill>
              </a:rPr>
              <a:t>SELECT	</a:t>
            </a:r>
            <a:r>
              <a:rPr lang="en-SG" sz="2400" dirty="0" err="1">
                <a:solidFill>
                  <a:srgbClr val="FF0000"/>
                </a:solidFill>
              </a:rPr>
              <a:t>DepartmentName</a:t>
            </a:r>
            <a:r>
              <a:rPr lang="en-SG" sz="2400" dirty="0">
                <a:solidFill>
                  <a:srgbClr val="FF0000"/>
                </a:solidFill>
              </a:rPr>
              <a:t>, Count(</a:t>
            </a:r>
            <a:r>
              <a:rPr lang="en-SG" sz="2400" dirty="0" err="1">
                <a:solidFill>
                  <a:srgbClr val="FF0000"/>
                </a:solidFill>
              </a:rPr>
              <a:t>ProfessorID</a:t>
            </a:r>
            <a:r>
              <a:rPr lang="en-SG" sz="2400" dirty="0">
                <a:solidFill>
                  <a:srgbClr val="FF0000"/>
                </a:solidFill>
              </a:rPr>
              <a:t>)</a:t>
            </a:r>
          </a:p>
          <a:p>
            <a:r>
              <a:rPr lang="en-SG" sz="2400" dirty="0">
                <a:solidFill>
                  <a:srgbClr val="FF0000"/>
                </a:solidFill>
              </a:rPr>
              <a:t>FROM		Research R,</a:t>
            </a:r>
          </a:p>
          <a:p>
            <a:r>
              <a:rPr lang="en-SG" sz="2400" dirty="0">
                <a:solidFill>
                  <a:srgbClr val="FF0000"/>
                </a:solidFill>
              </a:rPr>
              <a:t>		Professor P,</a:t>
            </a:r>
          </a:p>
          <a:p>
            <a:r>
              <a:rPr lang="en-SG" sz="2400" dirty="0">
                <a:solidFill>
                  <a:srgbClr val="FF0000"/>
                </a:solidFill>
              </a:rPr>
              <a:t>		Department D,</a:t>
            </a:r>
          </a:p>
          <a:p>
            <a:r>
              <a:rPr lang="en-SG" sz="2400" dirty="0">
                <a:solidFill>
                  <a:srgbClr val="FF0000"/>
                </a:solidFill>
              </a:rPr>
              <a:t>		Time T</a:t>
            </a:r>
          </a:p>
          <a:p>
            <a:r>
              <a:rPr lang="en-SG" sz="2400" dirty="0">
                <a:solidFill>
                  <a:srgbClr val="FF0000"/>
                </a:solidFill>
              </a:rPr>
              <a:t>WHERE	</a:t>
            </a:r>
            <a:r>
              <a:rPr lang="en-SG" sz="2400" dirty="0" err="1">
                <a:solidFill>
                  <a:srgbClr val="FF0000"/>
                </a:solidFill>
              </a:rPr>
              <a:t>R.ProfessorKey</a:t>
            </a:r>
            <a:r>
              <a:rPr lang="en-SG" sz="2400" dirty="0">
                <a:solidFill>
                  <a:srgbClr val="FF0000"/>
                </a:solidFill>
              </a:rPr>
              <a:t> = </a:t>
            </a:r>
            <a:r>
              <a:rPr lang="en-SG" sz="2400" dirty="0" err="1">
                <a:solidFill>
                  <a:srgbClr val="FF0000"/>
                </a:solidFill>
              </a:rPr>
              <a:t>P.ProfessorKey</a:t>
            </a:r>
            <a:endParaRPr lang="en-SG" sz="2400" dirty="0">
              <a:solidFill>
                <a:srgbClr val="FF0000"/>
              </a:solidFill>
            </a:endParaRPr>
          </a:p>
          <a:p>
            <a:r>
              <a:rPr lang="en-SG" sz="2400" dirty="0">
                <a:solidFill>
                  <a:srgbClr val="FF0000"/>
                </a:solidFill>
              </a:rPr>
              <a:t>AND		</a:t>
            </a:r>
            <a:r>
              <a:rPr lang="en-SG" sz="2400" dirty="0" err="1">
                <a:solidFill>
                  <a:srgbClr val="FF0000"/>
                </a:solidFill>
              </a:rPr>
              <a:t>P.DepartmentKey</a:t>
            </a:r>
            <a:r>
              <a:rPr lang="en-SG" sz="2400" dirty="0">
                <a:solidFill>
                  <a:srgbClr val="FF0000"/>
                </a:solidFill>
              </a:rPr>
              <a:t> = </a:t>
            </a:r>
            <a:r>
              <a:rPr lang="en-SG" sz="2400" dirty="0" err="1">
                <a:solidFill>
                  <a:srgbClr val="FF0000"/>
                </a:solidFill>
              </a:rPr>
              <a:t>D.DepartmentKey</a:t>
            </a:r>
            <a:endParaRPr lang="en-SG" sz="2400" dirty="0">
              <a:solidFill>
                <a:srgbClr val="FF0000"/>
              </a:solidFill>
            </a:endParaRPr>
          </a:p>
          <a:p>
            <a:r>
              <a:rPr lang="en-SG" sz="2400" dirty="0">
                <a:solidFill>
                  <a:srgbClr val="FF0000"/>
                </a:solidFill>
              </a:rPr>
              <a:t>AND		</a:t>
            </a:r>
            <a:r>
              <a:rPr lang="en-SG" sz="2400" dirty="0" err="1">
                <a:solidFill>
                  <a:srgbClr val="FF0000"/>
                </a:solidFill>
              </a:rPr>
              <a:t>R.StartDateKey</a:t>
            </a:r>
            <a:r>
              <a:rPr lang="en-SG" sz="2400" dirty="0">
                <a:solidFill>
                  <a:srgbClr val="FF0000"/>
                </a:solidFill>
              </a:rPr>
              <a:t> = </a:t>
            </a:r>
            <a:r>
              <a:rPr lang="en-SG" sz="2400" dirty="0" err="1">
                <a:solidFill>
                  <a:srgbClr val="FF0000"/>
                </a:solidFill>
              </a:rPr>
              <a:t>T.TimeKey</a:t>
            </a:r>
            <a:endParaRPr lang="en-SG" sz="2400" dirty="0">
              <a:solidFill>
                <a:srgbClr val="FF0000"/>
              </a:solidFill>
            </a:endParaRPr>
          </a:p>
          <a:p>
            <a:r>
              <a:rPr lang="en-SG" sz="2400" dirty="0">
                <a:solidFill>
                  <a:srgbClr val="FF0000"/>
                </a:solidFill>
              </a:rPr>
              <a:t>AND		Year = ‘2012’</a:t>
            </a:r>
          </a:p>
          <a:p>
            <a:r>
              <a:rPr lang="en-SG" sz="2400" dirty="0">
                <a:solidFill>
                  <a:srgbClr val="FF0000"/>
                </a:solidFill>
              </a:rPr>
              <a:t>GROUP BY	</a:t>
            </a:r>
            <a:r>
              <a:rPr lang="en-SG" sz="2400" dirty="0" err="1">
                <a:solidFill>
                  <a:srgbClr val="FF0000"/>
                </a:solidFill>
              </a:rPr>
              <a:t>DepartmentName</a:t>
            </a:r>
            <a:r>
              <a:rPr lang="en-SG" sz="2400" dirty="0">
                <a:solidFill>
                  <a:srgbClr val="FF0000"/>
                </a:solidFill>
              </a:rPr>
              <a:t>;</a:t>
            </a:r>
          </a:p>
        </p:txBody>
      </p:sp>
    </p:spTree>
    <p:extLst>
      <p:ext uri="{BB962C8B-B14F-4D97-AF65-F5344CB8AC3E}">
        <p14:creationId xmlns:p14="http://schemas.microsoft.com/office/powerpoint/2010/main" val="115496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Queries</a:t>
            </a:r>
          </a:p>
        </p:txBody>
      </p:sp>
      <p:sp>
        <p:nvSpPr>
          <p:cNvPr id="3" name="Content Placeholder 2"/>
          <p:cNvSpPr>
            <a:spLocks noGrp="1"/>
          </p:cNvSpPr>
          <p:nvPr>
            <p:ph idx="1"/>
          </p:nvPr>
        </p:nvSpPr>
        <p:spPr>
          <a:xfrm>
            <a:off x="457200" y="1600200"/>
            <a:ext cx="8229600" cy="896815"/>
          </a:xfrm>
        </p:spPr>
        <p:txBody>
          <a:bodyPr/>
          <a:lstStyle/>
          <a:p>
            <a:r>
              <a:rPr lang="en-SG" dirty="0"/>
              <a:t>By professor, total number of courses delivered during the academic year 2012-2013.</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25</a:t>
            </a:fld>
            <a:endParaRPr lang="en-US"/>
          </a:p>
        </p:txBody>
      </p:sp>
      <p:sp>
        <p:nvSpPr>
          <p:cNvPr id="7" name="TextBox 6"/>
          <p:cNvSpPr txBox="1"/>
          <p:nvPr/>
        </p:nvSpPr>
        <p:spPr>
          <a:xfrm>
            <a:off x="703385" y="2602525"/>
            <a:ext cx="7983415" cy="3046988"/>
          </a:xfrm>
          <a:prstGeom prst="rect">
            <a:avLst/>
          </a:prstGeom>
          <a:noFill/>
        </p:spPr>
        <p:txBody>
          <a:bodyPr wrap="square" rtlCol="0">
            <a:spAutoFit/>
          </a:bodyPr>
          <a:lstStyle/>
          <a:p>
            <a:r>
              <a:rPr lang="en-SG" sz="2400" dirty="0">
                <a:solidFill>
                  <a:srgbClr val="FF0000"/>
                </a:solidFill>
              </a:rPr>
              <a:t>SELECT	</a:t>
            </a:r>
            <a:r>
              <a:rPr lang="en-SG" sz="2400" dirty="0" err="1">
                <a:solidFill>
                  <a:srgbClr val="FF0000"/>
                </a:solidFill>
              </a:rPr>
              <a:t>DepartmentName</a:t>
            </a:r>
            <a:r>
              <a:rPr lang="en-SG" sz="2400" dirty="0">
                <a:solidFill>
                  <a:srgbClr val="FF0000"/>
                </a:solidFill>
              </a:rPr>
              <a:t>, COUNT(</a:t>
            </a:r>
            <a:r>
              <a:rPr lang="en-SG" sz="2400" dirty="0" err="1">
                <a:solidFill>
                  <a:srgbClr val="FF0000"/>
                </a:solidFill>
              </a:rPr>
              <a:t>CourseID</a:t>
            </a:r>
            <a:r>
              <a:rPr lang="en-SG" sz="2400" dirty="0">
                <a:solidFill>
                  <a:srgbClr val="FF0000"/>
                </a:solidFill>
              </a:rPr>
              <a:t>)</a:t>
            </a:r>
          </a:p>
          <a:p>
            <a:r>
              <a:rPr lang="en-SG" sz="2400" dirty="0">
                <a:solidFill>
                  <a:srgbClr val="FF0000"/>
                </a:solidFill>
              </a:rPr>
              <a:t>FROM		Teaching T,</a:t>
            </a:r>
          </a:p>
          <a:p>
            <a:r>
              <a:rPr lang="en-SG" sz="2400" dirty="0">
                <a:solidFill>
                  <a:srgbClr val="FF0000"/>
                </a:solidFill>
              </a:rPr>
              <a:t>		</a:t>
            </a:r>
            <a:r>
              <a:rPr lang="en-SG" sz="2400" dirty="0" err="1">
                <a:solidFill>
                  <a:srgbClr val="FF0000"/>
                </a:solidFill>
              </a:rPr>
              <a:t>AcademicSemester</a:t>
            </a:r>
            <a:r>
              <a:rPr lang="en-SG" sz="2400" dirty="0">
                <a:solidFill>
                  <a:srgbClr val="FF0000"/>
                </a:solidFill>
              </a:rPr>
              <a:t> S,</a:t>
            </a:r>
          </a:p>
          <a:p>
            <a:r>
              <a:rPr lang="en-SG" sz="2400" dirty="0">
                <a:solidFill>
                  <a:srgbClr val="FF0000"/>
                </a:solidFill>
              </a:rPr>
              <a:t>		Department D</a:t>
            </a:r>
          </a:p>
          <a:p>
            <a:r>
              <a:rPr lang="en-SG" sz="2400" dirty="0">
                <a:solidFill>
                  <a:srgbClr val="FF0000"/>
                </a:solidFill>
              </a:rPr>
              <a:t>WHERE	</a:t>
            </a:r>
            <a:r>
              <a:rPr lang="en-SG" sz="2400" dirty="0" err="1">
                <a:solidFill>
                  <a:srgbClr val="FF0000"/>
                </a:solidFill>
              </a:rPr>
              <a:t>T.SemesterKey</a:t>
            </a:r>
            <a:r>
              <a:rPr lang="en-SG" sz="2400" dirty="0">
                <a:solidFill>
                  <a:srgbClr val="FF0000"/>
                </a:solidFill>
              </a:rPr>
              <a:t> = </a:t>
            </a:r>
            <a:r>
              <a:rPr lang="en-SG" sz="2400" dirty="0" err="1">
                <a:solidFill>
                  <a:srgbClr val="FF0000"/>
                </a:solidFill>
              </a:rPr>
              <a:t>S.SemesterKey</a:t>
            </a:r>
            <a:endParaRPr lang="en-SG" sz="2400" dirty="0">
              <a:solidFill>
                <a:srgbClr val="FF0000"/>
              </a:solidFill>
            </a:endParaRPr>
          </a:p>
          <a:p>
            <a:r>
              <a:rPr lang="en-SG" sz="2400" dirty="0">
                <a:solidFill>
                  <a:srgbClr val="FF0000"/>
                </a:solidFill>
              </a:rPr>
              <a:t>AND		</a:t>
            </a:r>
            <a:r>
              <a:rPr lang="en-SG" sz="2400" dirty="0" err="1">
                <a:solidFill>
                  <a:srgbClr val="FF0000"/>
                </a:solidFill>
              </a:rPr>
              <a:t>T.DepartmentKey</a:t>
            </a:r>
            <a:r>
              <a:rPr lang="en-SG" sz="2400" dirty="0">
                <a:solidFill>
                  <a:srgbClr val="FF0000"/>
                </a:solidFill>
              </a:rPr>
              <a:t> = </a:t>
            </a:r>
            <a:r>
              <a:rPr lang="en-SG" sz="2400" dirty="0" err="1">
                <a:solidFill>
                  <a:srgbClr val="FF0000"/>
                </a:solidFill>
              </a:rPr>
              <a:t>D.DepartmentKey</a:t>
            </a:r>
            <a:endParaRPr lang="en-SG" sz="2400" dirty="0">
              <a:solidFill>
                <a:srgbClr val="FF0000"/>
              </a:solidFill>
            </a:endParaRPr>
          </a:p>
          <a:p>
            <a:r>
              <a:rPr lang="en-SG" sz="2400" dirty="0">
                <a:solidFill>
                  <a:srgbClr val="FF0000"/>
                </a:solidFill>
              </a:rPr>
              <a:t>AND		</a:t>
            </a:r>
            <a:r>
              <a:rPr lang="en-SG" sz="2400" dirty="0" err="1">
                <a:solidFill>
                  <a:srgbClr val="FF0000"/>
                </a:solidFill>
              </a:rPr>
              <a:t>AcademicYear</a:t>
            </a:r>
            <a:r>
              <a:rPr lang="en-SG" sz="2400" dirty="0">
                <a:solidFill>
                  <a:srgbClr val="FF0000"/>
                </a:solidFill>
              </a:rPr>
              <a:t> = ‘2012-2013’</a:t>
            </a:r>
          </a:p>
          <a:p>
            <a:r>
              <a:rPr lang="en-SG" sz="2400" dirty="0">
                <a:solidFill>
                  <a:srgbClr val="FF0000"/>
                </a:solidFill>
              </a:rPr>
              <a:t>GROUP BY	</a:t>
            </a:r>
            <a:r>
              <a:rPr lang="en-SG" sz="2400" dirty="0" err="1">
                <a:solidFill>
                  <a:srgbClr val="FF0000"/>
                </a:solidFill>
              </a:rPr>
              <a:t>DepartmentName</a:t>
            </a:r>
            <a:r>
              <a:rPr lang="en-SG" sz="2400" dirty="0">
                <a:solidFill>
                  <a:srgbClr val="FF0000"/>
                </a:solidFill>
              </a:rPr>
              <a:t>;</a:t>
            </a:r>
          </a:p>
        </p:txBody>
      </p:sp>
    </p:spTree>
    <p:extLst>
      <p:ext uri="{BB962C8B-B14F-4D97-AF65-F5344CB8AC3E}">
        <p14:creationId xmlns:p14="http://schemas.microsoft.com/office/powerpoint/2010/main" val="208755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Queries</a:t>
            </a:r>
          </a:p>
        </p:txBody>
      </p:sp>
      <p:sp>
        <p:nvSpPr>
          <p:cNvPr id="3" name="Content Placeholder 2"/>
          <p:cNvSpPr>
            <a:spLocks noGrp="1"/>
          </p:cNvSpPr>
          <p:nvPr>
            <p:ph idx="1"/>
          </p:nvPr>
        </p:nvSpPr>
        <p:spPr>
          <a:xfrm>
            <a:off x="457200" y="1600200"/>
            <a:ext cx="8229600" cy="1002323"/>
          </a:xfrm>
        </p:spPr>
        <p:txBody>
          <a:bodyPr/>
          <a:lstStyle/>
          <a:p>
            <a:r>
              <a:rPr lang="en-SG" dirty="0"/>
              <a:t>By department and funding agency, total number of projects started in 2012.</a:t>
            </a:r>
          </a:p>
        </p:txBody>
      </p:sp>
      <p:sp>
        <p:nvSpPr>
          <p:cNvPr id="4" name="Date Placeholder 3"/>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26</a:t>
            </a:fld>
            <a:endParaRPr lang="en-US"/>
          </a:p>
        </p:txBody>
      </p:sp>
      <p:sp>
        <p:nvSpPr>
          <p:cNvPr id="7" name="TextBox 6"/>
          <p:cNvSpPr txBox="1"/>
          <p:nvPr/>
        </p:nvSpPr>
        <p:spPr>
          <a:xfrm>
            <a:off x="703385" y="2602523"/>
            <a:ext cx="8141677" cy="4093428"/>
          </a:xfrm>
          <a:prstGeom prst="rect">
            <a:avLst/>
          </a:prstGeom>
          <a:noFill/>
        </p:spPr>
        <p:txBody>
          <a:bodyPr wrap="square" rtlCol="0">
            <a:spAutoFit/>
          </a:bodyPr>
          <a:lstStyle/>
          <a:p>
            <a:r>
              <a:rPr lang="en-SG" sz="2000" dirty="0">
                <a:solidFill>
                  <a:srgbClr val="FF0000"/>
                </a:solidFill>
              </a:rPr>
              <a:t>SELECT	</a:t>
            </a:r>
            <a:r>
              <a:rPr lang="en-SG" sz="2000" dirty="0" err="1">
                <a:solidFill>
                  <a:srgbClr val="FF0000"/>
                </a:solidFill>
              </a:rPr>
              <a:t>DepartmentName</a:t>
            </a:r>
            <a:r>
              <a:rPr lang="en-SG" sz="2000" dirty="0">
                <a:solidFill>
                  <a:srgbClr val="FF0000"/>
                </a:solidFill>
              </a:rPr>
              <a:t>, </a:t>
            </a:r>
            <a:r>
              <a:rPr lang="en-SG" sz="2000" dirty="0" err="1">
                <a:solidFill>
                  <a:srgbClr val="FF0000"/>
                </a:solidFill>
              </a:rPr>
              <a:t>AgencyName</a:t>
            </a:r>
            <a:r>
              <a:rPr lang="en-SG" sz="2000" dirty="0">
                <a:solidFill>
                  <a:srgbClr val="FF0000"/>
                </a:solidFill>
              </a:rPr>
              <a:t>,</a:t>
            </a:r>
          </a:p>
          <a:p>
            <a:r>
              <a:rPr lang="en-SG" sz="2000" dirty="0">
                <a:solidFill>
                  <a:srgbClr val="FF0000"/>
                </a:solidFill>
              </a:rPr>
              <a:t>		COUNT(</a:t>
            </a:r>
            <a:r>
              <a:rPr lang="en-SG" sz="2000" dirty="0" err="1">
                <a:solidFill>
                  <a:srgbClr val="FF0000"/>
                </a:solidFill>
              </a:rPr>
              <a:t>ProfessorID</a:t>
            </a:r>
            <a:r>
              <a:rPr lang="en-SG" sz="2000" dirty="0">
                <a:solidFill>
                  <a:srgbClr val="FF0000"/>
                </a:solidFill>
              </a:rPr>
              <a:t>)</a:t>
            </a:r>
          </a:p>
          <a:p>
            <a:r>
              <a:rPr lang="en-SG" sz="2000" dirty="0">
                <a:solidFill>
                  <a:srgbClr val="FF0000"/>
                </a:solidFill>
              </a:rPr>
              <a:t>FROM		Research R,</a:t>
            </a:r>
          </a:p>
          <a:p>
            <a:r>
              <a:rPr lang="en-SG" sz="2000" dirty="0">
                <a:solidFill>
                  <a:srgbClr val="FF0000"/>
                </a:solidFill>
              </a:rPr>
              <a:t>		Professor P,</a:t>
            </a:r>
          </a:p>
          <a:p>
            <a:r>
              <a:rPr lang="en-SG" sz="2000" dirty="0">
                <a:solidFill>
                  <a:srgbClr val="FF0000"/>
                </a:solidFill>
              </a:rPr>
              <a:t>		Department D,</a:t>
            </a:r>
          </a:p>
          <a:p>
            <a:r>
              <a:rPr lang="en-SG" sz="2000" dirty="0">
                <a:solidFill>
                  <a:srgbClr val="FF0000"/>
                </a:solidFill>
              </a:rPr>
              <a:t>		</a:t>
            </a:r>
            <a:r>
              <a:rPr lang="en-SG" sz="2000" dirty="0" err="1">
                <a:solidFill>
                  <a:srgbClr val="FF0000"/>
                </a:solidFill>
              </a:rPr>
              <a:t>FundingAgency</a:t>
            </a:r>
            <a:r>
              <a:rPr lang="en-SG" sz="2000" dirty="0">
                <a:solidFill>
                  <a:srgbClr val="FF0000"/>
                </a:solidFill>
              </a:rPr>
              <a:t> F,</a:t>
            </a:r>
          </a:p>
          <a:p>
            <a:r>
              <a:rPr lang="en-SG" sz="2000" dirty="0">
                <a:solidFill>
                  <a:srgbClr val="FF0000"/>
                </a:solidFill>
              </a:rPr>
              <a:t>		Time T</a:t>
            </a:r>
          </a:p>
          <a:p>
            <a:r>
              <a:rPr lang="en-SG" sz="2000" dirty="0">
                <a:solidFill>
                  <a:srgbClr val="FF0000"/>
                </a:solidFill>
              </a:rPr>
              <a:t>WHERE	</a:t>
            </a:r>
            <a:r>
              <a:rPr lang="en-SG" sz="2000" dirty="0" err="1">
                <a:solidFill>
                  <a:srgbClr val="FF0000"/>
                </a:solidFill>
              </a:rPr>
              <a:t>R.ProfessorKey</a:t>
            </a:r>
            <a:r>
              <a:rPr lang="en-SG" sz="2000" dirty="0">
                <a:solidFill>
                  <a:srgbClr val="FF0000"/>
                </a:solidFill>
              </a:rPr>
              <a:t> = </a:t>
            </a:r>
            <a:r>
              <a:rPr lang="en-SG" sz="2000" dirty="0" err="1">
                <a:solidFill>
                  <a:srgbClr val="FF0000"/>
                </a:solidFill>
              </a:rPr>
              <a:t>P.ProfessorKey</a:t>
            </a:r>
            <a:endParaRPr lang="en-SG" sz="2000" dirty="0">
              <a:solidFill>
                <a:srgbClr val="FF0000"/>
              </a:solidFill>
            </a:endParaRPr>
          </a:p>
          <a:p>
            <a:r>
              <a:rPr lang="en-SG" sz="2000" dirty="0">
                <a:solidFill>
                  <a:srgbClr val="FF0000"/>
                </a:solidFill>
              </a:rPr>
              <a:t>AND		</a:t>
            </a:r>
            <a:r>
              <a:rPr lang="en-SG" sz="2000" dirty="0" err="1">
                <a:solidFill>
                  <a:srgbClr val="FF0000"/>
                </a:solidFill>
              </a:rPr>
              <a:t>P.DepartmentKey</a:t>
            </a:r>
            <a:r>
              <a:rPr lang="en-SG" sz="2000" dirty="0">
                <a:solidFill>
                  <a:srgbClr val="FF0000"/>
                </a:solidFill>
              </a:rPr>
              <a:t> = </a:t>
            </a:r>
            <a:r>
              <a:rPr lang="en-SG" sz="2000" dirty="0" err="1">
                <a:solidFill>
                  <a:srgbClr val="FF0000"/>
                </a:solidFill>
              </a:rPr>
              <a:t>D.DepartmentKey</a:t>
            </a:r>
            <a:endParaRPr lang="en-SG" sz="2000" dirty="0">
              <a:solidFill>
                <a:srgbClr val="FF0000"/>
              </a:solidFill>
            </a:endParaRPr>
          </a:p>
          <a:p>
            <a:r>
              <a:rPr lang="en-SG" sz="2000" dirty="0">
                <a:solidFill>
                  <a:srgbClr val="FF0000"/>
                </a:solidFill>
              </a:rPr>
              <a:t>AND		</a:t>
            </a:r>
            <a:r>
              <a:rPr lang="en-SG" sz="2000" dirty="0" err="1">
                <a:solidFill>
                  <a:srgbClr val="FF0000"/>
                </a:solidFill>
              </a:rPr>
              <a:t>R.StartDateKey</a:t>
            </a:r>
            <a:r>
              <a:rPr lang="en-SG" sz="2000" dirty="0">
                <a:solidFill>
                  <a:srgbClr val="FF0000"/>
                </a:solidFill>
              </a:rPr>
              <a:t> = </a:t>
            </a:r>
            <a:r>
              <a:rPr lang="en-SG" sz="2000" dirty="0" err="1">
                <a:solidFill>
                  <a:srgbClr val="FF0000"/>
                </a:solidFill>
              </a:rPr>
              <a:t>T.TImeKey</a:t>
            </a:r>
            <a:endParaRPr lang="en-SG" sz="2000" dirty="0">
              <a:solidFill>
                <a:srgbClr val="FF0000"/>
              </a:solidFill>
            </a:endParaRPr>
          </a:p>
          <a:p>
            <a:r>
              <a:rPr lang="en-SG" sz="2000" dirty="0">
                <a:solidFill>
                  <a:srgbClr val="FF0000"/>
                </a:solidFill>
              </a:rPr>
              <a:t>AND		Year = ‘2012’</a:t>
            </a:r>
          </a:p>
          <a:p>
            <a:r>
              <a:rPr lang="en-SG" sz="2000" dirty="0">
                <a:solidFill>
                  <a:srgbClr val="FF0000"/>
                </a:solidFill>
              </a:rPr>
              <a:t>AND		</a:t>
            </a:r>
            <a:r>
              <a:rPr lang="en-SG" sz="2000" dirty="0" err="1">
                <a:solidFill>
                  <a:srgbClr val="FF0000"/>
                </a:solidFill>
              </a:rPr>
              <a:t>R.AgencyKey</a:t>
            </a:r>
            <a:r>
              <a:rPr lang="en-SG" sz="2000" dirty="0">
                <a:solidFill>
                  <a:srgbClr val="FF0000"/>
                </a:solidFill>
              </a:rPr>
              <a:t> = </a:t>
            </a:r>
            <a:r>
              <a:rPr lang="en-SG" sz="2000" dirty="0" err="1">
                <a:solidFill>
                  <a:srgbClr val="FF0000"/>
                </a:solidFill>
              </a:rPr>
              <a:t>F.AgencyKey</a:t>
            </a:r>
            <a:endParaRPr lang="en-SG" sz="2000" dirty="0">
              <a:solidFill>
                <a:srgbClr val="FF0000"/>
              </a:solidFill>
            </a:endParaRPr>
          </a:p>
          <a:p>
            <a:r>
              <a:rPr lang="en-SG" sz="2000" dirty="0">
                <a:solidFill>
                  <a:srgbClr val="FF0000"/>
                </a:solidFill>
              </a:rPr>
              <a:t>GROUP BY	</a:t>
            </a:r>
            <a:r>
              <a:rPr lang="en-SG" sz="2000" dirty="0" err="1">
                <a:solidFill>
                  <a:srgbClr val="FF0000"/>
                </a:solidFill>
              </a:rPr>
              <a:t>DepartmentName</a:t>
            </a:r>
            <a:r>
              <a:rPr lang="en-SG" sz="2000" dirty="0">
                <a:solidFill>
                  <a:srgbClr val="FF0000"/>
                </a:solidFill>
              </a:rPr>
              <a:t>, </a:t>
            </a:r>
            <a:r>
              <a:rPr lang="en-SG" sz="2000" dirty="0" err="1">
                <a:solidFill>
                  <a:srgbClr val="FF0000"/>
                </a:solidFill>
              </a:rPr>
              <a:t>AgencyName</a:t>
            </a:r>
            <a:r>
              <a:rPr lang="en-SG" sz="2000" dirty="0">
                <a:solidFill>
                  <a:srgbClr val="FF0000"/>
                </a:solidFill>
              </a:rPr>
              <a:t>;</a:t>
            </a:r>
          </a:p>
        </p:txBody>
      </p:sp>
    </p:spTree>
    <p:extLst>
      <p:ext uri="{BB962C8B-B14F-4D97-AF65-F5344CB8AC3E}">
        <p14:creationId xmlns:p14="http://schemas.microsoft.com/office/powerpoint/2010/main" val="67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F75F-4021-4533-94F4-63EDE94D6628}"/>
              </a:ext>
            </a:extLst>
          </p:cNvPr>
          <p:cNvSpPr>
            <a:spLocks noGrp="1"/>
          </p:cNvSpPr>
          <p:nvPr>
            <p:ph type="title"/>
          </p:nvPr>
        </p:nvSpPr>
        <p:spPr/>
        <p:txBody>
          <a:bodyPr/>
          <a:lstStyle/>
          <a:p>
            <a:r>
              <a:rPr lang="en-SG" dirty="0"/>
              <a:t>An example of star schema</a:t>
            </a:r>
          </a:p>
        </p:txBody>
      </p:sp>
      <p:pic>
        <p:nvPicPr>
          <p:cNvPr id="7" name="Content Placeholder 6">
            <a:extLst>
              <a:ext uri="{FF2B5EF4-FFF2-40B4-BE49-F238E27FC236}">
                <a16:creationId xmlns:a16="http://schemas.microsoft.com/office/drawing/2014/main" id="{ACCDA28C-75E8-45CF-A488-E01551AA1E5E}"/>
              </a:ext>
            </a:extLst>
          </p:cNvPr>
          <p:cNvPicPr>
            <a:picLocks noGrp="1" noChangeAspect="1"/>
          </p:cNvPicPr>
          <p:nvPr>
            <p:ph idx="1"/>
          </p:nvPr>
        </p:nvPicPr>
        <p:blipFill>
          <a:blip r:embed="rId2"/>
          <a:stretch>
            <a:fillRect/>
          </a:stretch>
        </p:blipFill>
        <p:spPr>
          <a:xfrm>
            <a:off x="1504809" y="1506071"/>
            <a:ext cx="6134381" cy="5051151"/>
          </a:xfrm>
          <a:prstGeom prst="rect">
            <a:avLst/>
          </a:prstGeom>
        </p:spPr>
      </p:pic>
      <p:sp>
        <p:nvSpPr>
          <p:cNvPr id="4" name="Date Placeholder 3">
            <a:extLst>
              <a:ext uri="{FF2B5EF4-FFF2-40B4-BE49-F238E27FC236}">
                <a16:creationId xmlns:a16="http://schemas.microsoft.com/office/drawing/2014/main" id="{6FA7100C-3A3D-40E5-9BCD-C0BA2E4B0116}"/>
              </a:ext>
            </a:extLst>
          </p:cNvPr>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a:extLst>
              <a:ext uri="{FF2B5EF4-FFF2-40B4-BE49-F238E27FC236}">
                <a16:creationId xmlns:a16="http://schemas.microsoft.com/office/drawing/2014/main" id="{11189046-97DE-4347-A5E6-1784D4CEE881}"/>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C324348F-212F-4D7B-8DF0-9EE8F0BA3B6C}"/>
              </a:ext>
            </a:extLst>
          </p:cNvPr>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126109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651D-6936-4C00-A1D4-62C39B6E1D9C}"/>
              </a:ext>
            </a:extLst>
          </p:cNvPr>
          <p:cNvSpPr>
            <a:spLocks noGrp="1"/>
          </p:cNvSpPr>
          <p:nvPr>
            <p:ph type="title"/>
          </p:nvPr>
        </p:nvSpPr>
        <p:spPr/>
        <p:txBody>
          <a:bodyPr>
            <a:normAutofit fontScale="90000"/>
          </a:bodyPr>
          <a:lstStyle/>
          <a:p>
            <a:r>
              <a:rPr lang="en-SG" dirty="0"/>
              <a:t>Relational Data Warehouse Design – Snowflake Schema</a:t>
            </a:r>
          </a:p>
        </p:txBody>
      </p:sp>
      <p:sp>
        <p:nvSpPr>
          <p:cNvPr id="3" name="Content Placeholder 2">
            <a:extLst>
              <a:ext uri="{FF2B5EF4-FFF2-40B4-BE49-F238E27FC236}">
                <a16:creationId xmlns:a16="http://schemas.microsoft.com/office/drawing/2014/main" id="{E898DA55-5980-4F25-9FD6-663C3F5557A4}"/>
              </a:ext>
            </a:extLst>
          </p:cNvPr>
          <p:cNvSpPr>
            <a:spLocks noGrp="1"/>
          </p:cNvSpPr>
          <p:nvPr>
            <p:ph idx="1"/>
          </p:nvPr>
        </p:nvSpPr>
        <p:spPr/>
        <p:txBody>
          <a:bodyPr>
            <a:normAutofit/>
          </a:bodyPr>
          <a:lstStyle/>
          <a:p>
            <a:pPr marL="514350" indent="-514350">
              <a:buFont typeface="+mj-lt"/>
              <a:buAutoNum type="romanLcPeriod" startAt="2"/>
            </a:pPr>
            <a:r>
              <a:rPr lang="en-SG" sz="2800" dirty="0"/>
              <a:t>Snowflake schema – Snowflake schema is similar to star schema except that the dimension tables are normalized to avoid redundancy. The fact that the dimension tables are normalized, the performance may be degraded because of </a:t>
            </a:r>
            <a:r>
              <a:rPr lang="en-SG" sz="2800" dirty="0" err="1"/>
              <a:t>cartesient</a:t>
            </a:r>
            <a:r>
              <a:rPr lang="en-SG" sz="2800" dirty="0"/>
              <a:t> product.</a:t>
            </a:r>
          </a:p>
        </p:txBody>
      </p:sp>
      <p:sp>
        <p:nvSpPr>
          <p:cNvPr id="4" name="Date Placeholder 3">
            <a:extLst>
              <a:ext uri="{FF2B5EF4-FFF2-40B4-BE49-F238E27FC236}">
                <a16:creationId xmlns:a16="http://schemas.microsoft.com/office/drawing/2014/main" id="{054F831B-4220-4759-AA16-0E473FAFD4FD}"/>
              </a:ext>
            </a:extLst>
          </p:cNvPr>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a:extLst>
              <a:ext uri="{FF2B5EF4-FFF2-40B4-BE49-F238E27FC236}">
                <a16:creationId xmlns:a16="http://schemas.microsoft.com/office/drawing/2014/main" id="{D4E95645-2737-4C2D-93B5-0F75ABDA1C13}"/>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1722B4CD-8027-48B6-A71C-E9BBBF2302D0}"/>
              </a:ext>
            </a:extLst>
          </p:cNvPr>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296207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8C60-A30C-4BA9-BD0D-A17094BB6B55}"/>
              </a:ext>
            </a:extLst>
          </p:cNvPr>
          <p:cNvSpPr>
            <a:spLocks noGrp="1"/>
          </p:cNvSpPr>
          <p:nvPr>
            <p:ph type="title"/>
          </p:nvPr>
        </p:nvSpPr>
        <p:spPr/>
        <p:txBody>
          <a:bodyPr/>
          <a:lstStyle/>
          <a:p>
            <a:r>
              <a:rPr lang="en-SG" dirty="0"/>
              <a:t>An example of a snowflake schema</a:t>
            </a:r>
          </a:p>
        </p:txBody>
      </p:sp>
      <p:pic>
        <p:nvPicPr>
          <p:cNvPr id="7" name="Content Placeholder 6">
            <a:extLst>
              <a:ext uri="{FF2B5EF4-FFF2-40B4-BE49-F238E27FC236}">
                <a16:creationId xmlns:a16="http://schemas.microsoft.com/office/drawing/2014/main" id="{A4B269D0-176E-47BF-B60F-E9FBCE6EB77E}"/>
              </a:ext>
            </a:extLst>
          </p:cNvPr>
          <p:cNvPicPr>
            <a:picLocks noGrp="1" noChangeAspect="1"/>
          </p:cNvPicPr>
          <p:nvPr>
            <p:ph idx="1"/>
          </p:nvPr>
        </p:nvPicPr>
        <p:blipFill>
          <a:blip r:embed="rId2"/>
          <a:stretch>
            <a:fillRect/>
          </a:stretch>
        </p:blipFill>
        <p:spPr>
          <a:xfrm>
            <a:off x="2370184" y="1488140"/>
            <a:ext cx="4403632" cy="5023069"/>
          </a:xfrm>
          <a:prstGeom prst="rect">
            <a:avLst/>
          </a:prstGeom>
        </p:spPr>
      </p:pic>
      <p:sp>
        <p:nvSpPr>
          <p:cNvPr id="4" name="Date Placeholder 3">
            <a:extLst>
              <a:ext uri="{FF2B5EF4-FFF2-40B4-BE49-F238E27FC236}">
                <a16:creationId xmlns:a16="http://schemas.microsoft.com/office/drawing/2014/main" id="{9BF4D4BC-7C7E-456B-844B-7C1D3C210F5A}"/>
              </a:ext>
            </a:extLst>
          </p:cNvPr>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a:extLst>
              <a:ext uri="{FF2B5EF4-FFF2-40B4-BE49-F238E27FC236}">
                <a16:creationId xmlns:a16="http://schemas.microsoft.com/office/drawing/2014/main" id="{C71A103B-3322-483F-99BD-A5B1A6BAEA2C}"/>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B7812727-20C6-41A1-8AB5-A5CEAE3ACD97}"/>
              </a:ext>
            </a:extLst>
          </p:cNvPr>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181114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5ECB-FD6B-452D-9854-FA9998825444}"/>
              </a:ext>
            </a:extLst>
          </p:cNvPr>
          <p:cNvSpPr>
            <a:spLocks noGrp="1"/>
          </p:cNvSpPr>
          <p:nvPr>
            <p:ph type="title"/>
          </p:nvPr>
        </p:nvSpPr>
        <p:spPr/>
        <p:txBody>
          <a:bodyPr>
            <a:normAutofit fontScale="90000"/>
          </a:bodyPr>
          <a:lstStyle/>
          <a:p>
            <a:r>
              <a:rPr lang="en-SG" dirty="0"/>
              <a:t>Relational Data Warehouse Design – </a:t>
            </a:r>
            <a:r>
              <a:rPr lang="en-SG" dirty="0" err="1"/>
              <a:t>Starflake</a:t>
            </a:r>
            <a:r>
              <a:rPr lang="en-SG" dirty="0"/>
              <a:t> Schema</a:t>
            </a:r>
          </a:p>
        </p:txBody>
      </p:sp>
      <p:sp>
        <p:nvSpPr>
          <p:cNvPr id="3" name="Content Placeholder 2">
            <a:extLst>
              <a:ext uri="{FF2B5EF4-FFF2-40B4-BE49-F238E27FC236}">
                <a16:creationId xmlns:a16="http://schemas.microsoft.com/office/drawing/2014/main" id="{52172383-EC7F-417F-A639-227AD9C33927}"/>
              </a:ext>
            </a:extLst>
          </p:cNvPr>
          <p:cNvSpPr>
            <a:spLocks noGrp="1"/>
          </p:cNvSpPr>
          <p:nvPr>
            <p:ph idx="1"/>
          </p:nvPr>
        </p:nvSpPr>
        <p:spPr/>
        <p:txBody>
          <a:bodyPr>
            <a:normAutofit/>
          </a:bodyPr>
          <a:lstStyle/>
          <a:p>
            <a:pPr marL="514350" indent="-514350">
              <a:buFont typeface="+mj-lt"/>
              <a:buAutoNum type="romanLcPeriod" startAt="3"/>
            </a:pPr>
            <a:r>
              <a:rPr lang="en-SG" sz="2800" dirty="0" err="1"/>
              <a:t>Starflake</a:t>
            </a:r>
            <a:r>
              <a:rPr lang="en-SG" sz="2800" dirty="0"/>
              <a:t> schema – A </a:t>
            </a:r>
            <a:r>
              <a:rPr lang="en-SG" sz="2800" dirty="0" err="1"/>
              <a:t>starflake</a:t>
            </a:r>
            <a:r>
              <a:rPr lang="en-SG" sz="2800" dirty="0"/>
              <a:t> schema is a combination of start schema and a snowflake schema, that is, some of the dimension tables are normalized while some are not.</a:t>
            </a:r>
          </a:p>
        </p:txBody>
      </p:sp>
      <p:sp>
        <p:nvSpPr>
          <p:cNvPr id="4" name="Date Placeholder 3">
            <a:extLst>
              <a:ext uri="{FF2B5EF4-FFF2-40B4-BE49-F238E27FC236}">
                <a16:creationId xmlns:a16="http://schemas.microsoft.com/office/drawing/2014/main" id="{47C88CF2-AF80-4B64-BA12-B50AEB68510A}"/>
              </a:ext>
            </a:extLst>
          </p:cNvPr>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a:extLst>
              <a:ext uri="{FF2B5EF4-FFF2-40B4-BE49-F238E27FC236}">
                <a16:creationId xmlns:a16="http://schemas.microsoft.com/office/drawing/2014/main" id="{64A5ECB4-3CE0-4BF1-9E15-F55B2CAB4030}"/>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A689E827-242C-4DBC-8333-A1FC61E0F099}"/>
              </a:ext>
            </a:extLst>
          </p:cNvPr>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24573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4BF6-D4AA-46DC-AF1F-D32FC946A533}"/>
              </a:ext>
            </a:extLst>
          </p:cNvPr>
          <p:cNvSpPr>
            <a:spLocks noGrp="1"/>
          </p:cNvSpPr>
          <p:nvPr>
            <p:ph type="title"/>
          </p:nvPr>
        </p:nvSpPr>
        <p:spPr/>
        <p:txBody>
          <a:bodyPr/>
          <a:lstStyle/>
          <a:p>
            <a:r>
              <a:rPr lang="en-SG" dirty="0"/>
              <a:t>An example of a </a:t>
            </a:r>
            <a:r>
              <a:rPr lang="en-SG" dirty="0" err="1"/>
              <a:t>starflake</a:t>
            </a:r>
            <a:r>
              <a:rPr lang="en-SG" dirty="0"/>
              <a:t> schema</a:t>
            </a:r>
          </a:p>
        </p:txBody>
      </p:sp>
      <p:pic>
        <p:nvPicPr>
          <p:cNvPr id="8" name="Content Placeholder 7" descr="A screenshot of a cell phone&#10;&#10;Description generated with very high confidence">
            <a:extLst>
              <a:ext uri="{FF2B5EF4-FFF2-40B4-BE49-F238E27FC236}">
                <a16:creationId xmlns:a16="http://schemas.microsoft.com/office/drawing/2014/main" id="{BCDAD48D-335C-4026-83C1-87FC09090B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450" y="1453731"/>
            <a:ext cx="4901100" cy="5168855"/>
          </a:xfrm>
        </p:spPr>
      </p:pic>
      <p:sp>
        <p:nvSpPr>
          <p:cNvPr id="4" name="Date Placeholder 3">
            <a:extLst>
              <a:ext uri="{FF2B5EF4-FFF2-40B4-BE49-F238E27FC236}">
                <a16:creationId xmlns:a16="http://schemas.microsoft.com/office/drawing/2014/main" id="{85499249-23EC-4777-870B-3781DF6C4735}"/>
              </a:ext>
            </a:extLst>
          </p:cNvPr>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a:extLst>
              <a:ext uri="{FF2B5EF4-FFF2-40B4-BE49-F238E27FC236}">
                <a16:creationId xmlns:a16="http://schemas.microsoft.com/office/drawing/2014/main" id="{D60AB739-A926-464F-BBF6-1DB7C2557F85}"/>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15665EA1-A8F0-4901-AF9E-17C131B19207}"/>
              </a:ext>
            </a:extLst>
          </p:cNvPr>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159115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F0D5-A66A-4661-8CE4-1E7F652687F8}"/>
              </a:ext>
            </a:extLst>
          </p:cNvPr>
          <p:cNvSpPr>
            <a:spLocks noGrp="1"/>
          </p:cNvSpPr>
          <p:nvPr>
            <p:ph type="title"/>
          </p:nvPr>
        </p:nvSpPr>
        <p:spPr/>
        <p:txBody>
          <a:bodyPr>
            <a:normAutofit fontScale="90000"/>
          </a:bodyPr>
          <a:lstStyle/>
          <a:p>
            <a:r>
              <a:rPr lang="en-SG" dirty="0"/>
              <a:t>Relational Data Warehouse Design – Constellation Schema</a:t>
            </a:r>
          </a:p>
        </p:txBody>
      </p:sp>
      <p:sp>
        <p:nvSpPr>
          <p:cNvPr id="3" name="Content Placeholder 2">
            <a:extLst>
              <a:ext uri="{FF2B5EF4-FFF2-40B4-BE49-F238E27FC236}">
                <a16:creationId xmlns:a16="http://schemas.microsoft.com/office/drawing/2014/main" id="{4E30B917-5A53-4D5B-A2E0-1B691326DDB5}"/>
              </a:ext>
            </a:extLst>
          </p:cNvPr>
          <p:cNvSpPr>
            <a:spLocks noGrp="1"/>
          </p:cNvSpPr>
          <p:nvPr>
            <p:ph idx="1"/>
          </p:nvPr>
        </p:nvSpPr>
        <p:spPr/>
        <p:txBody>
          <a:bodyPr>
            <a:normAutofit/>
          </a:bodyPr>
          <a:lstStyle/>
          <a:p>
            <a:pPr marL="514350" indent="-514350">
              <a:buFont typeface="+mj-lt"/>
              <a:buAutoNum type="romanLcPeriod" startAt="4"/>
            </a:pPr>
            <a:r>
              <a:rPr lang="en-SG" sz="2800" dirty="0"/>
              <a:t>Constellation schema – Constellation schema consists of multiple fact tables that share dimension tables. </a:t>
            </a:r>
          </a:p>
        </p:txBody>
      </p:sp>
      <p:sp>
        <p:nvSpPr>
          <p:cNvPr id="4" name="Date Placeholder 3">
            <a:extLst>
              <a:ext uri="{FF2B5EF4-FFF2-40B4-BE49-F238E27FC236}">
                <a16:creationId xmlns:a16="http://schemas.microsoft.com/office/drawing/2014/main" id="{77E6F8E5-9AD6-48D0-B06F-5C515D67DC00}"/>
              </a:ext>
            </a:extLst>
          </p:cNvPr>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a:extLst>
              <a:ext uri="{FF2B5EF4-FFF2-40B4-BE49-F238E27FC236}">
                <a16:creationId xmlns:a16="http://schemas.microsoft.com/office/drawing/2014/main" id="{1900F1C0-9010-4C8F-810C-3A687A949DD5}"/>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E4D25CC5-EA48-4CA7-81A1-56CFBA1D5042}"/>
              </a:ext>
            </a:extLst>
          </p:cNvPr>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306279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AA1B-9F24-4F78-9FE4-3B5A5DC9CF34}"/>
              </a:ext>
            </a:extLst>
          </p:cNvPr>
          <p:cNvSpPr>
            <a:spLocks noGrp="1"/>
          </p:cNvSpPr>
          <p:nvPr>
            <p:ph type="title"/>
          </p:nvPr>
        </p:nvSpPr>
        <p:spPr/>
        <p:txBody>
          <a:bodyPr>
            <a:normAutofit fontScale="90000"/>
          </a:bodyPr>
          <a:lstStyle/>
          <a:p>
            <a:r>
              <a:rPr lang="en-SG" dirty="0"/>
              <a:t>An example of a constellation schema</a:t>
            </a:r>
          </a:p>
        </p:txBody>
      </p:sp>
      <p:pic>
        <p:nvPicPr>
          <p:cNvPr id="7" name="Content Placeholder 6">
            <a:extLst>
              <a:ext uri="{FF2B5EF4-FFF2-40B4-BE49-F238E27FC236}">
                <a16:creationId xmlns:a16="http://schemas.microsoft.com/office/drawing/2014/main" id="{7FD19A5B-3B41-4A3F-B9ED-D11287BCBF28}"/>
              </a:ext>
            </a:extLst>
          </p:cNvPr>
          <p:cNvPicPr>
            <a:picLocks noGrp="1" noChangeAspect="1"/>
          </p:cNvPicPr>
          <p:nvPr>
            <p:ph idx="1"/>
          </p:nvPr>
        </p:nvPicPr>
        <p:blipFill>
          <a:blip r:embed="rId2"/>
          <a:stretch>
            <a:fillRect/>
          </a:stretch>
        </p:blipFill>
        <p:spPr>
          <a:xfrm>
            <a:off x="1163731" y="1524000"/>
            <a:ext cx="6816538" cy="5054440"/>
          </a:xfrm>
          <a:prstGeom prst="rect">
            <a:avLst/>
          </a:prstGeom>
        </p:spPr>
      </p:pic>
      <p:sp>
        <p:nvSpPr>
          <p:cNvPr id="4" name="Date Placeholder 3">
            <a:extLst>
              <a:ext uri="{FF2B5EF4-FFF2-40B4-BE49-F238E27FC236}">
                <a16:creationId xmlns:a16="http://schemas.microsoft.com/office/drawing/2014/main" id="{DA069E68-98DF-4696-9C06-15A5E07E9BB6}"/>
              </a:ext>
            </a:extLst>
          </p:cNvPr>
          <p:cNvSpPr>
            <a:spLocks noGrp="1"/>
          </p:cNvSpPr>
          <p:nvPr>
            <p:ph type="dt" sz="half" idx="10"/>
          </p:nvPr>
        </p:nvSpPr>
        <p:spPr/>
        <p:txBody>
          <a:bodyPr/>
          <a:lstStyle/>
          <a:p>
            <a:fld id="{467C0E58-8010-5149-9DD9-2F34F43273BE}" type="datetime2">
              <a:rPr lang="en-US" smtClean="0"/>
              <a:t>Monday, April 29, 2019</a:t>
            </a:fld>
            <a:endParaRPr lang="en-US"/>
          </a:p>
        </p:txBody>
      </p:sp>
      <p:sp>
        <p:nvSpPr>
          <p:cNvPr id="5" name="Footer Placeholder 4">
            <a:extLst>
              <a:ext uri="{FF2B5EF4-FFF2-40B4-BE49-F238E27FC236}">
                <a16:creationId xmlns:a16="http://schemas.microsoft.com/office/drawing/2014/main" id="{D7DE9EC6-7C9D-4EB4-B510-25B6B1FA62CB}"/>
              </a:ext>
            </a:extLst>
          </p:cNvPr>
          <p:cNvSpPr>
            <a:spLocks noGrp="1"/>
          </p:cNvSpPr>
          <p:nvPr>
            <p:ph type="ftr" sz="quarter" idx="11"/>
          </p:nvPr>
        </p:nvSpPr>
        <p:spPr/>
        <p:txBody>
          <a:bodyPr/>
          <a:lstStyle/>
          <a:p>
            <a:pPr algn="r"/>
            <a:r>
              <a:rPr lang="en-US"/>
              <a:t>CSCI203 - Algorithms and Data Structures</a:t>
            </a:r>
            <a:endParaRPr lang="en-US" dirty="0"/>
          </a:p>
        </p:txBody>
      </p:sp>
      <p:sp>
        <p:nvSpPr>
          <p:cNvPr id="6" name="Slide Number Placeholder 5">
            <a:extLst>
              <a:ext uri="{FF2B5EF4-FFF2-40B4-BE49-F238E27FC236}">
                <a16:creationId xmlns:a16="http://schemas.microsoft.com/office/drawing/2014/main" id="{4107341E-6B4E-4AAF-8759-A2057D750919}"/>
              </a:ext>
            </a:extLst>
          </p:cNvPr>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4069824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5081</TotalTime>
  <Words>972</Words>
  <Application>Microsoft Office PowerPoint</Application>
  <PresentationFormat>On-screen Show (4:3)</PresentationFormat>
  <Paragraphs>226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Bookman Old Style</vt:lpstr>
      <vt:lpstr>Calibri</vt:lpstr>
      <vt:lpstr>Clarity</vt:lpstr>
      <vt:lpstr>ISIT312 – Big Data Management</vt:lpstr>
      <vt:lpstr>Relational Data Warehouse Design – Star Schema</vt:lpstr>
      <vt:lpstr>An example of star schema</vt:lpstr>
      <vt:lpstr>Relational Data Warehouse Design – Snowflake Schema</vt:lpstr>
      <vt:lpstr>An example of a snowflake schema</vt:lpstr>
      <vt:lpstr>Relational Data Warehouse Design – Starflake Schema</vt:lpstr>
      <vt:lpstr>An example of a starflake schema</vt:lpstr>
      <vt:lpstr>Relational Data Warehouse Design – Constellation Schema</vt:lpstr>
      <vt:lpstr>An example of a constellation schema</vt:lpstr>
      <vt:lpstr>PowerPoint Presentation</vt:lpstr>
      <vt:lpstr>Conceptual Warehouse Design</vt:lpstr>
      <vt:lpstr>Conceptual Warehouse Design</vt:lpstr>
      <vt:lpstr>Conceptual Warehouse Design</vt:lpstr>
      <vt:lpstr>Identify the entity</vt:lpstr>
      <vt:lpstr>Identify the hierarchy</vt:lpstr>
      <vt:lpstr>Identify the dimension and measures</vt:lpstr>
      <vt:lpstr>PowerPoint Presentation</vt:lpstr>
      <vt:lpstr>PowerPoint Presentation</vt:lpstr>
      <vt:lpstr>Constellation Schema</vt:lpstr>
      <vt:lpstr>Constellation Schema</vt:lpstr>
      <vt:lpstr>PowerPoint Presentation</vt:lpstr>
      <vt:lpstr>Queries</vt:lpstr>
      <vt:lpstr>Queries</vt:lpstr>
      <vt:lpstr>Queries</vt:lpstr>
      <vt:lpstr>Queries</vt:lpstr>
      <vt:lpstr>Queries</vt:lpstr>
    </vt:vector>
  </TitlesOfParts>
  <Company>Home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Sionggo Japit</dc:creator>
  <cp:lastModifiedBy>user</cp:lastModifiedBy>
  <cp:revision>123</cp:revision>
  <dcterms:created xsi:type="dcterms:W3CDTF">2012-04-03T16:10:45Z</dcterms:created>
  <dcterms:modified xsi:type="dcterms:W3CDTF">2019-04-29T05:47:43Z</dcterms:modified>
</cp:coreProperties>
</file>