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49"/>
  </p:normalViewPr>
  <p:slideViewPr>
    <p:cSldViewPr snapToGrid="0">
      <p:cViewPr varScale="1">
        <p:scale>
          <a:sx n="102" d="100"/>
          <a:sy n="102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AA304-12F2-42B9-8FB6-BC237E0FE713}" type="datetimeFigureOut">
              <a:rPr lang="pt-PT" smtClean="0"/>
              <a:t>14/04/24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A8A01-92A8-424F-BBC8-7538C27C73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701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91538-B42C-1D4C-2CB4-93F261240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D24688-8376-6699-3C5E-B9C752D48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166C0A-BF28-D88D-AFB9-060F6AEB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F693-CC06-4443-89BE-5F46635796E9}" type="datetime1">
              <a:rPr lang="pt-PT" smtClean="0"/>
              <a:t>14/04/24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3AF5AE7-8B72-0B79-386C-8C903BBB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F2C2FDF-9112-39C3-5ADC-C4CAC8E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96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0FFCE-0E6E-4C2A-2149-25E10939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002B04C-73D8-A4B7-146F-CA101F96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91E871-565B-1CC7-48A7-A3FA903E1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9975-330B-4B8A-8D9D-C9A51F1B8247}" type="datetime1">
              <a:rPr lang="pt-PT" smtClean="0"/>
              <a:t>14/04/24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FC3DCD-9B3A-C209-C8D2-824ECC47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96A340-C80D-67E4-BFF5-317DD6B6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410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38E5BA-6C38-C586-CC17-CF57ED458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3BAD3DD-CF00-DB87-CCFC-2D2BDAABB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A3A4CD-E557-BBDA-5452-63034900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9609D-565C-4EC2-85C0-AF7646186FAB}" type="datetime1">
              <a:rPr lang="pt-PT" smtClean="0"/>
              <a:t>14/04/24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8A0A5F-0997-258D-7A10-FB9BA314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8D0B1ED-4CE9-D3BB-AD94-C2F809B1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4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B412D-E4BD-EB57-B931-0F9D471A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54483F-3783-A49C-1C07-556AA6D9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F644DD7-A906-F0DA-944D-9C6B35E0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7826E-07BD-4B03-AC97-20FC531AD1DC}" type="datetime1">
              <a:rPr lang="pt-PT" smtClean="0"/>
              <a:t>14/04/24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39B20C-F3E9-B94A-7E28-933AA02A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1158179-43CA-C605-752E-711F73ED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BA351-1CE7-33B3-796B-8A460629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272CFD0-BA77-E5AA-618F-0C1D4D6B5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69F6DA-0369-455E-49C1-3479D2B6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6D5A-E4F0-4521-A987-3855962A0E02}" type="datetime1">
              <a:rPr lang="pt-PT" smtClean="0"/>
              <a:t>14/04/24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6A3D04-2B90-84CD-0DA2-FE6B381F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D33E07-05C6-EFB1-EE92-CCC2634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518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DAF02-46A1-90EF-D335-4F2EAE10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6D56B-CB43-B6D5-6AF5-50E1E1C6E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5122CA-B50D-F93E-CCB5-93EA70F86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5700F0-9973-7C01-2C18-BD1E32AE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3B298-FAF3-490D-8FBB-360BF3834ED2}" type="datetime1">
              <a:rPr lang="pt-PT" smtClean="0"/>
              <a:t>14/04/24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79EA49-BA94-51AB-D21B-5AB33D1B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D37BD3-AB1F-3B78-7FCC-15168AB3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721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EE4F5-C8FC-B5ED-3D9B-797A1500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2C73100-9F61-6654-45DF-4E4D3C15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5D6EAEB-479E-8E98-F0A2-2805D1C0B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FE11589-A24E-2845-CE33-66616E8AF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BE8EBA6-9E2C-C690-93B9-25CC6B7DA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988B67E-6F86-B863-9C8C-FC4635E2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2D3A-2338-441A-B31C-3ADE2BA7DA1A}" type="datetime1">
              <a:rPr lang="pt-PT" smtClean="0"/>
              <a:t>14/04/24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8326D6-4A62-9E32-4BF5-510CCB75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9FC4FA9-A018-18DC-E7E3-EB8D3031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13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374C1-7338-5C4E-2317-09D55FFC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0CD3371-CB35-5FBF-DDC9-3ED6CF75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E040-775F-438E-AA86-5216FFA7D6AB}" type="datetime1">
              <a:rPr lang="pt-PT" smtClean="0"/>
              <a:t>14/04/24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0992345-BBEE-17F6-6E25-5AC6F459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D65B323-9BDD-FC03-F126-B044074A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900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C339241-F6FC-ABA4-01D4-00280CD0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5FC2-F04F-44C7-8DF9-481B366952A3}" type="datetime1">
              <a:rPr lang="pt-PT" smtClean="0"/>
              <a:t>14/04/24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F019E97-1283-13F3-A5A0-DED9EBBD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3D7415-0D62-7E6C-2329-E97B08E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774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0F3B1-1140-6099-5991-7194613F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1CFC60-1A01-4666-2729-31147713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E8EE983-16CE-8733-0B13-06A9EB07A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8BC5A3-0861-F177-705D-E9589EA4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8A68D-B342-4EF7-BC83-09EE7E2AA833}" type="datetime1">
              <a:rPr lang="pt-PT" smtClean="0"/>
              <a:t>14/04/24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CFE7B5-2B72-C95D-DDC1-5ADED5AE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1D1163-12B6-A565-78FE-71DE99CB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127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578A7-3AC5-4B2B-03D3-7F7FBE52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1B5F607-D820-1100-FA88-8C96D3DEF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C6C4DE9-68AA-B266-52A9-8C60C0244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6C05474-A9B6-54A1-A709-0A91F1FC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2891F-A438-40B5-8FAC-A6A22D3CA265}" type="datetime1">
              <a:rPr lang="pt-PT" smtClean="0"/>
              <a:t>14/04/24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AB2FA0-71E0-2E41-D702-8929D345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3F6705C-2DE2-A5B0-BA0F-53896C17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892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10FFA13-5327-9954-F963-07E912C0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B4873E0-AB66-0CA9-032D-DFEAC816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667B79-CB36-663D-F537-99E0AFB2E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54B39-8C5D-4DC3-BD08-04C1F0444C85}" type="datetime1">
              <a:rPr lang="pt-PT" smtClean="0"/>
              <a:t>14/04/24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79CEF7-AF8E-27FE-B09B-8F5C63CAF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0ACD16A-0EB5-0160-B415-4BD8B2618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C92FC1-BA1F-4A92-8144-14B80468215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10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11E65-4D2B-4A5F-9DB9-619B4638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6" y="2130540"/>
            <a:ext cx="10036628" cy="1152751"/>
          </a:xfrm>
        </p:spPr>
        <p:txBody>
          <a:bodyPr>
            <a:normAutofit fontScale="90000"/>
          </a:bodyPr>
          <a:lstStyle/>
          <a:p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Spider Line 4 – Trabalho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B291EF-FD29-F654-F601-00B0F899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1101"/>
            <a:ext cx="9144000" cy="636361"/>
          </a:xfrm>
        </p:spPr>
        <p:txBody>
          <a:bodyPr>
            <a:normAutofit/>
          </a:bodyPr>
          <a:lstStyle/>
          <a:p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Tema 2B – Grupo 3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F950087-6CFB-13AD-8513-0D96CBD5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7687" y="6220731"/>
            <a:ext cx="9829798" cy="636361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pt-PT" sz="1400" b="1" dirty="0">
                <a:solidFill>
                  <a:schemeClr val="tx1"/>
                </a:solidFill>
              </a:rPr>
              <a:t>Elementos de Inteligência Artificial e Ciência de Dados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3D0692C-7E35-0FCB-A94B-EC326BB6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1</a:t>
            </a:fld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074D33-5B58-351B-731F-E2A66620528F}"/>
              </a:ext>
            </a:extLst>
          </p:cNvPr>
          <p:cNvSpPr txBox="1"/>
          <p:nvPr/>
        </p:nvSpPr>
        <p:spPr>
          <a:xfrm>
            <a:off x="8120743" y="4593771"/>
            <a:ext cx="3233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Francisco Carqueija</a:t>
            </a:r>
          </a:p>
          <a:p>
            <a:r>
              <a:rPr lang="pt-PT" dirty="0"/>
              <a:t>Simão Gomes</a:t>
            </a:r>
          </a:p>
          <a:p>
            <a:r>
              <a:rPr lang="pt-PT" dirty="0"/>
              <a:t>Tomás Martins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C7EE80-8A73-005B-5646-E8EC8F015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3" y="4137931"/>
            <a:ext cx="36671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0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Rodapé 1">
            <a:extLst>
              <a:ext uri="{FF2B5EF4-FFF2-40B4-BE49-F238E27FC236}">
                <a16:creationId xmlns:a16="http://schemas.microsoft.com/office/drawing/2014/main" id="{2F48E6FF-7636-0679-E809-1FECC1EF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2828" y="6269717"/>
            <a:ext cx="4963886" cy="538389"/>
          </a:xfrm>
        </p:spPr>
        <p:txBody>
          <a:bodyPr/>
          <a:lstStyle/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Inteligência Artificial e </a:t>
            </a:r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</a:p>
          <a:p>
            <a:endParaRPr lang="pt-PT" dirty="0"/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DEBAE404-0DEB-6DF6-1A16-2121B975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10</a:t>
            </a:fld>
            <a:endParaRPr lang="pt-PT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BFE6091-62C3-3FAF-82B9-3B6207926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155090"/>
              </p:ext>
            </p:extLst>
          </p:nvPr>
        </p:nvGraphicFramePr>
        <p:xfrm>
          <a:off x="2406116" y="1627317"/>
          <a:ext cx="7379767" cy="3603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9845">
                  <a:extLst>
                    <a:ext uri="{9D8B030D-6E8A-4147-A177-3AD203B41FA5}">
                      <a16:colId xmlns:a16="http://schemas.microsoft.com/office/drawing/2014/main" val="395920101"/>
                    </a:ext>
                  </a:extLst>
                </a:gridCol>
                <a:gridCol w="2459922">
                  <a:extLst>
                    <a:ext uri="{9D8B030D-6E8A-4147-A177-3AD203B41FA5}">
                      <a16:colId xmlns:a16="http://schemas.microsoft.com/office/drawing/2014/main" val="466468636"/>
                    </a:ext>
                  </a:extLst>
                </a:gridCol>
              </a:tblGrid>
              <a:tr h="891555">
                <a:tc>
                  <a:txBody>
                    <a:bodyPr/>
                    <a:lstStyle/>
                    <a:p>
                      <a:r>
                        <a:rPr lang="pt-PT" dirty="0"/>
                        <a:t>Algoritmo vs 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721"/>
                  </a:ext>
                </a:extLst>
              </a:tr>
              <a:tr h="903937">
                <a:tc>
                  <a:txBody>
                    <a:bodyPr/>
                    <a:lstStyle/>
                    <a:p>
                      <a:r>
                        <a:rPr lang="pt-PT" dirty="0"/>
                        <a:t>Minimax vs Negamax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Negamax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884515"/>
                  </a:ext>
                </a:extLst>
              </a:tr>
              <a:tr h="903937">
                <a:tc>
                  <a:txBody>
                    <a:bodyPr/>
                    <a:lstStyle/>
                    <a:p>
                      <a:r>
                        <a:rPr lang="pt-PT" dirty="0"/>
                        <a:t>Minimax vs </a:t>
                      </a:r>
                      <a:r>
                        <a:rPr lang="pt-PT" dirty="0" err="1"/>
                        <a:t>MonteCarlo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Minimax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763042"/>
                  </a:ext>
                </a:extLst>
              </a:tr>
              <a:tr h="903937">
                <a:tc>
                  <a:txBody>
                    <a:bodyPr/>
                    <a:lstStyle/>
                    <a:p>
                      <a:r>
                        <a:rPr lang="pt-PT" dirty="0"/>
                        <a:t>Negamax vs </a:t>
                      </a:r>
                      <a:r>
                        <a:rPr lang="pt-PT" dirty="0" err="1"/>
                        <a:t>MonteCarlo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Negamax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8908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263865-7A75-411E-F1CD-47FD40CFB3D2}"/>
              </a:ext>
            </a:extLst>
          </p:cNvPr>
          <p:cNvSpPr txBox="1"/>
          <p:nvPr/>
        </p:nvSpPr>
        <p:spPr>
          <a:xfrm>
            <a:off x="1837299" y="348153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We played the alorithms against each other 20 times to obtain statistical results to see which difficulty atribute to each algorithm and these were the results:</a:t>
            </a:r>
          </a:p>
        </p:txBody>
      </p:sp>
    </p:spTree>
    <p:extLst>
      <p:ext uri="{BB962C8B-B14F-4D97-AF65-F5344CB8AC3E}">
        <p14:creationId xmlns:p14="http://schemas.microsoft.com/office/powerpoint/2010/main" val="380648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D18E9D-0E73-304D-101E-EA252A26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/>
              <a:t>Spider 4 Line 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DE0F0A-9948-9546-7947-0E3DDBD64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PT" sz="2200" dirty="0"/>
              <a:t>O nosso jogo consiste numa variante do 4 em linha, no entanto tem algumas regras diferentes;</a:t>
            </a:r>
          </a:p>
          <a:p>
            <a:r>
              <a:rPr lang="pt-PT" sz="2200" dirty="0"/>
              <a:t>Apesar do objetivo ser o mesmo, colocar quatro peças seguidas na horizontal, vertical ou diagonal, apenas podemos colocar peças nas bordas do tabuleiro, ou à frente de peças já colocadas;</a:t>
            </a:r>
          </a:p>
          <a:p>
            <a:r>
              <a:rPr lang="pt-PT" sz="2200" dirty="0"/>
              <a:t>Os jogadores jogam alternadamente, até um deles conseguir alcançar o objetivo ou até o tabuleiro estar cheio;</a:t>
            </a:r>
          </a:p>
          <a:p>
            <a:r>
              <a:rPr lang="pt-PT" sz="2200" dirty="0"/>
              <a:t>A figura ao lado demonstra uma possível situação de jogo, onde o jogador que vai jogar só pode pôr peças nos quadrados com uma cruz.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A2D8553-F55D-F8B6-F0A0-4AA0F71C0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09F6FAA-09A6-94D5-3C20-43EE350F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7293BD2-B5D2-79C5-DA83-D0E52D3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C92FC1-BA1F-4A92-8144-14B804682153}" type="slidenum">
              <a:rPr lang="pt-PT" smtClean="0"/>
              <a:pPr>
                <a:spcAft>
                  <a:spcPts val="600"/>
                </a:spcAft>
              </a:pPr>
              <a:t>2</a:t>
            </a:fld>
            <a:endParaRPr lang="pt-PT"/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08B6A2E6-5581-9691-CB53-2695F18E3D9E}"/>
              </a:ext>
            </a:extLst>
          </p:cNvPr>
          <p:cNvSpPr txBox="1">
            <a:spLocks/>
          </p:cNvSpPr>
          <p:nvPr/>
        </p:nvSpPr>
        <p:spPr>
          <a:xfrm>
            <a:off x="1077687" y="6220731"/>
            <a:ext cx="9829798" cy="63636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pt-PT" sz="1400" b="1" dirty="0">
                <a:solidFill>
                  <a:schemeClr val="tx1"/>
                </a:solidFill>
              </a:rPr>
              <a:t>Elementos de Inteligência Artificial e Ciência de Dados</a:t>
            </a:r>
          </a:p>
        </p:txBody>
      </p:sp>
    </p:spTree>
    <p:extLst>
      <p:ext uri="{BB962C8B-B14F-4D97-AF65-F5344CB8AC3E}">
        <p14:creationId xmlns:p14="http://schemas.microsoft.com/office/powerpoint/2010/main" val="258696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D25448-225F-0BBD-CA46-891DD6DA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/>
              <a:t>Tabuleiro e Interface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3E1315-199B-FD46-60AF-6D880B16E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pt-PT" sz="1700" dirty="0"/>
              <a:t>Para começar, o tabuleiro de jogo pode ter cinco tamanhos diferentes, que ajudam a aumentar o nível de dificuldade de jogo. Podemos encontrar tabuleiros de tamanho 6x6, 7x7, 8x8, 9x9, 10x10;</a:t>
            </a:r>
          </a:p>
          <a:p>
            <a:r>
              <a:rPr lang="pt-PT" sz="1700" dirty="0"/>
              <a:t>As peças têm cores diferentes, vermelhas e azuis;</a:t>
            </a:r>
          </a:p>
          <a:p>
            <a:r>
              <a:rPr lang="pt-PT" sz="1700" dirty="0"/>
              <a:t>De acordo com os movimentos válidos, ou seja, os sítios onde se podem jogar as peças num determinado momento de jogo, conseguimos perceber que aparece um círculo à volta do local onde podemos jogar quando passamos pelo mesmo com o rato, o que torna mais simples perceber as várias jogadas possíveis.</a:t>
            </a:r>
          </a:p>
          <a:p>
            <a:r>
              <a:rPr lang="pt-PT" sz="1700" dirty="0"/>
              <a:t>Também podemos encontrar um menu onde é possível escolher o modo de jogo, player vs player, player vs computer e computer vs computer, sendo que nos últimos dois podemos escolher o nível de dificuldade do computador.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6A0E0F-6345-F2AF-E016-CFB46191F1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" r="5" b="5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04FB7699-C416-1A01-FAA5-3A1B716E536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6888126" y="634168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b="1" dirty="0">
                <a:solidFill>
                  <a:schemeClr val="tx1"/>
                </a:solidFill>
              </a:rPr>
              <a:t>Elementos de Inteligência Artificial e Ciência de Dados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41868B50-C034-3F81-91BF-503DFBAA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C92FC1-BA1F-4A92-8144-14B804682153}" type="slidenum">
              <a:rPr lang="pt-PT" smtClean="0"/>
              <a:pPr>
                <a:spcAft>
                  <a:spcPts val="600"/>
                </a:spcAft>
              </a:pPr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8541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43B288-2A64-29CB-819D-EF92D923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Tabuleiro e Interface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347D43-0C9A-C046-86AA-C9303B06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639" y="2019313"/>
            <a:ext cx="3779793" cy="35813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2B1C707-4A80-BBD1-C7B6-8934F3A24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8" y="2047485"/>
            <a:ext cx="3820112" cy="3581355"/>
          </a:xfrm>
          <a:prstGeom prst="rect">
            <a:avLst/>
          </a:pr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F21FBE3-74DF-247B-DBA6-08C5D1BB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8C92FC1-BA1F-4A92-8144-14B80468215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Marcador de Posição do Rodapé 3">
            <a:extLst>
              <a:ext uri="{FF2B5EF4-FFF2-40B4-BE49-F238E27FC236}">
                <a16:creationId xmlns:a16="http://schemas.microsoft.com/office/drawing/2014/main" id="{EB40424E-CA43-D00D-4C84-C34FAD69F1AA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038600" y="6241434"/>
            <a:ext cx="6694714" cy="4800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pt-P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</a:pPr>
            <a:r>
              <a:rPr lang="pt-PT" sz="1400" b="1" dirty="0">
                <a:solidFill>
                  <a:schemeClr val="tx1"/>
                </a:solidFill>
              </a:rPr>
              <a:t>Elementos de Inteligência Artificial e Ciência de Dados</a:t>
            </a:r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D5F475E1-864F-B67E-FA3A-97011338E020}"/>
              </a:ext>
            </a:extLst>
          </p:cNvPr>
          <p:cNvSpPr/>
          <p:nvPr/>
        </p:nvSpPr>
        <p:spPr>
          <a:xfrm rot="2813106">
            <a:off x="9012431" y="4400546"/>
            <a:ext cx="133563" cy="62794"/>
          </a:xfrm>
          <a:prstGeom prst="lef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8AA58B-E00D-0909-819B-F6E3CA392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223" y="2047485"/>
            <a:ext cx="3779793" cy="35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1CE1-D6A0-6DDF-D59E-90FF24EF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 de Pesquisa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D73AAE-35E5-B949-408C-025317C6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Como foi referido atrás, para a opção player vs computer e computer vs computer é possível escolher o nível da dificuldade;</a:t>
            </a:r>
          </a:p>
          <a:p>
            <a:pPr algn="just"/>
            <a:r>
              <a:rPr lang="pt-PT" sz="2400" dirty="0"/>
              <a:t>Para isso implementámos diferentes algoritmos de pesquisa, o </a:t>
            </a:r>
            <a:r>
              <a:rPr lang="pt-PT" sz="2400" dirty="0" err="1"/>
              <a:t>Minimax</a:t>
            </a:r>
            <a:r>
              <a:rPr lang="pt-PT" sz="2400" dirty="0"/>
              <a:t>, o Negamax e o Monte Carlo Tree Search. </a:t>
            </a:r>
          </a:p>
          <a:p>
            <a:pPr algn="just"/>
            <a:r>
              <a:rPr lang="pt-PT" sz="2400" dirty="0"/>
              <a:t>O </a:t>
            </a:r>
            <a:r>
              <a:rPr lang="pt-PT" sz="2400" dirty="0" err="1"/>
              <a:t>Minimax</a:t>
            </a:r>
            <a:r>
              <a:rPr lang="pt-PT" sz="2400" dirty="0"/>
              <a:t> e o </a:t>
            </a:r>
            <a:r>
              <a:rPr lang="pt-PT" sz="2400" dirty="0" err="1"/>
              <a:t>Negamax</a:t>
            </a:r>
            <a:r>
              <a:rPr lang="pt-PT" sz="2400" dirty="0"/>
              <a:t> estão associados à heurística que implementámos, onde os valores do centro do tabuleiro têm sempre um valor mais elevado pois quem controla o centro do tabuleiro é mais propício a ganhar o jogo.</a:t>
            </a:r>
          </a:p>
          <a:p>
            <a:pPr algn="just"/>
            <a:r>
              <a:rPr lang="pt-PT" sz="2400" dirty="0"/>
              <a:t>É de referir que para tabuleiros grandes como 10x10 e 9x9 os algoritmos podem demorar mais tempo a computar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85888F1-8B91-6A0D-847B-92EA90F1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36029" y="6377214"/>
            <a:ext cx="6955971" cy="365125"/>
          </a:xfrm>
        </p:spPr>
        <p:txBody>
          <a:bodyPr/>
          <a:lstStyle/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Inteligência Artificial e </a:t>
            </a:r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D3A445E-1B02-A153-AB08-C39A9556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102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2A9C0C-2D50-BBC6-6E4C-A1619D2D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pPr algn="r"/>
            <a:r>
              <a:rPr lang="pt-PT" sz="5200" dirty="0"/>
              <a:t>Minimax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A4547D-A523-00B2-9200-4DFA289B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8C92FC1-BA1F-4A92-8144-14B804682153}" type="slidenum">
              <a:rPr lang="pt-PT" smtClean="0"/>
              <a:pPr>
                <a:spcAft>
                  <a:spcPts val="600"/>
                </a:spcAft>
              </a:pPr>
              <a:t>6</a:t>
            </a:fld>
            <a:endParaRPr lang="pt-PT"/>
          </a:p>
        </p:txBody>
      </p:sp>
      <p:sp>
        <p:nvSpPr>
          <p:cNvPr id="9" name="Marcador de Posição do Rodapé 3">
            <a:extLst>
              <a:ext uri="{FF2B5EF4-FFF2-40B4-BE49-F238E27FC236}">
                <a16:creationId xmlns:a16="http://schemas.microsoft.com/office/drawing/2014/main" id="{C68EFBB6-6A1E-9D33-D714-855A17B3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64628" y="6324934"/>
            <a:ext cx="7119257" cy="500075"/>
          </a:xfrm>
        </p:spPr>
        <p:txBody>
          <a:bodyPr/>
          <a:lstStyle/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Inteligência Artificial e </a:t>
            </a:r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</a:p>
          <a:p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331BD0-948C-ECA4-600F-8661CDF4F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8" y="283028"/>
            <a:ext cx="6232332" cy="32658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EBED63-6B8C-1421-D50E-F9409DC5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43" y="2814034"/>
            <a:ext cx="6360257" cy="32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8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679F4-D7E7-03F6-EBE6-A7D88BCE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Negamax</a:t>
            </a:r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32DA2741-A7B8-0173-593D-73B6F545B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184" y="1607911"/>
            <a:ext cx="9539232" cy="4351338"/>
          </a:xfrm>
        </p:spPr>
      </p:pic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D37ACD0-3382-4BE3-6E87-28A7CDCF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19800" y="6157799"/>
            <a:ext cx="5736771" cy="762226"/>
          </a:xfrm>
        </p:spPr>
        <p:txBody>
          <a:bodyPr/>
          <a:lstStyle/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Inteligência Artificial e </a:t>
            </a:r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236DCD2-4D57-71EB-D894-3F5210DA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4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4EBD-B312-D19A-68A3-A94B4CDC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Monte Carlo Tree 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3F6D59-D959-9E98-A34D-B25E80274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2400" dirty="0"/>
              <a:t>Tentámos implementar o algoritmo Monte Carlo Tree Search, mas tivemos alguns problemas com o mesmo pois o algoritmo não estava a jogar corretamente, pois apenas expandia 1 vez (não tivemos tempo de acabar) </a:t>
            </a:r>
          </a:p>
          <a:p>
            <a:pPr algn="just"/>
            <a:r>
              <a:rPr lang="pt-PT" sz="2400" dirty="0"/>
              <a:t>No entanto o Minimax e o Negamax estão a funcionar corretamente, fazendo a melhor jogada possível.</a:t>
            </a:r>
          </a:p>
          <a:p>
            <a:pPr algn="just"/>
            <a:r>
              <a:rPr lang="pt-PT" sz="2400" dirty="0"/>
              <a:t>Devido a estes problemas, colocámos o Monte Carlo Tree Search na dificuldade fácil do jogo, o Minimax na dificuldade média e o </a:t>
            </a:r>
            <a:r>
              <a:rPr lang="pt-PT" sz="2400" dirty="0" err="1"/>
              <a:t>Negamax</a:t>
            </a:r>
            <a:r>
              <a:rPr lang="pt-PT" sz="2400" dirty="0"/>
              <a:t> numa dificuldade mais difícil.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CF077D41-736B-9F2E-FFE2-26497DB4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58542" y="6313488"/>
            <a:ext cx="6074229" cy="544512"/>
          </a:xfrm>
        </p:spPr>
        <p:txBody>
          <a:bodyPr/>
          <a:lstStyle/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Inteligência Artificial e </a:t>
            </a:r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9818C5F-6E77-152E-C60A-1A264303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1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C4898-C107-F861-0113-98EF28C1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544670"/>
            <a:ext cx="10515600" cy="980395"/>
          </a:xfrm>
        </p:spPr>
        <p:txBody>
          <a:bodyPr>
            <a:normAutofit fontScale="90000"/>
          </a:bodyPr>
          <a:lstStyle/>
          <a:p>
            <a:r>
              <a:rPr lang="pt-PT" dirty="0"/>
              <a:t>Comparação de Tempos por Jogada no Minimax</a:t>
            </a:r>
          </a:p>
        </p:txBody>
      </p:sp>
      <p:graphicFrame>
        <p:nvGraphicFramePr>
          <p:cNvPr id="15" name="Marcador de Posição de Conteúdo 14">
            <a:extLst>
              <a:ext uri="{FF2B5EF4-FFF2-40B4-BE49-F238E27FC236}">
                <a16:creationId xmlns:a16="http://schemas.microsoft.com/office/drawing/2014/main" id="{45E5EFA9-4372-0255-7223-385DEC0E6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5987412"/>
              </p:ext>
            </p:extLst>
          </p:nvPr>
        </p:nvGraphicFramePr>
        <p:xfrm>
          <a:off x="214994" y="2110286"/>
          <a:ext cx="11762012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0503">
                  <a:extLst>
                    <a:ext uri="{9D8B030D-6E8A-4147-A177-3AD203B41FA5}">
                      <a16:colId xmlns:a16="http://schemas.microsoft.com/office/drawing/2014/main" val="3524915966"/>
                    </a:ext>
                  </a:extLst>
                </a:gridCol>
                <a:gridCol w="2940503">
                  <a:extLst>
                    <a:ext uri="{9D8B030D-6E8A-4147-A177-3AD203B41FA5}">
                      <a16:colId xmlns:a16="http://schemas.microsoft.com/office/drawing/2014/main" val="2531326094"/>
                    </a:ext>
                  </a:extLst>
                </a:gridCol>
                <a:gridCol w="2940503">
                  <a:extLst>
                    <a:ext uri="{9D8B030D-6E8A-4147-A177-3AD203B41FA5}">
                      <a16:colId xmlns:a16="http://schemas.microsoft.com/office/drawing/2014/main" val="2080570536"/>
                    </a:ext>
                  </a:extLst>
                </a:gridCol>
                <a:gridCol w="2940503">
                  <a:extLst>
                    <a:ext uri="{9D8B030D-6E8A-4147-A177-3AD203B41FA5}">
                      <a16:colId xmlns:a16="http://schemas.microsoft.com/office/drawing/2014/main" val="1512489318"/>
                    </a:ext>
                  </a:extLst>
                </a:gridCol>
              </a:tblGrid>
              <a:tr h="360000">
                <a:tc rowSpan="3">
                  <a:txBody>
                    <a:bodyPr/>
                    <a:lstStyle/>
                    <a:p>
                      <a:pPr algn="ctr"/>
                      <a:endParaRPr lang="pt-PT" sz="2400" dirty="0"/>
                    </a:p>
                    <a:p>
                      <a:pPr algn="ctr"/>
                      <a:r>
                        <a:rPr lang="pt-PT" sz="2400" dirty="0"/>
                        <a:t>6x6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1s/jogada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22x22x22 =10648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7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12s/jogada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22x22x22x22=234256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9339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3-5min/jogada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22x22x22x22x22=5153632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513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400" dirty="0"/>
                    </a:p>
                    <a:p>
                      <a:pPr algn="ctr"/>
                      <a:r>
                        <a:rPr lang="pt-PT" sz="2400" dirty="0"/>
                        <a:t>7x7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1-2s/jogada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26x26x26=17576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313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45s/jogada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26x26x26x26=456976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818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&gt;5 min/ 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26x26x26x26x26=11881376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1269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endParaRPr lang="pt-PT" sz="2400" dirty="0"/>
                    </a:p>
                    <a:p>
                      <a:pPr algn="ctr"/>
                      <a:r>
                        <a:rPr lang="pt-PT" sz="2400" dirty="0"/>
                        <a:t>8x8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6s/jogada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30x30x30=27000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6289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1min/jogada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30x30x30x30=8100000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916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Depth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&gt; 5 min/jogada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30x30x30x30x30=24380000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24396"/>
                  </a:ext>
                </a:extLst>
              </a:tr>
            </a:tbl>
          </a:graphicData>
        </a:graphic>
      </p:graphicFrame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ED5FF75-E558-BC63-131E-B83CA73D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6166303"/>
            <a:ext cx="5246914" cy="745218"/>
          </a:xfrm>
        </p:spPr>
        <p:txBody>
          <a:bodyPr/>
          <a:lstStyle/>
          <a:p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 de Inteligência Artificial e </a:t>
            </a:r>
            <a:r>
              <a:rPr lang="pt-P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Ciência</a:t>
            </a:r>
            <a:r>
              <a:rPr lang="pt-PT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A47D878-20C2-5452-08A7-7047757F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92FC1-BA1F-4A92-8144-14B804682153}" type="slidenum">
              <a:rPr lang="pt-PT" smtClean="0"/>
              <a:t>9</a:t>
            </a:fld>
            <a:endParaRPr lang="pt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AB6FB-9B27-A654-D6E0-F5C26CF0CEC6}"/>
              </a:ext>
            </a:extLst>
          </p:cNvPr>
          <p:cNvSpPr txBox="1"/>
          <p:nvPr/>
        </p:nvSpPr>
        <p:spPr>
          <a:xfrm>
            <a:off x="214994" y="5586607"/>
            <a:ext cx="1176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dirty="0"/>
              <a:t>Acabámos por escolher a depth 3 para o minimax e para o negamax pois era o que dava melhores resultados num tempo que nós achámos aceitável (10s).</a:t>
            </a:r>
          </a:p>
        </p:txBody>
      </p:sp>
    </p:spTree>
    <p:extLst>
      <p:ext uri="{BB962C8B-B14F-4D97-AF65-F5344CB8AC3E}">
        <p14:creationId xmlns:p14="http://schemas.microsoft.com/office/powerpoint/2010/main" val="352260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698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Spider Line 4 – Trabalho final</vt:lpstr>
      <vt:lpstr>Spider 4 Line </vt:lpstr>
      <vt:lpstr>Tabuleiro e Interface</vt:lpstr>
      <vt:lpstr>Tabuleiro e Interface</vt:lpstr>
      <vt:lpstr>Algoritmos de Pesquisa </vt:lpstr>
      <vt:lpstr>Minimax</vt:lpstr>
      <vt:lpstr>Negamax</vt:lpstr>
      <vt:lpstr>Monte Carlo Tree Search</vt:lpstr>
      <vt:lpstr>Comparação de Tempos por Jogada no Minimax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prático 1 - Checkpoint</dc:title>
  <dc:creator>Tomás Martins</dc:creator>
  <cp:lastModifiedBy>Francisco Miguel Morais Carqueija</cp:lastModifiedBy>
  <cp:revision>23</cp:revision>
  <dcterms:created xsi:type="dcterms:W3CDTF">2024-03-31T20:11:40Z</dcterms:created>
  <dcterms:modified xsi:type="dcterms:W3CDTF">2024-04-14T22:56:42Z</dcterms:modified>
</cp:coreProperties>
</file>