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8"/>
  </p:notesMasterIdLst>
  <p:handoutMasterIdLst>
    <p:handoutMasterId r:id="rId39"/>
  </p:handoutMasterIdLst>
  <p:sldIdLst>
    <p:sldId id="320" r:id="rId2"/>
    <p:sldId id="378" r:id="rId3"/>
    <p:sldId id="380" r:id="rId4"/>
    <p:sldId id="381" r:id="rId5"/>
    <p:sldId id="382" r:id="rId6"/>
    <p:sldId id="383" r:id="rId7"/>
    <p:sldId id="384" r:id="rId8"/>
    <p:sldId id="385" r:id="rId9"/>
    <p:sldId id="386" r:id="rId10"/>
    <p:sldId id="387" r:id="rId11"/>
    <p:sldId id="388" r:id="rId12"/>
    <p:sldId id="389" r:id="rId13"/>
    <p:sldId id="390" r:id="rId14"/>
    <p:sldId id="391" r:id="rId15"/>
    <p:sldId id="392" r:id="rId16"/>
    <p:sldId id="393" r:id="rId17"/>
    <p:sldId id="395" r:id="rId18"/>
    <p:sldId id="396" r:id="rId19"/>
    <p:sldId id="397" r:id="rId20"/>
    <p:sldId id="398" r:id="rId21"/>
    <p:sldId id="399" r:id="rId22"/>
    <p:sldId id="400" r:id="rId23"/>
    <p:sldId id="401" r:id="rId24"/>
    <p:sldId id="402" r:id="rId25"/>
    <p:sldId id="403" r:id="rId26"/>
    <p:sldId id="404" r:id="rId27"/>
    <p:sldId id="406" r:id="rId28"/>
    <p:sldId id="379" r:id="rId29"/>
    <p:sldId id="409" r:id="rId30"/>
    <p:sldId id="408" r:id="rId31"/>
    <p:sldId id="410" r:id="rId32"/>
    <p:sldId id="411" r:id="rId33"/>
    <p:sldId id="407" r:id="rId34"/>
    <p:sldId id="376" r:id="rId35"/>
    <p:sldId id="405" r:id="rId36"/>
    <p:sldId id="333" r:id="rId37"/>
  </p:sldIdLst>
  <p:sldSz cx="9144000" cy="6858000" type="screen4x3"/>
  <p:notesSz cx="6881813" cy="9296400"/>
  <p:custDataLst>
    <p:tags r:id="rId4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9" autoAdjust="0"/>
    <p:restoredTop sz="94468" autoAdjust="0"/>
  </p:normalViewPr>
  <p:slideViewPr>
    <p:cSldViewPr>
      <p:cViewPr varScale="1">
        <p:scale>
          <a:sx n="106" d="100"/>
          <a:sy n="106" d="100"/>
        </p:scale>
        <p:origin x="96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4/9/2013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4/9/2013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068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Comment does not add anything</a:t>
            </a:r>
            <a:r>
              <a:rPr lang="en-US" baseline="0" dirty="0" smtClean="0"/>
              <a:t> to the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177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Comment does not add anything</a:t>
            </a:r>
            <a:r>
              <a:rPr lang="en-US" baseline="0" dirty="0" smtClean="0"/>
              <a:t> to </a:t>
            </a:r>
            <a:r>
              <a:rPr lang="en-US" baseline="0" smtClean="0"/>
              <a:t>the code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374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hyperlink" Target="http://nikolay.it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sandcastle.codeplex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8cw818w8.aspx" TargetMode="External"/><Relationship Id="rId2" Type="http://schemas.openxmlformats.org/officeDocument/2006/relationships/hyperlink" Target="http://msdn.microsoft.com/en-us/library/2d6dt3kf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sdn.microsoft.com/en-us/library/3zw4z1ys.aspx" TargetMode="External"/><Relationship Id="rId4" Type="http://schemas.openxmlformats.org/officeDocument/2006/relationships/hyperlink" Target="http://msdn.microsoft.com/en-us/library/4dcfdeds.aspx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msdn.microsoft.com/en-us/library/5ast78ax.aspx" TargetMode="External"/><Relationship Id="rId3" Type="http://schemas.openxmlformats.org/officeDocument/2006/relationships/hyperlink" Target="http://msdn.microsoft.com/en-us/library/f8hahtxf.aspx" TargetMode="External"/><Relationship Id="rId7" Type="http://schemas.openxmlformats.org/officeDocument/2006/relationships/hyperlink" Target="http://msdn.microsoft.com/en-us/library/w1htk11d.aspx" TargetMode="External"/><Relationship Id="rId2" Type="http://schemas.openxmlformats.org/officeDocument/2006/relationships/hyperlink" Target="http://msdn.microsoft.com/en-us/library/te6h7cxs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dn.microsoft.com/en-us/library/cc837134.aspx" TargetMode="External"/><Relationship Id="rId5" Type="http://schemas.openxmlformats.org/officeDocument/2006/relationships/hyperlink" Target="http://msdn.microsoft.com/en-us/library/xhd7ehkk.aspx" TargetMode="External"/><Relationship Id="rId4" Type="http://schemas.openxmlformats.org/officeDocument/2006/relationships/hyperlink" Target="http://msdn.microsoft.com/en-us/library/acd0tfbe.aspx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1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3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08355"/>
            <a:ext cx="8229600" cy="1524000"/>
          </a:xfrm>
        </p:spPr>
        <p:txBody>
          <a:bodyPr/>
          <a:lstStyle/>
          <a:p>
            <a:r>
              <a:rPr lang="en-US" dirty="0"/>
              <a:t>Code Documentation and Comments in the Program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898" y="3361684"/>
            <a:ext cx="8229600" cy="569120"/>
          </a:xfrm>
        </p:spPr>
        <p:txBody>
          <a:bodyPr/>
          <a:lstStyle/>
          <a:p>
            <a:r>
              <a:rPr lang="en-US" dirty="0"/>
              <a:t>Revealing the Secrets of Self-Documenting Code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495800"/>
            <a:ext cx="3853295" cy="533400"/>
          </a:xfrm>
        </p:spPr>
        <p:txBody>
          <a:bodyPr/>
          <a:lstStyle/>
          <a:p>
            <a:r>
              <a:rPr lang="en-US" dirty="0" smtClean="0"/>
              <a:t>Nikolay </a:t>
            </a:r>
            <a:r>
              <a:rPr lang="en-US" dirty="0" err="1" smtClean="0"/>
              <a:t>Kostov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955268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2146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4914781"/>
            <a:ext cx="3838864" cy="800219"/>
          </a:xfrm>
        </p:spPr>
        <p:txBody>
          <a:bodyPr/>
          <a:lstStyle/>
          <a:p>
            <a:r>
              <a:rPr lang="en-US" dirty="0" smtClean="0"/>
              <a:t>Senior Software Developer</a:t>
            </a:r>
            <a:br>
              <a:rPr lang="en-US" dirty="0" smtClean="0"/>
            </a:br>
            <a:r>
              <a:rPr lang="en-US" dirty="0" smtClean="0"/>
              <a:t>and 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650468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http://Nikolay.IT</a:t>
            </a:r>
            <a:endParaRPr lang="en-US" sz="1800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1800" y="272327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 descr="http://www.vuidesign.net/wp-content/images/documentation.jpg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05400" y="4551763"/>
            <a:ext cx="3352800" cy="1873529"/>
          </a:xfrm>
          <a:prstGeom prst="roundRect">
            <a:avLst>
              <a:gd name="adj" fmla="val 332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Bad Programming Style 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990600"/>
            <a:ext cx="8077200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 = 1; i &lt;= num;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meetsCriteria[i] = true;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 = 2; i &lt;= num / 2;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j = i + i;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(j &lt;= num)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meetsCriteria[j] = false;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j = j + i;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 = 1; i &lt;= num;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(meetsCriteria[i])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Console.WriteLine(i + " meets criteria.");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593771" y="2017982"/>
            <a:ext cx="4114800" cy="896699"/>
          </a:xfrm>
          <a:prstGeom prst="wedgeRoundRectCallout">
            <a:avLst>
              <a:gd name="adj1" fmla="val -89635"/>
              <a:gd name="adj2" fmla="val 12657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Uninformative variables.</a:t>
            </a:r>
          </a:p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Crude layout</a:t>
            </a:r>
          </a:p>
        </p:txBody>
      </p:sp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4912" y="1219200"/>
            <a:ext cx="1000488" cy="100048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61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10400" cy="914400"/>
          </a:xfrm>
        </p:spPr>
        <p:txBody>
          <a:bodyPr/>
          <a:lstStyle/>
          <a:p>
            <a:r>
              <a:rPr lang="en-US" dirty="0" smtClean="0"/>
              <a:t>Good Programming Style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48235" y="1229293"/>
            <a:ext cx="8382000" cy="51614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(primeCandidate = 1; primeCandidate &lt;= num; primeCandidate++)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isPrime[primeCandidate] = true;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factor = 2; factor &lt; (num / 2); factor++)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factorableNumber = factor + factor;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while (factorableNumber &lt;= num)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isPrime[factorableNumber] = false;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factorableNumber = factorableNumber + factor;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(primeCandidate = 1; primeCandidate &lt;= num; primeCandidate++)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(isPrime[primeCandidate])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Console.WriteLine(primeCandidate + " is prime.");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67171" y="1524000"/>
            <a:ext cx="1164770" cy="1164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39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Self-Documenting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Code that relies on good programming style to carry major part of the information intended for the documentation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Self-documenting code fundamental principles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3400" y="3471377"/>
            <a:ext cx="8001000" cy="643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72000">
            <a:spAutoFit/>
          </a:bodyPr>
          <a:lstStyle/>
          <a:p>
            <a:pPr eaLnBrk="0" hangingPunct="0">
              <a:lnSpc>
                <a:spcPts val="3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best documentation is the code itself.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5681177"/>
            <a:ext cx="8001000" cy="643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72000">
            <a:spAutoFit/>
          </a:bodyPr>
          <a:lstStyle/>
          <a:p>
            <a:pPr eaLnBrk="0" hangingPunct="0">
              <a:lnSpc>
                <a:spcPts val="3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Do not document bad code, rewrite it!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33400" y="4347489"/>
            <a:ext cx="8001000" cy="11050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72000">
            <a:spAutoFit/>
          </a:bodyPr>
          <a:lstStyle/>
          <a:p>
            <a:pPr eaLnBrk="0" hangingPunct="0">
              <a:lnSpc>
                <a:spcPts val="3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Make the code self-explainable and self-documenting, easy to read and understand.</a:t>
            </a: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6790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Self-Documenting Code Checklist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Classes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the class’s interface present a consistent abstraction?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the class’s interface make obvious how you should use the class?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Is the class well named, and does its name describe its purpose?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you treat the class as a black box?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62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Self-Documenting Code Checklist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each routine’s name describe exactly what the method does?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each method perform one well-defined task?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Names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Are type names descriptive enough to help document data declarations?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Are variables used only for the purpose for which they’re named?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7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Self-Documenting Code Checklist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Names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naming conventions distinguish among type names, enumerated types,  named constants, local variables, class variables, and global variables?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Others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Are data types simple so that they minimize complexity?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Are related statements grouped together?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25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609850" y="838200"/>
            <a:ext cx="3886200" cy="2590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886200"/>
            <a:ext cx="8229600" cy="1295400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To Comment or Not</a:t>
            </a:r>
            <a:br>
              <a:rPr lang="en-US" dirty="0" smtClean="0"/>
            </a:br>
            <a:r>
              <a:rPr lang="en-US" dirty="0" smtClean="0"/>
              <a:t>to Comment?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5334000"/>
            <a:ext cx="6248400" cy="914400"/>
          </a:xfrm>
        </p:spPr>
        <p:txBody>
          <a:bodyPr/>
          <a:lstStyle/>
          <a:p>
            <a:r>
              <a:rPr lang="en-US" dirty="0"/>
              <a:t>"Everything the compiler needs to know is in the code!"</a:t>
            </a:r>
          </a:p>
        </p:txBody>
      </p:sp>
    </p:spTree>
    <p:extLst>
      <p:ext uri="{BB962C8B-B14F-4D97-AF65-F5344CB8AC3E}">
        <p14:creationId xmlns:p14="http://schemas.microsoft.com/office/powerpoint/2010/main" val="412884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Effective comments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 not repeat the code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They explain it at higher level and reveal non-obvious details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best software documentation is the source code itself – keep it clean and readable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Self-documenting code is code that is self-explainable and does not need comments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Simple design, small well named methods, strong cohesion and loose coupling, simple logic, good variable names, good formatting, …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20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 Comments – Mistakes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609600"/>
          </a:xfrm>
        </p:spPr>
        <p:txBody>
          <a:bodyPr/>
          <a:lstStyle/>
          <a:p>
            <a:r>
              <a:rPr lang="en-US" dirty="0" smtClean="0"/>
              <a:t>Misleading comments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1828800"/>
            <a:ext cx="80772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write out the sums 1..n for all n from 1 to num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 =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previous = 0;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1;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 int i = 0; i &lt; num; i++ ) {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"Sum = " + sum );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sum = current + previous;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previous = current;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current = sum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419600" y="3962400"/>
            <a:ext cx="4114800" cy="896699"/>
          </a:xfrm>
          <a:prstGeom prst="wedgeRoundRectCallout">
            <a:avLst>
              <a:gd name="adj1" fmla="val -51165"/>
              <a:gd name="adj2" fmla="val -9591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What problem does this algorithm solve?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1143000" y="5334000"/>
            <a:ext cx="4114800" cy="1293971"/>
          </a:xfrm>
          <a:prstGeom prst="wedgeRoundRectCallout">
            <a:avLst>
              <a:gd name="adj1" fmla="val 3861"/>
              <a:gd name="adj2" fmla="val -16446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Can you guess that sum is equal to the i</a:t>
            </a:r>
            <a:r>
              <a:rPr lang="en-US" sz="2200" b="1" baseline="30000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</a:t>
            </a: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Fibonacci number?</a:t>
            </a: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45971" y="1557156"/>
            <a:ext cx="1000488" cy="100048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39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Effective Comments –</a:t>
            </a:r>
            <a:br>
              <a:rPr lang="en-US" dirty="0" smtClean="0"/>
            </a:br>
            <a:r>
              <a:rPr lang="en-US" dirty="0" smtClean="0"/>
              <a:t> Mistakes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77585"/>
            <a:ext cx="8686800" cy="609600"/>
          </a:xfrm>
        </p:spPr>
        <p:txBody>
          <a:bodyPr/>
          <a:lstStyle/>
          <a:p>
            <a:r>
              <a:rPr lang="en-US" dirty="0" smtClean="0"/>
              <a:t>Comments repeating the code: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1939585"/>
            <a:ext cx="80772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set product to "base"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 = base;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loop from 2 to "num"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 int i = 2; i &lt;= num; i++ 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multiply "base" by "product"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product = product * base;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"Product = " + product 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648200" y="2243078"/>
            <a:ext cx="2971800" cy="499428"/>
          </a:xfrm>
          <a:prstGeom prst="wedgeRoundRectCallout">
            <a:avLst>
              <a:gd name="adj1" fmla="val -86021"/>
              <a:gd name="adj2" fmla="val -5935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Obviously…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105400" y="5181600"/>
            <a:ext cx="2971800" cy="499428"/>
          </a:xfrm>
          <a:prstGeom prst="wedgeRoundRectCallout">
            <a:avLst>
              <a:gd name="adj1" fmla="val -79686"/>
              <a:gd name="adj2" fmla="val -29090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You don’t say…</a:t>
            </a:r>
          </a:p>
        </p:txBody>
      </p:sp>
      <p:pic>
        <p:nvPicPr>
          <p:cNvPr id="12" name="Picture 11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46894" y="1666634"/>
            <a:ext cx="1000488" cy="100048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50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The Concept of Self-Documenting Code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Bad Comments 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Good Programming Style 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To Comment or Not to				 Comment?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Key Points commenting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Recommended practices</a:t>
            </a:r>
            <a:endParaRPr lang="bg-BG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C# XML </a:t>
            </a:r>
            <a:r>
              <a:rPr lang="en-US" dirty="0" smtClean="0"/>
              <a:t>Documentation</a:t>
            </a:r>
            <a:br>
              <a:rPr lang="en-US" dirty="0" smtClean="0"/>
            </a:br>
            <a:r>
              <a:rPr lang="en-US" dirty="0" smtClean="0"/>
              <a:t>Comments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4274" name="Picture 2" descr="http://www.knowledgemag.co.uk/i/knowledge_head_s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67400" y="2438400"/>
            <a:ext cx="3060348" cy="381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0910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Effective Comments –</a:t>
            </a:r>
            <a:br>
              <a:rPr lang="en-US" dirty="0" smtClean="0"/>
            </a:br>
            <a:r>
              <a:rPr lang="en-US" dirty="0" smtClean="0"/>
              <a:t> Mistakes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609600"/>
          </a:xfrm>
        </p:spPr>
        <p:txBody>
          <a:bodyPr/>
          <a:lstStyle/>
          <a:p>
            <a:r>
              <a:rPr lang="en-US" dirty="0" smtClean="0"/>
              <a:t>Poor coding style: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Do not comment bad code,</a:t>
            </a:r>
            <a:br>
              <a:rPr lang="en-US" dirty="0" smtClean="0"/>
            </a:br>
            <a:r>
              <a:rPr lang="en-US" dirty="0" smtClean="0"/>
              <a:t>rewrite it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1931075"/>
            <a:ext cx="807720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compute the square root of Num 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Newton-Raphson approximation 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 = num / 2;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 abs( r - (num/r) ) &gt; TOLERANCE ) {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 = 0.5 * ( r + (num/r) );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</a:t>
            </a:r>
            <a:r>
              <a:rPr lang="pt-BR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"r = " + r ); 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74" name="Picture 2" descr="code, maliciou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114800"/>
            <a:ext cx="2300266" cy="230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3622" y="1694329"/>
            <a:ext cx="1000488" cy="100048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84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Key Points for Effective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1066800"/>
          </a:xfrm>
        </p:spPr>
        <p:txBody>
          <a:bodyPr/>
          <a:lstStyle/>
          <a:p>
            <a:r>
              <a:rPr lang="en-US" dirty="0" smtClean="0"/>
              <a:t>Use commenting styles that don’t break down or discourage modification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2685871"/>
            <a:ext cx="8077200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Variable       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Meaning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--------      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------- 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xPos 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.............. X coordinate position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 meters)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yPos 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.............. Y coordinate position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 meters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zPos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.............. 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 coordinate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position (in meters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radius ............ The radius of the sphere where the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battle ship is located (in meters)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distance .......... The distance from the start position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(in meters)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2400" y="5448300"/>
            <a:ext cx="8686800" cy="647700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above comments are unmaintainable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96200" y="2195891"/>
            <a:ext cx="1000488" cy="100048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29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Key Points for Effective Comments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1066800"/>
          </a:xfrm>
        </p:spPr>
        <p:txBody>
          <a:bodyPr/>
          <a:lstStyle/>
          <a:p>
            <a:r>
              <a:rPr lang="en-US" dirty="0" smtClean="0"/>
              <a:t>Comment the code intent, not implementation details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565340"/>
            <a:ext cx="7848600" cy="39395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scan char by char to find the command-word terminator ($)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done = false;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maxLen = inputString.Length;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0;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(!done &amp;&amp; (i &lt; maxLen))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(inputString[i] == '$')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done = true;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>
              <a:lnSpc>
                <a:spcPts val="2000"/>
              </a:lnSpc>
            </a:pP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i++;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86600" y="5105400"/>
            <a:ext cx="1164770" cy="1164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05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Key Points for Effective Comments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1066800"/>
          </a:xfrm>
        </p:spPr>
        <p:txBody>
          <a:bodyPr/>
          <a:lstStyle/>
          <a:p>
            <a:r>
              <a:rPr lang="en-US" dirty="0" smtClean="0"/>
              <a:t>Focus your documentation efforts on the code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2385060"/>
            <a:ext cx="8077200" cy="39395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find the command-word terminator 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foundTheTerminator = false; 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maxCommandLength = inputString.Length(); 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testCharPosition = 0; 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(!foundTheTerminator &amp;&amp; (testCharPosition &lt; maxCommandLength)) { 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(inputString[testCharPosition] == COMMAND_WORD_TERMINATOR) 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foundTheTerminator = true; 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terminatorPosition = testCharPosition; 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 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else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testCharPosition = testCharPosition + 1; 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 </a:t>
            </a:r>
          </a:p>
          <a:p>
            <a:pPr>
              <a:lnSpc>
                <a:spcPts val="2000"/>
              </a:lnSpc>
            </a:pP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9000" y="4953000"/>
            <a:ext cx="1164770" cy="1164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18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Key Points for Effective Comments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1066800"/>
          </a:xfrm>
        </p:spPr>
        <p:txBody>
          <a:bodyPr/>
          <a:lstStyle/>
          <a:p>
            <a:r>
              <a:rPr lang="en-US" dirty="0" smtClean="0"/>
              <a:t>Focus paragraph comments on the why rather than the how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485900"/>
            <a:ext cx="7924800" cy="13633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establish a new account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 accountType == AccountType.NewAccount ) 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... 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3962400"/>
            <a:ext cx="8686800" cy="26670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Use comments to prepare the reader for what is to follow</a:t>
            </a:r>
          </a:p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Avoid abbreviations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43800" y="2962834"/>
            <a:ext cx="838200" cy="83820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yoursocialmove.com/wp-content/uploads/2011/10/110117-acronyms1-e131965696347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757447"/>
            <a:ext cx="2286000" cy="166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04964" y="4728882"/>
            <a:ext cx="1748118" cy="174811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38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Guidelines for Effective Comments (5)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1295400"/>
            <a:ext cx="8686800" cy="50292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Comment anything that gets around an error or an undocumented feature in a language or an environment</a:t>
            </a:r>
          </a:p>
          <a:p>
            <a:pPr marL="739775" lvl="1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E.g. // This is workaround for bug #3712</a:t>
            </a:r>
          </a:p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Justify violations of good programming style</a:t>
            </a:r>
          </a:p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Don’t comment tricky code – rewrite it</a:t>
            </a:r>
          </a:p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Use built-in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features for commenting – XML comments, </a:t>
            </a:r>
            <a:r>
              <a:rPr kumimoji="0" lang="en-US" sz="3200" b="1" i="0" u="none" strike="noStrike" kern="1200" cap="none" spc="0" normalizeH="0" noProof="0" dirty="0" err="1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JavaDoc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etc.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86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General Guidelines for Higher Level Documentation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1295400"/>
            <a:ext cx="8686800" cy="50292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Describe the design approach to the class</a:t>
            </a:r>
          </a:p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Describe limitations, usage assumptions, and so on</a:t>
            </a:r>
          </a:p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Comment the class interface </a:t>
            </a:r>
          </a:p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Don’t document implementation details in the class interface </a:t>
            </a:r>
          </a:p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Describe the purpose and contents of each file </a:t>
            </a:r>
          </a:p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Give the file a name related to its contents </a:t>
            </a:r>
          </a:p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4293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132429"/>
            <a:ext cx="7924800" cy="1621343"/>
          </a:xfrm>
        </p:spPr>
        <p:txBody>
          <a:bodyPr/>
          <a:lstStyle/>
          <a:p>
            <a:r>
              <a:rPr lang="en-US" dirty="0"/>
              <a:t>C# XML Documentation Comments</a:t>
            </a:r>
          </a:p>
        </p:txBody>
      </p:sp>
      <p:pic>
        <p:nvPicPr>
          <p:cNvPr id="3076" name="Picture 4" descr="http://blog.adminitrack.com/wp-content/uploads/document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352800"/>
            <a:ext cx="4372082" cy="29050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2.bp.blogspot.com/-Qw82z0x2xVs/URYyPwh3YCI/AAAAAAAAAVc/HPdLVaoJ674/s1600/xm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99708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26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XML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458200" cy="5791200"/>
          </a:xfrm>
        </p:spPr>
        <p:txBody>
          <a:bodyPr/>
          <a:lstStyle/>
          <a:p>
            <a:r>
              <a:rPr lang="en-US" dirty="0" smtClean="0"/>
              <a:t>In C</a:t>
            </a:r>
            <a:r>
              <a:rPr lang="en-US" dirty="0"/>
              <a:t># you can create documentation </a:t>
            </a:r>
            <a:r>
              <a:rPr lang="en-US" dirty="0" smtClean="0"/>
              <a:t>for your code by </a:t>
            </a:r>
            <a:r>
              <a:rPr lang="en-US" dirty="0"/>
              <a:t>including XML tags in special comment fields in the source code directly before the code block they refer </a:t>
            </a:r>
            <a:r>
              <a:rPr lang="en-US" dirty="0" smtClean="0"/>
              <a:t>to</a:t>
            </a:r>
          </a:p>
          <a:p>
            <a:r>
              <a:rPr lang="en-US" dirty="0" smtClean="0"/>
              <a:t>For </a:t>
            </a:r>
            <a:r>
              <a:rPr lang="en-US" dirty="0"/>
              <a:t>example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 XML doc comments are not </a:t>
            </a:r>
            <a:r>
              <a:rPr lang="en-US" dirty="0" smtClean="0"/>
              <a:t>metadata</a:t>
            </a:r>
          </a:p>
          <a:p>
            <a:pPr lvl="1"/>
            <a:r>
              <a:rPr lang="en-US" dirty="0" smtClean="0"/>
              <a:t>Not </a:t>
            </a:r>
            <a:r>
              <a:rPr lang="en-US" dirty="0"/>
              <a:t>included in the compiled assembly and </a:t>
            </a:r>
            <a:r>
              <a:rPr lang="en-US" dirty="0" smtClean="0"/>
              <a:t>are </a:t>
            </a:r>
            <a:r>
              <a:rPr lang="en-US" dirty="0"/>
              <a:t>not accessible through reflection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3581400"/>
            <a:ext cx="7924800" cy="11069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&lt;summary&gt;</a:t>
            </a:r>
          </a:p>
          <a:p>
            <a:pPr>
              <a:lnSpc>
                <a:spcPts val="2000"/>
              </a:lnSpc>
            </a:pP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 This class performs an important function.</a:t>
            </a:r>
          </a:p>
          <a:p>
            <a:pPr>
              <a:lnSpc>
                <a:spcPts val="2000"/>
              </a:lnSpc>
            </a:pP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&lt;/summary&gt;</a:t>
            </a:r>
          </a:p>
          <a:p>
            <a:pPr>
              <a:lnSpc>
                <a:spcPts val="2000"/>
              </a:lnSpc>
            </a:pP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MyClass{}</a:t>
            </a:r>
            <a:endParaRPr lang="en-US" sz="16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43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XML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 will use the XML documentation and will show you the documentation when you write code</a:t>
            </a:r>
          </a:p>
          <a:p>
            <a:r>
              <a:rPr lang="en-US" dirty="0"/>
              <a:t>When you compile with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/doc </a:t>
            </a:r>
            <a:r>
              <a:rPr lang="en-US" dirty="0"/>
              <a:t>the compiler will search for all XML tags in the source code and create an XML documentation </a:t>
            </a:r>
            <a:r>
              <a:rPr lang="en-US" dirty="0" smtClean="0"/>
              <a:t>file</a:t>
            </a:r>
          </a:p>
          <a:p>
            <a:r>
              <a:rPr lang="en-US" dirty="0"/>
              <a:t>To create the final documentation based on the compiler-generated file, you can create a custom tool, or use a tool such as </a:t>
            </a:r>
            <a:r>
              <a:rPr lang="en-US" dirty="0" smtClean="0">
                <a:hlinkClick r:id="rId2"/>
              </a:rPr>
              <a:t>Sandcastle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68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609850" y="838200"/>
            <a:ext cx="3886200" cy="2590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886200"/>
            <a:ext cx="8229600" cy="1295400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Comments and Code Documentation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5334000"/>
            <a:ext cx="8382000" cy="609600"/>
          </a:xfrm>
        </p:spPr>
        <p:txBody>
          <a:bodyPr/>
          <a:lstStyle/>
          <a:p>
            <a:r>
              <a:rPr lang="en-US" dirty="0" smtClean="0"/>
              <a:t>The Concept of Self-Documenting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01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Documentation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>
                <a:hlinkClick r:id="rId2"/>
              </a:rPr>
              <a:t>&lt;summary</a:t>
            </a:r>
            <a:r>
              <a:rPr lang="en-US" dirty="0" smtClean="0">
                <a:hlinkClick r:id="rId2"/>
              </a:rPr>
              <a:t>&gt;</a:t>
            </a:r>
            <a:endParaRPr lang="en-US" dirty="0" smtClean="0"/>
          </a:p>
          <a:p>
            <a:pPr lvl="1"/>
            <a:r>
              <a:rPr lang="en-US" dirty="0"/>
              <a:t>A summary of the </a:t>
            </a:r>
            <a:r>
              <a:rPr lang="en-US" dirty="0" smtClean="0"/>
              <a:t>object</a:t>
            </a:r>
          </a:p>
          <a:p>
            <a:r>
              <a:rPr lang="en-US" dirty="0">
                <a:hlinkClick r:id="rId3"/>
              </a:rPr>
              <a:t>&lt;</a:t>
            </a:r>
            <a:r>
              <a:rPr lang="en-US" dirty="0" err="1">
                <a:hlinkClick r:id="rId3"/>
              </a:rPr>
              <a:t>param</a:t>
            </a:r>
            <a:r>
              <a:rPr lang="en-US" dirty="0">
                <a:hlinkClick r:id="rId3"/>
              </a:rPr>
              <a:t>&gt;</a:t>
            </a:r>
            <a:endParaRPr lang="en-US" dirty="0"/>
          </a:p>
          <a:p>
            <a:pPr lvl="1"/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param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name="name"&gt;description&lt;/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param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&gt;</a:t>
            </a:r>
            <a:endParaRPr lang="bg-BG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/>
              <a:t>D</a:t>
            </a:r>
            <a:r>
              <a:rPr lang="en-US" dirty="0" smtClean="0"/>
              <a:t>escribe </a:t>
            </a:r>
            <a:r>
              <a:rPr lang="en-US" dirty="0"/>
              <a:t>one of the parameters for </a:t>
            </a:r>
            <a:r>
              <a:rPr lang="en-US" dirty="0" smtClean="0"/>
              <a:t>a method</a:t>
            </a:r>
          </a:p>
          <a:p>
            <a:r>
              <a:rPr lang="en-US" dirty="0">
                <a:hlinkClick r:id="rId4"/>
              </a:rPr>
              <a:t>&lt;returns&gt;</a:t>
            </a:r>
            <a:endParaRPr lang="en-US" dirty="0"/>
          </a:p>
          <a:p>
            <a:pPr lvl="1"/>
            <a:r>
              <a:rPr lang="en-US" dirty="0"/>
              <a:t>A description of the return </a:t>
            </a:r>
            <a:r>
              <a:rPr lang="en-US" dirty="0" smtClean="0"/>
              <a:t>value</a:t>
            </a:r>
          </a:p>
          <a:p>
            <a:r>
              <a:rPr lang="en-US" dirty="0" smtClean="0">
                <a:hlinkClick r:id="rId5"/>
              </a:rPr>
              <a:t>&lt;remarks&gt;</a:t>
            </a:r>
            <a:endParaRPr lang="en-US" dirty="0" smtClean="0"/>
          </a:p>
          <a:p>
            <a:pPr lvl="1"/>
            <a:r>
              <a:rPr lang="en-US" dirty="0" smtClean="0"/>
              <a:t>Additional </a:t>
            </a:r>
            <a:r>
              <a:rPr lang="en-US" dirty="0"/>
              <a:t>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94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Documentation Tags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579120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&lt;c&gt;</a:t>
            </a:r>
            <a:r>
              <a:rPr lang="en-US" dirty="0" smtClean="0"/>
              <a:t> and </a:t>
            </a:r>
            <a:r>
              <a:rPr lang="en-US" dirty="0" smtClean="0">
                <a:hlinkClick r:id="rId3"/>
              </a:rPr>
              <a:t>&lt;code&gt;</a:t>
            </a:r>
            <a:endParaRPr lang="en-US" dirty="0" smtClean="0"/>
          </a:p>
          <a:p>
            <a:pPr lvl="1"/>
            <a:r>
              <a:rPr lang="en-US" dirty="0" smtClean="0"/>
              <a:t>Gives </a:t>
            </a:r>
            <a:r>
              <a:rPr lang="en-US" dirty="0"/>
              <a:t>you a way to indicate </a:t>
            </a:r>
            <a:r>
              <a:rPr lang="en-US" dirty="0" smtClean="0"/>
              <a:t>code</a:t>
            </a:r>
          </a:p>
          <a:p>
            <a:r>
              <a:rPr lang="en-US" dirty="0" smtClean="0">
                <a:hlinkClick r:id="rId4"/>
              </a:rPr>
              <a:t>&lt;see&gt;</a:t>
            </a:r>
            <a:r>
              <a:rPr lang="en-US" dirty="0" smtClean="0"/>
              <a:t> and </a:t>
            </a:r>
            <a:r>
              <a:rPr lang="en-US" dirty="0" smtClean="0">
                <a:hlinkClick r:id="rId5"/>
              </a:rPr>
              <a:t>&lt;</a:t>
            </a:r>
            <a:r>
              <a:rPr lang="en-US" dirty="0" err="1" smtClean="0">
                <a:hlinkClick r:id="rId5"/>
              </a:rPr>
              <a:t>seealso</a:t>
            </a:r>
            <a:r>
              <a:rPr lang="en-US" dirty="0" smtClean="0">
                <a:hlinkClick r:id="rId5"/>
              </a:rPr>
              <a:t>&gt;</a:t>
            </a:r>
            <a:r>
              <a:rPr lang="en-US" dirty="0" smtClean="0"/>
              <a:t> and </a:t>
            </a:r>
            <a:r>
              <a:rPr lang="en-US" dirty="0" smtClean="0">
                <a:hlinkClick r:id="rId6"/>
              </a:rPr>
              <a:t>cref</a:t>
            </a:r>
            <a:endParaRPr lang="en-US" dirty="0" smtClean="0"/>
          </a:p>
          <a:p>
            <a:pPr lvl="1"/>
            <a:r>
              <a:rPr lang="en-US" dirty="0" smtClean="0"/>
              <a:t>Code reference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hlinkClick r:id="rId7"/>
              </a:rPr>
              <a:t>&lt;exception&gt;</a:t>
            </a:r>
            <a:endParaRPr lang="en-US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&lt;exception cref="type"&gt;description&lt;/exception&gt;</a:t>
            </a:r>
          </a:p>
          <a:p>
            <a:pPr lvl="1"/>
            <a:r>
              <a:rPr lang="en-US" dirty="0" smtClean="0"/>
              <a:t>Lets </a:t>
            </a:r>
            <a:r>
              <a:rPr lang="en-US" dirty="0"/>
              <a:t>you specify which exceptions can be thrown</a:t>
            </a:r>
            <a:endParaRPr lang="en-US" dirty="0" smtClean="0"/>
          </a:p>
          <a:p>
            <a:r>
              <a:rPr lang="en-US" dirty="0" smtClean="0"/>
              <a:t>All tags</a:t>
            </a:r>
            <a:r>
              <a:rPr lang="en-US" dirty="0"/>
              <a:t>: </a:t>
            </a:r>
            <a:r>
              <a:rPr lang="en-US" dirty="0">
                <a:hlinkClick r:id="rId8"/>
              </a:rPr>
              <a:t>http://msdn.microsoft.com/en-us/library/5ast78ax.aspx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5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</a:t>
            </a:r>
            <a:r>
              <a:rPr lang="en-US" dirty="0" smtClean="0"/>
              <a:t>Documentation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4424" y="1128503"/>
            <a:ext cx="7924800" cy="49654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&lt;summary&gt; 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GetZero method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 </a:t>
            </a: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Always returns zero.</a:t>
            </a:r>
            <a:endParaRPr lang="en-US" sz="16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&lt;/summary&gt; 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&lt;example&gt;  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sample shows how to call the &lt;see cref="GetZero"/&gt; method.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&lt;code&gt; 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TestClass  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   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Main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 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   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       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GetZero(); 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   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&lt;/code&gt; 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example</a:t>
            </a: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16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int GetZero()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6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0;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74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572000"/>
            <a:ext cx="7924800" cy="1447800"/>
          </a:xfrm>
        </p:spPr>
        <p:txBody>
          <a:bodyPr/>
          <a:lstStyle/>
          <a:p>
            <a:r>
              <a:rPr lang="en-US" dirty="0" smtClean="0"/>
              <a:t>Demo: C# XML Documentation Comments</a:t>
            </a:r>
            <a:endParaRPr lang="en-US" dirty="0"/>
          </a:p>
        </p:txBody>
      </p:sp>
      <p:pic>
        <p:nvPicPr>
          <p:cNvPr id="1026" name="Picture 2" descr="http://1.bp.blogspot.com/-WDaDuF-55Ts/UEeR4724BXI/AAAAAAAAA-A/yEgGwYCJ-3w/s1600/dem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25" y="1066800"/>
            <a:ext cx="3790950" cy="27336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11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/>
              <a:t>Code Documentation and Comments in the Program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5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562600"/>
          </a:xfrm>
        </p:spPr>
        <p:txBody>
          <a:bodyPr/>
          <a:lstStyle/>
          <a:p>
            <a:pPr marL="355600" indent="-355600">
              <a:lnSpc>
                <a:spcPct val="100000"/>
              </a:lnSpc>
              <a:spcBef>
                <a:spcPts val="900"/>
              </a:spcBef>
              <a:buFont typeface="+mj-lt"/>
              <a:buAutoNum type="arabicPeriod"/>
              <a:tabLst/>
            </a:pPr>
            <a:r>
              <a:rPr lang="en-US" sz="2800" dirty="0"/>
              <a:t>Open </a:t>
            </a:r>
            <a:r>
              <a:rPr lang="en-US" sz="2800" dirty="0" smtClean="0"/>
              <a:t>project located in </a:t>
            </a:r>
            <a:r>
              <a:rPr lang="en-US" sz="2800" u="sng" dirty="0" smtClean="0"/>
              <a:t>4</a:t>
            </a:r>
            <a:r>
              <a:rPr lang="en-US" sz="2800" u="sng" dirty="0"/>
              <a:t>. Code Documentation and Comments </a:t>
            </a:r>
            <a:r>
              <a:rPr lang="en-US" sz="2800" u="sng" dirty="0" smtClean="0"/>
              <a:t>Homework.zip</a:t>
            </a:r>
            <a:r>
              <a:rPr lang="en-US" sz="2800" dirty="0" smtClean="0"/>
              <a:t> file and:</a:t>
            </a:r>
          </a:p>
          <a:p>
            <a:pPr marL="804863" lvl="1" indent="-457200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600" dirty="0" smtClean="0"/>
              <a:t>Add </a:t>
            </a:r>
            <a:r>
              <a:rPr lang="en-US" sz="2600" dirty="0" smtClean="0"/>
              <a:t>comments where </a:t>
            </a:r>
            <a:r>
              <a:rPr lang="en-US" sz="2600" dirty="0" smtClean="0"/>
              <a:t>necessary</a:t>
            </a:r>
          </a:p>
          <a:p>
            <a:pPr marL="804863" lvl="1" indent="-457200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For </a:t>
            </a:r>
            <a:r>
              <a:rPr lang="en-US" sz="2800" dirty="0" smtClean="0"/>
              <a:t>each public member add documentation as </a:t>
            </a:r>
            <a:r>
              <a:rPr lang="en-US" sz="2800" dirty="0"/>
              <a:t>C# XML Documentation Comments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8194" name="Picture 2" descr="http://mokapu.k12.hi.us/images/parents/homework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72332">
            <a:off x="5016230" y="3716966"/>
            <a:ext cx="3567113" cy="24695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://littlewire.cc/documenta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721">
            <a:off x="809624" y="3955548"/>
            <a:ext cx="3486149" cy="2324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68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project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Consists of information both inside the source-code listings and outside them</a:t>
            </a:r>
          </a:p>
          <a:p>
            <a:pPr lvl="1"/>
            <a:r>
              <a:rPr lang="en-US" dirty="0" smtClean="0"/>
              <a:t>External construction documentation tends to be at a high level compared to the code</a:t>
            </a:r>
          </a:p>
          <a:p>
            <a:pPr lvl="1"/>
            <a:r>
              <a:rPr lang="en-US" dirty="0" smtClean="0"/>
              <a:t>At a low level  compared to the documentation from problem definition,</a:t>
            </a:r>
            <a:br>
              <a:rPr lang="en-US" dirty="0" smtClean="0"/>
            </a:br>
            <a:r>
              <a:rPr lang="en-US" dirty="0" smtClean="0"/>
              <a:t>requirements, and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026" name="Picture 2" descr="documentation, produc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886200"/>
            <a:ext cx="2362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35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contributor to code-level documentation</a:t>
            </a:r>
          </a:p>
          <a:p>
            <a:pPr lvl="1"/>
            <a:r>
              <a:rPr lang="en-US" dirty="0" smtClean="0"/>
              <a:t>Program structure</a:t>
            </a:r>
          </a:p>
          <a:p>
            <a:pPr lvl="1"/>
            <a:r>
              <a:rPr lang="en-US" dirty="0" smtClean="0"/>
              <a:t>Straight-forward and easily understandable approaches</a:t>
            </a:r>
          </a:p>
          <a:p>
            <a:pPr lvl="1"/>
            <a:r>
              <a:rPr lang="en-US" dirty="0" smtClean="0"/>
              <a:t>Good naming approach</a:t>
            </a:r>
          </a:p>
          <a:p>
            <a:pPr lvl="1"/>
            <a:r>
              <a:rPr lang="en-US" dirty="0" smtClean="0"/>
              <a:t>Clear layout and</a:t>
            </a:r>
            <a:br>
              <a:rPr lang="en-US" dirty="0" smtClean="0"/>
            </a:br>
            <a:r>
              <a:rPr lang="en-US" dirty="0" smtClean="0"/>
              <a:t>minimized complexity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2050" name="Picture 2" descr="screen, style, styling, wallpape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2895599"/>
            <a:ext cx="323850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41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Comments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997089"/>
            <a:ext cx="8382000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List&lt;int&gt; FindPrimes(int start, int end)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Create new list of integers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List&lt;int&gt; primesList = new List&lt;int&gt;();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Perform a loop from start to end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num = start; num &lt;= end; num++)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Declare boolean variable, initially true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bool prime = true;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Perform loop from 2 to sqrt(num)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(int div = 2; div &lt;= Math.Sqrt(num); div++)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// Check if div divides num with no remainder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(num % div ==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// We found a divider -&gt; the number is not prime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prime = false;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// Exit from the loop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break;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29300" y="6076950"/>
            <a:ext cx="2759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/>
              <a:t>(continues on the next slide)</a:t>
            </a:r>
            <a:endParaRPr lang="en-US" sz="1800" i="1" dirty="0"/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95882" y="1206873"/>
            <a:ext cx="1367118" cy="136711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40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Comments </a:t>
            </a:r>
            <a:r>
              <a:rPr lang="en-US" smtClean="0"/>
              <a:t>– Example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990600"/>
            <a:ext cx="8077200" cy="40216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// Continue with the next loop value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Check if the number is prime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(prime)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// Add the number to the list of primes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primesList.Add(num);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Return the list of primes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primesList;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86600" y="1143000"/>
            <a:ext cx="1367118" cy="136711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2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Self-Documenting Code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1697321"/>
            <a:ext cx="8077200" cy="44748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List&lt;int&gt; FindPrimes(int start, int end)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List&lt;int&gt; primesList = new List&lt;int&gt;();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num = start; num &lt;= end; num++)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bool isPrime = IsPrime(num);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(isPrime)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primesList.Add(num);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primesList;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29300" y="5772150"/>
            <a:ext cx="2759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/>
              <a:t>(continues on the next slide)</a:t>
            </a:r>
            <a:endParaRPr lang="en-US" sz="1800" i="1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334000" y="4191000"/>
            <a:ext cx="3124200" cy="1293971"/>
          </a:xfrm>
          <a:prstGeom prst="wedgeRoundRectCallout">
            <a:avLst>
              <a:gd name="adj1" fmla="val -83854"/>
              <a:gd name="adj2" fmla="val -8673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Good code does not need comments. It is self-explaining.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71018" y="2133600"/>
            <a:ext cx="1164770" cy="1164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68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Self-Documenting Code – Example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1295400"/>
            <a:ext cx="8077200" cy="51655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bool IsPrime(int num)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bool isPrime = true;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maxDivider = Math.Sqrt(num);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div = 2; div &lt;= maxDivider; div++)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 % div == 0)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// We found a divider -&gt; the number is not prime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isPrime = false;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isPrime;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038600" y="3065701"/>
            <a:ext cx="4648200" cy="896699"/>
          </a:xfrm>
          <a:prstGeom prst="wedgeRoundRectCallout">
            <a:avLst>
              <a:gd name="adj1" fmla="val -58952"/>
              <a:gd name="adj2" fmla="val -2793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Good methods have good name and are easy to read and understand.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352800" y="4742101"/>
            <a:ext cx="4648200" cy="896699"/>
          </a:xfrm>
          <a:prstGeom prst="wedgeRoundRectCallout">
            <a:avLst>
              <a:gd name="adj1" fmla="val -40304"/>
              <a:gd name="adj2" fmla="val -8529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comment explain non-obvious details. It does not repeat the code.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9000" y="1511079"/>
            <a:ext cx="1164770" cy="1164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02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1932</TotalTime>
  <Words>2114</Words>
  <Application>Microsoft Office PowerPoint</Application>
  <PresentationFormat>On-screen Show (4:3)</PresentationFormat>
  <Paragraphs>393</Paragraphs>
  <Slides>36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Cambria</vt:lpstr>
      <vt:lpstr>Consolas</vt:lpstr>
      <vt:lpstr>Corbel</vt:lpstr>
      <vt:lpstr>Wingdings 2</vt:lpstr>
      <vt:lpstr>Telerik Academy</vt:lpstr>
      <vt:lpstr>Code Documentation and Comments in the Program</vt:lpstr>
      <vt:lpstr>Table of Contents</vt:lpstr>
      <vt:lpstr>Comments and Code Documentation</vt:lpstr>
      <vt:lpstr>What is project documentation</vt:lpstr>
      <vt:lpstr>Programming Style</vt:lpstr>
      <vt:lpstr>Bad Comments – Example</vt:lpstr>
      <vt:lpstr>Bad Comments – Example (2)</vt:lpstr>
      <vt:lpstr>Self-Documenting Code – Example</vt:lpstr>
      <vt:lpstr>Self-Documenting Code – Example (2)</vt:lpstr>
      <vt:lpstr>Bad Programming Style  Example</vt:lpstr>
      <vt:lpstr>Good Programming Style – Example</vt:lpstr>
      <vt:lpstr>Self-Documenting Code</vt:lpstr>
      <vt:lpstr>Self-Documenting Code Checklist</vt:lpstr>
      <vt:lpstr>Self-Documenting Code Checklist (2)</vt:lpstr>
      <vt:lpstr>Self-Documenting Code Checklist (3)</vt:lpstr>
      <vt:lpstr>To Comment or Not to Comment?</vt:lpstr>
      <vt:lpstr>Effective Comments</vt:lpstr>
      <vt:lpstr>Effective Comments – Mistakes</vt:lpstr>
      <vt:lpstr>Effective Comments –  Mistakes (2)</vt:lpstr>
      <vt:lpstr>Effective Comments –  Mistakes (3)</vt:lpstr>
      <vt:lpstr>Key Points for Effective Comments</vt:lpstr>
      <vt:lpstr>Key Points for Effective Comments (2)</vt:lpstr>
      <vt:lpstr>Key Points for Effective Comments (3)</vt:lpstr>
      <vt:lpstr>Key Points for Effective Comments (4)</vt:lpstr>
      <vt:lpstr>Guidelines for Effective Comments (5)</vt:lpstr>
      <vt:lpstr>General Guidelines for Higher Level Documentation </vt:lpstr>
      <vt:lpstr>C# XML Documentation Comments</vt:lpstr>
      <vt:lpstr>C# XML Documentation</vt:lpstr>
      <vt:lpstr>C# XML Documentation</vt:lpstr>
      <vt:lpstr>XML Documentation Tags</vt:lpstr>
      <vt:lpstr>XML Documentation Tags (2)</vt:lpstr>
      <vt:lpstr>XML Documentation Example</vt:lpstr>
      <vt:lpstr>Demo: C# XML Documentation Comments</vt:lpstr>
      <vt:lpstr>Code Documentation and Comments in the Program</vt:lpstr>
      <vt:lpstr>Homework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Course Intro</dc:title>
  <dc:subject>Telerik Software Academy</dc:subject>
  <dc:creator>Svetlin Nakov</dc:creator>
  <cp:keywords>C#, course, telerik software academy, free courses for developers, OOP, object-oriented programming</cp:keywords>
  <cp:lastModifiedBy>Nikolay Kostov</cp:lastModifiedBy>
  <cp:revision>579</cp:revision>
  <dcterms:created xsi:type="dcterms:W3CDTF">2007-12-08T16:03:35Z</dcterms:created>
  <dcterms:modified xsi:type="dcterms:W3CDTF">2013-04-09T13:50:11Z</dcterms:modified>
  <cp:category>software engineering</cp:category>
</cp:coreProperties>
</file>