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59ecd9c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459ecd9c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591772a7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591772a7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591772a7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591772a7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591772a7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4591772a7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591772a7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591772a7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591772a7e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591772a7e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591772a7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591772a7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591772a7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591772a7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591772a7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591772a7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591772a7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591772a7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591772a7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591772a7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591772a7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591772a7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5377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LLVM Architecture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3580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Software Systems Architecture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133625" y="2152350"/>
            <a:ext cx="4051500" cy="16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pt-PT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José Francisco Veiga (up202108753)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Marco Vilas Boas (up202108774)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Pedro Lima (up202108806)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Pedro Januário (up202108768)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Pedro Marcelino (up202108754)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300" y="500925"/>
            <a:ext cx="3704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Broker Pattern</a:t>
            </a:r>
            <a:endParaRPr/>
          </a:p>
        </p:txBody>
      </p:sp>
      <p:sp>
        <p:nvSpPr>
          <p:cNvPr id="139" name="Google Shape;139;p22"/>
          <p:cNvSpPr txBox="1"/>
          <p:nvPr>
            <p:ph idx="1" type="subTitle"/>
          </p:nvPr>
        </p:nvSpPr>
        <p:spPr>
          <a:xfrm>
            <a:off x="311300" y="129287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pt-PT">
                <a:solidFill>
                  <a:srgbClr val="FFFFFF"/>
                </a:solidFill>
              </a:rPr>
              <a:t>Mediator facilitates communication between components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0" name="Google Shape;140;p22"/>
          <p:cNvCxnSpPr/>
          <p:nvPr/>
        </p:nvCxnSpPr>
        <p:spPr>
          <a:xfrm>
            <a:off x="390525" y="2284050"/>
            <a:ext cx="3737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800" y="1142025"/>
            <a:ext cx="3608950" cy="275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546975" y="2888425"/>
            <a:ext cx="34686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pt-PT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Optimizer acts as a broker between various frontends and backends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pt-PT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Modular enough to allow distributed execution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300" y="500925"/>
            <a:ext cx="3704400" cy="11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Encapsulated Implementation</a:t>
            </a:r>
            <a:endParaRPr/>
          </a:p>
        </p:txBody>
      </p:sp>
      <p:sp>
        <p:nvSpPr>
          <p:cNvPr id="148" name="Google Shape;148;p23"/>
          <p:cNvSpPr txBox="1"/>
          <p:nvPr>
            <p:ph idx="1" type="subTitle"/>
          </p:nvPr>
        </p:nvSpPr>
        <p:spPr>
          <a:xfrm>
            <a:off x="311300" y="1730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</a:rPr>
              <a:t>Hide implementation </a:t>
            </a:r>
            <a:r>
              <a:rPr lang="pt-PT">
                <a:solidFill>
                  <a:schemeClr val="lt1"/>
                </a:solidFill>
              </a:rPr>
              <a:t>details behind interfaces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-3949" l="-6625" r="-1284" t="-3960"/>
          <a:stretch/>
        </p:blipFill>
        <p:spPr>
          <a:xfrm>
            <a:off x="4475150" y="1159700"/>
            <a:ext cx="4474150" cy="28240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3"/>
          <p:cNvCxnSpPr/>
          <p:nvPr/>
        </p:nvCxnSpPr>
        <p:spPr>
          <a:xfrm>
            <a:off x="371325" y="2591125"/>
            <a:ext cx="3737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3"/>
          <p:cNvSpPr txBox="1"/>
          <p:nvPr>
            <p:ph idx="1" type="subTitle"/>
          </p:nvPr>
        </p:nvSpPr>
        <p:spPr>
          <a:xfrm>
            <a:off x="468550" y="3009150"/>
            <a:ext cx="37044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pt-PT">
                <a:solidFill>
                  <a:schemeClr val="lt1"/>
                </a:solidFill>
              </a:rPr>
              <a:t>Pass classes for optimizations</a:t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pt-PT">
                <a:solidFill>
                  <a:schemeClr val="lt1"/>
                </a:solidFill>
              </a:rPr>
              <a:t>Template-based approach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2" name="Google Shape;152;p23"/>
          <p:cNvSpPr txBox="1"/>
          <p:nvPr>
            <p:ph idx="1" type="subTitle"/>
          </p:nvPr>
        </p:nvSpPr>
        <p:spPr>
          <a:xfrm>
            <a:off x="468550" y="3791175"/>
            <a:ext cx="37044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pt-PT">
                <a:solidFill>
                  <a:schemeClr val="lt1"/>
                </a:solidFill>
              </a:rPr>
              <a:t>+ Flexibility</a:t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pt-PT">
                <a:solidFill>
                  <a:schemeClr val="lt1"/>
                </a:solidFill>
              </a:rPr>
              <a:t>+ Resilience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Quality Attributes</a:t>
            </a:r>
            <a:endParaRPr/>
          </a:p>
        </p:txBody>
      </p:sp>
      <p:cxnSp>
        <p:nvCxnSpPr>
          <p:cNvPr id="158" name="Google Shape;158;p24"/>
          <p:cNvCxnSpPr/>
          <p:nvPr/>
        </p:nvCxnSpPr>
        <p:spPr>
          <a:xfrm rot="10800000">
            <a:off x="4510150" y="2176425"/>
            <a:ext cx="3300" cy="1010700"/>
          </a:xfrm>
          <a:prstGeom prst="straightConnector1">
            <a:avLst/>
          </a:prstGeom>
          <a:noFill/>
          <a:ln cap="flat" cmpd="sng" w="9525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4"/>
          <p:cNvSpPr txBox="1"/>
          <p:nvPr/>
        </p:nvSpPr>
        <p:spPr>
          <a:xfrm>
            <a:off x="353075" y="1717425"/>
            <a:ext cx="3840900" cy="14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Modularity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pt-PT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Reusable  libraries with well-defined interfaces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4829625" y="1617600"/>
            <a:ext cx="3678600" cy="14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Reusability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pt-PT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Supports various languages and architectures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pt-PT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Neutral IR format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398725" y="3464975"/>
            <a:ext cx="5009100" cy="1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Performance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pt-PT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Powerful Optimization Pipeline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4510150" y="3464975"/>
            <a:ext cx="5009100" cy="1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pt-PT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Link-time and install-time optimizations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Conclusion</a:t>
            </a:r>
            <a:endParaRPr/>
          </a:p>
        </p:txBody>
      </p:sp>
      <p:sp>
        <p:nvSpPr>
          <p:cNvPr id="168" name="Google Shape;168;p25"/>
          <p:cNvSpPr txBox="1"/>
          <p:nvPr/>
        </p:nvSpPr>
        <p:spPr>
          <a:xfrm>
            <a:off x="614525" y="1743700"/>
            <a:ext cx="6598500" cy="17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PT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LLVM is a prime example of a modular and efficient compiler architecture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Multiple architectural patterns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Focus on Adaptability, Modularity and Performance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2828525" y="4080575"/>
            <a:ext cx="21705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Globally used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3648725" y="3312275"/>
            <a:ext cx="530100" cy="768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What is LLVM?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315625" y="1565975"/>
            <a:ext cx="37527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pt-PT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Open-source compiler infrastructure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pt-PT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Provides modular and reusable compiler and toolchain technologies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802" y="1100538"/>
            <a:ext cx="3643575" cy="25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Summary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829925" y="522450"/>
            <a:ext cx="37065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500"/>
              <a:t>LLVM</a:t>
            </a:r>
            <a:r>
              <a:rPr lang="pt-PT" sz="1500"/>
              <a:t> as a </a:t>
            </a:r>
            <a:r>
              <a:rPr b="1" lang="pt-PT" sz="1500"/>
              <a:t>modular</a:t>
            </a:r>
            <a:r>
              <a:rPr lang="pt-PT" sz="1500"/>
              <a:t>, </a:t>
            </a:r>
            <a:r>
              <a:rPr b="1" lang="pt-PT" sz="1500"/>
              <a:t>library-based design</a:t>
            </a:r>
            <a:r>
              <a:rPr lang="pt-PT" sz="1500"/>
              <a:t> for a </a:t>
            </a:r>
            <a:r>
              <a:rPr b="1" lang="pt-PT" sz="1500"/>
              <a:t>compiler</a:t>
            </a:r>
            <a:r>
              <a:rPr lang="pt-PT" sz="1500"/>
              <a:t>, instead of the traditional monolith.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500"/>
              <a:t>Allows for </a:t>
            </a:r>
            <a:r>
              <a:rPr b="1" lang="pt-PT" sz="1500"/>
              <a:t>easy integration</a:t>
            </a:r>
            <a:r>
              <a:rPr lang="pt-PT" sz="1500"/>
              <a:t> of new source languages and target architectures, as well as </a:t>
            </a:r>
            <a:r>
              <a:rPr b="1" lang="pt-PT" sz="1500"/>
              <a:t>reusability of modules </a:t>
            </a:r>
            <a:r>
              <a:rPr lang="pt-PT" sz="1500"/>
              <a:t>in new projects.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PT" sz="1500"/>
              <a:t>LLVM IR </a:t>
            </a:r>
            <a:r>
              <a:rPr lang="pt-PT" sz="1500"/>
              <a:t>is a key secret for its success: a </a:t>
            </a:r>
            <a:r>
              <a:rPr b="1" lang="pt-PT" sz="1500"/>
              <a:t>self-contained</a:t>
            </a:r>
            <a:r>
              <a:rPr lang="pt-PT" sz="1500"/>
              <a:t>, </a:t>
            </a:r>
            <a:r>
              <a:rPr b="1" lang="pt-PT" sz="1500"/>
              <a:t>first-</a:t>
            </a:r>
            <a:r>
              <a:rPr b="1" lang="pt-PT" sz="1500"/>
              <a:t>class</a:t>
            </a:r>
            <a:r>
              <a:rPr lang="pt-PT" sz="1500"/>
              <a:t> language that provides a common interface for all compiler components.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 sz="1500"/>
              <a:t>Many advantages over traditional architecture (e.g. GCC) because of </a:t>
            </a:r>
            <a:r>
              <a:rPr lang="pt-PT" sz="1500"/>
              <a:t>customizability</a:t>
            </a:r>
            <a:r>
              <a:rPr lang="pt-PT" sz="1500"/>
              <a:t> and reusability.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3-Phase Compiler Architecture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38" y="1573224"/>
            <a:ext cx="8597513" cy="14995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931100" y="3647325"/>
            <a:ext cx="17466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59350" y="3191400"/>
            <a:ext cx="2632500" cy="13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pt-PT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Parses and validates input code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pt-PT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Translates to LLVM Intermediate Representation (IR)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320375" y="3191400"/>
            <a:ext cx="2632500" cy="18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Optimizer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pt-PT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Performs analysis and optimization passes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pt-PT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Improves performance and efficiency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" name="Google Shape;89;p16"/>
          <p:cNvCxnSpPr/>
          <p:nvPr/>
        </p:nvCxnSpPr>
        <p:spPr>
          <a:xfrm>
            <a:off x="3159300" y="3268475"/>
            <a:ext cx="2700" cy="14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6"/>
          <p:cNvCxnSpPr/>
          <p:nvPr/>
        </p:nvCxnSpPr>
        <p:spPr>
          <a:xfrm>
            <a:off x="6194000" y="3268475"/>
            <a:ext cx="2700" cy="14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6"/>
          <p:cNvSpPr txBox="1"/>
          <p:nvPr/>
        </p:nvSpPr>
        <p:spPr>
          <a:xfrm>
            <a:off x="6437825" y="3268475"/>
            <a:ext cx="2632500" cy="18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pt-PT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Generates native machine code from IR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25" y="500925"/>
            <a:ext cx="31275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IR Transactions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25" y="1761025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pt-PT" sz="1600">
                <a:solidFill>
                  <a:schemeClr val="lt1"/>
                </a:solidFill>
              </a:rPr>
              <a:t>Frontend generates IR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pt-PT" sz="1600">
                <a:solidFill>
                  <a:schemeClr val="lt1"/>
                </a:solidFill>
              </a:rPr>
              <a:t>Optimizer refines and improves IR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pt-PT" sz="1600">
                <a:solidFill>
                  <a:schemeClr val="lt1"/>
                </a:solidFill>
              </a:rPr>
              <a:t>IR can be saved as bitcode for reuse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8977" y="1150300"/>
            <a:ext cx="4767200" cy="28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Architectural Patterns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25" y="1832350"/>
            <a:ext cx="3377100" cy="25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pt-PT" sz="1600">
                <a:solidFill>
                  <a:schemeClr val="lt1"/>
                </a:solidFill>
              </a:rPr>
              <a:t>Interpreter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pt-PT" sz="1600">
                <a:solidFill>
                  <a:schemeClr val="lt1"/>
                </a:solidFill>
              </a:rPr>
              <a:t>Pipes and Filters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pt-PT" sz="1600">
                <a:solidFill>
                  <a:schemeClr val="lt1"/>
                </a:solidFill>
              </a:rPr>
              <a:t>Layers Patterns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pt-PT" sz="1600">
                <a:solidFill>
                  <a:schemeClr val="lt1"/>
                </a:solidFill>
              </a:rPr>
              <a:t>Broker Pattern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pt-PT" sz="1600">
                <a:solidFill>
                  <a:schemeClr val="lt1"/>
                </a:solidFill>
              </a:rPr>
              <a:t>Encapsulated Implementation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4100" y="1077950"/>
            <a:ext cx="4489575" cy="29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Interpreter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25" y="1381650"/>
            <a:ext cx="31275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1600">
                <a:solidFill>
                  <a:schemeClr val="lt1"/>
                </a:solidFill>
              </a:rPr>
              <a:t>D</a:t>
            </a:r>
            <a:r>
              <a:rPr lang="pt-PT" sz="1600">
                <a:solidFill>
                  <a:schemeClr val="lt1"/>
                </a:solidFill>
              </a:rPr>
              <a:t>efines a way to interpret and evaluate language grammar or expressions.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25" y="3037425"/>
            <a:ext cx="31275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pt-PT" sz="1600">
                <a:solidFill>
                  <a:schemeClr val="lt1"/>
                </a:solidFill>
              </a:rPr>
              <a:t>High-level language to IR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pt-PT" sz="1600">
                <a:solidFill>
                  <a:schemeClr val="lt1"/>
                </a:solidFill>
              </a:rPr>
              <a:t>IR to machine code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575" y="1371788"/>
            <a:ext cx="4987974" cy="2399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9"/>
          <p:cNvCxnSpPr/>
          <p:nvPr/>
        </p:nvCxnSpPr>
        <p:spPr>
          <a:xfrm flipH="1" rot="10800000">
            <a:off x="298675" y="2454775"/>
            <a:ext cx="3075300" cy="24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Pipes and Filters</a:t>
            </a:r>
            <a:endParaRPr/>
          </a:p>
        </p:txBody>
      </p:sp>
      <p:sp>
        <p:nvSpPr>
          <p:cNvPr id="120" name="Google Shape;120;p20"/>
          <p:cNvSpPr txBox="1"/>
          <p:nvPr>
            <p:ph idx="1" type="subTitle"/>
          </p:nvPr>
        </p:nvSpPr>
        <p:spPr>
          <a:xfrm>
            <a:off x="311300" y="13594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pt-PT">
                <a:solidFill>
                  <a:schemeClr val="lt1"/>
                </a:solidFill>
              </a:rPr>
              <a:t>Data flows </a:t>
            </a:r>
            <a:r>
              <a:rPr lang="pt-PT">
                <a:solidFill>
                  <a:schemeClr val="lt1"/>
                </a:solidFill>
              </a:rPr>
              <a:t>through pipes and transformed by filters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550" y="1359425"/>
            <a:ext cx="4306375" cy="2159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20"/>
          <p:cNvCxnSpPr/>
          <p:nvPr/>
        </p:nvCxnSpPr>
        <p:spPr>
          <a:xfrm flipH="1" rot="10800000">
            <a:off x="625850" y="2286113"/>
            <a:ext cx="3075300" cy="24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20"/>
          <p:cNvSpPr txBox="1"/>
          <p:nvPr>
            <p:ph idx="1" type="subTitle"/>
          </p:nvPr>
        </p:nvSpPr>
        <p:spPr>
          <a:xfrm>
            <a:off x="311300" y="2835650"/>
            <a:ext cx="3704400" cy="18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pt-PT">
                <a:solidFill>
                  <a:schemeClr val="lt1"/>
                </a:solidFill>
              </a:rPr>
              <a:t>Programming languages (pipes) flow through frontend, optimizer and backend (filters)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2258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pt-PT">
                <a:solidFill>
                  <a:schemeClr val="lt1"/>
                </a:solidFill>
              </a:rPr>
              <a:t>Allows modular and sequential data processing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Layers Patterns</a:t>
            </a:r>
            <a:endParaRPr/>
          </a:p>
        </p:txBody>
      </p:sp>
      <p:sp>
        <p:nvSpPr>
          <p:cNvPr id="129" name="Google Shape;129;p21"/>
          <p:cNvSpPr txBox="1"/>
          <p:nvPr>
            <p:ph idx="1" type="subTitle"/>
          </p:nvPr>
        </p:nvSpPr>
        <p:spPr>
          <a:xfrm>
            <a:off x="311300" y="145627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pt-PT">
                <a:solidFill>
                  <a:schemeClr val="lt1"/>
                </a:solidFill>
              </a:rPr>
              <a:t>System divided into clear </a:t>
            </a:r>
            <a:r>
              <a:rPr lang="pt-PT">
                <a:solidFill>
                  <a:schemeClr val="lt1"/>
                </a:solidFill>
              </a:rPr>
              <a:t>layers interacting only with adjacent layers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950" y="1032250"/>
            <a:ext cx="4033200" cy="3229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/>
          <p:nvPr/>
        </p:nvCxnSpPr>
        <p:spPr>
          <a:xfrm>
            <a:off x="371325" y="2591125"/>
            <a:ext cx="3737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1"/>
          <p:cNvSpPr txBox="1"/>
          <p:nvPr>
            <p:ph idx="1" type="subTitle"/>
          </p:nvPr>
        </p:nvSpPr>
        <p:spPr>
          <a:xfrm>
            <a:off x="468550" y="3009150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pt-PT">
                <a:solidFill>
                  <a:schemeClr val="lt1"/>
                </a:solidFill>
              </a:rPr>
              <a:t>Frontend</a:t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pt-PT">
                <a:solidFill>
                  <a:schemeClr val="lt1"/>
                </a:solidFill>
              </a:rPr>
              <a:t>Optimizer</a:t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pt-PT">
                <a:solidFill>
                  <a:schemeClr val="lt1"/>
                </a:solidFill>
              </a:rPr>
              <a:t>Backend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21"/>
          <p:cNvSpPr txBox="1"/>
          <p:nvPr>
            <p:ph idx="1" type="subTitle"/>
          </p:nvPr>
        </p:nvSpPr>
        <p:spPr>
          <a:xfrm>
            <a:off x="468550" y="3935850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pt-PT">
                <a:solidFill>
                  <a:schemeClr val="lt1"/>
                </a:solidFill>
              </a:rPr>
              <a:t>IR acts as interface</a:t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pt-PT">
                <a:solidFill>
                  <a:schemeClr val="lt1"/>
                </a:solidFill>
              </a:rPr>
              <a:t>+ Maintainable</a:t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pt-PT">
                <a:solidFill>
                  <a:schemeClr val="lt1"/>
                </a:solidFill>
              </a:rPr>
              <a:t>+ Scalable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