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00" autoAdjust="0"/>
  </p:normalViewPr>
  <p:slideViewPr>
    <p:cSldViewPr snapToGrid="0">
      <p:cViewPr varScale="1">
        <p:scale>
          <a:sx n="60" d="100"/>
          <a:sy n="60" d="100"/>
        </p:scale>
        <p:origin x="11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89D4D-6047-4A78-A037-7D6ACBCC709C}" type="datetimeFigureOut">
              <a:rPr lang="th-TH" smtClean="0"/>
              <a:t>20/11/60</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12B1E-8093-46BD-93AD-5E3D4F3E85ED}" type="slidenum">
              <a:rPr lang="th-TH" smtClean="0"/>
              <a:t>‹#›</a:t>
            </a:fld>
            <a:endParaRPr lang="th-TH"/>
          </a:p>
        </p:txBody>
      </p:sp>
    </p:spTree>
    <p:extLst>
      <p:ext uri="{BB962C8B-B14F-4D97-AF65-F5344CB8AC3E}">
        <p14:creationId xmlns:p14="http://schemas.microsoft.com/office/powerpoint/2010/main" val="14201211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สไลด์ 3"/>
          <p:cNvSpPr>
            <a:spLocks noGrp="1"/>
          </p:cNvSpPr>
          <p:nvPr>
            <p:ph type="sldNum" sz="quarter" idx="10"/>
          </p:nvPr>
        </p:nvSpPr>
        <p:spPr/>
        <p:txBody>
          <a:bodyPr/>
          <a:lstStyle/>
          <a:p>
            <a:fld id="{17512B1E-8093-46BD-93AD-5E3D4F3E85ED}" type="slidenum">
              <a:rPr lang="th-TH" smtClean="0"/>
              <a:t>19</a:t>
            </a:fld>
            <a:endParaRPr lang="th-TH"/>
          </a:p>
        </p:txBody>
      </p:sp>
    </p:spTree>
    <p:extLst>
      <p:ext uri="{BB962C8B-B14F-4D97-AF65-F5344CB8AC3E}">
        <p14:creationId xmlns:p14="http://schemas.microsoft.com/office/powerpoint/2010/main" val="261964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1524000" y="1122363"/>
            <a:ext cx="9144000" cy="2387600"/>
          </a:xfrm>
        </p:spPr>
        <p:txBody>
          <a:bodyPr anchor="b"/>
          <a:lstStyle>
            <a:lvl1pPr algn="ctr">
              <a:defRPr sz="6000"/>
            </a:lvl1pPr>
          </a:lstStyle>
          <a:p>
            <a:r>
              <a:rPr lang="th-TH" smtClean="0"/>
              <a:t>คลิกเพื่อแก้ไขสไตล์ชื่อเรื่องต้นแบบ</a:t>
            </a:r>
            <a:endParaRPr lang="th-TH"/>
          </a:p>
        </p:txBody>
      </p:sp>
      <p:sp>
        <p:nvSpPr>
          <p:cNvPr id="3" name="ชื่อเรื่องรอง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smtClean="0"/>
              <a:t>คลิกเพื่อแก้ไขสไตล์ชื่อเรื่องรองต้นแบบ</a:t>
            </a:r>
            <a:endParaRPr lang="th-TH"/>
          </a:p>
        </p:txBody>
      </p:sp>
      <p:sp>
        <p:nvSpPr>
          <p:cNvPr id="4" name="ตัวแทนวันที่ 3"/>
          <p:cNvSpPr>
            <a:spLocks noGrp="1"/>
          </p:cNvSpPr>
          <p:nvPr>
            <p:ph type="dt" sz="half" idx="10"/>
          </p:nvPr>
        </p:nvSpPr>
        <p:spPr/>
        <p:txBody>
          <a:bodyPr/>
          <a:lstStyle/>
          <a:p>
            <a:fld id="{6FBDDC53-C95E-43D7-B89E-6BE9E6F6B288}" type="datetimeFigureOut">
              <a:rPr lang="th-TH" smtClean="0"/>
              <a:t>20/11/60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38209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ข้อความแนวตั้ง 2"/>
          <p:cNvSpPr>
            <a:spLocks noGrp="1"/>
          </p:cNvSpPr>
          <p:nvPr>
            <p:ph type="body" orient="vert" idx="1"/>
          </p:nvPr>
        </p:nvSpPr>
        <p:spPr/>
        <p:txBody>
          <a:bodyPr vert="eaVert"/>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6FBDDC53-C95E-43D7-B89E-6BE9E6F6B288}" type="datetimeFigureOut">
              <a:rPr lang="th-TH" smtClean="0"/>
              <a:t>20/11/60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330601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8724900" y="365125"/>
            <a:ext cx="2628900" cy="5811838"/>
          </a:xfrm>
        </p:spPr>
        <p:txBody>
          <a:bodyPr vert="eaVert"/>
          <a:lstStyle/>
          <a:p>
            <a:r>
              <a:rPr lang="th-TH" smtClean="0"/>
              <a:t>คลิกเพื่อแก้ไขสไตล์ชื่อเรื่องต้นแบบ</a:t>
            </a:r>
            <a:endParaRPr lang="th-TH"/>
          </a:p>
        </p:txBody>
      </p:sp>
      <p:sp>
        <p:nvSpPr>
          <p:cNvPr id="3" name="ตัวแทนข้อความแนวตั้ง 2"/>
          <p:cNvSpPr>
            <a:spLocks noGrp="1"/>
          </p:cNvSpPr>
          <p:nvPr>
            <p:ph type="body" orient="vert" idx="1"/>
          </p:nvPr>
        </p:nvSpPr>
        <p:spPr>
          <a:xfrm>
            <a:off x="838200" y="365125"/>
            <a:ext cx="7734300" cy="5811838"/>
          </a:xfrm>
        </p:spPr>
        <p:txBody>
          <a:bodyPr vert="eaVert"/>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6FBDDC53-C95E-43D7-B89E-6BE9E6F6B288}" type="datetimeFigureOut">
              <a:rPr lang="th-TH" smtClean="0"/>
              <a:t>20/11/60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312177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เนื้อหา 2"/>
          <p:cNvSpPr>
            <a:spLocks noGrp="1"/>
          </p:cNvSpPr>
          <p:nvPr>
            <p:ph idx="1"/>
          </p:nvPr>
        </p:nvSpPr>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6FBDDC53-C95E-43D7-B89E-6BE9E6F6B288}" type="datetimeFigureOut">
              <a:rPr lang="th-TH" smtClean="0"/>
              <a:t>20/11/60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22354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1850" y="1709738"/>
            <a:ext cx="10515600" cy="2852737"/>
          </a:xfrm>
        </p:spPr>
        <p:txBody>
          <a:bodyPr anchor="b"/>
          <a:lstStyle>
            <a:lvl1pPr>
              <a:defRPr sz="6000"/>
            </a:lvl1p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smtClean="0"/>
              <a:t>แก้ไขสไตล์ของข้อความต้นแบบ</a:t>
            </a:r>
          </a:p>
        </p:txBody>
      </p:sp>
      <p:sp>
        <p:nvSpPr>
          <p:cNvPr id="4" name="ตัวแทนวันที่ 3"/>
          <p:cNvSpPr>
            <a:spLocks noGrp="1"/>
          </p:cNvSpPr>
          <p:nvPr>
            <p:ph type="dt" sz="half" idx="10"/>
          </p:nvPr>
        </p:nvSpPr>
        <p:spPr/>
        <p:txBody>
          <a:bodyPr/>
          <a:lstStyle/>
          <a:p>
            <a:fld id="{6FBDDC53-C95E-43D7-B89E-6BE9E6F6B288}" type="datetimeFigureOut">
              <a:rPr lang="th-TH" smtClean="0"/>
              <a:t>20/11/60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349678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เนื้อหา 2"/>
          <p:cNvSpPr>
            <a:spLocks noGrp="1"/>
          </p:cNvSpPr>
          <p:nvPr>
            <p:ph sz="half" idx="1"/>
          </p:nvPr>
        </p:nvSpPr>
        <p:spPr>
          <a:xfrm>
            <a:off x="838200" y="1825625"/>
            <a:ext cx="5181600" cy="435133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เนื้อหา 3"/>
          <p:cNvSpPr>
            <a:spLocks noGrp="1"/>
          </p:cNvSpPr>
          <p:nvPr>
            <p:ph sz="half" idx="2"/>
          </p:nvPr>
        </p:nvSpPr>
        <p:spPr>
          <a:xfrm>
            <a:off x="6172200" y="1825625"/>
            <a:ext cx="5181600" cy="435133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วันที่ 4"/>
          <p:cNvSpPr>
            <a:spLocks noGrp="1"/>
          </p:cNvSpPr>
          <p:nvPr>
            <p:ph type="dt" sz="half" idx="10"/>
          </p:nvPr>
        </p:nvSpPr>
        <p:spPr/>
        <p:txBody>
          <a:bodyPr/>
          <a:lstStyle/>
          <a:p>
            <a:fld id="{6FBDDC53-C95E-43D7-B89E-6BE9E6F6B288}" type="datetimeFigureOut">
              <a:rPr lang="th-TH" smtClean="0"/>
              <a:t>20/11/60</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22303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365125"/>
            <a:ext cx="10515600" cy="1325563"/>
          </a:xfrm>
        </p:spPr>
        <p:txBody>
          <a:body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แก้ไขสไตล์ของข้อความต้นแบบ</a:t>
            </a:r>
          </a:p>
        </p:txBody>
      </p:sp>
      <p:sp>
        <p:nvSpPr>
          <p:cNvPr id="4" name="ตัวแทนเนื้อหา 3"/>
          <p:cNvSpPr>
            <a:spLocks noGrp="1"/>
          </p:cNvSpPr>
          <p:nvPr>
            <p:ph sz="half" idx="2"/>
          </p:nvPr>
        </p:nvSpPr>
        <p:spPr>
          <a:xfrm>
            <a:off x="839788" y="2505075"/>
            <a:ext cx="5157787" cy="368458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ข้อความ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แก้ไขสไตล์ของข้อความต้นแบบ</a:t>
            </a:r>
          </a:p>
        </p:txBody>
      </p:sp>
      <p:sp>
        <p:nvSpPr>
          <p:cNvPr id="6" name="ตัวแทนเนื้อหา 5"/>
          <p:cNvSpPr>
            <a:spLocks noGrp="1"/>
          </p:cNvSpPr>
          <p:nvPr>
            <p:ph sz="quarter" idx="4"/>
          </p:nvPr>
        </p:nvSpPr>
        <p:spPr>
          <a:xfrm>
            <a:off x="6172200" y="2505075"/>
            <a:ext cx="5183188" cy="368458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7" name="ตัวแทนวันที่ 6"/>
          <p:cNvSpPr>
            <a:spLocks noGrp="1"/>
          </p:cNvSpPr>
          <p:nvPr>
            <p:ph type="dt" sz="half" idx="10"/>
          </p:nvPr>
        </p:nvSpPr>
        <p:spPr/>
        <p:txBody>
          <a:bodyPr/>
          <a:lstStyle/>
          <a:p>
            <a:fld id="{6FBDDC53-C95E-43D7-B89E-6BE9E6F6B288}" type="datetimeFigureOut">
              <a:rPr lang="th-TH" smtClean="0"/>
              <a:t>20/11/60</a:t>
            </a:fld>
            <a:endParaRPr lang="th-TH"/>
          </a:p>
        </p:txBody>
      </p:sp>
      <p:sp>
        <p:nvSpPr>
          <p:cNvPr id="8" name="ตัวแทนท้ายกระดาษ 7"/>
          <p:cNvSpPr>
            <a:spLocks noGrp="1"/>
          </p:cNvSpPr>
          <p:nvPr>
            <p:ph type="ftr" sz="quarter" idx="11"/>
          </p:nvPr>
        </p:nvSpPr>
        <p:spPr/>
        <p:txBody>
          <a:bodyPr/>
          <a:lstStyle/>
          <a:p>
            <a:endParaRPr lang="th-TH"/>
          </a:p>
        </p:txBody>
      </p:sp>
      <p:sp>
        <p:nvSpPr>
          <p:cNvPr id="9" name="ตัวแทนหมายเลขสไลด์ 8"/>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421394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วันที่ 2"/>
          <p:cNvSpPr>
            <a:spLocks noGrp="1"/>
          </p:cNvSpPr>
          <p:nvPr>
            <p:ph type="dt" sz="half" idx="10"/>
          </p:nvPr>
        </p:nvSpPr>
        <p:spPr/>
        <p:txBody>
          <a:bodyPr/>
          <a:lstStyle/>
          <a:p>
            <a:fld id="{6FBDDC53-C95E-43D7-B89E-6BE9E6F6B288}" type="datetimeFigureOut">
              <a:rPr lang="th-TH" smtClean="0"/>
              <a:t>20/11/60</a:t>
            </a:fld>
            <a:endParaRPr lang="th-TH"/>
          </a:p>
        </p:txBody>
      </p:sp>
      <p:sp>
        <p:nvSpPr>
          <p:cNvPr id="4" name="ตัวแทนท้ายกระดาษ 3"/>
          <p:cNvSpPr>
            <a:spLocks noGrp="1"/>
          </p:cNvSpPr>
          <p:nvPr>
            <p:ph type="ftr" sz="quarter" idx="11"/>
          </p:nvPr>
        </p:nvSpPr>
        <p:spPr/>
        <p:txBody>
          <a:bodyPr/>
          <a:lstStyle/>
          <a:p>
            <a:endParaRPr lang="th-TH"/>
          </a:p>
        </p:txBody>
      </p:sp>
      <p:sp>
        <p:nvSpPr>
          <p:cNvPr id="5" name="ตัวแทนหมายเลขสไลด์ 4"/>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258012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p:cNvSpPr>
            <a:spLocks noGrp="1"/>
          </p:cNvSpPr>
          <p:nvPr>
            <p:ph type="dt" sz="half" idx="10"/>
          </p:nvPr>
        </p:nvSpPr>
        <p:spPr/>
        <p:txBody>
          <a:bodyPr/>
          <a:lstStyle/>
          <a:p>
            <a:fld id="{6FBDDC53-C95E-43D7-B89E-6BE9E6F6B288}" type="datetimeFigureOut">
              <a:rPr lang="th-TH" smtClean="0"/>
              <a:t>20/11/60</a:t>
            </a:fld>
            <a:endParaRPr lang="th-TH"/>
          </a:p>
        </p:txBody>
      </p:sp>
      <p:sp>
        <p:nvSpPr>
          <p:cNvPr id="3" name="ตัวแทนท้ายกระดาษ 2"/>
          <p:cNvSpPr>
            <a:spLocks noGrp="1"/>
          </p:cNvSpPr>
          <p:nvPr>
            <p:ph type="ftr" sz="quarter" idx="11"/>
          </p:nvPr>
        </p:nvSpPr>
        <p:spPr/>
        <p:txBody>
          <a:bodyPr/>
          <a:lstStyle/>
          <a:p>
            <a:endParaRPr lang="th-TH"/>
          </a:p>
        </p:txBody>
      </p:sp>
      <p:sp>
        <p:nvSpPr>
          <p:cNvPr id="4" name="ตัวแทนหมายเลขสไลด์ 3"/>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116460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smtClean="0"/>
              <a:t>คลิกเพื่อแก้ไขสไตล์ชื่อเรื่องต้นแบบ</a:t>
            </a:r>
            <a:endParaRPr lang="th-TH"/>
          </a:p>
        </p:txBody>
      </p:sp>
      <p:sp>
        <p:nvSpPr>
          <p:cNvPr id="3" name="ตัวแทนเนื้อหา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smtClean="0"/>
              <a:t>แก้ไขสไตล์ของข้อความต้นแบบ</a:t>
            </a:r>
          </a:p>
        </p:txBody>
      </p:sp>
      <p:sp>
        <p:nvSpPr>
          <p:cNvPr id="5" name="ตัวแทนวันที่ 4"/>
          <p:cNvSpPr>
            <a:spLocks noGrp="1"/>
          </p:cNvSpPr>
          <p:nvPr>
            <p:ph type="dt" sz="half" idx="10"/>
          </p:nvPr>
        </p:nvSpPr>
        <p:spPr/>
        <p:txBody>
          <a:bodyPr/>
          <a:lstStyle/>
          <a:p>
            <a:fld id="{6FBDDC53-C95E-43D7-B89E-6BE9E6F6B288}" type="datetimeFigureOut">
              <a:rPr lang="th-TH" smtClean="0"/>
              <a:t>20/11/60</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308859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smtClean="0"/>
              <a:t>คลิกเพื่อแก้ไขสไตล์ชื่อเรื่องต้นแบบ</a:t>
            </a:r>
            <a:endParaRPr lang="th-TH"/>
          </a:p>
        </p:txBody>
      </p:sp>
      <p:sp>
        <p:nvSpPr>
          <p:cNvPr id="3" name="ตัวแทนรูปภาพ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smtClean="0"/>
              <a:t>แก้ไขสไตล์ของข้อความต้นแบบ</a:t>
            </a:r>
          </a:p>
        </p:txBody>
      </p:sp>
      <p:sp>
        <p:nvSpPr>
          <p:cNvPr id="5" name="ตัวแทนวันที่ 4"/>
          <p:cNvSpPr>
            <a:spLocks noGrp="1"/>
          </p:cNvSpPr>
          <p:nvPr>
            <p:ph type="dt" sz="half" idx="10"/>
          </p:nvPr>
        </p:nvSpPr>
        <p:spPr/>
        <p:txBody>
          <a:bodyPr/>
          <a:lstStyle/>
          <a:p>
            <a:fld id="{6FBDDC53-C95E-43D7-B89E-6BE9E6F6B288}" type="datetimeFigureOut">
              <a:rPr lang="th-TH" smtClean="0"/>
              <a:t>20/11/60</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E84792B2-F991-447D-93E9-61F07EB1568E}" type="slidenum">
              <a:rPr lang="th-TH" smtClean="0"/>
              <a:t>‹#›</a:t>
            </a:fld>
            <a:endParaRPr lang="th-TH"/>
          </a:p>
        </p:txBody>
      </p:sp>
    </p:spTree>
    <p:extLst>
      <p:ext uri="{BB962C8B-B14F-4D97-AF65-F5344CB8AC3E}">
        <p14:creationId xmlns:p14="http://schemas.microsoft.com/office/powerpoint/2010/main" val="105839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DDC53-C95E-43D7-B89E-6BE9E6F6B288}" type="datetimeFigureOut">
              <a:rPr lang="th-TH" smtClean="0"/>
              <a:t>20/11/60</a:t>
            </a:fld>
            <a:endParaRPr lang="th-TH"/>
          </a:p>
        </p:txBody>
      </p:sp>
      <p:sp>
        <p:nvSpPr>
          <p:cNvPr id="5" name="ตัวแทนท้ายกระดา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แทนหมายเลขสไลด์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792B2-F991-447D-93E9-61F07EB1568E}" type="slidenum">
              <a:rPr lang="th-TH" smtClean="0"/>
              <a:t>‹#›</a:t>
            </a:fld>
            <a:endParaRPr lang="th-TH"/>
          </a:p>
        </p:txBody>
      </p:sp>
    </p:spTree>
    <p:extLst>
      <p:ext uri="{BB962C8B-B14F-4D97-AF65-F5344CB8AC3E}">
        <p14:creationId xmlns:p14="http://schemas.microsoft.com/office/powerpoint/2010/main" val="264742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learningprocessing.com/examples/chp15/example-15-08-Brightnes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learningprocessing.com/examples/chp15/example-15-09-FlashLigh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learningprocessing.com/examples/chp15/example-15-10-ThresholdDestinationImage"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learningprocessing.com/examples/chp15/example-15-12-PixelNeighborEdge"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earningprocessing.com/examples/chp15/example-15-05-PixelArray" TargetMode="External"/><Relationship Id="rId1" Type="http://schemas.openxmlformats.org/officeDocument/2006/relationships/slideLayout" Target="../slideLayouts/slideLayout2.xml"/><Relationship Id="rId5" Type="http://schemas.openxmlformats.org/officeDocument/2006/relationships/hyperlink" Target="http://processing.org/reference/updatePixels.html" TargetMode="External"/><Relationship Id="rId4" Type="http://schemas.openxmlformats.org/officeDocument/2006/relationships/hyperlink" Target="http://processing.org/reference/loadPixels_.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earningprocessing.com/examples/chp15/example-15-06-PixelArray2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p:txBody>
          <a:bodyPr/>
          <a:lstStyle/>
          <a:p>
            <a:r>
              <a:rPr lang="en-US" dirty="0"/>
              <a:t>Images and </a:t>
            </a:r>
            <a:r>
              <a:rPr lang="en-US" dirty="0" smtClean="0"/>
              <a:t>Pixels</a:t>
            </a:r>
            <a:endParaRPr lang="th-TH" dirty="0"/>
          </a:p>
        </p:txBody>
      </p:sp>
      <p:sp>
        <p:nvSpPr>
          <p:cNvPr id="3" name="ชื่อเรื่องรอง 2"/>
          <p:cNvSpPr>
            <a:spLocks noGrp="1"/>
          </p:cNvSpPr>
          <p:nvPr>
            <p:ph type="subTitle" idx="1"/>
          </p:nvPr>
        </p:nvSpPr>
        <p:spPr/>
        <p:txBody>
          <a:bodyPr/>
          <a:lstStyle/>
          <a:p>
            <a:endParaRPr lang="th-TH"/>
          </a:p>
        </p:txBody>
      </p:sp>
    </p:spTree>
    <p:extLst>
      <p:ext uri="{BB962C8B-B14F-4D97-AF65-F5344CB8AC3E}">
        <p14:creationId xmlns:p14="http://schemas.microsoft.com/office/powerpoint/2010/main" val="12954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0"/>
            <a:ext cx="10515600" cy="692727"/>
          </a:xfrm>
        </p:spPr>
        <p:txBody>
          <a:bodyPr>
            <a:normAutofit fontScale="90000"/>
          </a:bodyPr>
          <a:lstStyle/>
          <a:p>
            <a:r>
              <a:rPr lang="en-US" dirty="0"/>
              <a:t>Intro To Image </a:t>
            </a:r>
            <a:r>
              <a:rPr lang="en-US" dirty="0" smtClean="0"/>
              <a:t>Processing</a:t>
            </a:r>
            <a:endParaRPr lang="th-TH" dirty="0"/>
          </a:p>
        </p:txBody>
      </p:sp>
      <p:pic>
        <p:nvPicPr>
          <p:cNvPr id="4" name="รูปภาพ 3"/>
          <p:cNvPicPr>
            <a:picLocks noChangeAspect="1"/>
          </p:cNvPicPr>
          <p:nvPr/>
        </p:nvPicPr>
        <p:blipFill>
          <a:blip r:embed="rId2"/>
          <a:stretch>
            <a:fillRect/>
          </a:stretch>
        </p:blipFill>
        <p:spPr>
          <a:xfrm>
            <a:off x="231630" y="526474"/>
            <a:ext cx="11503170" cy="6331526"/>
          </a:xfrm>
          <a:prstGeom prst="rect">
            <a:avLst/>
          </a:prstGeom>
        </p:spPr>
      </p:pic>
      <p:sp>
        <p:nvSpPr>
          <p:cNvPr id="5" name="สี่เหลี่ยมผืนผ้า 4"/>
          <p:cNvSpPr/>
          <p:nvPr/>
        </p:nvSpPr>
        <p:spPr>
          <a:xfrm>
            <a:off x="5983215" y="692727"/>
            <a:ext cx="6096000" cy="1815882"/>
          </a:xfrm>
          <a:prstGeom prst="rect">
            <a:avLst/>
          </a:prstGeom>
        </p:spPr>
        <p:txBody>
          <a:bodyPr>
            <a:spAutoFit/>
          </a:bodyPr>
          <a:lstStyle/>
          <a:p>
            <a:r>
              <a:rPr lang="en-US" b="0" i="0" dirty="0" smtClean="0">
                <a:solidFill>
                  <a:srgbClr val="252525"/>
                </a:solidFill>
                <a:effectLst/>
                <a:latin typeface="theSerif"/>
              </a:rPr>
              <a:t>example 15-7 provides a basic framework for getting the red, green, and blue values for each pixel based on its spatial orientation (XY location)</a:t>
            </a:r>
            <a:endParaRPr lang="th-TH" dirty="0"/>
          </a:p>
        </p:txBody>
      </p:sp>
    </p:spTree>
    <p:extLst>
      <p:ext uri="{BB962C8B-B14F-4D97-AF65-F5344CB8AC3E}">
        <p14:creationId xmlns:p14="http://schemas.microsoft.com/office/powerpoint/2010/main" val="2067350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0"/>
            <a:ext cx="10515600" cy="660111"/>
          </a:xfrm>
        </p:spPr>
        <p:txBody>
          <a:bodyPr>
            <a:normAutofit fontScale="90000"/>
          </a:bodyPr>
          <a:lstStyle/>
          <a:p>
            <a:r>
              <a:rPr lang="en-US" dirty="0">
                <a:hlinkClick r:id="rId2"/>
              </a:rPr>
              <a:t>Example: Adjusting image brightness</a:t>
            </a:r>
            <a:endParaRPr lang="th-TH" dirty="0"/>
          </a:p>
        </p:txBody>
      </p:sp>
      <p:pic>
        <p:nvPicPr>
          <p:cNvPr id="6146" name="Picture 2" descr="https://processing.org:8443/tutorials/pixels/imgs/flashl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1480" y="1474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 name="รูปภาพ 3"/>
          <p:cNvPicPr>
            <a:picLocks noChangeAspect="1"/>
          </p:cNvPicPr>
          <p:nvPr/>
        </p:nvPicPr>
        <p:blipFill>
          <a:blip r:embed="rId4"/>
          <a:stretch>
            <a:fillRect/>
          </a:stretch>
        </p:blipFill>
        <p:spPr>
          <a:xfrm>
            <a:off x="0" y="660111"/>
            <a:ext cx="8150802" cy="5998775"/>
          </a:xfrm>
          <a:prstGeom prst="rect">
            <a:avLst/>
          </a:prstGeom>
        </p:spPr>
      </p:pic>
      <p:sp>
        <p:nvSpPr>
          <p:cNvPr id="5" name="สี่เหลี่ยมผืนผ้า 4"/>
          <p:cNvSpPr/>
          <p:nvPr/>
        </p:nvSpPr>
        <p:spPr>
          <a:xfrm>
            <a:off x="8465126" y="2320670"/>
            <a:ext cx="3837709" cy="4401205"/>
          </a:xfrm>
          <a:prstGeom prst="rect">
            <a:avLst/>
          </a:prstGeom>
        </p:spPr>
        <p:txBody>
          <a:bodyPr wrap="square">
            <a:spAutoFit/>
          </a:bodyPr>
          <a:lstStyle/>
          <a:p>
            <a:r>
              <a:rPr lang="en-US" b="0" i="0" dirty="0" smtClean="0">
                <a:solidFill>
                  <a:srgbClr val="252525"/>
                </a:solidFill>
                <a:effectLst/>
                <a:latin typeface="theSerif"/>
              </a:rPr>
              <a:t>Since we are altering the image on a per pixel basis, all pixels need not be treated equally. For example, we can alter the brightness of each pixel according to its distance from the mouse.</a:t>
            </a:r>
            <a:endParaRPr lang="th-TH" dirty="0"/>
          </a:p>
        </p:txBody>
      </p:sp>
    </p:spTree>
    <p:extLst>
      <p:ext uri="{BB962C8B-B14F-4D97-AF65-F5344CB8AC3E}">
        <p14:creationId xmlns:p14="http://schemas.microsoft.com/office/powerpoint/2010/main" val="2340883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46363" y="129598"/>
            <a:ext cx="11596255" cy="618548"/>
          </a:xfrm>
        </p:spPr>
        <p:txBody>
          <a:bodyPr>
            <a:normAutofit/>
          </a:bodyPr>
          <a:lstStyle/>
          <a:p>
            <a:r>
              <a:rPr lang="en-US" sz="3600" dirty="0">
                <a:hlinkClick r:id="rId2"/>
              </a:rPr>
              <a:t>Example: Adjusting image brightness based on pixel location</a:t>
            </a:r>
            <a:endParaRPr lang="th-TH" sz="3600" dirty="0"/>
          </a:p>
        </p:txBody>
      </p:sp>
      <p:pic>
        <p:nvPicPr>
          <p:cNvPr id="4" name="รูปภาพ 3"/>
          <p:cNvPicPr>
            <a:picLocks noChangeAspect="1"/>
          </p:cNvPicPr>
          <p:nvPr/>
        </p:nvPicPr>
        <p:blipFill>
          <a:blip r:embed="rId3"/>
          <a:stretch>
            <a:fillRect/>
          </a:stretch>
        </p:blipFill>
        <p:spPr>
          <a:xfrm>
            <a:off x="346363" y="748146"/>
            <a:ext cx="6650182" cy="6093940"/>
          </a:xfrm>
          <a:prstGeom prst="rect">
            <a:avLst/>
          </a:prstGeom>
        </p:spPr>
      </p:pic>
    </p:spTree>
    <p:extLst>
      <p:ext uri="{BB962C8B-B14F-4D97-AF65-F5344CB8AC3E}">
        <p14:creationId xmlns:p14="http://schemas.microsoft.com/office/powerpoint/2010/main" val="4222392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31617" y="0"/>
            <a:ext cx="9414164" cy="618548"/>
          </a:xfrm>
        </p:spPr>
        <p:txBody>
          <a:bodyPr>
            <a:normAutofit fontScale="90000"/>
          </a:bodyPr>
          <a:lstStyle/>
          <a:p>
            <a:r>
              <a:rPr lang="en-US" dirty="0">
                <a:hlinkClick r:id="rId2"/>
              </a:rPr>
              <a:t>Example: Brightness Threshold</a:t>
            </a:r>
            <a:endParaRPr lang="th-TH" dirty="0"/>
          </a:p>
        </p:txBody>
      </p:sp>
      <p:pic>
        <p:nvPicPr>
          <p:cNvPr id="7170" name="Picture 2" descr="https://processing.org:8443/tutorials/pixels/imgs/threshol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4546" y="29137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 name="รูปภาพ 3"/>
          <p:cNvPicPr>
            <a:picLocks noChangeAspect="1"/>
          </p:cNvPicPr>
          <p:nvPr/>
        </p:nvPicPr>
        <p:blipFill>
          <a:blip r:embed="rId4"/>
          <a:stretch>
            <a:fillRect/>
          </a:stretch>
        </p:blipFill>
        <p:spPr>
          <a:xfrm>
            <a:off x="131617" y="595745"/>
            <a:ext cx="9414164" cy="6262255"/>
          </a:xfrm>
          <a:prstGeom prst="rect">
            <a:avLst/>
          </a:prstGeom>
        </p:spPr>
      </p:pic>
    </p:spTree>
    <p:extLst>
      <p:ext uri="{BB962C8B-B14F-4D97-AF65-F5344CB8AC3E}">
        <p14:creationId xmlns:p14="http://schemas.microsoft.com/office/powerpoint/2010/main" val="4106690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3182" y="101888"/>
            <a:ext cx="10515600" cy="493857"/>
          </a:xfrm>
        </p:spPr>
        <p:txBody>
          <a:bodyPr>
            <a:normAutofit fontScale="90000"/>
          </a:bodyPr>
          <a:lstStyle/>
          <a:p>
            <a:r>
              <a:rPr lang="en-US" b="1" dirty="0"/>
              <a:t>Level II: Pixel Group </a:t>
            </a:r>
            <a:r>
              <a:rPr lang="en-US" b="1" dirty="0" smtClean="0"/>
              <a:t>Processing</a:t>
            </a:r>
            <a:endParaRPr lang="th-TH" b="1" dirty="0"/>
          </a:p>
        </p:txBody>
      </p:sp>
      <p:sp>
        <p:nvSpPr>
          <p:cNvPr id="3" name="ตัวแทนเนื้อหา 2"/>
          <p:cNvSpPr>
            <a:spLocks noGrp="1"/>
          </p:cNvSpPr>
          <p:nvPr>
            <p:ph idx="1"/>
          </p:nvPr>
        </p:nvSpPr>
        <p:spPr>
          <a:xfrm>
            <a:off x="173181" y="1177636"/>
            <a:ext cx="11838709" cy="4351338"/>
          </a:xfrm>
        </p:spPr>
        <p:txBody>
          <a:bodyPr/>
          <a:lstStyle/>
          <a:p>
            <a:r>
              <a:rPr lang="en-US" dirty="0"/>
              <a:t>In previous examples, we've seen a one-to-one relationship between source pixels and destination pixels. To increase an image's brightness, we take one pixel from the source image, increase the RGB values, and display one pixel in the output window. In order to perform more advanced image processing functions, we must move beyond the one-to-one pixel paradigm into pixel group processing.</a:t>
            </a:r>
            <a:endParaRPr lang="th-TH" dirty="0"/>
          </a:p>
        </p:txBody>
      </p:sp>
    </p:spTree>
    <p:extLst>
      <p:ext uri="{BB962C8B-B14F-4D97-AF65-F5344CB8AC3E}">
        <p14:creationId xmlns:p14="http://schemas.microsoft.com/office/powerpoint/2010/main" val="189111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455062"/>
            <a:ext cx="12025745" cy="67341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68203" numCol="1" anchor="ctr" anchorCtr="0" compatLnSpc="1">
            <a:prstTxWarp prst="textNoShape">
              <a:avLst/>
            </a:prstTxWarp>
            <a:spAutoFit/>
          </a:bodyPr>
          <a:lstStyle>
            <a:lvl1pPr eaLnBrk="0" fontAlgn="base" hangingPunct="0">
              <a:spcBef>
                <a:spcPct val="0"/>
              </a:spcBef>
              <a:spcAft>
                <a:spcPct val="0"/>
              </a:spcAft>
              <a:defRPr sz="2800">
                <a:solidFill>
                  <a:schemeClr val="tx1"/>
                </a:solidFill>
                <a:latin typeface="Arial" panose="020B0604020202020204" pitchFamily="34" charset="0"/>
              </a:defRPr>
            </a:lvl1pPr>
            <a:lvl2pPr eaLnBrk="0" fontAlgn="base" hangingPunct="0">
              <a:spcBef>
                <a:spcPct val="0"/>
              </a:spcBef>
              <a:spcAft>
                <a:spcPct val="0"/>
              </a:spcAft>
              <a:defRPr sz="2800">
                <a:solidFill>
                  <a:schemeClr val="tx1"/>
                </a:solidFill>
                <a:latin typeface="Arial" panose="020B0604020202020204" pitchFamily="34" charset="0"/>
              </a:defRPr>
            </a:lvl2pPr>
            <a:lvl3pPr eaLnBrk="0" fontAlgn="base" hangingPunct="0">
              <a:spcBef>
                <a:spcPct val="0"/>
              </a:spcBef>
              <a:spcAft>
                <a:spcPct val="0"/>
              </a:spcAft>
              <a:defRPr sz="2800">
                <a:solidFill>
                  <a:schemeClr val="tx1"/>
                </a:solidFill>
                <a:latin typeface="Arial" panose="020B0604020202020204" pitchFamily="34" charset="0"/>
              </a:defRPr>
            </a:lvl3pPr>
            <a:lvl4pPr eaLnBrk="0" fontAlgn="base" hangingPunct="0">
              <a:spcBef>
                <a:spcPct val="0"/>
              </a:spcBef>
              <a:spcAft>
                <a:spcPct val="0"/>
              </a:spcAft>
              <a:defRPr sz="2800">
                <a:solidFill>
                  <a:schemeClr val="tx1"/>
                </a:solidFill>
                <a:latin typeface="Arial" panose="020B0604020202020204" pitchFamily="34" charset="0"/>
              </a:defRPr>
            </a:lvl4pPr>
            <a:lvl5pPr eaLnBrk="0" fontAlgn="base" hangingPunct="0">
              <a:spcBef>
                <a:spcPct val="0"/>
              </a:spcBef>
              <a:spcAft>
                <a:spcPct val="0"/>
              </a:spcAft>
              <a:defRPr sz="2800">
                <a:solidFill>
                  <a:schemeClr val="tx1"/>
                </a:solidFill>
                <a:latin typeface="Arial" panose="020B0604020202020204" pitchFamily="34" charset="0"/>
              </a:defRPr>
            </a:lvl5pPr>
            <a:lvl6pPr eaLnBrk="0" fontAlgn="base" hangingPunct="0">
              <a:spcBef>
                <a:spcPct val="0"/>
              </a:spcBef>
              <a:spcAft>
                <a:spcPct val="0"/>
              </a:spcAft>
              <a:defRPr sz="2800">
                <a:solidFill>
                  <a:schemeClr val="tx1"/>
                </a:solidFill>
                <a:latin typeface="Arial" panose="020B0604020202020204" pitchFamily="34" charset="0"/>
              </a:defRPr>
            </a:lvl6pPr>
            <a:lvl7pPr eaLnBrk="0" fontAlgn="base" hangingPunct="0">
              <a:spcBef>
                <a:spcPct val="0"/>
              </a:spcBef>
              <a:spcAft>
                <a:spcPct val="0"/>
              </a:spcAft>
              <a:defRPr sz="2800">
                <a:solidFill>
                  <a:schemeClr val="tx1"/>
                </a:solidFill>
                <a:latin typeface="Arial" panose="020B0604020202020204" pitchFamily="34" charset="0"/>
              </a:defRPr>
            </a:lvl7pPr>
            <a:lvl8pPr eaLnBrk="0" fontAlgn="base" hangingPunct="0">
              <a:spcBef>
                <a:spcPct val="0"/>
              </a:spcBef>
              <a:spcAft>
                <a:spcPct val="0"/>
              </a:spcAft>
              <a:defRPr sz="2800">
                <a:solidFill>
                  <a:schemeClr val="tx1"/>
                </a:solidFill>
                <a:latin typeface="Arial" panose="020B0604020202020204" pitchFamily="34" charset="0"/>
              </a:defRPr>
            </a:lvl8pPr>
            <a:lvl9pPr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252525"/>
                </a:solidFill>
                <a:effectLst/>
                <a:latin typeface="theSerif"/>
              </a:rPr>
              <a:t>If</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we</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know</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the</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pixel</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is</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located</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at</a:t>
            </a:r>
            <a:r>
              <a:rPr kumimoji="0" lang="th-TH" altLang="th-TH" b="0" i="0" u="none" strike="noStrike" cap="none" normalizeH="0" baseline="0" dirty="0" smtClean="0">
                <a:ln>
                  <a:noFill/>
                </a:ln>
                <a:solidFill>
                  <a:srgbClr val="252525"/>
                </a:solidFill>
                <a:effectLst/>
                <a:latin typeface="theSerif"/>
              </a:rPr>
              <a:t> (x,y):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b="0" i="0" u="none" strike="noStrike" cap="none" normalizeH="0" baseline="0" dirty="0" smtClean="0">
              <a:ln>
                <a:noFill/>
              </a:ln>
              <a:solidFill>
                <a:srgbClr val="00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1" i="0" u="none" strike="noStrike" cap="none" normalizeH="0" baseline="0" dirty="0" err="1" smtClean="0">
                <a:ln>
                  <a:noFill/>
                </a:ln>
                <a:solidFill>
                  <a:srgbClr val="000000"/>
                </a:solidFill>
                <a:effectLst/>
                <a:latin typeface="monaco"/>
              </a:rPr>
              <a:t>int</a:t>
            </a:r>
            <a:r>
              <a:rPr kumimoji="0" lang="th-TH" altLang="th-TH" b="1" i="0" u="none" strike="noStrike" cap="none" normalizeH="0" baseline="0" dirty="0" smtClean="0">
                <a:ln>
                  <a:noFill/>
                </a:ln>
                <a:solidFill>
                  <a:srgbClr val="000000"/>
                </a:solidFill>
                <a:effectLst/>
                <a:latin typeface="monaco"/>
              </a:rPr>
              <a:t> </a:t>
            </a:r>
            <a:r>
              <a:rPr kumimoji="0" lang="th-TH" altLang="th-TH" b="1" i="0" u="none" strike="noStrike" cap="none" normalizeH="0" baseline="0" dirty="0" err="1" smtClean="0">
                <a:ln>
                  <a:noFill/>
                </a:ln>
                <a:solidFill>
                  <a:srgbClr val="000000"/>
                </a:solidFill>
                <a:effectLst/>
                <a:latin typeface="monaco"/>
              </a:rPr>
              <a:t>loc</a:t>
            </a:r>
            <a:r>
              <a:rPr kumimoji="0" lang="th-TH" altLang="th-TH" b="1" i="0" u="none" strike="noStrike" cap="none" normalizeH="0" baseline="0" dirty="0" smtClean="0">
                <a:ln>
                  <a:noFill/>
                </a:ln>
                <a:solidFill>
                  <a:srgbClr val="000000"/>
                </a:solidFill>
                <a:effectLst/>
                <a:latin typeface="monaco"/>
              </a:rPr>
              <a:t> = x + y*</a:t>
            </a:r>
            <a:r>
              <a:rPr kumimoji="0" lang="th-TH" altLang="th-TH" b="1" i="0" u="none" strike="noStrike" cap="none" normalizeH="0" baseline="0" dirty="0" err="1" smtClean="0">
                <a:ln>
                  <a:noFill/>
                </a:ln>
                <a:solidFill>
                  <a:srgbClr val="000000"/>
                </a:solidFill>
                <a:effectLst/>
                <a:latin typeface="monaco"/>
              </a:rPr>
              <a:t>img</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width</a:t>
            </a:r>
            <a:r>
              <a:rPr kumimoji="0" lang="th-TH" altLang="th-TH" b="1"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1" i="0" u="none" strike="noStrike" cap="none" normalizeH="0" baseline="0" dirty="0" err="1" smtClean="0">
                <a:ln>
                  <a:noFill/>
                </a:ln>
                <a:solidFill>
                  <a:srgbClr val="000000"/>
                </a:solidFill>
                <a:effectLst/>
                <a:latin typeface="monaco"/>
              </a:rPr>
              <a:t>color</a:t>
            </a:r>
            <a:r>
              <a:rPr kumimoji="0" lang="th-TH" altLang="th-TH" b="1" i="0" u="none" strike="noStrike" cap="none" normalizeH="0" baseline="0" dirty="0" smtClean="0">
                <a:ln>
                  <a:noFill/>
                </a:ln>
                <a:solidFill>
                  <a:srgbClr val="000000"/>
                </a:solidFill>
                <a:effectLst/>
                <a:latin typeface="monaco"/>
              </a:rPr>
              <a:t> </a:t>
            </a:r>
            <a:r>
              <a:rPr kumimoji="0" lang="th-TH" altLang="th-TH" b="1" i="0" u="none" strike="noStrike" cap="none" normalizeH="0" baseline="0" dirty="0" err="1" smtClean="0">
                <a:ln>
                  <a:noFill/>
                </a:ln>
                <a:solidFill>
                  <a:srgbClr val="000000"/>
                </a:solidFill>
                <a:effectLst/>
                <a:latin typeface="monaco"/>
              </a:rPr>
              <a:t>pix</a:t>
            </a:r>
            <a:r>
              <a:rPr kumimoji="0" lang="th-TH" altLang="th-TH" b="1" i="0" u="none" strike="noStrike" cap="none" normalizeH="0" baseline="0" dirty="0" smtClean="0">
                <a:ln>
                  <a:noFill/>
                </a:ln>
                <a:solidFill>
                  <a:srgbClr val="000000"/>
                </a:solidFill>
                <a:effectLst/>
                <a:latin typeface="monaco"/>
              </a:rPr>
              <a:t> = </a:t>
            </a:r>
            <a:r>
              <a:rPr kumimoji="0" lang="th-TH" altLang="th-TH" b="1" i="0" u="none" strike="noStrike" cap="none" normalizeH="0" baseline="0" dirty="0" err="1" smtClean="0">
                <a:ln>
                  <a:noFill/>
                </a:ln>
                <a:solidFill>
                  <a:srgbClr val="000000"/>
                </a:solidFill>
                <a:effectLst/>
                <a:latin typeface="monaco"/>
              </a:rPr>
              <a:t>img</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pixels</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loc</a:t>
            </a:r>
            <a:r>
              <a:rPr kumimoji="0" lang="th-TH" altLang="th-TH" b="1"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252525"/>
                </a:solidFill>
                <a:effectLst/>
                <a:latin typeface="theSerif"/>
              </a:rPr>
              <a:t>Then</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its</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left</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neighbor</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is</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located</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at</a:t>
            </a:r>
            <a:r>
              <a:rPr kumimoji="0" lang="th-TH" altLang="th-TH" b="0" i="0" u="none" strike="noStrike" cap="none" normalizeH="0" baseline="0" dirty="0" smtClean="0">
                <a:ln>
                  <a:noFill/>
                </a:ln>
                <a:solidFill>
                  <a:srgbClr val="252525"/>
                </a:solidFill>
                <a:effectLst/>
                <a:latin typeface="theSerif"/>
              </a:rPr>
              <a:t> (x-1,y):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b="1" i="0" u="none" strike="noStrike" cap="none" normalizeH="0" baseline="0" dirty="0" smtClean="0">
              <a:ln>
                <a:noFill/>
              </a:ln>
              <a:solidFill>
                <a:srgbClr val="00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1" i="0" u="none" strike="noStrike" cap="none" normalizeH="0" baseline="0" dirty="0" err="1" smtClean="0">
                <a:ln>
                  <a:noFill/>
                </a:ln>
                <a:solidFill>
                  <a:srgbClr val="000000"/>
                </a:solidFill>
                <a:effectLst/>
                <a:latin typeface="monaco"/>
              </a:rPr>
              <a:t>int</a:t>
            </a:r>
            <a:r>
              <a:rPr kumimoji="0" lang="th-TH" altLang="th-TH" b="1" i="0" u="none" strike="noStrike" cap="none" normalizeH="0" baseline="0" dirty="0" smtClean="0">
                <a:ln>
                  <a:noFill/>
                </a:ln>
                <a:solidFill>
                  <a:srgbClr val="000000"/>
                </a:solidFill>
                <a:effectLst/>
                <a:latin typeface="monaco"/>
              </a:rPr>
              <a:t> </a:t>
            </a:r>
            <a:r>
              <a:rPr kumimoji="0" lang="th-TH" altLang="th-TH" b="1" i="0" u="none" strike="noStrike" cap="none" normalizeH="0" baseline="0" dirty="0" err="1" smtClean="0">
                <a:ln>
                  <a:noFill/>
                </a:ln>
                <a:solidFill>
                  <a:srgbClr val="000000"/>
                </a:solidFill>
                <a:effectLst/>
                <a:latin typeface="monaco"/>
              </a:rPr>
              <a:t>leftLoc</a:t>
            </a:r>
            <a:r>
              <a:rPr kumimoji="0" lang="th-TH" altLang="th-TH" b="1" i="0" u="none" strike="noStrike" cap="none" normalizeH="0" baseline="0" dirty="0" smtClean="0">
                <a:ln>
                  <a:noFill/>
                </a:ln>
                <a:solidFill>
                  <a:srgbClr val="000000"/>
                </a:solidFill>
                <a:effectLst/>
                <a:latin typeface="monaco"/>
              </a:rPr>
              <a:t> = (x-1) + y*</a:t>
            </a:r>
            <a:r>
              <a:rPr kumimoji="0" lang="th-TH" altLang="th-TH" b="1" i="0" u="none" strike="noStrike" cap="none" normalizeH="0" baseline="0" dirty="0" err="1" smtClean="0">
                <a:ln>
                  <a:noFill/>
                </a:ln>
                <a:solidFill>
                  <a:srgbClr val="000000"/>
                </a:solidFill>
                <a:effectLst/>
                <a:latin typeface="monaco"/>
              </a:rPr>
              <a:t>img</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width</a:t>
            </a:r>
            <a:r>
              <a:rPr kumimoji="0" lang="th-TH" altLang="th-TH" b="1"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1" i="0" u="none" strike="noStrike" cap="none" normalizeH="0" baseline="0" dirty="0" err="1" smtClean="0">
                <a:ln>
                  <a:noFill/>
                </a:ln>
                <a:solidFill>
                  <a:srgbClr val="000000"/>
                </a:solidFill>
                <a:effectLst/>
                <a:latin typeface="monaco"/>
              </a:rPr>
              <a:t>color</a:t>
            </a:r>
            <a:r>
              <a:rPr kumimoji="0" lang="th-TH" altLang="th-TH" b="1" i="0" u="none" strike="noStrike" cap="none" normalizeH="0" baseline="0" dirty="0" smtClean="0">
                <a:ln>
                  <a:noFill/>
                </a:ln>
                <a:solidFill>
                  <a:srgbClr val="000000"/>
                </a:solidFill>
                <a:effectLst/>
                <a:latin typeface="monaco"/>
              </a:rPr>
              <a:t> </a:t>
            </a:r>
            <a:r>
              <a:rPr kumimoji="0" lang="th-TH" altLang="th-TH" b="1" i="0" u="none" strike="noStrike" cap="none" normalizeH="0" baseline="0" dirty="0" err="1" smtClean="0">
                <a:ln>
                  <a:noFill/>
                </a:ln>
                <a:solidFill>
                  <a:srgbClr val="000000"/>
                </a:solidFill>
                <a:effectLst/>
                <a:latin typeface="monaco"/>
              </a:rPr>
              <a:t>leftPix</a:t>
            </a:r>
            <a:r>
              <a:rPr kumimoji="0" lang="th-TH" altLang="th-TH" b="1" i="0" u="none" strike="noStrike" cap="none" normalizeH="0" baseline="0" dirty="0" smtClean="0">
                <a:ln>
                  <a:noFill/>
                </a:ln>
                <a:solidFill>
                  <a:srgbClr val="000000"/>
                </a:solidFill>
                <a:effectLst/>
                <a:latin typeface="monaco"/>
              </a:rPr>
              <a:t> = </a:t>
            </a:r>
            <a:r>
              <a:rPr kumimoji="0" lang="th-TH" altLang="th-TH" b="1" i="0" u="none" strike="noStrike" cap="none" normalizeH="0" baseline="0" dirty="0" err="1" smtClean="0">
                <a:ln>
                  <a:noFill/>
                </a:ln>
                <a:solidFill>
                  <a:srgbClr val="000000"/>
                </a:solidFill>
                <a:effectLst/>
                <a:latin typeface="monaco"/>
              </a:rPr>
              <a:t>img</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pixels</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leftLoc</a:t>
            </a:r>
            <a:r>
              <a:rPr kumimoji="0" lang="th-TH" altLang="th-TH" b="1"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252525"/>
                </a:solidFill>
                <a:effectLst/>
                <a:latin typeface="theSerif"/>
              </a:rPr>
              <a:t>We</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could</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then</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make</a:t>
            </a:r>
            <a:r>
              <a:rPr kumimoji="0" lang="th-TH" altLang="th-TH" b="0" i="0" u="none" strike="noStrike" cap="none" normalizeH="0" baseline="0" dirty="0" smtClean="0">
                <a:ln>
                  <a:noFill/>
                </a:ln>
                <a:solidFill>
                  <a:srgbClr val="252525"/>
                </a:solidFill>
                <a:effectLst/>
                <a:latin typeface="theSerif"/>
              </a:rPr>
              <a:t> a </a:t>
            </a:r>
            <a:r>
              <a:rPr kumimoji="0" lang="th-TH" altLang="th-TH" b="0" i="0" u="none" strike="noStrike" cap="none" normalizeH="0" baseline="0" dirty="0" err="1" smtClean="0">
                <a:ln>
                  <a:noFill/>
                </a:ln>
                <a:solidFill>
                  <a:srgbClr val="252525"/>
                </a:solidFill>
                <a:effectLst/>
                <a:latin typeface="theSerif"/>
              </a:rPr>
              <a:t>new</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color</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out</a:t>
            </a:r>
            <a:r>
              <a:rPr kumimoji="0" lang="th-TH" altLang="th-TH" b="0" i="0" u="none" strike="noStrike" cap="none" normalizeH="0" baseline="0" dirty="0" smtClean="0">
                <a:ln>
                  <a:noFill/>
                </a:ln>
                <a:solidFill>
                  <a:srgbClr val="252525"/>
                </a:solidFill>
                <a:effectLst/>
                <a:latin typeface="theSerif"/>
              </a:rPr>
              <a:t> of </a:t>
            </a:r>
            <a:r>
              <a:rPr kumimoji="0" lang="th-TH" altLang="th-TH" b="0" i="0" u="none" strike="noStrike" cap="none" normalizeH="0" baseline="0" dirty="0" err="1" smtClean="0">
                <a:ln>
                  <a:noFill/>
                </a:ln>
                <a:solidFill>
                  <a:srgbClr val="252525"/>
                </a:solidFill>
                <a:effectLst/>
                <a:latin typeface="theSerif"/>
              </a:rPr>
              <a:t>the</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difference</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between</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the</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pixel</a:t>
            </a:r>
            <a:r>
              <a:rPr kumimoji="0" lang="th-TH" altLang="th-TH" b="0" i="0" u="none" strike="noStrike" cap="none" normalizeH="0" baseline="0" dirty="0" smtClean="0">
                <a:ln>
                  <a:noFill/>
                </a:ln>
                <a:solidFill>
                  <a:srgbClr val="252525"/>
                </a:solidFill>
                <a:effectLst/>
                <a:latin typeface="theSerif"/>
              </a:rPr>
              <a:t> and </a:t>
            </a:r>
            <a:r>
              <a:rPr kumimoji="0" lang="th-TH" altLang="th-TH" b="0" i="0" u="none" strike="noStrike" cap="none" normalizeH="0" baseline="0" dirty="0" err="1" smtClean="0">
                <a:ln>
                  <a:noFill/>
                </a:ln>
                <a:solidFill>
                  <a:srgbClr val="252525"/>
                </a:solidFill>
                <a:effectLst/>
                <a:latin typeface="theSerif"/>
              </a:rPr>
              <a:t>its</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neighbor</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to</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the</a:t>
            </a:r>
            <a:r>
              <a:rPr kumimoji="0" lang="th-TH" altLang="th-TH" b="0" i="0" u="none" strike="noStrike" cap="none" normalizeH="0" baseline="0" dirty="0" smtClean="0">
                <a:ln>
                  <a:noFill/>
                </a:ln>
                <a:solidFill>
                  <a:srgbClr val="252525"/>
                </a:solidFill>
                <a:effectLst/>
                <a:latin typeface="theSerif"/>
              </a:rPr>
              <a:t> </a:t>
            </a:r>
            <a:r>
              <a:rPr kumimoji="0" lang="th-TH" altLang="th-TH" b="0" i="0" u="none" strike="noStrike" cap="none" normalizeH="0" baseline="0" dirty="0" err="1" smtClean="0">
                <a:ln>
                  <a:noFill/>
                </a:ln>
                <a:solidFill>
                  <a:srgbClr val="252525"/>
                </a:solidFill>
                <a:effectLst/>
                <a:latin typeface="theSerif"/>
              </a:rPr>
              <a:t>left</a:t>
            </a:r>
            <a:r>
              <a:rPr kumimoji="0" lang="th-TH" altLang="th-TH" b="0" i="0" u="none" strike="noStrike" cap="none" normalizeH="0" baseline="0" dirty="0" smtClean="0">
                <a:ln>
                  <a:noFill/>
                </a:ln>
                <a:solidFill>
                  <a:srgbClr val="252525"/>
                </a:solidFill>
                <a:effectLst/>
                <a:latin typeface="the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b="0" i="0" u="none" strike="noStrike" cap="none" normalizeH="0" baseline="0" dirty="0" smtClean="0">
              <a:ln>
                <a:noFill/>
              </a:ln>
              <a:solidFill>
                <a:srgbClr val="00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1" i="0" u="none" strike="noStrike" cap="none" normalizeH="0" baseline="0" dirty="0" err="1" smtClean="0">
                <a:ln>
                  <a:noFill/>
                </a:ln>
                <a:solidFill>
                  <a:srgbClr val="000000"/>
                </a:solidFill>
                <a:effectLst/>
                <a:latin typeface="monaco"/>
              </a:rPr>
              <a:t>float</a:t>
            </a:r>
            <a:r>
              <a:rPr kumimoji="0" lang="th-TH" altLang="th-TH" b="1" i="0" u="none" strike="noStrike" cap="none" normalizeH="0" baseline="0" dirty="0" smtClean="0">
                <a:ln>
                  <a:noFill/>
                </a:ln>
                <a:solidFill>
                  <a:srgbClr val="000000"/>
                </a:solidFill>
                <a:effectLst/>
                <a:latin typeface="monaco"/>
              </a:rPr>
              <a:t> </a:t>
            </a:r>
            <a:r>
              <a:rPr kumimoji="0" lang="th-TH" altLang="th-TH" b="1" i="0" u="none" strike="noStrike" cap="none" normalizeH="0" baseline="0" dirty="0" err="1" smtClean="0">
                <a:ln>
                  <a:noFill/>
                </a:ln>
                <a:solidFill>
                  <a:srgbClr val="000000"/>
                </a:solidFill>
                <a:effectLst/>
                <a:latin typeface="monaco"/>
              </a:rPr>
              <a:t>diff</a:t>
            </a:r>
            <a:r>
              <a:rPr kumimoji="0" lang="th-TH" altLang="th-TH" b="1" i="0" u="none" strike="noStrike" cap="none" normalizeH="0" baseline="0" dirty="0" smtClean="0">
                <a:ln>
                  <a:noFill/>
                </a:ln>
                <a:solidFill>
                  <a:srgbClr val="000000"/>
                </a:solidFill>
                <a:effectLst/>
                <a:latin typeface="monaco"/>
              </a:rPr>
              <a:t> = </a:t>
            </a:r>
            <a:r>
              <a:rPr kumimoji="0" lang="th-TH" altLang="th-TH" b="1" i="0" u="none" strike="noStrike" cap="none" normalizeH="0" baseline="0" dirty="0" err="1" smtClean="0">
                <a:ln>
                  <a:noFill/>
                </a:ln>
                <a:solidFill>
                  <a:srgbClr val="000000"/>
                </a:solidFill>
                <a:effectLst/>
                <a:latin typeface="monaco"/>
              </a:rPr>
              <a:t>abs</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brightness</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pix</a:t>
            </a:r>
            <a:r>
              <a:rPr kumimoji="0" lang="th-TH" altLang="th-TH" b="1" i="0" u="none" strike="noStrike" cap="none" normalizeH="0" baseline="0" dirty="0" smtClean="0">
                <a:ln>
                  <a:noFill/>
                </a:ln>
                <a:solidFill>
                  <a:srgbClr val="000000"/>
                </a:solidFill>
                <a:effectLst/>
                <a:latin typeface="monaco"/>
              </a:rPr>
              <a:t>) - </a:t>
            </a:r>
            <a:r>
              <a:rPr kumimoji="0" lang="th-TH" altLang="th-TH" b="1" i="0" u="none" strike="noStrike" cap="none" normalizeH="0" baseline="0" dirty="0" err="1" smtClean="0">
                <a:ln>
                  <a:noFill/>
                </a:ln>
                <a:solidFill>
                  <a:srgbClr val="000000"/>
                </a:solidFill>
                <a:effectLst/>
                <a:latin typeface="monaco"/>
              </a:rPr>
              <a:t>brightness</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leftPix</a:t>
            </a:r>
            <a:r>
              <a:rPr kumimoji="0" lang="th-TH" altLang="th-TH" b="1"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1" i="0" u="none" strike="noStrike" cap="none" normalizeH="0" baseline="0" dirty="0" err="1" smtClean="0">
                <a:ln>
                  <a:noFill/>
                </a:ln>
                <a:solidFill>
                  <a:srgbClr val="000000"/>
                </a:solidFill>
                <a:effectLst/>
                <a:latin typeface="monaco"/>
              </a:rPr>
              <a:t>pixels</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loc</a:t>
            </a:r>
            <a:r>
              <a:rPr kumimoji="0" lang="th-TH" altLang="th-TH" b="1" i="0" u="none" strike="noStrike" cap="none" normalizeH="0" baseline="0" dirty="0" smtClean="0">
                <a:ln>
                  <a:noFill/>
                </a:ln>
                <a:solidFill>
                  <a:srgbClr val="000000"/>
                </a:solidFill>
                <a:effectLst/>
                <a:latin typeface="monaco"/>
              </a:rPr>
              <a:t>] = </a:t>
            </a:r>
            <a:r>
              <a:rPr kumimoji="0" lang="th-TH" altLang="th-TH" b="1" i="0" u="none" strike="noStrike" cap="none" normalizeH="0" baseline="0" dirty="0" err="1" smtClean="0">
                <a:ln>
                  <a:noFill/>
                </a:ln>
                <a:solidFill>
                  <a:srgbClr val="000000"/>
                </a:solidFill>
                <a:effectLst/>
                <a:latin typeface="monaco"/>
              </a:rPr>
              <a:t>color</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err="1" smtClean="0">
                <a:ln>
                  <a:noFill/>
                </a:ln>
                <a:solidFill>
                  <a:srgbClr val="000000"/>
                </a:solidFill>
                <a:effectLst/>
                <a:latin typeface="monaco"/>
              </a:rPr>
              <a:t>diff</a:t>
            </a:r>
            <a:r>
              <a:rPr kumimoji="0" lang="th-TH" altLang="th-TH" b="1" i="0" u="none" strike="noStrike" cap="none" normalizeH="0" baseline="0" dirty="0" smtClean="0">
                <a:ln>
                  <a:noFill/>
                </a:ln>
                <a:solidFill>
                  <a:srgbClr val="000000"/>
                </a:solidFill>
                <a:effectLst/>
                <a:latin typeface="monaco"/>
              </a:rPr>
              <a:t>);</a:t>
            </a:r>
            <a:r>
              <a:rPr kumimoji="0" lang="th-TH" altLang="th-TH" b="1" i="0" u="none" strike="noStrike" cap="none" normalizeH="0" baseline="0" dirty="0" smtClean="0">
                <a:ln>
                  <a:noFill/>
                </a:ln>
                <a:solidFill>
                  <a:schemeClr val="tx1"/>
                </a:solidFill>
                <a:effectLst/>
              </a:rPr>
              <a:t> </a:t>
            </a:r>
          </a:p>
        </p:txBody>
      </p:sp>
      <p:sp>
        <p:nvSpPr>
          <p:cNvPr id="5" name="สี่เหลี่ยมผืนผ้า 4"/>
          <p:cNvSpPr/>
          <p:nvPr/>
        </p:nvSpPr>
        <p:spPr>
          <a:xfrm>
            <a:off x="-101627" y="0"/>
            <a:ext cx="4780539" cy="523220"/>
          </a:xfrm>
          <a:prstGeom prst="rect">
            <a:avLst/>
          </a:prstGeom>
        </p:spPr>
        <p:txBody>
          <a:bodyPr wrap="none">
            <a:spAutoFit/>
          </a:bodyPr>
          <a:lstStyle/>
          <a:p>
            <a:r>
              <a:rPr lang="en-US" b="1" dirty="0" smtClean="0"/>
              <a:t>Level II: Pixel Group Processing</a:t>
            </a:r>
            <a:endParaRPr lang="th-TH" b="1" dirty="0"/>
          </a:p>
        </p:txBody>
      </p:sp>
    </p:spTree>
    <p:extLst>
      <p:ext uri="{BB962C8B-B14F-4D97-AF65-F5344CB8AC3E}">
        <p14:creationId xmlns:p14="http://schemas.microsoft.com/office/powerpoint/2010/main" val="40683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200891" y="75406"/>
            <a:ext cx="9829800" cy="617321"/>
          </a:xfrm>
        </p:spPr>
        <p:txBody>
          <a:bodyPr>
            <a:normAutofit/>
          </a:bodyPr>
          <a:lstStyle/>
          <a:p>
            <a:r>
              <a:rPr lang="en-US" sz="3600" dirty="0">
                <a:hlinkClick r:id="rId2"/>
              </a:rPr>
              <a:t>Example: Pixel neighbor differences (edges)</a:t>
            </a:r>
            <a:endParaRPr lang="th-TH" sz="3600" dirty="0"/>
          </a:p>
        </p:txBody>
      </p:sp>
      <p:pic>
        <p:nvPicPr>
          <p:cNvPr id="9218" name="Picture 2" descr="https://processing.org:8443/tutorials/pixels/imgs/ed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0764" y="0"/>
            <a:ext cx="3103418" cy="1504012"/>
          </a:xfrm>
          <a:prstGeom prst="rect">
            <a:avLst/>
          </a:prstGeom>
          <a:noFill/>
          <a:extLst>
            <a:ext uri="{909E8E84-426E-40DD-AFC4-6F175D3DCCD1}">
              <a14:hiddenFill xmlns:a14="http://schemas.microsoft.com/office/drawing/2010/main">
                <a:solidFill>
                  <a:srgbClr val="FFFFFF"/>
                </a:solidFill>
              </a14:hiddenFill>
            </a:ext>
          </a:extLst>
        </p:spPr>
      </p:pic>
      <p:pic>
        <p:nvPicPr>
          <p:cNvPr id="4" name="รูปภาพ 3"/>
          <p:cNvPicPr>
            <a:picLocks noChangeAspect="1"/>
          </p:cNvPicPr>
          <p:nvPr/>
        </p:nvPicPr>
        <p:blipFill>
          <a:blip r:embed="rId4"/>
          <a:stretch>
            <a:fillRect/>
          </a:stretch>
        </p:blipFill>
        <p:spPr>
          <a:xfrm>
            <a:off x="200891" y="692727"/>
            <a:ext cx="7460673" cy="5888182"/>
          </a:xfrm>
          <a:prstGeom prst="rect">
            <a:avLst/>
          </a:prstGeom>
        </p:spPr>
      </p:pic>
      <p:sp>
        <p:nvSpPr>
          <p:cNvPr id="5" name="สี่เหลี่ยมผืนผ้า 4"/>
          <p:cNvSpPr/>
          <p:nvPr/>
        </p:nvSpPr>
        <p:spPr>
          <a:xfrm>
            <a:off x="7554191" y="1595021"/>
            <a:ext cx="4530436" cy="5262979"/>
          </a:xfrm>
          <a:prstGeom prst="rect">
            <a:avLst/>
          </a:prstGeom>
        </p:spPr>
        <p:txBody>
          <a:bodyPr wrap="square">
            <a:spAutoFit/>
          </a:bodyPr>
          <a:lstStyle/>
          <a:p>
            <a:r>
              <a:rPr lang="en-US" b="0" i="0" dirty="0" smtClean="0">
                <a:solidFill>
                  <a:srgbClr val="252525"/>
                </a:solidFill>
                <a:effectLst/>
                <a:latin typeface="theSerif"/>
              </a:rPr>
              <a:t>This example is a simple horizontal edge detection algorithm. When pixels differ greatly from their neighbors, they are most likely "edge" pixels. For example, think of a picture of white piece of paper on a black tabletop. The edges of that paper are where the colors are most different, where white meets black.</a:t>
            </a:r>
            <a:endParaRPr lang="th-TH" dirty="0"/>
          </a:p>
        </p:txBody>
      </p:sp>
    </p:spTree>
    <p:extLst>
      <p:ext uri="{BB962C8B-B14F-4D97-AF65-F5344CB8AC3E}">
        <p14:creationId xmlns:p14="http://schemas.microsoft.com/office/powerpoint/2010/main" val="20194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5818910" y="1233054"/>
            <a:ext cx="6096000" cy="3539430"/>
          </a:xfrm>
          <a:prstGeom prst="rect">
            <a:avLst/>
          </a:prstGeom>
        </p:spPr>
        <p:txBody>
          <a:bodyPr>
            <a:spAutoFit/>
          </a:bodyPr>
          <a:lstStyle/>
          <a:p>
            <a:r>
              <a:rPr lang="en-US" b="0" i="0" dirty="0" smtClean="0">
                <a:solidFill>
                  <a:srgbClr val="252525"/>
                </a:solidFill>
                <a:effectLst/>
                <a:latin typeface="theSerif"/>
              </a:rPr>
              <a:t>In the previous example, we looked at two pixels to find edges. More sophisticated algorithms, however, usually involve looking at many pixels at a time. After all, each pixel has 8 immediate neighbors: top left, top, top right, right, bottom right, bottom, bottom left, left.</a:t>
            </a:r>
            <a:endParaRPr lang="th-TH" dirty="0"/>
          </a:p>
        </p:txBody>
      </p:sp>
      <p:pic>
        <p:nvPicPr>
          <p:cNvPr id="5" name="รูปภาพ 4"/>
          <p:cNvPicPr>
            <a:picLocks noChangeAspect="1"/>
          </p:cNvPicPr>
          <p:nvPr/>
        </p:nvPicPr>
        <p:blipFill>
          <a:blip r:embed="rId2"/>
          <a:stretch>
            <a:fillRect/>
          </a:stretch>
        </p:blipFill>
        <p:spPr>
          <a:xfrm>
            <a:off x="425594" y="438149"/>
            <a:ext cx="5103022" cy="5685559"/>
          </a:xfrm>
          <a:prstGeom prst="rect">
            <a:avLst/>
          </a:prstGeom>
        </p:spPr>
      </p:pic>
    </p:spTree>
    <p:extLst>
      <p:ext uri="{BB962C8B-B14F-4D97-AF65-F5344CB8AC3E}">
        <p14:creationId xmlns:p14="http://schemas.microsoft.com/office/powerpoint/2010/main" val="3162211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22118" y="365125"/>
            <a:ext cx="11031682" cy="1325563"/>
          </a:xfrm>
        </p:spPr>
        <p:txBody>
          <a:bodyPr/>
          <a:lstStyle/>
          <a:p>
            <a:r>
              <a:rPr lang="en-US" b="0" i="0" dirty="0" smtClean="0">
                <a:solidFill>
                  <a:srgbClr val="252525"/>
                </a:solidFill>
                <a:effectLst/>
                <a:latin typeface="theSerif"/>
              </a:rPr>
              <a:t>A Sharpen&amp; A Blur </a:t>
            </a:r>
            <a:endParaRPr lang="th-TH" dirty="0"/>
          </a:p>
        </p:txBody>
      </p:sp>
      <p:sp>
        <p:nvSpPr>
          <p:cNvPr id="4" name="สี่เหลี่ยมผืนผ้า 3"/>
          <p:cNvSpPr/>
          <p:nvPr/>
        </p:nvSpPr>
        <p:spPr>
          <a:xfrm>
            <a:off x="322118" y="2074169"/>
            <a:ext cx="11547763" cy="4401205"/>
          </a:xfrm>
          <a:prstGeom prst="rect">
            <a:avLst/>
          </a:prstGeom>
        </p:spPr>
        <p:txBody>
          <a:bodyPr wrap="square">
            <a:spAutoFit/>
          </a:bodyPr>
          <a:lstStyle/>
          <a:p>
            <a:r>
              <a:rPr lang="en-US" b="0" i="0" dirty="0" smtClean="0">
                <a:solidFill>
                  <a:srgbClr val="252525"/>
                </a:solidFill>
                <a:effectLst/>
                <a:latin typeface="theSerif"/>
              </a:rPr>
              <a:t>These image processing algorithms are often referred to as a "spatial convolution." The process uses a weighted average of an input pixel and its neighbors to calculate an output pixel. In other words, that new pixel is a function of an area of pixels. Neighboring areas of different sizes can be employed, such as a 3x3 matrix, 5x5, etc.</a:t>
            </a:r>
          </a:p>
          <a:p>
            <a:r>
              <a:rPr lang="en-US" b="0" i="0" dirty="0" smtClean="0">
                <a:solidFill>
                  <a:srgbClr val="252525"/>
                </a:solidFill>
                <a:effectLst/>
                <a:latin typeface="theSerif"/>
              </a:rPr>
              <a:t>Different combinations of weights for each pixel result in various effects. For example, we "sharpen" an image by subtracting the neighboring pixel values and increasing the center point pixel. A blur is achieved by taking the average of all neighboring pixels. (Note that the values in the convolution matrix add up to 1).</a:t>
            </a:r>
            <a:endParaRPr lang="en-US" b="0" i="0" dirty="0">
              <a:solidFill>
                <a:srgbClr val="252525"/>
              </a:solidFill>
              <a:effectLst/>
              <a:latin typeface="theSerif"/>
            </a:endParaRPr>
          </a:p>
        </p:txBody>
      </p:sp>
    </p:spTree>
    <p:extLst>
      <p:ext uri="{BB962C8B-B14F-4D97-AF65-F5344CB8AC3E}">
        <p14:creationId xmlns:p14="http://schemas.microsoft.com/office/powerpoint/2010/main" val="3738762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2187869" y="0"/>
            <a:ext cx="5347147" cy="914400"/>
          </a:xfrm>
        </p:spPr>
        <p:txBody>
          <a:bodyPr/>
          <a:lstStyle/>
          <a:p>
            <a:r>
              <a:rPr lang="en-US" b="0" i="0" dirty="0" smtClean="0">
                <a:solidFill>
                  <a:srgbClr val="252525"/>
                </a:solidFill>
                <a:effectLst/>
                <a:latin typeface="theSerif"/>
              </a:rPr>
              <a:t>A Sharpen&amp; A Blur </a:t>
            </a:r>
            <a:endParaRPr lang="th-TH" dirty="0"/>
          </a:p>
        </p:txBody>
      </p:sp>
      <p:pic>
        <p:nvPicPr>
          <p:cNvPr id="5" name="รูปภาพ 4"/>
          <p:cNvPicPr>
            <a:picLocks noChangeAspect="1"/>
          </p:cNvPicPr>
          <p:nvPr/>
        </p:nvPicPr>
        <p:blipFill>
          <a:blip r:embed="rId3"/>
          <a:stretch>
            <a:fillRect/>
          </a:stretch>
        </p:blipFill>
        <p:spPr>
          <a:xfrm>
            <a:off x="0" y="85223"/>
            <a:ext cx="2187869" cy="3240504"/>
          </a:xfrm>
          <a:prstGeom prst="rect">
            <a:avLst/>
          </a:prstGeom>
        </p:spPr>
      </p:pic>
      <p:pic>
        <p:nvPicPr>
          <p:cNvPr id="1026" name="Picture 2" descr="https://processing.org:8443/tutorials/pixels/imgs/sharp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51" y="34054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rocessing.org:8443/tutorials/pixels/imgs/pointillis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8126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 name="รูปภาพ 3"/>
          <p:cNvPicPr>
            <a:picLocks noChangeAspect="1"/>
          </p:cNvPicPr>
          <p:nvPr/>
        </p:nvPicPr>
        <p:blipFill>
          <a:blip r:embed="rId6"/>
          <a:stretch>
            <a:fillRect/>
          </a:stretch>
        </p:blipFill>
        <p:spPr>
          <a:xfrm>
            <a:off x="2437251" y="914401"/>
            <a:ext cx="9754749" cy="5943599"/>
          </a:xfrm>
          <a:prstGeom prst="rect">
            <a:avLst/>
          </a:prstGeom>
        </p:spPr>
      </p:pic>
    </p:spTree>
    <p:extLst>
      <p:ext uri="{BB962C8B-B14F-4D97-AF65-F5344CB8AC3E}">
        <p14:creationId xmlns:p14="http://schemas.microsoft.com/office/powerpoint/2010/main" val="12029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pixels</a:t>
            </a:r>
            <a:endParaRPr lang="th-TH" dirty="0"/>
          </a:p>
        </p:txBody>
      </p:sp>
      <p:sp>
        <p:nvSpPr>
          <p:cNvPr id="3" name="ตัวแทนเนื้อหา 2"/>
          <p:cNvSpPr>
            <a:spLocks noGrp="1"/>
          </p:cNvSpPr>
          <p:nvPr>
            <p:ph idx="1"/>
          </p:nvPr>
        </p:nvSpPr>
        <p:spPr/>
        <p:txBody>
          <a:bodyPr/>
          <a:lstStyle/>
          <a:p>
            <a:pPr marL="0" indent="0">
              <a:buNone/>
            </a:pPr>
            <a:r>
              <a:rPr lang="en-US" dirty="0"/>
              <a:t>Daniel </a:t>
            </a:r>
            <a:r>
              <a:rPr lang="en-US" dirty="0" err="1"/>
              <a:t>Shiffman</a:t>
            </a:r>
            <a:endParaRPr lang="en-US" dirty="0"/>
          </a:p>
          <a:p>
            <a:r>
              <a:rPr lang="en-US" dirty="0"/>
              <a:t>A digital image is nothing more than data—numbers indicating variations of red, green, and blue at a particular location on a grid of pixels. Most of the time, we view these pixels as miniature rectangles sandwiched together on a computer screen. With a little creative thinking and some lower level manipulation of pixels with code, however, we can display that information in a myriad of ways. This tutorial is dedicated to breaking out of simple shape drawing in Processing and using images (and their pixels) as the building blocks of Processing graphics</a:t>
            </a:r>
            <a:r>
              <a:rPr lang="en-US" dirty="0" smtClean="0"/>
              <a:t>.</a:t>
            </a:r>
            <a:endParaRPr lang="en-US" dirty="0"/>
          </a:p>
        </p:txBody>
      </p:sp>
    </p:spTree>
    <p:extLst>
      <p:ext uri="{BB962C8B-B14F-4D97-AF65-F5344CB8AC3E}">
        <p14:creationId xmlns:p14="http://schemas.microsoft.com/office/powerpoint/2010/main" val="178688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endParaRPr lang="th-TH"/>
          </a:p>
        </p:txBody>
      </p:sp>
      <p:sp>
        <p:nvSpPr>
          <p:cNvPr id="3" name="ตัวแทนเนื้อหา 2"/>
          <p:cNvSpPr>
            <a:spLocks noGrp="1"/>
          </p:cNvSpPr>
          <p:nvPr>
            <p:ph idx="1"/>
          </p:nvPr>
        </p:nvSpPr>
        <p:spPr/>
        <p:txBody>
          <a:bodyPr/>
          <a:lstStyle/>
          <a:p>
            <a:endParaRPr lang="th-TH"/>
          </a:p>
        </p:txBody>
      </p:sp>
    </p:spTree>
    <p:extLst>
      <p:ext uri="{BB962C8B-B14F-4D97-AF65-F5344CB8AC3E}">
        <p14:creationId xmlns:p14="http://schemas.microsoft.com/office/powerpoint/2010/main" val="227108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Your very first image processing filter</a:t>
            </a:r>
            <a:br>
              <a:rPr lang="en-US" dirty="0" smtClean="0"/>
            </a:br>
            <a:endParaRPr lang="th-TH" dirty="0"/>
          </a:p>
        </p:txBody>
      </p:sp>
      <p:sp>
        <p:nvSpPr>
          <p:cNvPr id="3" name="ตัวแทนเนื้อหา 2"/>
          <p:cNvSpPr>
            <a:spLocks noGrp="1"/>
          </p:cNvSpPr>
          <p:nvPr>
            <p:ph idx="1"/>
          </p:nvPr>
        </p:nvSpPr>
        <p:spPr/>
        <p:txBody>
          <a:bodyPr/>
          <a:lstStyle/>
          <a:p>
            <a:r>
              <a:rPr lang="en-US" dirty="0" smtClean="0"/>
              <a:t>When </a:t>
            </a:r>
            <a:r>
              <a:rPr lang="en-US" dirty="0"/>
              <a:t>displaying an image, you might like to alter its appearance. Perhaps you would like the image to appear darker, transparent, blue-</a:t>
            </a:r>
            <a:r>
              <a:rPr lang="en-US" dirty="0" err="1"/>
              <a:t>ish</a:t>
            </a:r>
            <a:r>
              <a:rPr lang="en-US" dirty="0"/>
              <a:t>, etc. This type of simple image filtering is achieved with Processing's tint() function. tint() is essentially the image equivalent of shape's fill(), setting the color and alpha transparency for displaying an image on screen. An image, nevertheless, is not usually all one color. The arguments for tint() simply specify how much of a given color to use for every pixel of that image, as well as how transparent those pixels should appear.</a:t>
            </a:r>
          </a:p>
          <a:p>
            <a:endParaRPr lang="th-TH" dirty="0"/>
          </a:p>
        </p:txBody>
      </p:sp>
    </p:spTree>
    <p:extLst>
      <p:ext uri="{BB962C8B-B14F-4D97-AF65-F5344CB8AC3E}">
        <p14:creationId xmlns:p14="http://schemas.microsoft.com/office/powerpoint/2010/main" val="408277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rocessing.org:8443/tutorials/pixels/imgs/ti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882" y="259860"/>
            <a:ext cx="1565433" cy="15654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a:spLocks noGrp="1" noChangeArrowheads="1"/>
          </p:cNvSpPr>
          <p:nvPr>
            <p:ph type="title"/>
          </p:nvPr>
        </p:nvSpPr>
        <p:spPr bwMode="auto">
          <a:xfrm>
            <a:off x="2871786" y="292305"/>
            <a:ext cx="7926978" cy="1563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800" b="0" i="0" u="none" strike="noStrike" cap="none" normalizeH="0" baseline="0" dirty="0" err="1" smtClean="0">
                <a:ln>
                  <a:noFill/>
                </a:ln>
                <a:solidFill>
                  <a:srgbClr val="000000"/>
                </a:solidFill>
                <a:effectLst/>
                <a:latin typeface="Cordia New (เนื้อความ)"/>
              </a:rPr>
              <a:t>PImage</a:t>
            </a:r>
            <a:r>
              <a:rPr kumimoji="0" lang="th-TH" altLang="th-TH" sz="2800" b="0" i="0" u="none" strike="noStrike" cap="none" normalizeH="0" baseline="0" dirty="0" smtClean="0">
                <a:ln>
                  <a:noFill/>
                </a:ln>
                <a:solidFill>
                  <a:srgbClr val="000000"/>
                </a:solidFill>
                <a:effectLst/>
                <a:latin typeface="Cordia New (เนื้อความ)"/>
              </a:rPr>
              <a:t> </a:t>
            </a:r>
            <a:r>
              <a:rPr kumimoji="0" lang="th-TH" altLang="th-TH" sz="2800" b="0" i="0" u="none" strike="noStrike" cap="none" normalizeH="0" baseline="0" dirty="0" err="1" smtClean="0">
                <a:ln>
                  <a:noFill/>
                </a:ln>
                <a:solidFill>
                  <a:srgbClr val="000000"/>
                </a:solidFill>
                <a:effectLst/>
                <a:latin typeface="Cordia New (เนื้อความ)"/>
              </a:rPr>
              <a:t>sunflower</a:t>
            </a:r>
            <a:r>
              <a:rPr kumimoji="0" lang="th-TH" altLang="th-TH" sz="2800" b="0" i="0" u="none" strike="noStrike" cap="none" normalizeH="0" baseline="0" dirty="0" smtClean="0">
                <a:ln>
                  <a:noFill/>
                </a:ln>
                <a:solidFill>
                  <a:srgbClr val="000000"/>
                </a:solidFill>
                <a:effectLst/>
                <a:latin typeface="Cordia New (เนื้อความ)"/>
              </a:rPr>
              <a:t> = </a:t>
            </a:r>
            <a:r>
              <a:rPr kumimoji="0" lang="th-TH" altLang="th-TH" sz="2800" b="0" i="0" u="none" strike="noStrike" cap="none" normalizeH="0" baseline="0" dirty="0" err="1" smtClean="0">
                <a:ln>
                  <a:noFill/>
                </a:ln>
                <a:solidFill>
                  <a:srgbClr val="000000"/>
                </a:solidFill>
                <a:effectLst/>
                <a:latin typeface="Cordia New (เนื้อความ)"/>
              </a:rPr>
              <a:t>loadImage</a:t>
            </a:r>
            <a:r>
              <a:rPr kumimoji="0" lang="th-TH" altLang="th-TH" sz="2800" b="0" i="0" u="none" strike="noStrike" cap="none" normalizeH="0" baseline="0" dirty="0" smtClean="0">
                <a:ln>
                  <a:noFill/>
                </a:ln>
                <a:solidFill>
                  <a:srgbClr val="000000"/>
                </a:solidFill>
                <a:effectLst/>
                <a:latin typeface="Cordia New (เนื้อความ)"/>
              </a:rPr>
              <a:t>("</a:t>
            </a:r>
            <a:r>
              <a:rPr kumimoji="0" lang="th-TH" altLang="th-TH" sz="2800" b="0" i="0" u="none" strike="noStrike" cap="none" normalizeH="0" baseline="0" dirty="0" err="1" smtClean="0">
                <a:ln>
                  <a:noFill/>
                </a:ln>
                <a:solidFill>
                  <a:srgbClr val="000000"/>
                </a:solidFill>
                <a:effectLst/>
                <a:latin typeface="Cordia New (เนื้อความ)"/>
              </a:rPr>
              <a:t>sunflower</a:t>
            </a:r>
            <a:r>
              <a:rPr kumimoji="0" lang="th-TH" altLang="th-TH" sz="2800" b="0" i="0" u="none" strike="noStrike" cap="none" normalizeH="0" baseline="0" dirty="0" smtClean="0">
                <a:ln>
                  <a:noFill/>
                </a:ln>
                <a:solidFill>
                  <a:srgbClr val="000000"/>
                </a:solidFill>
                <a:effectLst/>
                <a:latin typeface="Cordia New (เนื้อความ)"/>
              </a:rPr>
              <a:t>.</a:t>
            </a:r>
            <a:r>
              <a:rPr kumimoji="0" lang="th-TH" altLang="th-TH" sz="2800" b="0" i="0" u="none" strike="noStrike" cap="none" normalizeH="0" baseline="0" dirty="0" err="1" smtClean="0">
                <a:ln>
                  <a:noFill/>
                </a:ln>
                <a:solidFill>
                  <a:srgbClr val="000000"/>
                </a:solidFill>
                <a:effectLst/>
                <a:latin typeface="Cordia New (เนื้อความ)"/>
              </a:rPr>
              <a:t>jpg</a:t>
            </a:r>
            <a:r>
              <a:rPr kumimoji="0" lang="th-TH" altLang="th-TH" sz="2800" b="0" i="0" u="none" strike="noStrike" cap="none" normalizeH="0" baseline="0" dirty="0" smtClean="0">
                <a:ln>
                  <a:noFill/>
                </a:ln>
                <a:solidFill>
                  <a:srgbClr val="000000"/>
                </a:solidFill>
                <a:effectLst/>
                <a:latin typeface="Cordia New (เนื้อความ)"/>
              </a:rPr>
              <a:t>"); </a:t>
            </a:r>
            <a:br>
              <a:rPr kumimoji="0" lang="th-TH" altLang="th-TH" sz="2800" b="0" i="0" u="none" strike="noStrike" cap="none" normalizeH="0" baseline="0" dirty="0" smtClean="0">
                <a:ln>
                  <a:noFill/>
                </a:ln>
                <a:solidFill>
                  <a:srgbClr val="000000"/>
                </a:solidFill>
                <a:effectLst/>
                <a:latin typeface="Cordia New (เนื้อความ)"/>
              </a:rPr>
            </a:br>
            <a:r>
              <a:rPr kumimoji="0" lang="th-TH" altLang="th-TH" sz="2800" b="0" i="0" u="none" strike="noStrike" cap="none" normalizeH="0" baseline="0" dirty="0" err="1" smtClean="0">
                <a:ln>
                  <a:noFill/>
                </a:ln>
                <a:solidFill>
                  <a:srgbClr val="000000"/>
                </a:solidFill>
                <a:effectLst/>
                <a:latin typeface="Cordia New (เนื้อความ)"/>
              </a:rPr>
              <a:t>PImage</a:t>
            </a:r>
            <a:r>
              <a:rPr kumimoji="0" lang="th-TH" altLang="th-TH" sz="2800" b="0" i="0" u="none" strike="noStrike" cap="none" normalizeH="0" baseline="0" dirty="0" smtClean="0">
                <a:ln>
                  <a:noFill/>
                </a:ln>
                <a:solidFill>
                  <a:srgbClr val="000000"/>
                </a:solidFill>
                <a:effectLst/>
                <a:latin typeface="Cordia New (เนื้อความ)"/>
              </a:rPr>
              <a:t> </a:t>
            </a:r>
            <a:r>
              <a:rPr kumimoji="0" lang="th-TH" altLang="th-TH" sz="2800" b="0" i="0" u="none" strike="noStrike" cap="none" normalizeH="0" baseline="0" dirty="0" err="1" smtClean="0">
                <a:ln>
                  <a:noFill/>
                </a:ln>
                <a:solidFill>
                  <a:srgbClr val="000000"/>
                </a:solidFill>
                <a:effectLst/>
                <a:latin typeface="Cordia New (เนื้อความ)"/>
              </a:rPr>
              <a:t>dog</a:t>
            </a:r>
            <a:r>
              <a:rPr kumimoji="0" lang="th-TH" altLang="th-TH" sz="2800" b="0" i="0" u="none" strike="noStrike" cap="none" normalizeH="0" baseline="0" dirty="0" smtClean="0">
                <a:ln>
                  <a:noFill/>
                </a:ln>
                <a:solidFill>
                  <a:srgbClr val="000000"/>
                </a:solidFill>
                <a:effectLst/>
                <a:latin typeface="Cordia New (เนื้อความ)"/>
              </a:rPr>
              <a:t> = </a:t>
            </a:r>
            <a:r>
              <a:rPr kumimoji="0" lang="th-TH" altLang="th-TH" sz="2800" b="0" i="0" u="none" strike="noStrike" cap="none" normalizeH="0" baseline="0" dirty="0" err="1" smtClean="0">
                <a:ln>
                  <a:noFill/>
                </a:ln>
                <a:solidFill>
                  <a:srgbClr val="000000"/>
                </a:solidFill>
                <a:effectLst/>
                <a:latin typeface="Cordia New (เนื้อความ)"/>
              </a:rPr>
              <a:t>loadImage</a:t>
            </a:r>
            <a:r>
              <a:rPr kumimoji="0" lang="th-TH" altLang="th-TH" sz="2800" b="0" i="0" u="none" strike="noStrike" cap="none" normalizeH="0" baseline="0" dirty="0" smtClean="0">
                <a:ln>
                  <a:noFill/>
                </a:ln>
                <a:solidFill>
                  <a:srgbClr val="000000"/>
                </a:solidFill>
                <a:effectLst/>
                <a:latin typeface="Cordia New (เนื้อความ)"/>
              </a:rPr>
              <a:t>("</a:t>
            </a:r>
            <a:r>
              <a:rPr kumimoji="0" lang="th-TH" altLang="th-TH" sz="2800" b="0" i="0" u="none" strike="noStrike" cap="none" normalizeH="0" baseline="0" dirty="0" err="1" smtClean="0">
                <a:ln>
                  <a:noFill/>
                </a:ln>
                <a:solidFill>
                  <a:srgbClr val="000000"/>
                </a:solidFill>
                <a:effectLst/>
                <a:latin typeface="Cordia New (เนื้อความ)"/>
              </a:rPr>
              <a:t>dog</a:t>
            </a:r>
            <a:r>
              <a:rPr kumimoji="0" lang="th-TH" altLang="th-TH" sz="2800" b="0" i="0" u="none" strike="noStrike" cap="none" normalizeH="0" baseline="0" dirty="0" smtClean="0">
                <a:ln>
                  <a:noFill/>
                </a:ln>
                <a:solidFill>
                  <a:srgbClr val="000000"/>
                </a:solidFill>
                <a:effectLst/>
                <a:latin typeface="Cordia New (เนื้อความ)"/>
              </a:rPr>
              <a:t>.</a:t>
            </a:r>
            <a:r>
              <a:rPr kumimoji="0" lang="th-TH" altLang="th-TH" sz="2800" b="0" i="0" u="none" strike="noStrike" cap="none" normalizeH="0" baseline="0" dirty="0" err="1" smtClean="0">
                <a:ln>
                  <a:noFill/>
                </a:ln>
                <a:solidFill>
                  <a:srgbClr val="000000"/>
                </a:solidFill>
                <a:effectLst/>
                <a:latin typeface="Cordia New (เนื้อความ)"/>
              </a:rPr>
              <a:t>jpg</a:t>
            </a:r>
            <a:r>
              <a:rPr kumimoji="0" lang="th-TH" altLang="th-TH" sz="2800" b="0" i="0" u="none" strike="noStrike" cap="none" normalizeH="0" baseline="0" dirty="0" smtClean="0">
                <a:ln>
                  <a:noFill/>
                </a:ln>
                <a:solidFill>
                  <a:srgbClr val="000000"/>
                </a:solidFill>
                <a:effectLst/>
                <a:latin typeface="Cordia New (เนื้อความ)"/>
              </a:rPr>
              <a:t>"); </a:t>
            </a:r>
            <a:br>
              <a:rPr kumimoji="0" lang="th-TH" altLang="th-TH" sz="2800" b="0" i="0" u="none" strike="noStrike" cap="none" normalizeH="0" baseline="0" dirty="0" smtClean="0">
                <a:ln>
                  <a:noFill/>
                </a:ln>
                <a:solidFill>
                  <a:srgbClr val="000000"/>
                </a:solidFill>
                <a:effectLst/>
                <a:latin typeface="Cordia New (เนื้อความ)"/>
              </a:rPr>
            </a:br>
            <a:r>
              <a:rPr kumimoji="0" lang="th-TH" altLang="th-TH" sz="2800" b="0" i="0" u="none" strike="noStrike" cap="none" normalizeH="0" baseline="0" dirty="0" err="1" smtClean="0">
                <a:ln>
                  <a:noFill/>
                </a:ln>
                <a:solidFill>
                  <a:srgbClr val="000000"/>
                </a:solidFill>
                <a:effectLst/>
                <a:latin typeface="Cordia New (เนื้อความ)"/>
              </a:rPr>
              <a:t>background</a:t>
            </a:r>
            <a:r>
              <a:rPr kumimoji="0" lang="th-TH" altLang="th-TH" sz="2800" b="0" i="0" u="none" strike="noStrike" cap="none" normalizeH="0" baseline="0" dirty="0" smtClean="0">
                <a:ln>
                  <a:noFill/>
                </a:ln>
                <a:solidFill>
                  <a:srgbClr val="000000"/>
                </a:solidFill>
                <a:effectLst/>
                <a:latin typeface="Cordia New (เนื้อความ)"/>
              </a:rPr>
              <a:t>(</a:t>
            </a:r>
            <a:r>
              <a:rPr kumimoji="0" lang="th-TH" altLang="th-TH" sz="2800" b="0" i="0" u="none" strike="noStrike" cap="none" normalizeH="0" baseline="0" dirty="0" err="1" smtClean="0">
                <a:ln>
                  <a:noFill/>
                </a:ln>
                <a:solidFill>
                  <a:srgbClr val="000000"/>
                </a:solidFill>
                <a:effectLst/>
                <a:latin typeface="Cordia New (เนื้อความ)"/>
              </a:rPr>
              <a:t>dog</a:t>
            </a:r>
            <a:r>
              <a:rPr kumimoji="0" lang="th-TH" altLang="th-TH" sz="2800" b="0" i="0" u="none" strike="noStrike" cap="none" normalizeH="0" baseline="0" dirty="0" smtClean="0">
                <a:ln>
                  <a:noFill/>
                </a:ln>
                <a:solidFill>
                  <a:srgbClr val="000000"/>
                </a:solidFill>
                <a:effectLst/>
                <a:latin typeface="Cordia New (เนื้อความ)"/>
              </a:rPr>
              <a:t>);</a:t>
            </a:r>
            <a:r>
              <a:rPr kumimoji="0" lang="th-TH" altLang="th-TH" sz="2800" b="0" i="0" u="none" strike="noStrike" cap="none" normalizeH="0" baseline="0" dirty="0" smtClean="0">
                <a:ln>
                  <a:noFill/>
                </a:ln>
                <a:solidFill>
                  <a:schemeClr val="tx1"/>
                </a:solidFill>
                <a:effectLst/>
                <a:latin typeface="Cordia New (เนื้อความ)"/>
              </a:rPr>
              <a:t> </a:t>
            </a:r>
          </a:p>
        </p:txBody>
      </p:sp>
      <p:pic>
        <p:nvPicPr>
          <p:cNvPr id="1033" name="Picture 9" descr="https://processing.org:8443/tutorials/pixels/imgs/tin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815" y="1855789"/>
            <a:ext cx="1589852" cy="15898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
          <p:cNvSpPr>
            <a:spLocks noChangeArrowheads="1"/>
          </p:cNvSpPr>
          <p:nvPr/>
        </p:nvSpPr>
        <p:spPr bwMode="auto">
          <a:xfrm>
            <a:off x="2835707" y="1993585"/>
            <a:ext cx="6592166" cy="11325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monaco"/>
              </a:rPr>
              <a:t>// The </a:t>
            </a:r>
            <a:r>
              <a:rPr kumimoji="0" lang="th-TH" altLang="th-TH" b="0" i="0" u="none" strike="noStrike" cap="none" normalizeH="0" baseline="0" dirty="0" err="1" smtClean="0">
                <a:ln>
                  <a:noFill/>
                </a:ln>
                <a:solidFill>
                  <a:srgbClr val="000000"/>
                </a:solidFill>
                <a:effectLst/>
                <a:latin typeface="monaco"/>
              </a:rPr>
              <a:t>image</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retains</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its</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original</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state</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tint</a:t>
            </a:r>
            <a:r>
              <a:rPr kumimoji="0" lang="th-TH" altLang="th-TH" b="0" i="0" u="none" strike="noStrike" cap="none" normalizeH="0" baseline="0" dirty="0" smtClean="0">
                <a:ln>
                  <a:noFill/>
                </a:ln>
                <a:solidFill>
                  <a:srgbClr val="000000"/>
                </a:solidFill>
                <a:effectLst/>
                <a:latin typeface="monaco"/>
              </a:rPr>
              <a:t>(255); </a:t>
            </a:r>
            <a:r>
              <a:rPr kumimoji="0" lang="th-TH" altLang="th-TH" b="0" i="0" u="none" strike="noStrike" cap="none" normalizeH="0" baseline="0" dirty="0" err="1" smtClean="0">
                <a:ln>
                  <a:noFill/>
                </a:ln>
                <a:solidFill>
                  <a:srgbClr val="000000"/>
                </a:solidFill>
                <a:effectLst/>
                <a:latin typeface="monaco"/>
              </a:rPr>
              <a:t>image</a:t>
            </a:r>
            <a:r>
              <a:rPr kumimoji="0" lang="th-TH" altLang="th-TH" b="0" i="0" u="none" strike="noStrike" cap="none" normalizeH="0" baseline="0" dirty="0" smtClean="0">
                <a:ln>
                  <a:noFill/>
                </a:ln>
                <a:solidFill>
                  <a:srgbClr val="000000"/>
                </a:solidFill>
                <a:effectLst/>
                <a:latin typeface="monaco"/>
              </a:rPr>
              <a:t>(</a:t>
            </a:r>
            <a:r>
              <a:rPr kumimoji="0" lang="th-TH" altLang="th-TH" b="0" i="0" u="none" strike="noStrike" cap="none" normalizeH="0" baseline="0" dirty="0" err="1" smtClean="0">
                <a:ln>
                  <a:noFill/>
                </a:ln>
                <a:solidFill>
                  <a:srgbClr val="000000"/>
                </a:solidFill>
                <a:effectLst/>
                <a:latin typeface="monaco"/>
              </a:rPr>
              <a:t>sunflower</a:t>
            </a:r>
            <a:r>
              <a:rPr kumimoji="0" lang="th-TH" altLang="th-TH" b="0" i="0" u="none" strike="noStrike" cap="none" normalizeH="0" baseline="0" dirty="0" smtClean="0">
                <a:ln>
                  <a:noFill/>
                </a:ln>
                <a:solidFill>
                  <a:srgbClr val="000000"/>
                </a:solidFill>
                <a:effectLst/>
                <a:latin typeface="monaco"/>
              </a:rPr>
              <a:t>,0,0);</a:t>
            </a:r>
            <a:r>
              <a:rPr kumimoji="0" lang="th-TH" altLang="th-TH" b="0" i="0" u="none" strike="noStrike" cap="none" normalizeH="0" baseline="0" dirty="0" smtClean="0">
                <a:ln>
                  <a:noFill/>
                </a:ln>
                <a:solidFill>
                  <a:schemeClr val="tx1"/>
                </a:solidFill>
                <a:effectLst/>
              </a:rPr>
              <a:t> </a:t>
            </a: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pic>
        <p:nvPicPr>
          <p:cNvPr id="1036" name="Picture 12" descr="https://processing.org:8443/tutorials/pixels/imgs/tint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815" y="3389802"/>
            <a:ext cx="1589852" cy="158985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p:cNvSpPr>
            <a:spLocks noChangeArrowheads="1"/>
          </p:cNvSpPr>
          <p:nvPr/>
        </p:nvSpPr>
        <p:spPr bwMode="auto">
          <a:xfrm>
            <a:off x="2835707" y="3789911"/>
            <a:ext cx="6905625" cy="11325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monaco"/>
              </a:rPr>
              <a:t>// The </a:t>
            </a:r>
            <a:r>
              <a:rPr kumimoji="0" lang="th-TH" altLang="th-TH" b="0" i="0" u="none" strike="noStrike" cap="none" normalizeH="0" baseline="0" dirty="0" err="1" smtClean="0">
                <a:ln>
                  <a:noFill/>
                </a:ln>
                <a:solidFill>
                  <a:srgbClr val="000000"/>
                </a:solidFill>
                <a:effectLst/>
                <a:latin typeface="monaco"/>
              </a:rPr>
              <a:t>image</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is</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at</a:t>
            </a:r>
            <a:r>
              <a:rPr kumimoji="0" lang="th-TH" altLang="th-TH" b="0" i="0" u="none" strike="noStrike" cap="none" normalizeH="0" baseline="0" dirty="0" smtClean="0">
                <a:ln>
                  <a:noFill/>
                </a:ln>
                <a:solidFill>
                  <a:srgbClr val="000000"/>
                </a:solidFill>
                <a:effectLst/>
                <a:latin typeface="monaco"/>
              </a:rPr>
              <a:t> 50% </a:t>
            </a:r>
            <a:r>
              <a:rPr kumimoji="0" lang="th-TH" altLang="th-TH" b="0" i="0" u="none" strike="noStrike" cap="none" normalizeH="0" baseline="0" dirty="0" err="1" smtClean="0">
                <a:ln>
                  <a:noFill/>
                </a:ln>
                <a:solidFill>
                  <a:srgbClr val="000000"/>
                </a:solidFill>
                <a:effectLst/>
                <a:latin typeface="monaco"/>
              </a:rPr>
              <a:t>opacity</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tint</a:t>
            </a:r>
            <a:r>
              <a:rPr kumimoji="0" lang="th-TH" altLang="th-TH" b="0" i="0" u="none" strike="noStrike" cap="none" normalizeH="0" baseline="0" dirty="0" smtClean="0">
                <a:ln>
                  <a:noFill/>
                </a:ln>
                <a:solidFill>
                  <a:srgbClr val="000000"/>
                </a:solidFill>
                <a:effectLst/>
                <a:latin typeface="monaco"/>
              </a:rPr>
              <a:t>(255,127); </a:t>
            </a:r>
            <a:r>
              <a:rPr kumimoji="0" lang="th-TH" altLang="th-TH" b="0" i="0" u="none" strike="noStrike" cap="none" normalizeH="0" baseline="0" dirty="0" err="1" smtClean="0">
                <a:ln>
                  <a:noFill/>
                </a:ln>
                <a:solidFill>
                  <a:srgbClr val="000000"/>
                </a:solidFill>
                <a:effectLst/>
                <a:latin typeface="monaco"/>
              </a:rPr>
              <a:t>image</a:t>
            </a:r>
            <a:r>
              <a:rPr kumimoji="0" lang="th-TH" altLang="th-TH" b="0" i="0" u="none" strike="noStrike" cap="none" normalizeH="0" baseline="0" dirty="0" smtClean="0">
                <a:ln>
                  <a:noFill/>
                </a:ln>
                <a:solidFill>
                  <a:srgbClr val="000000"/>
                </a:solidFill>
                <a:effectLst/>
                <a:latin typeface="monaco"/>
              </a:rPr>
              <a:t>(</a:t>
            </a:r>
            <a:r>
              <a:rPr kumimoji="0" lang="th-TH" altLang="th-TH" b="0" i="0" u="none" strike="noStrike" cap="none" normalizeH="0" baseline="0" dirty="0" err="1" smtClean="0">
                <a:ln>
                  <a:noFill/>
                </a:ln>
                <a:solidFill>
                  <a:srgbClr val="000000"/>
                </a:solidFill>
                <a:effectLst/>
                <a:latin typeface="monaco"/>
              </a:rPr>
              <a:t>sunflower</a:t>
            </a:r>
            <a:r>
              <a:rPr kumimoji="0" lang="th-TH" altLang="th-TH" b="0" i="0" u="none" strike="noStrike" cap="none" normalizeH="0" baseline="0" dirty="0" smtClean="0">
                <a:ln>
                  <a:noFill/>
                </a:ln>
                <a:solidFill>
                  <a:srgbClr val="000000"/>
                </a:solidFill>
                <a:effectLst/>
                <a:latin typeface="monaco"/>
              </a:rPr>
              <a:t>,0,0);</a:t>
            </a:r>
            <a:r>
              <a:rPr kumimoji="0" lang="th-TH" altLang="th-TH" b="0" i="0" u="none" strike="noStrike" cap="none" normalizeH="0" baseline="0" dirty="0" smtClean="0">
                <a:ln>
                  <a:noFill/>
                </a:ln>
                <a:solidFill>
                  <a:schemeClr val="tx1"/>
                </a:solidFill>
                <a:effectLst/>
              </a:rPr>
              <a:t> </a:t>
            </a: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pic>
        <p:nvPicPr>
          <p:cNvPr id="1039" name="Picture 15" descr="https://processing.org:8443/tutorials/pixels/imgs/tint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882" y="5010150"/>
            <a:ext cx="1647825" cy="1647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6"/>
          <p:cNvSpPr>
            <a:spLocks noChangeArrowheads="1"/>
          </p:cNvSpPr>
          <p:nvPr/>
        </p:nvSpPr>
        <p:spPr bwMode="auto">
          <a:xfrm>
            <a:off x="2871786" y="5094491"/>
            <a:ext cx="6914571" cy="1563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None</a:t>
            </a:r>
            <a:r>
              <a:rPr kumimoji="0" lang="th-TH" altLang="th-TH" b="0" i="0" u="none" strike="noStrike" cap="none" normalizeH="0" baseline="0" dirty="0" smtClean="0">
                <a:ln>
                  <a:noFill/>
                </a:ln>
                <a:solidFill>
                  <a:srgbClr val="000000"/>
                </a:solidFill>
                <a:effectLst/>
                <a:latin typeface="monaco"/>
              </a:rPr>
              <a:t> of </a:t>
            </a:r>
            <a:r>
              <a:rPr kumimoji="0" lang="th-TH" altLang="th-TH" b="0" i="0" u="none" strike="noStrike" cap="none" normalizeH="0" baseline="0" dirty="0" err="1" smtClean="0">
                <a:ln>
                  <a:noFill/>
                </a:ln>
                <a:solidFill>
                  <a:srgbClr val="000000"/>
                </a:solidFill>
                <a:effectLst/>
                <a:latin typeface="monaco"/>
              </a:rPr>
              <a:t>its</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red</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most</a:t>
            </a:r>
            <a:r>
              <a:rPr kumimoji="0" lang="th-TH" altLang="th-TH" b="0" i="0" u="none" strike="noStrike" cap="none" normalizeH="0" baseline="0" dirty="0" smtClean="0">
                <a:ln>
                  <a:noFill/>
                </a:ln>
                <a:solidFill>
                  <a:srgbClr val="000000"/>
                </a:solidFill>
                <a:effectLst/>
                <a:latin typeface="monaco"/>
              </a:rPr>
              <a:t> of </a:t>
            </a:r>
            <a:r>
              <a:rPr kumimoji="0" lang="th-TH" altLang="th-TH" b="0" i="0" u="none" strike="noStrike" cap="none" normalizeH="0" baseline="0" dirty="0" err="1" smtClean="0">
                <a:ln>
                  <a:noFill/>
                </a:ln>
                <a:solidFill>
                  <a:srgbClr val="000000"/>
                </a:solidFill>
                <a:effectLst/>
                <a:latin typeface="monaco"/>
              </a:rPr>
              <a:t>its</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green</a:t>
            </a:r>
            <a:r>
              <a:rPr kumimoji="0" lang="th-TH" altLang="th-TH" b="0" i="0" u="none" strike="noStrike" cap="none" normalizeH="0" baseline="0" dirty="0" smtClean="0">
                <a:ln>
                  <a:noFill/>
                </a:ln>
                <a:solidFill>
                  <a:srgbClr val="000000"/>
                </a:solidFill>
                <a:effectLst/>
                <a:latin typeface="monaco"/>
              </a:rPr>
              <a:t>, and </a:t>
            </a:r>
            <a:r>
              <a:rPr kumimoji="0" lang="th-TH" altLang="th-TH" b="0" i="0" u="none" strike="noStrike" cap="none" normalizeH="0" baseline="0" dirty="0" err="1" smtClean="0">
                <a:ln>
                  <a:noFill/>
                </a:ln>
                <a:solidFill>
                  <a:srgbClr val="000000"/>
                </a:solidFill>
                <a:effectLst/>
                <a:latin typeface="monaco"/>
              </a:rPr>
              <a:t>all</a:t>
            </a:r>
            <a:r>
              <a:rPr kumimoji="0" lang="th-TH" altLang="th-TH" b="0" i="0" u="none" strike="noStrike" cap="none" normalizeH="0" baseline="0" dirty="0" smtClean="0">
                <a:ln>
                  <a:noFill/>
                </a:ln>
                <a:solidFill>
                  <a:srgbClr val="000000"/>
                </a:solidFill>
                <a:effectLst/>
                <a:latin typeface="monaco"/>
              </a:rPr>
              <a:t> of </a:t>
            </a:r>
            <a:r>
              <a:rPr kumimoji="0" lang="th-TH" altLang="th-TH" b="0" i="0" u="none" strike="noStrike" cap="none" normalizeH="0" baseline="0" dirty="0" err="1" smtClean="0">
                <a:ln>
                  <a:noFill/>
                </a:ln>
                <a:solidFill>
                  <a:srgbClr val="000000"/>
                </a:solidFill>
                <a:effectLst/>
                <a:latin typeface="monaco"/>
              </a:rPr>
              <a:t>its</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blue</a:t>
            </a:r>
            <a:r>
              <a:rPr kumimoji="0" lang="th-TH" altLang="th-TH" b="0" i="0" u="none" strike="noStrike" cap="none" normalizeH="0" baseline="0" dirty="0" smtClean="0">
                <a:ln>
                  <a:noFill/>
                </a:ln>
                <a:solidFill>
                  <a:srgbClr val="000000"/>
                </a:solidFill>
                <a:effectLst/>
                <a:latin typeface="monaco"/>
              </a:rPr>
              <a:t>. </a:t>
            </a:r>
            <a:r>
              <a:rPr kumimoji="0" lang="th-TH" altLang="th-TH" b="0" i="0" u="none" strike="noStrike" cap="none" normalizeH="0" baseline="0" dirty="0" err="1" smtClean="0">
                <a:ln>
                  <a:noFill/>
                </a:ln>
                <a:solidFill>
                  <a:srgbClr val="000000"/>
                </a:solidFill>
                <a:effectLst/>
                <a:latin typeface="monaco"/>
              </a:rPr>
              <a:t>tint</a:t>
            </a:r>
            <a:r>
              <a:rPr kumimoji="0" lang="th-TH" altLang="th-TH" b="0" i="0" u="none" strike="noStrike" cap="none" normalizeH="0" baseline="0" dirty="0" smtClean="0">
                <a:ln>
                  <a:noFill/>
                </a:ln>
                <a:solidFill>
                  <a:srgbClr val="000000"/>
                </a:solidFill>
                <a:effectLst/>
                <a:latin typeface="monaco"/>
              </a:rPr>
              <a:t>(0,200,255); </a:t>
            </a:r>
            <a:r>
              <a:rPr kumimoji="0" lang="th-TH" altLang="th-TH" b="0" i="0" u="none" strike="noStrike" cap="none" normalizeH="0" baseline="0" dirty="0" err="1" smtClean="0">
                <a:ln>
                  <a:noFill/>
                </a:ln>
                <a:solidFill>
                  <a:srgbClr val="000000"/>
                </a:solidFill>
                <a:effectLst/>
                <a:latin typeface="monaco"/>
              </a:rPr>
              <a:t>image</a:t>
            </a:r>
            <a:r>
              <a:rPr kumimoji="0" lang="th-TH" altLang="th-TH" b="0" i="0" u="none" strike="noStrike" cap="none" normalizeH="0" baseline="0" dirty="0" smtClean="0">
                <a:ln>
                  <a:noFill/>
                </a:ln>
                <a:solidFill>
                  <a:srgbClr val="000000"/>
                </a:solidFill>
                <a:effectLst/>
                <a:latin typeface="monaco"/>
              </a:rPr>
              <a:t>(</a:t>
            </a:r>
            <a:r>
              <a:rPr kumimoji="0" lang="th-TH" altLang="th-TH" b="0" i="0" u="none" strike="noStrike" cap="none" normalizeH="0" baseline="0" dirty="0" err="1" smtClean="0">
                <a:ln>
                  <a:noFill/>
                </a:ln>
                <a:solidFill>
                  <a:srgbClr val="000000"/>
                </a:solidFill>
                <a:effectLst/>
                <a:latin typeface="monaco"/>
              </a:rPr>
              <a:t>sunflower</a:t>
            </a:r>
            <a:r>
              <a:rPr kumimoji="0" lang="th-TH" altLang="th-TH" b="0" i="0" u="none" strike="noStrike" cap="none" normalizeH="0" baseline="0" dirty="0" smtClean="0">
                <a:ln>
                  <a:noFill/>
                </a:ln>
                <a:solidFill>
                  <a:srgbClr val="000000"/>
                </a:solidFill>
                <a:effectLst/>
                <a:latin typeface="monaco"/>
              </a:rPr>
              <a:t>,0,0);</a:t>
            </a:r>
            <a:r>
              <a:rPr kumimoji="0" lang="th-TH" altLang="th-TH" b="0" i="0" u="none" strike="noStrike" cap="none" normalizeH="0" baseline="0" dirty="0" smtClean="0">
                <a:ln>
                  <a:noFill/>
                </a:ln>
                <a:solidFill>
                  <a:schemeClr val="tx1"/>
                </a:solidFill>
                <a:effectLst/>
              </a:rPr>
              <a:t> </a:t>
            </a: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416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rocessing.org:8443/tutorials/pixels/imgs/tint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25876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357438" y="416365"/>
            <a:ext cx="8520112" cy="11325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smtClean="0">
                <a:ln>
                  <a:noFill/>
                </a:ln>
                <a:solidFill>
                  <a:srgbClr val="000000"/>
                </a:solidFill>
                <a:effectLst/>
                <a:latin typeface="monaco"/>
              </a:rPr>
              <a:t>// The image is tinted red and transparent. tint(255,0,0,100); image(sunflower,0,0);</a:t>
            </a:r>
            <a:r>
              <a:rPr kumimoji="0" lang="th-TH" altLang="th-TH" b="0" i="0" u="none" strike="noStrike" cap="none" normalizeH="0" baseline="0" smtClean="0">
                <a:ln>
                  <a:noFill/>
                </a:ln>
                <a:solidFill>
                  <a:schemeClr val="tx1"/>
                </a:solidFill>
                <a:effectLst/>
              </a:rPr>
              <a:t> </a:t>
            </a:r>
            <a:endParaRPr kumimoji="0" lang="th-TH" altLang="th-TH"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331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de-DE" dirty="0"/>
              <a:t>Pixels, pixels, and more </a:t>
            </a:r>
            <a:r>
              <a:rPr lang="de-DE" dirty="0" smtClean="0"/>
              <a:t>pixels</a:t>
            </a:r>
            <a:endParaRPr lang="th-TH" dirty="0"/>
          </a:p>
        </p:txBody>
      </p:sp>
      <p:pic>
        <p:nvPicPr>
          <p:cNvPr id="4" name="รูปภาพ 3"/>
          <p:cNvPicPr>
            <a:picLocks noChangeAspect="1"/>
          </p:cNvPicPr>
          <p:nvPr/>
        </p:nvPicPr>
        <p:blipFill>
          <a:blip r:embed="rId2"/>
          <a:stretch>
            <a:fillRect/>
          </a:stretch>
        </p:blipFill>
        <p:spPr>
          <a:xfrm>
            <a:off x="838200" y="1690687"/>
            <a:ext cx="3090580" cy="3463203"/>
          </a:xfrm>
          <a:prstGeom prst="rect">
            <a:avLst/>
          </a:prstGeom>
        </p:spPr>
      </p:pic>
      <p:pic>
        <p:nvPicPr>
          <p:cNvPr id="5" name="รูปภาพ 4"/>
          <p:cNvPicPr>
            <a:picLocks noChangeAspect="1"/>
          </p:cNvPicPr>
          <p:nvPr/>
        </p:nvPicPr>
        <p:blipFill>
          <a:blip r:embed="rId3"/>
          <a:stretch>
            <a:fillRect/>
          </a:stretch>
        </p:blipFill>
        <p:spPr>
          <a:xfrm>
            <a:off x="983673" y="5389850"/>
            <a:ext cx="5661791" cy="798268"/>
          </a:xfrm>
          <a:prstGeom prst="rect">
            <a:avLst/>
          </a:prstGeom>
        </p:spPr>
      </p:pic>
      <p:sp>
        <p:nvSpPr>
          <p:cNvPr id="6" name="สี่เหลี่ยมผืนผ้า 5"/>
          <p:cNvSpPr/>
          <p:nvPr/>
        </p:nvSpPr>
        <p:spPr>
          <a:xfrm>
            <a:off x="4128655" y="1850420"/>
            <a:ext cx="6096000" cy="3539430"/>
          </a:xfrm>
          <a:prstGeom prst="rect">
            <a:avLst/>
          </a:prstGeom>
        </p:spPr>
        <p:txBody>
          <a:bodyPr>
            <a:spAutoFit/>
          </a:bodyPr>
          <a:lstStyle/>
          <a:p>
            <a:r>
              <a:rPr lang="en-US" b="0" i="0" dirty="0" smtClean="0">
                <a:solidFill>
                  <a:srgbClr val="252525"/>
                </a:solidFill>
                <a:effectLst/>
                <a:latin typeface="theSerif"/>
              </a:rPr>
              <a:t>We are familiar with the idea of each pixel on the screen having an X and Y position in a two dimensional window. However, the array pixels has only one dimension, storing color values in linear sequence.</a:t>
            </a:r>
          </a:p>
          <a:p>
            <a:r>
              <a:rPr lang="en-US" dirty="0" smtClean="0"/>
              <a:t/>
            </a:r>
            <a:br>
              <a:rPr lang="en-US" dirty="0" smtClean="0"/>
            </a:br>
            <a:endParaRPr lang="th-TH" dirty="0"/>
          </a:p>
        </p:txBody>
      </p:sp>
    </p:spTree>
    <p:extLst>
      <p:ext uri="{BB962C8B-B14F-4D97-AF65-F5344CB8AC3E}">
        <p14:creationId xmlns:p14="http://schemas.microsoft.com/office/powerpoint/2010/main" val="12683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3182" y="187613"/>
            <a:ext cx="10515600" cy="1325563"/>
          </a:xfrm>
        </p:spPr>
        <p:txBody>
          <a:bodyPr/>
          <a:lstStyle/>
          <a:p>
            <a:r>
              <a:rPr lang="en-US" dirty="0">
                <a:hlinkClick r:id="rId2"/>
              </a:rPr>
              <a:t>Example: Setting Pixels</a:t>
            </a:r>
            <a:endParaRPr lang="th-TH" dirty="0"/>
          </a:p>
        </p:txBody>
      </p:sp>
      <p:pic>
        <p:nvPicPr>
          <p:cNvPr id="4" name="รูปภาพ 3"/>
          <p:cNvPicPr>
            <a:picLocks noChangeAspect="1"/>
          </p:cNvPicPr>
          <p:nvPr/>
        </p:nvPicPr>
        <p:blipFill>
          <a:blip r:embed="rId3"/>
          <a:stretch>
            <a:fillRect/>
          </a:stretch>
        </p:blipFill>
        <p:spPr>
          <a:xfrm>
            <a:off x="311727" y="1513176"/>
            <a:ext cx="8102745" cy="4498644"/>
          </a:xfrm>
          <a:prstGeom prst="rect">
            <a:avLst/>
          </a:prstGeom>
        </p:spPr>
      </p:pic>
      <p:sp>
        <p:nvSpPr>
          <p:cNvPr id="5" name="สี่เหลี่ยมผืนผ้า 4"/>
          <p:cNvSpPr/>
          <p:nvPr/>
        </p:nvSpPr>
        <p:spPr>
          <a:xfrm>
            <a:off x="8414472" y="457200"/>
            <a:ext cx="3588327" cy="6124754"/>
          </a:xfrm>
          <a:prstGeom prst="rect">
            <a:avLst/>
          </a:prstGeom>
        </p:spPr>
        <p:txBody>
          <a:bodyPr wrap="square">
            <a:spAutoFit/>
          </a:bodyPr>
          <a:lstStyle/>
          <a:p>
            <a:pPr>
              <a:buFont typeface="Arial" panose="020B0604020202020204" pitchFamily="34" charset="0"/>
              <a:buChar char="•"/>
            </a:pPr>
            <a:r>
              <a:rPr lang="en-US" b="0" i="0" u="none" strike="noStrike" dirty="0" err="1" smtClean="0">
                <a:solidFill>
                  <a:srgbClr val="2C7BB5"/>
                </a:solidFill>
                <a:effectLst/>
                <a:latin typeface="theSerif"/>
                <a:hlinkClick r:id="rId4"/>
              </a:rPr>
              <a:t>loadPixels</a:t>
            </a:r>
            <a:r>
              <a:rPr lang="en-US" b="0" i="0" u="none" strike="noStrike" dirty="0" smtClean="0">
                <a:solidFill>
                  <a:srgbClr val="2C7BB5"/>
                </a:solidFill>
                <a:effectLst/>
                <a:latin typeface="theSerif"/>
                <a:hlinkClick r:id="rId4"/>
              </a:rPr>
              <a:t>()</a:t>
            </a:r>
            <a:r>
              <a:rPr lang="en-US" b="0" i="0" dirty="0" smtClean="0">
                <a:solidFill>
                  <a:srgbClr val="252525"/>
                </a:solidFill>
                <a:effectLst/>
                <a:latin typeface="theSerif"/>
              </a:rPr>
              <a:t> This function is called before you access the pixel array, saying "load the pixels, I would like to speak with them!"</a:t>
            </a:r>
          </a:p>
          <a:p>
            <a:pPr>
              <a:buFont typeface="Arial" panose="020B0604020202020204" pitchFamily="34" charset="0"/>
              <a:buChar char="•"/>
            </a:pPr>
            <a:r>
              <a:rPr lang="en-US" b="0" i="0" u="none" strike="noStrike" dirty="0" err="1" smtClean="0">
                <a:solidFill>
                  <a:srgbClr val="2C7BB5"/>
                </a:solidFill>
                <a:effectLst/>
                <a:latin typeface="theSerif"/>
                <a:hlinkClick r:id="rId5"/>
              </a:rPr>
              <a:t>updatePixels</a:t>
            </a:r>
            <a:r>
              <a:rPr lang="en-US" b="0" i="0" u="none" strike="noStrike" dirty="0" smtClean="0">
                <a:solidFill>
                  <a:srgbClr val="2C7BB5"/>
                </a:solidFill>
                <a:effectLst/>
                <a:latin typeface="theSerif"/>
                <a:hlinkClick r:id="rId5"/>
              </a:rPr>
              <a:t>()</a:t>
            </a:r>
            <a:r>
              <a:rPr lang="en-US" b="0" i="0" dirty="0" smtClean="0">
                <a:solidFill>
                  <a:srgbClr val="252525"/>
                </a:solidFill>
                <a:effectLst/>
                <a:latin typeface="theSerif"/>
              </a:rPr>
              <a:t> This function is called after you finish with the pixel array saying "Go ahead and update the pixels, I'm all done!"</a:t>
            </a:r>
            <a:endParaRPr lang="en-US" b="0" i="0" dirty="0">
              <a:solidFill>
                <a:srgbClr val="252525"/>
              </a:solidFill>
              <a:effectLst/>
              <a:latin typeface="theSerif"/>
            </a:endParaRPr>
          </a:p>
        </p:txBody>
      </p:sp>
    </p:spTree>
    <p:extLst>
      <p:ext uri="{BB962C8B-B14F-4D97-AF65-F5344CB8AC3E}">
        <p14:creationId xmlns:p14="http://schemas.microsoft.com/office/powerpoint/2010/main" val="153856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สี่เหลี่ยมผืนผ้า 4"/>
          <p:cNvSpPr/>
          <p:nvPr/>
        </p:nvSpPr>
        <p:spPr>
          <a:xfrm>
            <a:off x="0" y="917368"/>
            <a:ext cx="11707090" cy="2246769"/>
          </a:xfrm>
          <a:prstGeom prst="rect">
            <a:avLst/>
          </a:prstGeom>
        </p:spPr>
        <p:txBody>
          <a:bodyPr wrap="square">
            <a:spAutoFit/>
          </a:bodyPr>
          <a:lstStyle/>
          <a:p>
            <a:pPr>
              <a:buFont typeface="+mj-lt"/>
              <a:buAutoNum type="arabicPeriod"/>
            </a:pPr>
            <a:r>
              <a:rPr lang="en-US" b="0" i="0" dirty="0" smtClean="0">
                <a:solidFill>
                  <a:srgbClr val="252525"/>
                </a:solidFill>
                <a:effectLst/>
                <a:latin typeface="theSerif"/>
              </a:rPr>
              <a:t>Assume a window or image with a given WIDTH and HEIGHT.</a:t>
            </a:r>
          </a:p>
          <a:p>
            <a:pPr>
              <a:buFont typeface="+mj-lt"/>
              <a:buAutoNum type="arabicPeriod"/>
            </a:pPr>
            <a:r>
              <a:rPr lang="en-US" b="0" i="0" dirty="0" smtClean="0">
                <a:solidFill>
                  <a:srgbClr val="252525"/>
                </a:solidFill>
                <a:effectLst/>
                <a:latin typeface="theSerif"/>
              </a:rPr>
              <a:t>We then know the pixel array has a total number of elements equaling WIDTH * HEIGHT.</a:t>
            </a:r>
          </a:p>
          <a:p>
            <a:pPr>
              <a:buFont typeface="+mj-lt"/>
              <a:buAutoNum type="arabicPeriod"/>
            </a:pPr>
            <a:r>
              <a:rPr lang="en-US" b="0" i="0" dirty="0" smtClean="0">
                <a:solidFill>
                  <a:srgbClr val="252525"/>
                </a:solidFill>
                <a:effectLst/>
                <a:latin typeface="theSerif"/>
              </a:rPr>
              <a:t>For any given X, Y point in the window, the location in our 1 dimensional pixel array is: </a:t>
            </a:r>
            <a:r>
              <a:rPr lang="en-US" b="1" i="0" dirty="0" smtClean="0">
                <a:solidFill>
                  <a:srgbClr val="252525"/>
                </a:solidFill>
                <a:effectLst/>
                <a:latin typeface="theSerif"/>
              </a:rPr>
              <a:t>LOCATION = X + Y*WIDTH</a:t>
            </a:r>
            <a:endParaRPr lang="en-US" b="0" i="0" dirty="0">
              <a:solidFill>
                <a:srgbClr val="252525"/>
              </a:solidFill>
              <a:effectLst/>
              <a:latin typeface="theSerif"/>
            </a:endParaRPr>
          </a:p>
        </p:txBody>
      </p:sp>
      <p:pic>
        <p:nvPicPr>
          <p:cNvPr id="6" name="รูปภาพ 5"/>
          <p:cNvPicPr>
            <a:picLocks noChangeAspect="1"/>
          </p:cNvPicPr>
          <p:nvPr/>
        </p:nvPicPr>
        <p:blipFill>
          <a:blip r:embed="rId2"/>
          <a:stretch>
            <a:fillRect/>
          </a:stretch>
        </p:blipFill>
        <p:spPr>
          <a:xfrm>
            <a:off x="595312" y="3038041"/>
            <a:ext cx="8088270" cy="3819959"/>
          </a:xfrm>
          <a:prstGeom prst="rect">
            <a:avLst/>
          </a:prstGeom>
        </p:spPr>
      </p:pic>
    </p:spTree>
    <p:extLst>
      <p:ext uri="{BB962C8B-B14F-4D97-AF65-F5344CB8AC3E}">
        <p14:creationId xmlns:p14="http://schemas.microsoft.com/office/powerpoint/2010/main" val="272302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96982" y="198870"/>
            <a:ext cx="11734800" cy="1325563"/>
          </a:xfrm>
        </p:spPr>
        <p:txBody>
          <a:bodyPr>
            <a:normAutofit/>
          </a:bodyPr>
          <a:lstStyle/>
          <a:p>
            <a:r>
              <a:rPr lang="en-US" sz="4000" dirty="0">
                <a:hlinkClick r:id="rId2"/>
              </a:rPr>
              <a:t>Example: Setting Pixels according to their 2D location</a:t>
            </a:r>
            <a:endParaRPr lang="th-TH" sz="4000" dirty="0"/>
          </a:p>
        </p:txBody>
      </p:sp>
      <p:pic>
        <p:nvPicPr>
          <p:cNvPr id="4" name="รูปภาพ 3"/>
          <p:cNvPicPr>
            <a:picLocks noChangeAspect="1"/>
          </p:cNvPicPr>
          <p:nvPr/>
        </p:nvPicPr>
        <p:blipFill>
          <a:blip r:embed="rId3"/>
          <a:stretch>
            <a:fillRect/>
          </a:stretch>
        </p:blipFill>
        <p:spPr>
          <a:xfrm>
            <a:off x="258907" y="1205778"/>
            <a:ext cx="8123093" cy="5383753"/>
          </a:xfrm>
          <a:prstGeom prst="rect">
            <a:avLst/>
          </a:prstGeom>
        </p:spPr>
      </p:pic>
    </p:spTree>
    <p:extLst>
      <p:ext uri="{BB962C8B-B14F-4D97-AF65-F5344CB8AC3E}">
        <p14:creationId xmlns:p14="http://schemas.microsoft.com/office/powerpoint/2010/main" val="1478660621"/>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925</Words>
  <Application>Microsoft Office PowerPoint</Application>
  <PresentationFormat>แบบจอกว้าง</PresentationFormat>
  <Paragraphs>52</Paragraphs>
  <Slides>20</Slides>
  <Notes>1</Notes>
  <HiddenSlides>0</HiddenSlides>
  <MMClips>0</MMClips>
  <ScaleCrop>false</ScaleCrop>
  <HeadingPairs>
    <vt:vector size="6" baseType="variant">
      <vt:variant>
        <vt:lpstr>ฟอนต์ที่ถูกใช้</vt:lpstr>
      </vt:variant>
      <vt:variant>
        <vt:i4>8</vt:i4>
      </vt:variant>
      <vt:variant>
        <vt:lpstr>ธีม</vt:lpstr>
      </vt:variant>
      <vt:variant>
        <vt:i4>1</vt:i4>
      </vt:variant>
      <vt:variant>
        <vt:lpstr>ชื่อเรื่องสไลด์</vt:lpstr>
      </vt:variant>
      <vt:variant>
        <vt:i4>20</vt:i4>
      </vt:variant>
    </vt:vector>
  </HeadingPairs>
  <TitlesOfParts>
    <vt:vector size="29" baseType="lpstr">
      <vt:lpstr>Angsana New</vt:lpstr>
      <vt:lpstr>Arial</vt:lpstr>
      <vt:lpstr>Calibri</vt:lpstr>
      <vt:lpstr>Calibri Light</vt:lpstr>
      <vt:lpstr>Cordia New</vt:lpstr>
      <vt:lpstr>Cordia New (เนื้อความ)</vt:lpstr>
      <vt:lpstr>monaco</vt:lpstr>
      <vt:lpstr>theSerif</vt:lpstr>
      <vt:lpstr>ธีมของ Office</vt:lpstr>
      <vt:lpstr>Images and Pixels</vt:lpstr>
      <vt:lpstr>pixels</vt:lpstr>
      <vt:lpstr>Your very first image processing filter </vt:lpstr>
      <vt:lpstr>PImage sunflower = loadImage("sunflower.jpg");  PImage dog = loadImage("dog.jpg");  background(dog); </vt:lpstr>
      <vt:lpstr>งานนำเสนอ PowerPoint</vt:lpstr>
      <vt:lpstr>Pixels, pixels, and more pixels</vt:lpstr>
      <vt:lpstr>Example: Setting Pixels</vt:lpstr>
      <vt:lpstr>งานนำเสนอ PowerPoint</vt:lpstr>
      <vt:lpstr>Example: Setting Pixels according to their 2D location</vt:lpstr>
      <vt:lpstr>Intro To Image Processing</vt:lpstr>
      <vt:lpstr>Example: Adjusting image brightness</vt:lpstr>
      <vt:lpstr>Example: Adjusting image brightness based on pixel location</vt:lpstr>
      <vt:lpstr>Example: Brightness Threshold</vt:lpstr>
      <vt:lpstr>Level II: Pixel Group Processing</vt:lpstr>
      <vt:lpstr>งานนำเสนอ PowerPoint</vt:lpstr>
      <vt:lpstr>Example: Pixel neighbor differences (edges)</vt:lpstr>
      <vt:lpstr>งานนำเสนอ PowerPoint</vt:lpstr>
      <vt:lpstr>A Sharpen&amp; A Blur </vt:lpstr>
      <vt:lpstr>A Sharpen&amp; A Blur </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Images and Pixels</dc:title>
  <dc:creator>somnuk.sin@gmail.com</dc:creator>
  <cp:lastModifiedBy>somnuk.sin@gmail.com</cp:lastModifiedBy>
  <cp:revision>30</cp:revision>
  <dcterms:created xsi:type="dcterms:W3CDTF">2017-11-19T23:14:24Z</dcterms:created>
  <dcterms:modified xsi:type="dcterms:W3CDTF">2017-11-20T03:03:42Z</dcterms:modified>
</cp:coreProperties>
</file>