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4" r:id="rId6"/>
    <p:sldId id="265" r:id="rId7"/>
    <p:sldId id="259" r:id="rId8"/>
    <p:sldId id="263" r:id="rId9"/>
    <p:sldId id="267" r:id="rId10"/>
    <p:sldId id="271" r:id="rId11"/>
    <p:sldId id="272" r:id="rId12"/>
    <p:sldId id="273" r:id="rId13"/>
    <p:sldId id="274" r:id="rId14"/>
    <p:sldId id="275" r:id="rId15"/>
    <p:sldId id="268" r:id="rId16"/>
    <p:sldId id="266" r:id="rId17"/>
    <p:sldId id="257" r:id="rId18"/>
    <p:sldId id="270" r:id="rId19"/>
    <p:sldId id="269" r:id="rId20"/>
    <p:sldId id="258" r:id="rId21"/>
    <p:sldId id="276" r:id="rId22"/>
    <p:sldId id="277" r:id="rId23"/>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ชื่อเรื่อง 1"/>
          <p:cNvSpPr>
            <a:spLocks noGrp="1"/>
          </p:cNvSpPr>
          <p:nvPr>
            <p:ph type="ctrTitle"/>
          </p:nvPr>
        </p:nvSpPr>
        <p:spPr>
          <a:xfrm>
            <a:off x="1524000" y="1122363"/>
            <a:ext cx="9144000" cy="2387600"/>
          </a:xfrm>
        </p:spPr>
        <p:txBody>
          <a:bodyPr anchor="b"/>
          <a:lstStyle>
            <a:lvl1pPr algn="ctr">
              <a:defRPr sz="6000"/>
            </a:lvl1pPr>
          </a:lstStyle>
          <a:p>
            <a:r>
              <a:rPr lang="th-TH" smtClean="0"/>
              <a:t>คลิกเพื่อแก้ไขสไตล์ชื่อเรื่องต้นแบบ</a:t>
            </a:r>
            <a:endParaRPr lang="th-TH"/>
          </a:p>
        </p:txBody>
      </p:sp>
      <p:sp>
        <p:nvSpPr>
          <p:cNvPr id="3" name="ชื่อเรื่องรอง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smtClean="0"/>
              <a:t>คลิกเพื่อแก้ไขสไตล์ชื่อเรื่องรองต้นแบบ</a:t>
            </a:r>
            <a:endParaRPr lang="th-TH"/>
          </a:p>
        </p:txBody>
      </p:sp>
      <p:sp>
        <p:nvSpPr>
          <p:cNvPr id="4" name="ตัวแทนวันที่ 3"/>
          <p:cNvSpPr>
            <a:spLocks noGrp="1"/>
          </p:cNvSpPr>
          <p:nvPr>
            <p:ph type="dt" sz="half" idx="10"/>
          </p:nvPr>
        </p:nvSpPr>
        <p:spPr/>
        <p:txBody>
          <a:bodyPr/>
          <a:lstStyle/>
          <a:p>
            <a:fld id="{5A1D1509-9558-48C7-B520-825911C34811}" type="datetimeFigureOut">
              <a:rPr lang="th-TH" smtClean="0"/>
              <a:t>08/01/61</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สไลด์ 5"/>
          <p:cNvSpPr>
            <a:spLocks noGrp="1"/>
          </p:cNvSpPr>
          <p:nvPr>
            <p:ph type="sldNum" sz="quarter" idx="12"/>
          </p:nvPr>
        </p:nvSpPr>
        <p:spPr/>
        <p:txBody>
          <a:bodyPr/>
          <a:lstStyle/>
          <a:p>
            <a:fld id="{10BE14E6-F24B-424B-A1C1-7853CEDB469E}" type="slidenum">
              <a:rPr lang="th-TH" smtClean="0"/>
              <a:t>‹#›</a:t>
            </a:fld>
            <a:endParaRPr lang="th-TH"/>
          </a:p>
        </p:txBody>
      </p:sp>
    </p:spTree>
    <p:extLst>
      <p:ext uri="{BB962C8B-B14F-4D97-AF65-F5344CB8AC3E}">
        <p14:creationId xmlns:p14="http://schemas.microsoft.com/office/powerpoint/2010/main" val="167608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คลิกเพื่อแก้ไขสไตล์ชื่อเรื่องต้นแบบ</a:t>
            </a:r>
            <a:endParaRPr lang="th-TH"/>
          </a:p>
        </p:txBody>
      </p:sp>
      <p:sp>
        <p:nvSpPr>
          <p:cNvPr id="3" name="ตัวแทนข้อความแนวตั้ง 2"/>
          <p:cNvSpPr>
            <a:spLocks noGrp="1"/>
          </p:cNvSpPr>
          <p:nvPr>
            <p:ph type="body" orient="vert" idx="1"/>
          </p:nvPr>
        </p:nvSpPr>
        <p:spPr/>
        <p:txBody>
          <a:bodyPr vert="eaVert"/>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วันที่ 3"/>
          <p:cNvSpPr>
            <a:spLocks noGrp="1"/>
          </p:cNvSpPr>
          <p:nvPr>
            <p:ph type="dt" sz="half" idx="10"/>
          </p:nvPr>
        </p:nvSpPr>
        <p:spPr/>
        <p:txBody>
          <a:bodyPr/>
          <a:lstStyle/>
          <a:p>
            <a:fld id="{5A1D1509-9558-48C7-B520-825911C34811}" type="datetimeFigureOut">
              <a:rPr lang="th-TH" smtClean="0"/>
              <a:t>08/01/61</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สไลด์ 5"/>
          <p:cNvSpPr>
            <a:spLocks noGrp="1"/>
          </p:cNvSpPr>
          <p:nvPr>
            <p:ph type="sldNum" sz="quarter" idx="12"/>
          </p:nvPr>
        </p:nvSpPr>
        <p:spPr/>
        <p:txBody>
          <a:bodyPr/>
          <a:lstStyle/>
          <a:p>
            <a:fld id="{10BE14E6-F24B-424B-A1C1-7853CEDB469E}" type="slidenum">
              <a:rPr lang="th-TH" smtClean="0"/>
              <a:t>‹#›</a:t>
            </a:fld>
            <a:endParaRPr lang="th-TH"/>
          </a:p>
        </p:txBody>
      </p:sp>
    </p:spTree>
    <p:extLst>
      <p:ext uri="{BB962C8B-B14F-4D97-AF65-F5344CB8AC3E}">
        <p14:creationId xmlns:p14="http://schemas.microsoft.com/office/powerpoint/2010/main" val="2994288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p:cNvSpPr>
            <a:spLocks noGrp="1"/>
          </p:cNvSpPr>
          <p:nvPr>
            <p:ph type="title" orient="vert"/>
          </p:nvPr>
        </p:nvSpPr>
        <p:spPr>
          <a:xfrm>
            <a:off x="8724900" y="365125"/>
            <a:ext cx="2628900" cy="5811838"/>
          </a:xfrm>
        </p:spPr>
        <p:txBody>
          <a:bodyPr vert="eaVert"/>
          <a:lstStyle/>
          <a:p>
            <a:r>
              <a:rPr lang="th-TH" smtClean="0"/>
              <a:t>คลิกเพื่อแก้ไขสไตล์ชื่อเรื่องต้นแบบ</a:t>
            </a:r>
            <a:endParaRPr lang="th-TH"/>
          </a:p>
        </p:txBody>
      </p:sp>
      <p:sp>
        <p:nvSpPr>
          <p:cNvPr id="3" name="ตัวแทนข้อความแนวตั้ง 2"/>
          <p:cNvSpPr>
            <a:spLocks noGrp="1"/>
          </p:cNvSpPr>
          <p:nvPr>
            <p:ph type="body" orient="vert" idx="1"/>
          </p:nvPr>
        </p:nvSpPr>
        <p:spPr>
          <a:xfrm>
            <a:off x="838200" y="365125"/>
            <a:ext cx="7734300" cy="5811838"/>
          </a:xfrm>
        </p:spPr>
        <p:txBody>
          <a:bodyPr vert="eaVert"/>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วันที่ 3"/>
          <p:cNvSpPr>
            <a:spLocks noGrp="1"/>
          </p:cNvSpPr>
          <p:nvPr>
            <p:ph type="dt" sz="half" idx="10"/>
          </p:nvPr>
        </p:nvSpPr>
        <p:spPr/>
        <p:txBody>
          <a:bodyPr/>
          <a:lstStyle/>
          <a:p>
            <a:fld id="{5A1D1509-9558-48C7-B520-825911C34811}" type="datetimeFigureOut">
              <a:rPr lang="th-TH" smtClean="0"/>
              <a:t>08/01/61</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สไลด์ 5"/>
          <p:cNvSpPr>
            <a:spLocks noGrp="1"/>
          </p:cNvSpPr>
          <p:nvPr>
            <p:ph type="sldNum" sz="quarter" idx="12"/>
          </p:nvPr>
        </p:nvSpPr>
        <p:spPr/>
        <p:txBody>
          <a:bodyPr/>
          <a:lstStyle/>
          <a:p>
            <a:fld id="{10BE14E6-F24B-424B-A1C1-7853CEDB469E}" type="slidenum">
              <a:rPr lang="th-TH" smtClean="0"/>
              <a:t>‹#›</a:t>
            </a:fld>
            <a:endParaRPr lang="th-TH"/>
          </a:p>
        </p:txBody>
      </p:sp>
    </p:spTree>
    <p:extLst>
      <p:ext uri="{BB962C8B-B14F-4D97-AF65-F5344CB8AC3E}">
        <p14:creationId xmlns:p14="http://schemas.microsoft.com/office/powerpoint/2010/main" val="2245648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คลิกเพื่อแก้ไขสไตล์ชื่อเรื่องต้นแบบ</a:t>
            </a:r>
            <a:endParaRPr lang="th-TH"/>
          </a:p>
        </p:txBody>
      </p:sp>
      <p:sp>
        <p:nvSpPr>
          <p:cNvPr id="3" name="ตัวแทนเนื้อหา 2"/>
          <p:cNvSpPr>
            <a:spLocks noGrp="1"/>
          </p:cNvSpPr>
          <p:nvPr>
            <p:ph idx="1"/>
          </p:nvPr>
        </p:nvSpPr>
        <p:spPr/>
        <p:txBody>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วันที่ 3"/>
          <p:cNvSpPr>
            <a:spLocks noGrp="1"/>
          </p:cNvSpPr>
          <p:nvPr>
            <p:ph type="dt" sz="half" idx="10"/>
          </p:nvPr>
        </p:nvSpPr>
        <p:spPr/>
        <p:txBody>
          <a:bodyPr/>
          <a:lstStyle/>
          <a:p>
            <a:fld id="{5A1D1509-9558-48C7-B520-825911C34811}" type="datetimeFigureOut">
              <a:rPr lang="th-TH" smtClean="0"/>
              <a:t>08/01/61</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สไลด์ 5"/>
          <p:cNvSpPr>
            <a:spLocks noGrp="1"/>
          </p:cNvSpPr>
          <p:nvPr>
            <p:ph type="sldNum" sz="quarter" idx="12"/>
          </p:nvPr>
        </p:nvSpPr>
        <p:spPr/>
        <p:txBody>
          <a:bodyPr/>
          <a:lstStyle/>
          <a:p>
            <a:fld id="{10BE14E6-F24B-424B-A1C1-7853CEDB469E}" type="slidenum">
              <a:rPr lang="th-TH" smtClean="0"/>
              <a:t>‹#›</a:t>
            </a:fld>
            <a:endParaRPr lang="th-TH"/>
          </a:p>
        </p:txBody>
      </p:sp>
    </p:spTree>
    <p:extLst>
      <p:ext uri="{BB962C8B-B14F-4D97-AF65-F5344CB8AC3E}">
        <p14:creationId xmlns:p14="http://schemas.microsoft.com/office/powerpoint/2010/main" val="354499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1850" y="1709738"/>
            <a:ext cx="10515600" cy="2852737"/>
          </a:xfrm>
        </p:spPr>
        <p:txBody>
          <a:bodyPr anchor="b"/>
          <a:lstStyle>
            <a:lvl1pPr>
              <a:defRPr sz="6000"/>
            </a:lvl1pPr>
          </a:lstStyle>
          <a:p>
            <a:r>
              <a:rPr lang="th-TH" smtClean="0"/>
              <a:t>คลิกเพื่อแก้ไขสไตล์ชื่อเรื่องต้นแบบ</a:t>
            </a:r>
            <a:endParaRPr lang="th-TH"/>
          </a:p>
        </p:txBody>
      </p:sp>
      <p:sp>
        <p:nvSpPr>
          <p:cNvPr id="3" name="ตัวแทนข้อความ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smtClean="0"/>
              <a:t>แก้ไขสไตล์ของข้อความต้นแบบ</a:t>
            </a:r>
          </a:p>
        </p:txBody>
      </p:sp>
      <p:sp>
        <p:nvSpPr>
          <p:cNvPr id="4" name="ตัวแทนวันที่ 3"/>
          <p:cNvSpPr>
            <a:spLocks noGrp="1"/>
          </p:cNvSpPr>
          <p:nvPr>
            <p:ph type="dt" sz="half" idx="10"/>
          </p:nvPr>
        </p:nvSpPr>
        <p:spPr/>
        <p:txBody>
          <a:bodyPr/>
          <a:lstStyle/>
          <a:p>
            <a:fld id="{5A1D1509-9558-48C7-B520-825911C34811}" type="datetimeFigureOut">
              <a:rPr lang="th-TH" smtClean="0"/>
              <a:t>08/01/61</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สไลด์ 5"/>
          <p:cNvSpPr>
            <a:spLocks noGrp="1"/>
          </p:cNvSpPr>
          <p:nvPr>
            <p:ph type="sldNum" sz="quarter" idx="12"/>
          </p:nvPr>
        </p:nvSpPr>
        <p:spPr/>
        <p:txBody>
          <a:bodyPr/>
          <a:lstStyle/>
          <a:p>
            <a:fld id="{10BE14E6-F24B-424B-A1C1-7853CEDB469E}" type="slidenum">
              <a:rPr lang="th-TH" smtClean="0"/>
              <a:t>‹#›</a:t>
            </a:fld>
            <a:endParaRPr lang="th-TH"/>
          </a:p>
        </p:txBody>
      </p:sp>
    </p:spTree>
    <p:extLst>
      <p:ext uri="{BB962C8B-B14F-4D97-AF65-F5344CB8AC3E}">
        <p14:creationId xmlns:p14="http://schemas.microsoft.com/office/powerpoint/2010/main" val="1385807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คลิกเพื่อแก้ไขสไตล์ชื่อเรื่องต้นแบบ</a:t>
            </a:r>
            <a:endParaRPr lang="th-TH"/>
          </a:p>
        </p:txBody>
      </p:sp>
      <p:sp>
        <p:nvSpPr>
          <p:cNvPr id="3" name="ตัวแทนเนื้อหา 2"/>
          <p:cNvSpPr>
            <a:spLocks noGrp="1"/>
          </p:cNvSpPr>
          <p:nvPr>
            <p:ph sz="half" idx="1"/>
          </p:nvPr>
        </p:nvSpPr>
        <p:spPr>
          <a:xfrm>
            <a:off x="838200" y="1825625"/>
            <a:ext cx="5181600" cy="4351338"/>
          </a:xfrm>
        </p:spPr>
        <p:txBody>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เนื้อหา 3"/>
          <p:cNvSpPr>
            <a:spLocks noGrp="1"/>
          </p:cNvSpPr>
          <p:nvPr>
            <p:ph sz="half" idx="2"/>
          </p:nvPr>
        </p:nvSpPr>
        <p:spPr>
          <a:xfrm>
            <a:off x="6172200" y="1825625"/>
            <a:ext cx="5181600" cy="4351338"/>
          </a:xfrm>
        </p:spPr>
        <p:txBody>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5" name="ตัวแทนวันที่ 4"/>
          <p:cNvSpPr>
            <a:spLocks noGrp="1"/>
          </p:cNvSpPr>
          <p:nvPr>
            <p:ph type="dt" sz="half" idx="10"/>
          </p:nvPr>
        </p:nvSpPr>
        <p:spPr/>
        <p:txBody>
          <a:bodyPr/>
          <a:lstStyle/>
          <a:p>
            <a:fld id="{5A1D1509-9558-48C7-B520-825911C34811}" type="datetimeFigureOut">
              <a:rPr lang="th-TH" smtClean="0"/>
              <a:t>08/01/61</a:t>
            </a:fld>
            <a:endParaRPr lang="th-TH"/>
          </a:p>
        </p:txBody>
      </p:sp>
      <p:sp>
        <p:nvSpPr>
          <p:cNvPr id="6" name="ตัวแทนท้ายกระดาษ 5"/>
          <p:cNvSpPr>
            <a:spLocks noGrp="1"/>
          </p:cNvSpPr>
          <p:nvPr>
            <p:ph type="ftr" sz="quarter" idx="11"/>
          </p:nvPr>
        </p:nvSpPr>
        <p:spPr/>
        <p:txBody>
          <a:bodyPr/>
          <a:lstStyle/>
          <a:p>
            <a:endParaRPr lang="th-TH"/>
          </a:p>
        </p:txBody>
      </p:sp>
      <p:sp>
        <p:nvSpPr>
          <p:cNvPr id="7" name="ตัวแทนหมายเลขสไลด์ 6"/>
          <p:cNvSpPr>
            <a:spLocks noGrp="1"/>
          </p:cNvSpPr>
          <p:nvPr>
            <p:ph type="sldNum" sz="quarter" idx="12"/>
          </p:nvPr>
        </p:nvSpPr>
        <p:spPr/>
        <p:txBody>
          <a:bodyPr/>
          <a:lstStyle/>
          <a:p>
            <a:fld id="{10BE14E6-F24B-424B-A1C1-7853CEDB469E}" type="slidenum">
              <a:rPr lang="th-TH" smtClean="0"/>
              <a:t>‹#›</a:t>
            </a:fld>
            <a:endParaRPr lang="th-TH"/>
          </a:p>
        </p:txBody>
      </p:sp>
    </p:spTree>
    <p:extLst>
      <p:ext uri="{BB962C8B-B14F-4D97-AF65-F5344CB8AC3E}">
        <p14:creationId xmlns:p14="http://schemas.microsoft.com/office/powerpoint/2010/main" val="266515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9788" y="365125"/>
            <a:ext cx="10515600" cy="1325563"/>
          </a:xfrm>
        </p:spPr>
        <p:txBody>
          <a:bodyPr/>
          <a:lstStyle/>
          <a:p>
            <a:r>
              <a:rPr lang="th-TH" smtClean="0"/>
              <a:t>คลิกเพื่อแก้ไขสไตล์ชื่อเรื่องต้นแบบ</a:t>
            </a:r>
            <a:endParaRPr lang="th-TH"/>
          </a:p>
        </p:txBody>
      </p:sp>
      <p:sp>
        <p:nvSpPr>
          <p:cNvPr id="3" name="ตัวแทนข้อความ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smtClean="0"/>
              <a:t>แก้ไขสไตล์ของข้อความต้นแบบ</a:t>
            </a:r>
          </a:p>
        </p:txBody>
      </p:sp>
      <p:sp>
        <p:nvSpPr>
          <p:cNvPr id="4" name="ตัวแทนเนื้อหา 3"/>
          <p:cNvSpPr>
            <a:spLocks noGrp="1"/>
          </p:cNvSpPr>
          <p:nvPr>
            <p:ph sz="half" idx="2"/>
          </p:nvPr>
        </p:nvSpPr>
        <p:spPr>
          <a:xfrm>
            <a:off x="839788" y="2505075"/>
            <a:ext cx="5157787" cy="3684588"/>
          </a:xfrm>
        </p:spPr>
        <p:txBody>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5" name="ตัวแทนข้อความ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smtClean="0"/>
              <a:t>แก้ไขสไตล์ของข้อความต้นแบบ</a:t>
            </a:r>
          </a:p>
        </p:txBody>
      </p:sp>
      <p:sp>
        <p:nvSpPr>
          <p:cNvPr id="6" name="ตัวแทนเนื้อหา 5"/>
          <p:cNvSpPr>
            <a:spLocks noGrp="1"/>
          </p:cNvSpPr>
          <p:nvPr>
            <p:ph sz="quarter" idx="4"/>
          </p:nvPr>
        </p:nvSpPr>
        <p:spPr>
          <a:xfrm>
            <a:off x="6172200" y="2505075"/>
            <a:ext cx="5183188" cy="3684588"/>
          </a:xfrm>
        </p:spPr>
        <p:txBody>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7" name="ตัวแทนวันที่ 6"/>
          <p:cNvSpPr>
            <a:spLocks noGrp="1"/>
          </p:cNvSpPr>
          <p:nvPr>
            <p:ph type="dt" sz="half" idx="10"/>
          </p:nvPr>
        </p:nvSpPr>
        <p:spPr/>
        <p:txBody>
          <a:bodyPr/>
          <a:lstStyle/>
          <a:p>
            <a:fld id="{5A1D1509-9558-48C7-B520-825911C34811}" type="datetimeFigureOut">
              <a:rPr lang="th-TH" smtClean="0"/>
              <a:t>08/01/61</a:t>
            </a:fld>
            <a:endParaRPr lang="th-TH"/>
          </a:p>
        </p:txBody>
      </p:sp>
      <p:sp>
        <p:nvSpPr>
          <p:cNvPr id="8" name="ตัวแทนท้ายกระดาษ 7"/>
          <p:cNvSpPr>
            <a:spLocks noGrp="1"/>
          </p:cNvSpPr>
          <p:nvPr>
            <p:ph type="ftr" sz="quarter" idx="11"/>
          </p:nvPr>
        </p:nvSpPr>
        <p:spPr/>
        <p:txBody>
          <a:bodyPr/>
          <a:lstStyle/>
          <a:p>
            <a:endParaRPr lang="th-TH"/>
          </a:p>
        </p:txBody>
      </p:sp>
      <p:sp>
        <p:nvSpPr>
          <p:cNvPr id="9" name="ตัวแทนหมายเลขสไลด์ 8"/>
          <p:cNvSpPr>
            <a:spLocks noGrp="1"/>
          </p:cNvSpPr>
          <p:nvPr>
            <p:ph type="sldNum" sz="quarter" idx="12"/>
          </p:nvPr>
        </p:nvSpPr>
        <p:spPr/>
        <p:txBody>
          <a:bodyPr/>
          <a:lstStyle/>
          <a:p>
            <a:fld id="{10BE14E6-F24B-424B-A1C1-7853CEDB469E}" type="slidenum">
              <a:rPr lang="th-TH" smtClean="0"/>
              <a:t>‹#›</a:t>
            </a:fld>
            <a:endParaRPr lang="th-TH"/>
          </a:p>
        </p:txBody>
      </p:sp>
    </p:spTree>
    <p:extLst>
      <p:ext uri="{BB962C8B-B14F-4D97-AF65-F5344CB8AC3E}">
        <p14:creationId xmlns:p14="http://schemas.microsoft.com/office/powerpoint/2010/main" val="252956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คลิกเพื่อแก้ไขสไตล์ชื่อเรื่องต้นแบบ</a:t>
            </a:r>
            <a:endParaRPr lang="th-TH"/>
          </a:p>
        </p:txBody>
      </p:sp>
      <p:sp>
        <p:nvSpPr>
          <p:cNvPr id="3" name="ตัวแทนวันที่ 2"/>
          <p:cNvSpPr>
            <a:spLocks noGrp="1"/>
          </p:cNvSpPr>
          <p:nvPr>
            <p:ph type="dt" sz="half" idx="10"/>
          </p:nvPr>
        </p:nvSpPr>
        <p:spPr/>
        <p:txBody>
          <a:bodyPr/>
          <a:lstStyle/>
          <a:p>
            <a:fld id="{5A1D1509-9558-48C7-B520-825911C34811}" type="datetimeFigureOut">
              <a:rPr lang="th-TH" smtClean="0"/>
              <a:t>08/01/61</a:t>
            </a:fld>
            <a:endParaRPr lang="th-TH"/>
          </a:p>
        </p:txBody>
      </p:sp>
      <p:sp>
        <p:nvSpPr>
          <p:cNvPr id="4" name="ตัวแทนท้ายกระดาษ 3"/>
          <p:cNvSpPr>
            <a:spLocks noGrp="1"/>
          </p:cNvSpPr>
          <p:nvPr>
            <p:ph type="ftr" sz="quarter" idx="11"/>
          </p:nvPr>
        </p:nvSpPr>
        <p:spPr/>
        <p:txBody>
          <a:bodyPr/>
          <a:lstStyle/>
          <a:p>
            <a:endParaRPr lang="th-TH"/>
          </a:p>
        </p:txBody>
      </p:sp>
      <p:sp>
        <p:nvSpPr>
          <p:cNvPr id="5" name="ตัวแทนหมายเลขสไลด์ 4"/>
          <p:cNvSpPr>
            <a:spLocks noGrp="1"/>
          </p:cNvSpPr>
          <p:nvPr>
            <p:ph type="sldNum" sz="quarter" idx="12"/>
          </p:nvPr>
        </p:nvSpPr>
        <p:spPr/>
        <p:txBody>
          <a:bodyPr/>
          <a:lstStyle/>
          <a:p>
            <a:fld id="{10BE14E6-F24B-424B-A1C1-7853CEDB469E}" type="slidenum">
              <a:rPr lang="th-TH" smtClean="0"/>
              <a:t>‹#›</a:t>
            </a:fld>
            <a:endParaRPr lang="th-TH"/>
          </a:p>
        </p:txBody>
      </p:sp>
    </p:spTree>
    <p:extLst>
      <p:ext uri="{BB962C8B-B14F-4D97-AF65-F5344CB8AC3E}">
        <p14:creationId xmlns:p14="http://schemas.microsoft.com/office/powerpoint/2010/main" val="967182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ตัวแทนวันที่ 1"/>
          <p:cNvSpPr>
            <a:spLocks noGrp="1"/>
          </p:cNvSpPr>
          <p:nvPr>
            <p:ph type="dt" sz="half" idx="10"/>
          </p:nvPr>
        </p:nvSpPr>
        <p:spPr/>
        <p:txBody>
          <a:bodyPr/>
          <a:lstStyle/>
          <a:p>
            <a:fld id="{5A1D1509-9558-48C7-B520-825911C34811}" type="datetimeFigureOut">
              <a:rPr lang="th-TH" smtClean="0"/>
              <a:t>08/01/61</a:t>
            </a:fld>
            <a:endParaRPr lang="th-TH"/>
          </a:p>
        </p:txBody>
      </p:sp>
      <p:sp>
        <p:nvSpPr>
          <p:cNvPr id="3" name="ตัวแทนท้ายกระดาษ 2"/>
          <p:cNvSpPr>
            <a:spLocks noGrp="1"/>
          </p:cNvSpPr>
          <p:nvPr>
            <p:ph type="ftr" sz="quarter" idx="11"/>
          </p:nvPr>
        </p:nvSpPr>
        <p:spPr/>
        <p:txBody>
          <a:bodyPr/>
          <a:lstStyle/>
          <a:p>
            <a:endParaRPr lang="th-TH"/>
          </a:p>
        </p:txBody>
      </p:sp>
      <p:sp>
        <p:nvSpPr>
          <p:cNvPr id="4" name="ตัวแทนหมายเลขสไลด์ 3"/>
          <p:cNvSpPr>
            <a:spLocks noGrp="1"/>
          </p:cNvSpPr>
          <p:nvPr>
            <p:ph type="sldNum" sz="quarter" idx="12"/>
          </p:nvPr>
        </p:nvSpPr>
        <p:spPr/>
        <p:txBody>
          <a:bodyPr/>
          <a:lstStyle/>
          <a:p>
            <a:fld id="{10BE14E6-F24B-424B-A1C1-7853CEDB469E}" type="slidenum">
              <a:rPr lang="th-TH" smtClean="0"/>
              <a:t>‹#›</a:t>
            </a:fld>
            <a:endParaRPr lang="th-TH"/>
          </a:p>
        </p:txBody>
      </p:sp>
    </p:spTree>
    <p:extLst>
      <p:ext uri="{BB962C8B-B14F-4D97-AF65-F5344CB8AC3E}">
        <p14:creationId xmlns:p14="http://schemas.microsoft.com/office/powerpoint/2010/main" val="2807325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9788" y="457200"/>
            <a:ext cx="3932237" cy="1600200"/>
          </a:xfrm>
        </p:spPr>
        <p:txBody>
          <a:bodyPr anchor="b"/>
          <a:lstStyle>
            <a:lvl1pPr>
              <a:defRPr sz="3200"/>
            </a:lvl1pPr>
          </a:lstStyle>
          <a:p>
            <a:r>
              <a:rPr lang="th-TH" smtClean="0"/>
              <a:t>คลิกเพื่อแก้ไขสไตล์ชื่อเรื่องต้นแบบ</a:t>
            </a:r>
            <a:endParaRPr lang="th-TH"/>
          </a:p>
        </p:txBody>
      </p:sp>
      <p:sp>
        <p:nvSpPr>
          <p:cNvPr id="3" name="ตัวแทนเนื้อหา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ข้อความ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smtClean="0"/>
              <a:t>แก้ไขสไตล์ของข้อความต้นแบบ</a:t>
            </a:r>
          </a:p>
        </p:txBody>
      </p:sp>
      <p:sp>
        <p:nvSpPr>
          <p:cNvPr id="5" name="ตัวแทนวันที่ 4"/>
          <p:cNvSpPr>
            <a:spLocks noGrp="1"/>
          </p:cNvSpPr>
          <p:nvPr>
            <p:ph type="dt" sz="half" idx="10"/>
          </p:nvPr>
        </p:nvSpPr>
        <p:spPr/>
        <p:txBody>
          <a:bodyPr/>
          <a:lstStyle/>
          <a:p>
            <a:fld id="{5A1D1509-9558-48C7-B520-825911C34811}" type="datetimeFigureOut">
              <a:rPr lang="th-TH" smtClean="0"/>
              <a:t>08/01/61</a:t>
            </a:fld>
            <a:endParaRPr lang="th-TH"/>
          </a:p>
        </p:txBody>
      </p:sp>
      <p:sp>
        <p:nvSpPr>
          <p:cNvPr id="6" name="ตัวแทนท้ายกระดาษ 5"/>
          <p:cNvSpPr>
            <a:spLocks noGrp="1"/>
          </p:cNvSpPr>
          <p:nvPr>
            <p:ph type="ftr" sz="quarter" idx="11"/>
          </p:nvPr>
        </p:nvSpPr>
        <p:spPr/>
        <p:txBody>
          <a:bodyPr/>
          <a:lstStyle/>
          <a:p>
            <a:endParaRPr lang="th-TH"/>
          </a:p>
        </p:txBody>
      </p:sp>
      <p:sp>
        <p:nvSpPr>
          <p:cNvPr id="7" name="ตัวแทนหมายเลขสไลด์ 6"/>
          <p:cNvSpPr>
            <a:spLocks noGrp="1"/>
          </p:cNvSpPr>
          <p:nvPr>
            <p:ph type="sldNum" sz="quarter" idx="12"/>
          </p:nvPr>
        </p:nvSpPr>
        <p:spPr/>
        <p:txBody>
          <a:bodyPr/>
          <a:lstStyle/>
          <a:p>
            <a:fld id="{10BE14E6-F24B-424B-A1C1-7853CEDB469E}" type="slidenum">
              <a:rPr lang="th-TH" smtClean="0"/>
              <a:t>‹#›</a:t>
            </a:fld>
            <a:endParaRPr lang="th-TH"/>
          </a:p>
        </p:txBody>
      </p:sp>
    </p:spTree>
    <p:extLst>
      <p:ext uri="{BB962C8B-B14F-4D97-AF65-F5344CB8AC3E}">
        <p14:creationId xmlns:p14="http://schemas.microsoft.com/office/powerpoint/2010/main" val="155284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9788" y="457200"/>
            <a:ext cx="3932237" cy="1600200"/>
          </a:xfrm>
        </p:spPr>
        <p:txBody>
          <a:bodyPr anchor="b"/>
          <a:lstStyle>
            <a:lvl1pPr>
              <a:defRPr sz="3200"/>
            </a:lvl1pPr>
          </a:lstStyle>
          <a:p>
            <a:r>
              <a:rPr lang="th-TH" smtClean="0"/>
              <a:t>คลิกเพื่อแก้ไขสไตล์ชื่อเรื่องต้นแบบ</a:t>
            </a:r>
            <a:endParaRPr lang="th-TH"/>
          </a:p>
        </p:txBody>
      </p:sp>
      <p:sp>
        <p:nvSpPr>
          <p:cNvPr id="3" name="ตัวแทนรูปภาพ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ตัวแทนข้อความ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smtClean="0"/>
              <a:t>แก้ไขสไตล์ของข้อความต้นแบบ</a:t>
            </a:r>
          </a:p>
        </p:txBody>
      </p:sp>
      <p:sp>
        <p:nvSpPr>
          <p:cNvPr id="5" name="ตัวแทนวันที่ 4"/>
          <p:cNvSpPr>
            <a:spLocks noGrp="1"/>
          </p:cNvSpPr>
          <p:nvPr>
            <p:ph type="dt" sz="half" idx="10"/>
          </p:nvPr>
        </p:nvSpPr>
        <p:spPr/>
        <p:txBody>
          <a:bodyPr/>
          <a:lstStyle/>
          <a:p>
            <a:fld id="{5A1D1509-9558-48C7-B520-825911C34811}" type="datetimeFigureOut">
              <a:rPr lang="th-TH" smtClean="0"/>
              <a:t>08/01/61</a:t>
            </a:fld>
            <a:endParaRPr lang="th-TH"/>
          </a:p>
        </p:txBody>
      </p:sp>
      <p:sp>
        <p:nvSpPr>
          <p:cNvPr id="6" name="ตัวแทนท้ายกระดาษ 5"/>
          <p:cNvSpPr>
            <a:spLocks noGrp="1"/>
          </p:cNvSpPr>
          <p:nvPr>
            <p:ph type="ftr" sz="quarter" idx="11"/>
          </p:nvPr>
        </p:nvSpPr>
        <p:spPr/>
        <p:txBody>
          <a:bodyPr/>
          <a:lstStyle/>
          <a:p>
            <a:endParaRPr lang="th-TH"/>
          </a:p>
        </p:txBody>
      </p:sp>
      <p:sp>
        <p:nvSpPr>
          <p:cNvPr id="7" name="ตัวแทนหมายเลขสไลด์ 6"/>
          <p:cNvSpPr>
            <a:spLocks noGrp="1"/>
          </p:cNvSpPr>
          <p:nvPr>
            <p:ph type="sldNum" sz="quarter" idx="12"/>
          </p:nvPr>
        </p:nvSpPr>
        <p:spPr/>
        <p:txBody>
          <a:bodyPr/>
          <a:lstStyle/>
          <a:p>
            <a:fld id="{10BE14E6-F24B-424B-A1C1-7853CEDB469E}" type="slidenum">
              <a:rPr lang="th-TH" smtClean="0"/>
              <a:t>‹#›</a:t>
            </a:fld>
            <a:endParaRPr lang="th-TH"/>
          </a:p>
        </p:txBody>
      </p:sp>
    </p:spTree>
    <p:extLst>
      <p:ext uri="{BB962C8B-B14F-4D97-AF65-F5344CB8AC3E}">
        <p14:creationId xmlns:p14="http://schemas.microsoft.com/office/powerpoint/2010/main" val="395379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ชื่อเรื่อง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smtClean="0"/>
              <a:t>คลิกเพื่อแก้ไขสไตล์ชื่อเรื่องต้นแบบ</a:t>
            </a:r>
            <a:endParaRPr lang="th-TH"/>
          </a:p>
        </p:txBody>
      </p:sp>
      <p:sp>
        <p:nvSpPr>
          <p:cNvPr id="3" name="ตัวแทนข้อความ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วันที่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D1509-9558-48C7-B520-825911C34811}" type="datetimeFigureOut">
              <a:rPr lang="th-TH" smtClean="0"/>
              <a:t>08/01/61</a:t>
            </a:fld>
            <a:endParaRPr lang="th-TH"/>
          </a:p>
        </p:txBody>
      </p:sp>
      <p:sp>
        <p:nvSpPr>
          <p:cNvPr id="5" name="ตัวแทนท้ายกระดา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ตัวแทนหมายเลขสไลด์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BE14E6-F24B-424B-A1C1-7853CEDB469E}" type="slidenum">
              <a:rPr lang="th-TH" smtClean="0"/>
              <a:t>‹#›</a:t>
            </a:fld>
            <a:endParaRPr lang="th-TH"/>
          </a:p>
        </p:txBody>
      </p:sp>
    </p:spTree>
    <p:extLst>
      <p:ext uri="{BB962C8B-B14F-4D97-AF65-F5344CB8AC3E}">
        <p14:creationId xmlns:p14="http://schemas.microsoft.com/office/powerpoint/2010/main" val="899572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gif"/><Relationship Id="rId1" Type="http://schemas.openxmlformats.org/officeDocument/2006/relationships/slideLayout" Target="../slideLayouts/slideLayout2.xml"/><Relationship Id="rId4" Type="http://schemas.openxmlformats.org/officeDocument/2006/relationships/image" Target="../media/image19.gif"/></Relationships>
</file>

<file path=ppt/slides/_rels/slide1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compartmental.net/tools/minim/" TargetMode="External"/><Relationship Id="rId2" Type="http://schemas.openxmlformats.org/officeDocument/2006/relationships/hyperlink" Target="http://processing.org/" TargetMode="External"/><Relationship Id="rId1" Type="http://schemas.openxmlformats.org/officeDocument/2006/relationships/slideLayout" Target="../slideLayouts/slideLayout2.xml"/><Relationship Id="rId4" Type="http://schemas.openxmlformats.org/officeDocument/2006/relationships/hyperlink" Target="http://www.sojamo.de/libraries/oscP5/"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explodingart.com/soundcipher/tutes/piano_phase/piano_phase_tute.html" TargetMode="External"/><Relationship Id="rId13" Type="http://schemas.openxmlformats.org/officeDocument/2006/relationships/hyperlink" Target="http://explodingart.com/soundcipher/tutes/generating_beats/generating_beats_tute.html" TargetMode="External"/><Relationship Id="rId18" Type="http://schemas.openxmlformats.org/officeDocument/2006/relationships/hyperlink" Target="http://explodingart.com/soundcipher/tutes/midi_writer/midi_writer_tute.html" TargetMode="External"/><Relationship Id="rId3" Type="http://schemas.openxmlformats.org/officeDocument/2006/relationships/hyperlink" Target="http://explodingart.com/soundcipher/tutes/bing_repeated/bing_repeated_tute.html" TargetMode="External"/><Relationship Id="rId21" Type="http://schemas.openxmlformats.org/officeDocument/2006/relationships/hyperlink" Target="http://explodingart.com/soundcipher/tutes/scale/scales_tute.html" TargetMode="External"/><Relationship Id="rId7" Type="http://schemas.openxmlformats.org/officeDocument/2006/relationships/hyperlink" Target="http://explodingart.com/soundcipher/tutes/play_phrase/play_phrase_tute.html" TargetMode="External"/><Relationship Id="rId12" Type="http://schemas.openxmlformats.org/officeDocument/2006/relationships/hyperlink" Target="http://explodingart.com/soundcipher/tutes/tempo_fluctuations/tempo_fluctuations_tute.html" TargetMode="External"/><Relationship Id="rId17" Type="http://schemas.openxmlformats.org/officeDocument/2006/relationships/hyperlink" Target="http://explodingart.com/soundcipher/tutes/midi_player/midi_player_tute.html" TargetMode="External"/><Relationship Id="rId2" Type="http://schemas.openxmlformats.org/officeDocument/2006/relationships/hyperlink" Target="http://explodingart.com/soundcipher/tutes/bing/bing_tute.html" TargetMode="External"/><Relationship Id="rId16" Type="http://schemas.openxmlformats.org/officeDocument/2006/relationships/hyperlink" Target="http://explodingart.com/soundcipher/tutes/sound_effects/sound_effects_tute.html" TargetMode="External"/><Relationship Id="rId20" Type="http://schemas.openxmlformats.org/officeDocument/2006/relationships/hyperlink" Target="http://explodingart.com/soundcipher/tutes/midi_message_send/midi_message_send_tute.html" TargetMode="External"/><Relationship Id="rId1" Type="http://schemas.openxmlformats.org/officeDocument/2006/relationships/slideLayout" Target="../slideLayouts/slideLayout2.xml"/><Relationship Id="rId6" Type="http://schemas.openxmlformats.org/officeDocument/2006/relationships/hyperlink" Target="http://explodingart.com/soundcipher/tutes/draw_notes/draw_notes_tute.html" TargetMode="External"/><Relationship Id="rId11" Type="http://schemas.openxmlformats.org/officeDocument/2006/relationships/hyperlink" Target="http://explodingart.com/soundcipher/tutes/sync_draw/sync_draw_tute.html" TargetMode="External"/><Relationship Id="rId5" Type="http://schemas.openxmlformats.org/officeDocument/2006/relationships/hyperlink" Target="http://explodingart.com/soundcipher/tutes/unlimited_art/unlimited_art_tute.html" TargetMode="External"/><Relationship Id="rId15" Type="http://schemas.openxmlformats.org/officeDocument/2006/relationships/hyperlink" Target="http://explodingart.com/soundcipher/tutes/key_trigger/key_trigger_tute.html" TargetMode="External"/><Relationship Id="rId10" Type="http://schemas.openxmlformats.org/officeDocument/2006/relationships/hyperlink" Target="http://explodingart.com/soundcipher/tutes/score_101/score_101_tute.html" TargetMode="External"/><Relationship Id="rId19" Type="http://schemas.openxmlformats.org/officeDocument/2006/relationships/hyperlink" Target="http://explodingart.com/soundcipher/tutes/midi_output/midi_output_tute.html" TargetMode="External"/><Relationship Id="rId4" Type="http://schemas.openxmlformats.org/officeDocument/2006/relationships/hyperlink" Target="http://explodingart.com/soundcipher/tutes/draw_sync/draw_sync_tute.html" TargetMode="External"/><Relationship Id="rId9" Type="http://schemas.openxmlformats.org/officeDocument/2006/relationships/hyperlink" Target="http://explodingart.com/soundcipher/tutes/play_chord/play_chord_tute.html" TargetMode="External"/><Relationship Id="rId14" Type="http://schemas.openxmlformats.org/officeDocument/2006/relationships/hyperlink" Target="http://explodingart.com/soundcipher/tutes/dynamic_updating/dynamaic_updating_tute.html" TargetMode="External"/><Relationship Id="rId22" Type="http://schemas.openxmlformats.org/officeDocument/2006/relationships/hyperlink" Target="http://explodingart.com/soundcipher/tutes/falling_instruments/falling_tute.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ctrTitle"/>
          </p:nvPr>
        </p:nvSpPr>
        <p:spPr/>
        <p:txBody>
          <a:bodyPr/>
          <a:lstStyle/>
          <a:p>
            <a:r>
              <a:rPr lang="en-US" dirty="0" smtClean="0"/>
              <a:t>Music</a:t>
            </a:r>
            <a:endParaRPr lang="th-TH" dirty="0"/>
          </a:p>
        </p:txBody>
      </p:sp>
      <p:sp>
        <p:nvSpPr>
          <p:cNvPr id="3" name="ชื่อเรื่องรอง 2"/>
          <p:cNvSpPr>
            <a:spLocks noGrp="1"/>
          </p:cNvSpPr>
          <p:nvPr>
            <p:ph type="subTitle" idx="1"/>
          </p:nvPr>
        </p:nvSpPr>
        <p:spPr/>
        <p:txBody>
          <a:bodyPr/>
          <a:lstStyle/>
          <a:p>
            <a:endParaRPr lang="th-TH"/>
          </a:p>
        </p:txBody>
      </p:sp>
    </p:spTree>
    <p:extLst>
      <p:ext uri="{BB962C8B-B14F-4D97-AF65-F5344CB8AC3E}">
        <p14:creationId xmlns:p14="http://schemas.microsoft.com/office/powerpoint/2010/main" val="2102638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0" y="0"/>
            <a:ext cx="11353800" cy="1325563"/>
          </a:xfrm>
        </p:spPr>
        <p:txBody>
          <a:bodyPr>
            <a:normAutofit fontScale="90000"/>
          </a:bodyPr>
          <a:lstStyle/>
          <a:p>
            <a:r>
              <a:rPr lang="th-TH" dirty="0"/>
              <a:t> 1.การเขียนโน้ตตัว</a:t>
            </a:r>
            <a:r>
              <a:rPr lang="th-TH" dirty="0" smtClean="0"/>
              <a:t>เขบ็ต ตั้งแต่</a:t>
            </a:r>
            <a:r>
              <a:rPr lang="th-TH" dirty="0"/>
              <a:t>สองตัวติดกันขึ้นไปเรามักเขียนโดยนำชายธง (</a:t>
            </a:r>
            <a:r>
              <a:rPr lang="en-US" dirty="0"/>
              <a:t>flag) </a:t>
            </a:r>
            <a:r>
              <a:rPr lang="th-TH" dirty="0" smtClean="0"/>
              <a:t>มา</a:t>
            </a:r>
            <a:r>
              <a:rPr lang="th-TH" dirty="0"/>
              <a:t>รวมกันโดยใช้เส้นตรงเช่น</a:t>
            </a:r>
          </a:p>
        </p:txBody>
      </p:sp>
      <p:pic>
        <p:nvPicPr>
          <p:cNvPr id="5122" name="Picture 2" descr="http://musiclib.psu.ac.th/data/western-musuc/Chapter2/CHAP2-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498" y="1962849"/>
            <a:ext cx="5280402" cy="366303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musiclib.psu.ac.th/data/western-musuc/Chapter2/CHAP2-1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3877" y="1806901"/>
            <a:ext cx="5822843" cy="3974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516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171773" y="1"/>
            <a:ext cx="10515600" cy="1007390"/>
          </a:xfrm>
        </p:spPr>
        <p:txBody>
          <a:bodyPr/>
          <a:lstStyle/>
          <a:p>
            <a:r>
              <a:rPr lang="th-TH" dirty="0"/>
              <a:t>4.2 ตัวหยุด หรือเครื่องหมายพักเสียง (</a:t>
            </a:r>
            <a:r>
              <a:rPr lang="en-US" dirty="0"/>
              <a:t>Rest)</a:t>
            </a:r>
            <a:endParaRPr lang="th-TH" dirty="0"/>
          </a:p>
        </p:txBody>
      </p:sp>
      <p:sp>
        <p:nvSpPr>
          <p:cNvPr id="3" name="ตัวแทนเนื้อหา 2"/>
          <p:cNvSpPr>
            <a:spLocks noGrp="1"/>
          </p:cNvSpPr>
          <p:nvPr>
            <p:ph idx="1"/>
          </p:nvPr>
        </p:nvSpPr>
        <p:spPr>
          <a:xfrm>
            <a:off x="171772" y="1007391"/>
            <a:ext cx="11823915" cy="2386738"/>
          </a:xfrm>
        </p:spPr>
        <p:txBody>
          <a:bodyPr>
            <a:normAutofit lnSpcReduction="10000"/>
          </a:bodyPr>
          <a:lstStyle/>
          <a:p>
            <a:r>
              <a:rPr lang="th-TH" dirty="0"/>
              <a:t>การบรรเลงดนตรี หรือการร้องเพลง ในบทเพลงใดบทเพลงหนึ่งต้องมีบางตอนที่หยุดไปการหยุดนั้นอาจเป็น 4,3,2…จังหวะ หรืออาจมาก –น้อยกว่านี้ขึ้นอยู่กับผู้แต่ง การบันทึกตัวหยุดนั้นได้กำหนดเป็นสัญลักษณ์ เช่นเดียวกันตัวโน้ต ซึ่งโดยทั่วไปเรียกว่า “ตัวหยุด” (</a:t>
            </a:r>
            <a:r>
              <a:rPr lang="en-US" dirty="0"/>
              <a:t>Rest) </a:t>
            </a:r>
            <a:r>
              <a:rPr lang="th-TH" dirty="0"/>
              <a:t>หมายถึง สัญลักษณ์ที่ใช้ในการเงียบเสียงดนตรีหรือเสียงร้องแต่อัตราจังหวะยังคงดำเนินไปตลอด ตัวหยุดจะถูกเขียนลงบนบรรทัด 5 เส้น เช่นเดียวกับตัวโน้ต มีลักษณะต่างกันดังนี้</a:t>
            </a:r>
          </a:p>
        </p:txBody>
      </p:sp>
      <p:pic>
        <p:nvPicPr>
          <p:cNvPr id="6146" name="Picture 2" descr="http://musiclib.psu.ac.th/data/western-musuc/Chapter2/CHAP2-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45" y="3353927"/>
            <a:ext cx="5035828" cy="269318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musiclib.psu.ac.th/data/western-musuc/Chapter2/CHAP2-1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6130" y="3394128"/>
            <a:ext cx="6309312" cy="3084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775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0" y="0"/>
            <a:ext cx="10515600" cy="1325563"/>
          </a:xfrm>
        </p:spPr>
        <p:txBody>
          <a:bodyPr/>
          <a:lstStyle/>
          <a:p>
            <a:r>
              <a:rPr lang="th-TH" b="1" dirty="0"/>
              <a:t>4.4 ระดับเสียง (</a:t>
            </a:r>
            <a:r>
              <a:rPr lang="en-US" b="1" dirty="0"/>
              <a:t>Pith)</a:t>
            </a:r>
            <a:endParaRPr lang="th-TH" dirty="0"/>
          </a:p>
        </p:txBody>
      </p:sp>
      <p:sp>
        <p:nvSpPr>
          <p:cNvPr id="3" name="ตัวแทนเนื้อหา 2"/>
          <p:cNvSpPr>
            <a:spLocks noGrp="1"/>
          </p:cNvSpPr>
          <p:nvPr>
            <p:ph idx="1"/>
          </p:nvPr>
        </p:nvSpPr>
        <p:spPr>
          <a:xfrm>
            <a:off x="171773" y="1159198"/>
            <a:ext cx="11854912" cy="1584002"/>
          </a:xfrm>
        </p:spPr>
        <p:txBody>
          <a:bodyPr>
            <a:normAutofit lnSpcReduction="10000"/>
          </a:bodyPr>
          <a:lstStyle/>
          <a:p>
            <a:r>
              <a:rPr lang="th-TH" dirty="0"/>
              <a:t> ด้วยการบันทึกโน้ตทางดนตรีเราสามารถทำให้เราทราบถึงระดับเสียง (</a:t>
            </a:r>
            <a:r>
              <a:rPr lang="en-US" dirty="0"/>
              <a:t>Pith) </a:t>
            </a:r>
            <a:r>
              <a:rPr lang="th-TH" dirty="0"/>
              <a:t>หรือความแตกต่างของเสียงที่แน่นอนได้ ในการบันทึกเสียงโดยใช้บรรทัด 5 เส้น (</a:t>
            </a:r>
            <a:r>
              <a:rPr lang="en-US" dirty="0"/>
              <a:t>Staff) </a:t>
            </a:r>
            <a:r>
              <a:rPr lang="th-TH" dirty="0"/>
              <a:t>ซึ่งจะแสดงให้เห็นความสูงต่ำของเสียงชัดเจน โดยการวางตัวโน้ตต่าง ๆ ไว้บนบรรทัด 5 เส้น ซึ่งประกอบด้วย เส้น 5 เส้น 4 ช่อง ดังนี้</a:t>
            </a:r>
          </a:p>
        </p:txBody>
      </p:sp>
      <p:pic>
        <p:nvPicPr>
          <p:cNvPr id="7170" name="Picture 2" descr="http://musiclib.psu.ac.th/data/western-musuc/Chapter2/CHAP2-2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8785" y="2619214"/>
            <a:ext cx="8085595" cy="400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68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171773" y="0"/>
            <a:ext cx="10515600" cy="1325563"/>
          </a:xfrm>
        </p:spPr>
        <p:txBody>
          <a:bodyPr/>
          <a:lstStyle/>
          <a:p>
            <a:r>
              <a:rPr lang="th-TH" b="1" dirty="0"/>
              <a:t>4.5 เครื่องหมายแปลงเสียง (</a:t>
            </a:r>
            <a:r>
              <a:rPr lang="en-US" b="1" dirty="0"/>
              <a:t>Accidentals)</a:t>
            </a:r>
            <a:endParaRPr lang="th-TH" dirty="0"/>
          </a:p>
        </p:txBody>
      </p:sp>
      <p:sp>
        <p:nvSpPr>
          <p:cNvPr id="3" name="ตัวแทนเนื้อหา 2"/>
          <p:cNvSpPr>
            <a:spLocks noGrp="1"/>
          </p:cNvSpPr>
          <p:nvPr>
            <p:ph idx="1"/>
          </p:nvPr>
        </p:nvSpPr>
        <p:spPr>
          <a:xfrm>
            <a:off x="481739" y="1112703"/>
            <a:ext cx="10515600" cy="1382524"/>
          </a:xfrm>
        </p:spPr>
        <p:txBody>
          <a:bodyPr/>
          <a:lstStyle/>
          <a:p>
            <a:r>
              <a:rPr lang="th-TH" dirty="0"/>
              <a:t>เป็นสัญลักษณ์ทางดนตรีที่ใช้เขียนกำกับหน้าตัวโน้ตหรือหลังกุญแจประจำหลักเมื่อต้องการแปลงเสียงให้สูงขึ้น </a:t>
            </a:r>
            <a:r>
              <a:rPr lang="th-TH" dirty="0" err="1"/>
              <a:t>ต่ำลง</a:t>
            </a:r>
            <a:r>
              <a:rPr lang="th-TH" dirty="0"/>
              <a:t> หรือกลับมาเป็นเสียงปกติเหมือนเดิม เครื่องหมายแปลงเสียงประกอบด้วย 5 ชนิด คือ</a:t>
            </a:r>
          </a:p>
        </p:txBody>
      </p:sp>
      <p:pic>
        <p:nvPicPr>
          <p:cNvPr id="8194" name="Picture 2" descr="http://musiclib.psu.ac.th/data/western-musuc/Chapter2/CHAP2-2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72" y="2286377"/>
            <a:ext cx="5237135" cy="306796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musiclib.psu.ac.th/data/western-musuc/Chapter2/CHAP2-2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938" y="2495227"/>
            <a:ext cx="5091401" cy="234886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musiclib.psu.ac.th/data/western-musuc/Chapter2/CHAP2-37.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0811" y="5111707"/>
            <a:ext cx="6458274" cy="1746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988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140776" y="0"/>
            <a:ext cx="4229746" cy="812746"/>
          </a:xfrm>
        </p:spPr>
        <p:txBody>
          <a:bodyPr/>
          <a:lstStyle/>
          <a:p>
            <a:r>
              <a:rPr lang="th-TH" dirty="0"/>
              <a:t>1) กุญแจซอล</a:t>
            </a:r>
          </a:p>
        </p:txBody>
      </p:sp>
      <p:sp>
        <p:nvSpPr>
          <p:cNvPr id="3" name="ตัวแทนเนื้อหา 2"/>
          <p:cNvSpPr>
            <a:spLocks noGrp="1"/>
          </p:cNvSpPr>
          <p:nvPr>
            <p:ph idx="1"/>
          </p:nvPr>
        </p:nvSpPr>
        <p:spPr>
          <a:xfrm>
            <a:off x="1" y="962267"/>
            <a:ext cx="5734372" cy="3144783"/>
          </a:xfrm>
        </p:spPr>
        <p:txBody>
          <a:bodyPr>
            <a:normAutofit fontScale="92500" lnSpcReduction="20000"/>
          </a:bodyPr>
          <a:lstStyle/>
          <a:p>
            <a:r>
              <a:rPr lang="th-TH" dirty="0"/>
              <a:t>  เป็นเครื่องหมายประจำหลักที่ใช้กันมากสำหรับบันทึกระดับเสียงของเครื่องดนตรีหรือเสียงร้องที่มีระดับกลางถึงสูง ภาษาอังกฤษเรียก “จี เคลฟ”(</a:t>
            </a:r>
            <a:r>
              <a:rPr lang="en-US" dirty="0"/>
              <a:t>G Clef) </a:t>
            </a:r>
            <a:r>
              <a:rPr lang="th-TH" dirty="0"/>
              <a:t>หรือ “เท</a:t>
            </a:r>
            <a:r>
              <a:rPr lang="th-TH" dirty="0" err="1"/>
              <a:t>ร็บเบิ้ล</a:t>
            </a:r>
            <a:r>
              <a:rPr lang="th-TH" dirty="0"/>
              <a:t> เ</a:t>
            </a:r>
            <a:r>
              <a:rPr lang="th-TH" dirty="0" err="1"/>
              <a:t>คร</a:t>
            </a:r>
            <a:r>
              <a:rPr lang="th-TH" dirty="0"/>
              <a:t>ฟ” (</a:t>
            </a:r>
            <a:r>
              <a:rPr lang="en-US" dirty="0"/>
              <a:t>Treble Clef) </a:t>
            </a:r>
            <a:r>
              <a:rPr lang="th-TH" dirty="0"/>
              <a:t>โดยทั่วไปเรียกว่า “กุญแจซอล” ในการเขียนกุญแจซอลบันทึกโดยหัวกุญแจให้คาบเส้นที่ 2 ของบรรทัด 5 เส้น โน้ตทุกตัวที่คาบอยู่บนเส้นที่ 2 ของบรรทัด 5 เส้น จะมีเสียงเดียวกับชื่อกุญแจคือ “ซอล” ดังตัวอย่าง</a:t>
            </a:r>
          </a:p>
        </p:txBody>
      </p:sp>
      <p:pic>
        <p:nvPicPr>
          <p:cNvPr id="9218" name="Picture 2" descr="http://musiclib.psu.ac.th/data/western-musuc/Chapter2/CHAP2-3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7471" y="812746"/>
            <a:ext cx="4660471" cy="2031191"/>
          </a:xfrm>
          <a:prstGeom prst="rect">
            <a:avLst/>
          </a:prstGeom>
          <a:noFill/>
          <a:extLst>
            <a:ext uri="{909E8E84-426E-40DD-AFC4-6F175D3DCCD1}">
              <a14:hiddenFill xmlns:a14="http://schemas.microsoft.com/office/drawing/2010/main">
                <a:solidFill>
                  <a:srgbClr val="FFFFFF"/>
                </a:solidFill>
              </a14:hiddenFill>
            </a:ext>
          </a:extLst>
        </p:spPr>
      </p:pic>
      <p:sp>
        <p:nvSpPr>
          <p:cNvPr id="4" name="สี่เหลี่ยมผืนผ้า 3"/>
          <p:cNvSpPr/>
          <p:nvPr/>
        </p:nvSpPr>
        <p:spPr>
          <a:xfrm>
            <a:off x="5919707" y="3259192"/>
            <a:ext cx="6096000" cy="3416320"/>
          </a:xfrm>
          <a:prstGeom prst="rect">
            <a:avLst/>
          </a:prstGeom>
        </p:spPr>
        <p:txBody>
          <a:bodyPr>
            <a:spAutoFit/>
          </a:bodyPr>
          <a:lstStyle/>
          <a:p>
            <a:r>
              <a:rPr lang="th-TH" sz="2400" dirty="0">
                <a:solidFill>
                  <a:srgbClr val="000000"/>
                </a:solidFill>
                <a:latin typeface="Times New Roman" panose="02020603050405020304" pitchFamily="18" charset="0"/>
              </a:rPr>
              <a:t> โดยปกติแล้วในทางดนตรีได้มีนักปราชญ์ทางดนตรีได้กำหนดชื่อเรียกระดับเสียงตัวโน้ตและได้ถือปฏิบัติสืบเนื่องกันต่อมาจนถึงปัจจุบัน โดยจัดเรียงจากระดับเสียงต่ำไปหาสูง 7 เสียงดังนี้ </a:t>
            </a:r>
            <a:r>
              <a:rPr lang="en-US" sz="2400" dirty="0">
                <a:solidFill>
                  <a:srgbClr val="000000"/>
                </a:solidFill>
                <a:latin typeface="Times New Roman" panose="02020603050405020304" pitchFamily="18" charset="0"/>
              </a:rPr>
              <a:t>C D E F G A B C </a:t>
            </a:r>
            <a:r>
              <a:rPr lang="th-TH" sz="2400" dirty="0">
                <a:solidFill>
                  <a:srgbClr val="000000"/>
                </a:solidFill>
                <a:latin typeface="Times New Roman" panose="02020603050405020304" pitchFamily="18" charset="0"/>
              </a:rPr>
              <a:t>ไม่ว่าระดับเสียงจะสูงหรือต่ำก็คงมีชื่อกำกับเพียง 7 เสียงหลัก ๆ เท่านั้น เพียงแต่การบันทึกโน้ตลงบนบรรทัด 5 เส้น เสียงที่เรียกชื่อเหมือนกัน แต่ระดับเสียงต่างกันเรียกว่ามีระยะขั้นคู่แปดระดับเสียงที่ต่างกันเราเรียกว่า “</a:t>
            </a:r>
            <a:r>
              <a:rPr lang="th-TH" sz="2400" dirty="0" err="1">
                <a:solidFill>
                  <a:srgbClr val="000000"/>
                </a:solidFill>
                <a:latin typeface="Times New Roman" panose="02020603050405020304" pitchFamily="18" charset="0"/>
              </a:rPr>
              <a:t>อ๊อค</a:t>
            </a:r>
            <a:r>
              <a:rPr lang="th-TH" sz="2400" dirty="0">
                <a:solidFill>
                  <a:srgbClr val="000000"/>
                </a:solidFill>
                <a:latin typeface="Times New Roman" panose="02020603050405020304" pitchFamily="18" charset="0"/>
              </a:rPr>
              <a:t>เทฟ” (</a:t>
            </a:r>
            <a:r>
              <a:rPr lang="en-US" sz="2400" dirty="0">
                <a:solidFill>
                  <a:srgbClr val="000000"/>
                </a:solidFill>
                <a:latin typeface="Times New Roman" panose="02020603050405020304" pitchFamily="18" charset="0"/>
              </a:rPr>
              <a:t>Octave)</a:t>
            </a:r>
            <a:endParaRPr lang="th-TH" sz="2400" dirty="0"/>
          </a:p>
        </p:txBody>
      </p:sp>
      <p:pic>
        <p:nvPicPr>
          <p:cNvPr id="9220" name="Picture 4" descr="http://musiclib.psu.ac.th/data/western-musuc/Chapter2/CHAP2-4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99" y="4256571"/>
            <a:ext cx="5812608" cy="2003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270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201478" y="210142"/>
            <a:ext cx="11152322" cy="1615483"/>
          </a:xfrm>
        </p:spPr>
        <p:txBody>
          <a:bodyPr>
            <a:normAutofit fontScale="90000"/>
          </a:bodyPr>
          <a:lstStyle/>
          <a:p>
            <a:r>
              <a:rPr lang="th-TH" dirty="0"/>
              <a:t>มิติของดนตรีประกอบขึ้นจากท่วงทำนองของเสียงสูงต่ำ ดังเบา และจังหวะ ที่ประกอบเข้าด้วยกันความเป็นดนตรีประกอบขึ้นจาก</a:t>
            </a:r>
          </a:p>
        </p:txBody>
      </p:sp>
      <p:sp>
        <p:nvSpPr>
          <p:cNvPr id="3" name="ตัวแทนเนื้อหา 2"/>
          <p:cNvSpPr>
            <a:spLocks noGrp="1"/>
          </p:cNvSpPr>
          <p:nvPr>
            <p:ph idx="1"/>
          </p:nvPr>
        </p:nvSpPr>
        <p:spPr>
          <a:xfrm>
            <a:off x="729712" y="2449876"/>
            <a:ext cx="10515600" cy="3102836"/>
          </a:xfrm>
        </p:spPr>
        <p:txBody>
          <a:bodyPr/>
          <a:lstStyle/>
          <a:p>
            <a:r>
              <a:rPr lang="th-TH" dirty="0"/>
              <a:t>ความสูงต่ำของเสียง (</a:t>
            </a:r>
            <a:r>
              <a:rPr lang="en-US" dirty="0"/>
              <a:t>pitch) </a:t>
            </a:r>
            <a:r>
              <a:rPr lang="th-TH" dirty="0"/>
              <a:t>ที่ร้อยเรียงเป็นทำนองหลัก (</a:t>
            </a:r>
            <a:r>
              <a:rPr lang="en-US" dirty="0"/>
              <a:t>melody) </a:t>
            </a:r>
            <a:r>
              <a:rPr lang="th-TH" dirty="0"/>
              <a:t>ความสูงต่ำนี้ให้จินตภาพของมิติด้านสูง-ต่ำ อ้วน-ผอม และหนัก-เบา</a:t>
            </a:r>
          </a:p>
          <a:p>
            <a:r>
              <a:rPr lang="th-TH" dirty="0"/>
              <a:t>ความดังเบา (</a:t>
            </a:r>
            <a:r>
              <a:rPr lang="en-US" dirty="0"/>
              <a:t>dynamic) </a:t>
            </a:r>
            <a:r>
              <a:rPr lang="th-TH" dirty="0"/>
              <a:t>ซึ่งให้จินตภาพของมิติด้านใกล้-ไกล หรือใหญ่-เล็ก</a:t>
            </a:r>
          </a:p>
          <a:p>
            <a:r>
              <a:rPr lang="th-TH" dirty="0"/>
              <a:t>จังหวะช้าเร็ว หรือชีพจรจังหวะ (</a:t>
            </a:r>
            <a:r>
              <a:rPr lang="en-US" dirty="0"/>
              <a:t>tempo) </a:t>
            </a:r>
            <a:r>
              <a:rPr lang="th-TH" dirty="0"/>
              <a:t>เป็นมิติทางเวลา</a:t>
            </a:r>
          </a:p>
          <a:p>
            <a:r>
              <a:rPr lang="th-TH" dirty="0"/>
              <a:t>ภายในชีพจรจังหวะ (</a:t>
            </a:r>
            <a:r>
              <a:rPr lang="en-US" dirty="0"/>
              <a:t>tempo) </a:t>
            </a:r>
            <a:r>
              <a:rPr lang="th-TH" dirty="0"/>
              <a:t>ประกอบไปด้วยจังหวะ (</a:t>
            </a:r>
            <a:r>
              <a:rPr lang="en-US" dirty="0"/>
              <a:t>rhythm) </a:t>
            </a:r>
            <a:r>
              <a:rPr lang="th-TH" dirty="0"/>
              <a:t>หรือการเน้นให้เกิดเสียงจังหวะที่มีความหนักเบา ถี่ห่าง ซึ่งให้จินตภาพในลีลาของการ</a:t>
            </a:r>
            <a:r>
              <a:rPr lang="th-TH" dirty="0" smtClean="0"/>
              <a:t>เดินทาง</a:t>
            </a:r>
            <a:endParaRPr lang="th-TH" dirty="0"/>
          </a:p>
        </p:txBody>
      </p:sp>
      <p:sp>
        <p:nvSpPr>
          <p:cNvPr id="4" name="สี่เหลี่ยมผืนผ้า 3"/>
          <p:cNvSpPr/>
          <p:nvPr/>
        </p:nvSpPr>
        <p:spPr>
          <a:xfrm>
            <a:off x="-1" y="6176963"/>
            <a:ext cx="9717437" cy="523220"/>
          </a:xfrm>
          <a:prstGeom prst="rect">
            <a:avLst/>
          </a:prstGeom>
        </p:spPr>
        <p:txBody>
          <a:bodyPr wrap="square">
            <a:spAutoFit/>
          </a:bodyPr>
          <a:lstStyle/>
          <a:p>
            <a:r>
              <a:rPr lang="th-TH" dirty="0"/>
              <a:t>https://www.gotoknow.org/posts/32541</a:t>
            </a:r>
          </a:p>
        </p:txBody>
      </p:sp>
    </p:spTree>
    <p:extLst>
      <p:ext uri="{BB962C8B-B14F-4D97-AF65-F5344CB8AC3E}">
        <p14:creationId xmlns:p14="http://schemas.microsoft.com/office/powerpoint/2010/main" val="2161499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449451" y="0"/>
            <a:ext cx="10515600" cy="1325563"/>
          </a:xfrm>
        </p:spPr>
        <p:txBody>
          <a:bodyPr>
            <a:normAutofit/>
          </a:bodyPr>
          <a:lstStyle/>
          <a:p>
            <a:r>
              <a:rPr lang="en-US" b="1" dirty="0" err="1"/>
              <a:t>SoundCipher</a:t>
            </a:r>
            <a:r>
              <a:rPr lang="en-US" b="1" dirty="0"/>
              <a:t/>
            </a:r>
            <a:br>
              <a:rPr lang="en-US" b="1" dirty="0"/>
            </a:br>
            <a:r>
              <a:rPr lang="en-US" b="1" dirty="0"/>
              <a:t>A music and sound library for </a:t>
            </a:r>
            <a:r>
              <a:rPr lang="en-US" b="1" dirty="0" smtClean="0"/>
              <a:t>Processing</a:t>
            </a:r>
            <a:endParaRPr lang="th-TH" dirty="0"/>
          </a:p>
        </p:txBody>
      </p:sp>
      <p:sp>
        <p:nvSpPr>
          <p:cNvPr id="3" name="ตัวแทนเนื้อหา 2"/>
          <p:cNvSpPr>
            <a:spLocks noGrp="1"/>
          </p:cNvSpPr>
          <p:nvPr>
            <p:ph idx="1"/>
          </p:nvPr>
        </p:nvSpPr>
        <p:spPr>
          <a:xfrm>
            <a:off x="232475" y="1500160"/>
            <a:ext cx="11670223" cy="5117616"/>
          </a:xfrm>
        </p:spPr>
        <p:txBody>
          <a:bodyPr>
            <a:normAutofit fontScale="92500"/>
          </a:bodyPr>
          <a:lstStyle/>
          <a:p>
            <a:r>
              <a:rPr lang="en-US" dirty="0" err="1"/>
              <a:t>SoundCipher</a:t>
            </a:r>
            <a:r>
              <a:rPr lang="en-US" dirty="0"/>
              <a:t> provides an easy way to create music in the </a:t>
            </a:r>
            <a:r>
              <a:rPr lang="en-US" dirty="0">
                <a:hlinkClick r:id="rId2"/>
              </a:rPr>
              <a:t>Processing</a:t>
            </a:r>
            <a:r>
              <a:rPr lang="en-US" dirty="0"/>
              <a:t> development environment. With the </a:t>
            </a:r>
            <a:r>
              <a:rPr lang="en-US" dirty="0" err="1"/>
              <a:t>SoundCipher</a:t>
            </a:r>
            <a:r>
              <a:rPr lang="en-US" dirty="0"/>
              <a:t> library added to Processing you can write software programs that make music to go along with your graphics and you can add sounds to enhance your Processing animations or games. </a:t>
            </a:r>
            <a:endParaRPr lang="en-US" dirty="0" smtClean="0"/>
          </a:p>
          <a:p>
            <a:r>
              <a:rPr lang="en-US" dirty="0" err="1" smtClean="0"/>
              <a:t>SoundCipher</a:t>
            </a:r>
            <a:r>
              <a:rPr lang="en-US" dirty="0" smtClean="0"/>
              <a:t> </a:t>
            </a:r>
            <a:r>
              <a:rPr lang="en-US" dirty="0"/>
              <a:t>provides an easy interface for playing 'notes' on the </a:t>
            </a:r>
            <a:r>
              <a:rPr lang="en-US" dirty="0" err="1"/>
              <a:t>JavaSound</a:t>
            </a:r>
            <a:r>
              <a:rPr lang="en-US" dirty="0"/>
              <a:t> synthesizer, for playback of audio files, and communicating via MIDI. It provides accurate scheduling and allows events to be </a:t>
            </a:r>
            <a:r>
              <a:rPr lang="en-US" dirty="0" err="1"/>
              <a:t>organised</a:t>
            </a:r>
            <a:r>
              <a:rPr lang="en-US" dirty="0"/>
              <a:t> in musical time; using beats and tempo. It uses a 'score' metaphor that allows the construction of simple or complex musical arrangements. </a:t>
            </a:r>
            <a:r>
              <a:rPr lang="en-US" dirty="0" err="1"/>
              <a:t>SoundCipher</a:t>
            </a:r>
            <a:r>
              <a:rPr lang="en-US" dirty="0"/>
              <a:t> is designed to facilitate the basics of algorithmic music and interactive sound design as well as providing a platform for sophisticated computational music, it allows integration with the </a:t>
            </a:r>
            <a:r>
              <a:rPr lang="en-US" dirty="0">
                <a:hlinkClick r:id="rId3"/>
              </a:rPr>
              <a:t>Minim</a:t>
            </a:r>
            <a:r>
              <a:rPr lang="en-US" dirty="0"/>
              <a:t> library when more sophisticated audio and synthesis functionality is required and integration with the</a:t>
            </a:r>
            <a:r>
              <a:rPr lang="en-US" dirty="0">
                <a:hlinkClick r:id="rId4"/>
              </a:rPr>
              <a:t>oscP5</a:t>
            </a:r>
            <a:r>
              <a:rPr lang="en-US" dirty="0"/>
              <a:t> library for communicating via open sound control.</a:t>
            </a:r>
            <a:endParaRPr lang="th-TH" dirty="0"/>
          </a:p>
        </p:txBody>
      </p:sp>
    </p:spTree>
    <p:extLst>
      <p:ext uri="{BB962C8B-B14F-4D97-AF65-F5344CB8AC3E}">
        <p14:creationId xmlns:p14="http://schemas.microsoft.com/office/powerpoint/2010/main" val="2237353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ตัวแทนเนื้อหา 3"/>
          <p:cNvGraphicFramePr>
            <a:graphicFrameLocks noGrp="1"/>
          </p:cNvGraphicFramePr>
          <p:nvPr>
            <p:ph idx="1"/>
            <p:extLst>
              <p:ext uri="{D42A27DB-BD31-4B8C-83A1-F6EECF244321}">
                <p14:modId xmlns:p14="http://schemas.microsoft.com/office/powerpoint/2010/main" val="1883830325"/>
              </p:ext>
            </p:extLst>
          </p:nvPr>
        </p:nvGraphicFramePr>
        <p:xfrm>
          <a:off x="216976" y="123987"/>
          <a:ext cx="6121831" cy="6583680"/>
        </p:xfrm>
        <a:graphic>
          <a:graphicData uri="http://schemas.openxmlformats.org/drawingml/2006/table">
            <a:tbl>
              <a:tblPr/>
              <a:tblGrid>
                <a:gridCol w="6121831">
                  <a:extLst>
                    <a:ext uri="{9D8B030D-6E8A-4147-A177-3AD203B41FA5}">
                      <a16:colId xmlns:a16="http://schemas.microsoft.com/office/drawing/2014/main" val="3448932823"/>
                    </a:ext>
                  </a:extLst>
                </a:gridCol>
              </a:tblGrid>
              <a:tr h="1902760">
                <a:tc>
                  <a:txBody>
                    <a:bodyPr/>
                    <a:lstStyle/>
                    <a:p>
                      <a:r>
                        <a:rPr lang="en-US" sz="1800" dirty="0">
                          <a:solidFill>
                            <a:srgbClr val="FFFFFF"/>
                          </a:solidFill>
                          <a:effectLst/>
                          <a:latin typeface="Verdana" panose="020B0604030504040204" pitchFamily="34" charset="0"/>
                        </a:rPr>
                        <a:t>Notes</a:t>
                      </a:r>
                      <a:r>
                        <a:rPr lang="en-US" sz="1800" dirty="0">
                          <a:effectLst/>
                          <a:latin typeface="Verdana" panose="020B0604030504040204" pitchFamily="34" charset="0"/>
                        </a:rPr>
                        <a:t/>
                      </a:r>
                      <a:br>
                        <a:rPr lang="en-US" sz="1800" dirty="0">
                          <a:effectLst/>
                          <a:latin typeface="Verdana" panose="020B0604030504040204" pitchFamily="34" charset="0"/>
                        </a:rPr>
                      </a:br>
                      <a:r>
                        <a:rPr lang="en-US" sz="1800" dirty="0">
                          <a:effectLst/>
                          <a:latin typeface="Verdana" panose="020B0604030504040204" pitchFamily="34" charset="0"/>
                          <a:hlinkClick r:id="rId2"/>
                        </a:rPr>
                        <a:t>Bing</a:t>
                      </a:r>
                      <a:r>
                        <a:rPr lang="en-US" sz="1800" dirty="0">
                          <a:effectLst/>
                          <a:latin typeface="Verdana" panose="020B0604030504040204" pitchFamily="34" charset="0"/>
                        </a:rPr>
                        <a:t> - Simply play a note</a:t>
                      </a:r>
                      <a:br>
                        <a:rPr lang="en-US" sz="1800" dirty="0">
                          <a:effectLst/>
                          <a:latin typeface="Verdana" panose="020B0604030504040204" pitchFamily="34" charset="0"/>
                        </a:rPr>
                      </a:br>
                      <a:r>
                        <a:rPr lang="en-US" sz="1800" dirty="0">
                          <a:effectLst/>
                          <a:latin typeface="Verdana" panose="020B0604030504040204" pitchFamily="34" charset="0"/>
                          <a:hlinkClick r:id="rId3"/>
                        </a:rPr>
                        <a:t>Bing Repeated</a:t>
                      </a:r>
                      <a:r>
                        <a:rPr lang="en-US" sz="1800" dirty="0">
                          <a:effectLst/>
                          <a:latin typeface="Verdana" panose="020B0604030504040204" pitchFamily="34" charset="0"/>
                        </a:rPr>
                        <a:t> - Play a note several times </a:t>
                      </a:r>
                      <a:br>
                        <a:rPr lang="en-US" sz="1800" dirty="0">
                          <a:effectLst/>
                          <a:latin typeface="Verdana" panose="020B0604030504040204" pitchFamily="34" charset="0"/>
                        </a:rPr>
                      </a:br>
                      <a:r>
                        <a:rPr lang="en-US" sz="1800" dirty="0">
                          <a:effectLst/>
                          <a:latin typeface="Verdana" panose="020B0604030504040204" pitchFamily="34" charset="0"/>
                          <a:hlinkClick r:id="rId4"/>
                        </a:rPr>
                        <a:t>Draw Sync</a:t>
                      </a:r>
                      <a:r>
                        <a:rPr lang="en-US" sz="1800" dirty="0">
                          <a:effectLst/>
                          <a:latin typeface="Verdana" panose="020B0604030504040204" pitchFamily="34" charset="0"/>
                        </a:rPr>
                        <a:t> - Play notes when drawing </a:t>
                      </a:r>
                      <a:br>
                        <a:rPr lang="en-US" sz="1800" dirty="0">
                          <a:effectLst/>
                          <a:latin typeface="Verdana" panose="020B0604030504040204" pitchFamily="34" charset="0"/>
                        </a:rPr>
                      </a:br>
                      <a:r>
                        <a:rPr lang="en-US" sz="1800" dirty="0">
                          <a:effectLst/>
                          <a:latin typeface="Verdana" panose="020B0604030504040204" pitchFamily="34" charset="0"/>
                          <a:hlinkClick r:id="rId5"/>
                        </a:rPr>
                        <a:t>Unlimited Art</a:t>
                      </a:r>
                      <a:r>
                        <a:rPr lang="en-US" sz="1800" dirty="0">
                          <a:effectLst/>
                          <a:latin typeface="Verdana" panose="020B0604030504040204" pitchFamily="34" charset="0"/>
                        </a:rPr>
                        <a:t> - Generating music while drawing</a:t>
                      </a:r>
                      <a:br>
                        <a:rPr lang="en-US" sz="1800" dirty="0">
                          <a:effectLst/>
                          <a:latin typeface="Verdana" panose="020B0604030504040204" pitchFamily="34" charset="0"/>
                        </a:rPr>
                      </a:br>
                      <a:r>
                        <a:rPr lang="en-US" sz="1800" dirty="0">
                          <a:effectLst/>
                          <a:latin typeface="Verdana" panose="020B0604030504040204" pitchFamily="34" charset="0"/>
                          <a:hlinkClick r:id="rId6"/>
                        </a:rPr>
                        <a:t>Draw Notes</a:t>
                      </a:r>
                      <a:r>
                        <a:rPr lang="en-US" sz="1800" dirty="0">
                          <a:effectLst/>
                          <a:latin typeface="Verdana" panose="020B0604030504040204" pitchFamily="34" charset="0"/>
                        </a:rPr>
                        <a:t> - Paint a score while generating music</a:t>
                      </a:r>
                      <a:br>
                        <a:rPr lang="en-US" sz="1800" dirty="0">
                          <a:effectLst/>
                          <a:latin typeface="Verdana" panose="020B0604030504040204" pitchFamily="34" charset="0"/>
                        </a:rPr>
                      </a:br>
                      <a:r>
                        <a:rPr lang="en-US" sz="1800" dirty="0">
                          <a:effectLst/>
                          <a:latin typeface="Verdana" panose="020B0604030504040204" pitchFamily="34" charset="0"/>
                        </a:rPr>
                        <a:t/>
                      </a:r>
                      <a:br>
                        <a:rPr lang="en-US" sz="1800" dirty="0">
                          <a:effectLst/>
                          <a:latin typeface="Verdana" panose="020B0604030504040204" pitchFamily="34" charset="0"/>
                        </a:rPr>
                      </a:br>
                      <a:endParaRPr lang="en-US" sz="1800" dirty="0"/>
                    </a:p>
                  </a:txBody>
                  <a:tcPr marL="0" marR="0" marT="0" marB="0" anchor="ctr">
                    <a:lnL>
                      <a:noFill/>
                    </a:lnL>
                    <a:lnR>
                      <a:noFill/>
                    </a:lnR>
                    <a:lnT>
                      <a:noFill/>
                    </a:lnT>
                    <a:lnB>
                      <a:noFill/>
                    </a:lnB>
                    <a:solidFill>
                      <a:srgbClr val="999999"/>
                    </a:solidFill>
                  </a:tcPr>
                </a:tc>
                <a:extLst>
                  <a:ext uri="{0D108BD9-81ED-4DB2-BD59-A6C34878D82A}">
                    <a16:rowId xmlns:a16="http://schemas.microsoft.com/office/drawing/2014/main" val="1048570378"/>
                  </a:ext>
                </a:extLst>
              </a:tr>
              <a:tr h="887954">
                <a:tc>
                  <a:txBody>
                    <a:bodyPr/>
                    <a:lstStyle/>
                    <a:p>
                      <a:r>
                        <a:rPr lang="en-US" sz="1800" dirty="0">
                          <a:solidFill>
                            <a:srgbClr val="FFFFFF"/>
                          </a:solidFill>
                          <a:effectLst/>
                          <a:latin typeface="Verdana" panose="020B0604030504040204" pitchFamily="34" charset="0"/>
                        </a:rPr>
                        <a:t>Phrases</a:t>
                      </a:r>
                      <a:r>
                        <a:rPr lang="en-US" sz="1800" dirty="0">
                          <a:effectLst/>
                          <a:latin typeface="Verdana" panose="020B0604030504040204" pitchFamily="34" charset="0"/>
                        </a:rPr>
                        <a:t/>
                      </a:r>
                      <a:br>
                        <a:rPr lang="en-US" sz="1800" dirty="0">
                          <a:effectLst/>
                          <a:latin typeface="Verdana" panose="020B0604030504040204" pitchFamily="34" charset="0"/>
                        </a:rPr>
                      </a:br>
                      <a:r>
                        <a:rPr lang="en-US" sz="1800" dirty="0">
                          <a:effectLst/>
                          <a:latin typeface="Verdana" panose="020B0604030504040204" pitchFamily="34" charset="0"/>
                          <a:hlinkClick r:id="rId7"/>
                        </a:rPr>
                        <a:t>Play Phrase</a:t>
                      </a:r>
                      <a:r>
                        <a:rPr lang="en-US" sz="1800" dirty="0">
                          <a:effectLst/>
                          <a:latin typeface="Verdana" panose="020B0604030504040204" pitchFamily="34" charset="0"/>
                        </a:rPr>
                        <a:t> - Play a sequence of specified notes</a:t>
                      </a:r>
                      <a:br>
                        <a:rPr lang="en-US" sz="1800" dirty="0">
                          <a:effectLst/>
                          <a:latin typeface="Verdana" panose="020B0604030504040204" pitchFamily="34" charset="0"/>
                        </a:rPr>
                      </a:br>
                      <a:r>
                        <a:rPr lang="en-US" sz="1800" dirty="0">
                          <a:effectLst/>
                          <a:latin typeface="Verdana" panose="020B0604030504040204" pitchFamily="34" charset="0"/>
                          <a:hlinkClick r:id="rId8"/>
                        </a:rPr>
                        <a:t>Piano Phase</a:t>
                      </a:r>
                      <a:r>
                        <a:rPr lang="en-US" sz="1800" dirty="0">
                          <a:effectLst/>
                          <a:latin typeface="Verdana" panose="020B0604030504040204" pitchFamily="34" charset="0"/>
                        </a:rPr>
                        <a:t> - Phrases at different speeds</a:t>
                      </a:r>
                      <a:br>
                        <a:rPr lang="en-US" sz="1800" dirty="0">
                          <a:effectLst/>
                          <a:latin typeface="Verdana" panose="020B0604030504040204" pitchFamily="34" charset="0"/>
                        </a:rPr>
                      </a:br>
                      <a:r>
                        <a:rPr lang="en-US" sz="1800" dirty="0">
                          <a:effectLst/>
                          <a:latin typeface="Verdana" panose="020B0604030504040204" pitchFamily="34" charset="0"/>
                        </a:rPr>
                        <a:t> </a:t>
                      </a:r>
                      <a:endParaRPr lang="en-US" sz="1800" dirty="0"/>
                    </a:p>
                  </a:txBody>
                  <a:tcPr marL="0" marR="0" marT="0" marB="0" anchor="ctr">
                    <a:lnL>
                      <a:noFill/>
                    </a:lnL>
                    <a:lnR>
                      <a:noFill/>
                    </a:lnR>
                    <a:lnT>
                      <a:noFill/>
                    </a:lnT>
                    <a:lnB>
                      <a:noFill/>
                    </a:lnB>
                    <a:solidFill>
                      <a:srgbClr val="999999"/>
                    </a:solidFill>
                  </a:tcPr>
                </a:tc>
                <a:extLst>
                  <a:ext uri="{0D108BD9-81ED-4DB2-BD59-A6C34878D82A}">
                    <a16:rowId xmlns:a16="http://schemas.microsoft.com/office/drawing/2014/main" val="3610737315"/>
                  </a:ext>
                </a:extLst>
              </a:tr>
              <a:tr h="507403">
                <a:tc>
                  <a:txBody>
                    <a:bodyPr/>
                    <a:lstStyle/>
                    <a:p>
                      <a:r>
                        <a:rPr lang="en-US" sz="1800" dirty="0">
                          <a:solidFill>
                            <a:srgbClr val="FFFFFF"/>
                          </a:solidFill>
                          <a:effectLst/>
                          <a:latin typeface="Verdana" panose="020B0604030504040204" pitchFamily="34" charset="0"/>
                        </a:rPr>
                        <a:t>Chords</a:t>
                      </a:r>
                      <a:r>
                        <a:rPr lang="en-US" sz="1800" dirty="0">
                          <a:effectLst/>
                          <a:latin typeface="Verdana" panose="020B0604030504040204" pitchFamily="34" charset="0"/>
                        </a:rPr>
                        <a:t/>
                      </a:r>
                      <a:br>
                        <a:rPr lang="en-US" sz="1800" dirty="0">
                          <a:effectLst/>
                          <a:latin typeface="Verdana" panose="020B0604030504040204" pitchFamily="34" charset="0"/>
                        </a:rPr>
                      </a:br>
                      <a:r>
                        <a:rPr lang="en-US" sz="1800" dirty="0">
                          <a:effectLst/>
                          <a:latin typeface="Verdana" panose="020B0604030504040204" pitchFamily="34" charset="0"/>
                          <a:hlinkClick r:id="rId9"/>
                        </a:rPr>
                        <a:t>Play Chord</a:t>
                      </a:r>
                      <a:r>
                        <a:rPr lang="en-US" sz="1800" dirty="0">
                          <a:effectLst/>
                          <a:latin typeface="Verdana" panose="020B0604030504040204" pitchFamily="34" charset="0"/>
                        </a:rPr>
                        <a:t> - Create and play a single chord</a:t>
                      </a:r>
                      <a:br>
                        <a:rPr lang="en-US" sz="1800" dirty="0">
                          <a:effectLst/>
                          <a:latin typeface="Verdana" panose="020B0604030504040204" pitchFamily="34" charset="0"/>
                        </a:rPr>
                      </a:br>
                      <a:r>
                        <a:rPr lang="en-US" sz="1800" dirty="0">
                          <a:effectLst/>
                          <a:latin typeface="Verdana" panose="020B0604030504040204" pitchFamily="34" charset="0"/>
                        </a:rPr>
                        <a:t> </a:t>
                      </a:r>
                      <a:endParaRPr lang="en-US" sz="1800" dirty="0"/>
                    </a:p>
                  </a:txBody>
                  <a:tcPr marL="0" marR="0" marT="0" marB="0" anchor="ctr">
                    <a:lnL>
                      <a:noFill/>
                    </a:lnL>
                    <a:lnR>
                      <a:noFill/>
                    </a:lnR>
                    <a:lnT>
                      <a:noFill/>
                    </a:lnT>
                    <a:lnB>
                      <a:noFill/>
                    </a:lnB>
                    <a:solidFill>
                      <a:srgbClr val="999999"/>
                    </a:solidFill>
                  </a:tcPr>
                </a:tc>
                <a:extLst>
                  <a:ext uri="{0D108BD9-81ED-4DB2-BD59-A6C34878D82A}">
                    <a16:rowId xmlns:a16="http://schemas.microsoft.com/office/drawing/2014/main" val="2550649199"/>
                  </a:ext>
                </a:extLst>
              </a:tr>
              <a:tr h="634254">
                <a:tc>
                  <a:txBody>
                    <a:bodyPr/>
                    <a:lstStyle/>
                    <a:p>
                      <a:r>
                        <a:rPr lang="en-US" sz="1800" dirty="0">
                          <a:solidFill>
                            <a:srgbClr val="FFFFFF"/>
                          </a:solidFill>
                          <a:effectLst/>
                          <a:latin typeface="Verdana" panose="020B0604030504040204" pitchFamily="34" charset="0"/>
                        </a:rPr>
                        <a:t>Scores</a:t>
                      </a:r>
                      <a:r>
                        <a:rPr lang="en-US" sz="1800" dirty="0">
                          <a:effectLst/>
                          <a:latin typeface="Verdana" panose="020B0604030504040204" pitchFamily="34" charset="0"/>
                        </a:rPr>
                        <a:t/>
                      </a:r>
                      <a:br>
                        <a:rPr lang="en-US" sz="1800" dirty="0">
                          <a:effectLst/>
                          <a:latin typeface="Verdana" panose="020B0604030504040204" pitchFamily="34" charset="0"/>
                        </a:rPr>
                      </a:br>
                      <a:r>
                        <a:rPr lang="en-US" sz="1800" dirty="0">
                          <a:effectLst/>
                          <a:latin typeface="Verdana" panose="020B0604030504040204" pitchFamily="34" charset="0"/>
                          <a:hlinkClick r:id="rId10"/>
                        </a:rPr>
                        <a:t>Score 101</a:t>
                      </a:r>
                      <a:r>
                        <a:rPr lang="en-US" sz="1800" dirty="0">
                          <a:effectLst/>
                          <a:latin typeface="Verdana" panose="020B0604030504040204" pitchFamily="34" charset="0"/>
                        </a:rPr>
                        <a:t> - Combining notes, phrases, and chords</a:t>
                      </a:r>
                      <a:br>
                        <a:rPr lang="en-US" sz="1800" dirty="0">
                          <a:effectLst/>
                          <a:latin typeface="Verdana" panose="020B0604030504040204" pitchFamily="34" charset="0"/>
                        </a:rPr>
                      </a:br>
                      <a:r>
                        <a:rPr lang="en-US" sz="1800" dirty="0">
                          <a:effectLst/>
                          <a:latin typeface="Verdana" panose="020B0604030504040204" pitchFamily="34" charset="0"/>
                        </a:rPr>
                        <a:t> </a:t>
                      </a:r>
                      <a:endParaRPr lang="en-US" sz="1800" dirty="0"/>
                    </a:p>
                  </a:txBody>
                  <a:tcPr marL="0" marR="0" marT="0" marB="0" anchor="ctr">
                    <a:lnL>
                      <a:noFill/>
                    </a:lnL>
                    <a:lnR>
                      <a:noFill/>
                    </a:lnR>
                    <a:lnT>
                      <a:noFill/>
                    </a:lnT>
                    <a:lnB>
                      <a:noFill/>
                    </a:lnB>
                    <a:solidFill>
                      <a:srgbClr val="999999"/>
                    </a:solidFill>
                  </a:tcPr>
                </a:tc>
                <a:extLst>
                  <a:ext uri="{0D108BD9-81ED-4DB2-BD59-A6C34878D82A}">
                    <a16:rowId xmlns:a16="http://schemas.microsoft.com/office/drawing/2014/main" val="726762527"/>
                  </a:ext>
                </a:extLst>
              </a:tr>
              <a:tr h="1522208">
                <a:tc>
                  <a:txBody>
                    <a:bodyPr/>
                    <a:lstStyle/>
                    <a:p>
                      <a:r>
                        <a:rPr lang="en-US" sz="1800" dirty="0">
                          <a:solidFill>
                            <a:srgbClr val="FFFFFF"/>
                          </a:solidFill>
                          <a:effectLst/>
                          <a:latin typeface="Verdana" panose="020B0604030504040204" pitchFamily="34" charset="0"/>
                        </a:rPr>
                        <a:t>Callbacks</a:t>
                      </a:r>
                      <a:r>
                        <a:rPr lang="en-US" sz="1800" dirty="0">
                          <a:effectLst/>
                          <a:latin typeface="Verdana" panose="020B0604030504040204" pitchFamily="34" charset="0"/>
                        </a:rPr>
                        <a:t/>
                      </a:r>
                      <a:br>
                        <a:rPr lang="en-US" sz="1800" dirty="0">
                          <a:effectLst/>
                          <a:latin typeface="Verdana" panose="020B0604030504040204" pitchFamily="34" charset="0"/>
                        </a:rPr>
                      </a:br>
                      <a:r>
                        <a:rPr lang="en-US" sz="1800" dirty="0">
                          <a:effectLst/>
                          <a:latin typeface="Verdana" panose="020B0604030504040204" pitchFamily="34" charset="0"/>
                          <a:hlinkClick r:id="rId11"/>
                        </a:rPr>
                        <a:t>Sync Draw</a:t>
                      </a:r>
                      <a:r>
                        <a:rPr lang="en-US" sz="1800" dirty="0">
                          <a:effectLst/>
                          <a:latin typeface="Verdana" panose="020B0604030504040204" pitchFamily="34" charset="0"/>
                        </a:rPr>
                        <a:t> - Drawing in time with music</a:t>
                      </a:r>
                      <a:br>
                        <a:rPr lang="en-US" sz="1800" dirty="0">
                          <a:effectLst/>
                          <a:latin typeface="Verdana" panose="020B0604030504040204" pitchFamily="34" charset="0"/>
                        </a:rPr>
                      </a:br>
                      <a:r>
                        <a:rPr lang="en-US" sz="1800" dirty="0">
                          <a:effectLst/>
                          <a:latin typeface="Verdana" panose="020B0604030504040204" pitchFamily="34" charset="0"/>
                          <a:hlinkClick r:id="rId12"/>
                        </a:rPr>
                        <a:t>Tempo Fluctuations</a:t>
                      </a:r>
                      <a:r>
                        <a:rPr lang="en-US" sz="1800" dirty="0">
                          <a:effectLst/>
                          <a:latin typeface="Verdana" panose="020B0604030504040204" pitchFamily="34" charset="0"/>
                        </a:rPr>
                        <a:t> - Changing speed during playback</a:t>
                      </a:r>
                      <a:br>
                        <a:rPr lang="en-US" sz="1800" dirty="0">
                          <a:effectLst/>
                          <a:latin typeface="Verdana" panose="020B0604030504040204" pitchFamily="34" charset="0"/>
                        </a:rPr>
                      </a:br>
                      <a:r>
                        <a:rPr lang="en-US" sz="1800" dirty="0">
                          <a:effectLst/>
                          <a:latin typeface="Verdana" panose="020B0604030504040204" pitchFamily="34" charset="0"/>
                          <a:hlinkClick r:id="rId13"/>
                        </a:rPr>
                        <a:t>Generating Beats</a:t>
                      </a:r>
                      <a:r>
                        <a:rPr lang="en-US" sz="1800" dirty="0">
                          <a:effectLst/>
                          <a:latin typeface="Verdana" panose="020B0604030504040204" pitchFamily="34" charset="0"/>
                        </a:rPr>
                        <a:t> - An algorithmic drum machine</a:t>
                      </a:r>
                      <a:br>
                        <a:rPr lang="en-US" sz="1800" dirty="0">
                          <a:effectLst/>
                          <a:latin typeface="Verdana" panose="020B0604030504040204" pitchFamily="34" charset="0"/>
                        </a:rPr>
                      </a:br>
                      <a:r>
                        <a:rPr lang="en-US" sz="1800" dirty="0">
                          <a:effectLst/>
                          <a:latin typeface="Verdana" panose="020B0604030504040204" pitchFamily="34" charset="0"/>
                          <a:hlinkClick r:id="rId14"/>
                        </a:rPr>
                        <a:t>Dynamic Updating</a:t>
                      </a:r>
                      <a:r>
                        <a:rPr lang="en-US" sz="1800" dirty="0">
                          <a:effectLst/>
                          <a:latin typeface="Verdana" panose="020B0604030504040204" pitchFamily="34" charset="0"/>
                        </a:rPr>
                        <a:t> - Callbacks and rhythmic variety</a:t>
                      </a:r>
                      <a:endParaRPr lang="en-US" sz="1800" dirty="0"/>
                    </a:p>
                  </a:txBody>
                  <a:tcPr marL="0" marR="0" marT="0" marB="0" anchor="ctr">
                    <a:lnL>
                      <a:noFill/>
                    </a:lnL>
                    <a:lnR>
                      <a:noFill/>
                    </a:lnR>
                    <a:lnT>
                      <a:noFill/>
                    </a:lnT>
                    <a:lnB>
                      <a:noFill/>
                    </a:lnB>
                    <a:solidFill>
                      <a:srgbClr val="999999"/>
                    </a:solidFill>
                  </a:tcPr>
                </a:tc>
                <a:extLst>
                  <a:ext uri="{0D108BD9-81ED-4DB2-BD59-A6C34878D82A}">
                    <a16:rowId xmlns:a16="http://schemas.microsoft.com/office/drawing/2014/main" val="979209364"/>
                  </a:ext>
                </a:extLst>
              </a:tr>
            </a:tbl>
          </a:graphicData>
        </a:graphic>
      </p:graphicFrame>
      <p:graphicFrame>
        <p:nvGraphicFramePr>
          <p:cNvPr id="6" name="ตาราง 5"/>
          <p:cNvGraphicFramePr>
            <a:graphicFrameLocks noGrp="1"/>
          </p:cNvGraphicFramePr>
          <p:nvPr>
            <p:extLst>
              <p:ext uri="{D42A27DB-BD31-4B8C-83A1-F6EECF244321}">
                <p14:modId xmlns:p14="http://schemas.microsoft.com/office/powerpoint/2010/main" val="2107687222"/>
              </p:ext>
            </p:extLst>
          </p:nvPr>
        </p:nvGraphicFramePr>
        <p:xfrm>
          <a:off x="6531566" y="139485"/>
          <a:ext cx="5495117" cy="6142717"/>
        </p:xfrm>
        <a:graphic>
          <a:graphicData uri="http://schemas.openxmlformats.org/drawingml/2006/table">
            <a:tbl>
              <a:tblPr/>
              <a:tblGrid>
                <a:gridCol w="5495117">
                  <a:extLst>
                    <a:ext uri="{9D8B030D-6E8A-4147-A177-3AD203B41FA5}">
                      <a16:colId xmlns:a16="http://schemas.microsoft.com/office/drawing/2014/main" val="1260783786"/>
                    </a:ext>
                  </a:extLst>
                </a:gridCol>
              </a:tblGrid>
              <a:tr h="750231">
                <a:tc>
                  <a:txBody>
                    <a:bodyPr/>
                    <a:lstStyle/>
                    <a:p>
                      <a:r>
                        <a:rPr lang="en-US" sz="1800" dirty="0">
                          <a:solidFill>
                            <a:srgbClr val="FFFFFF"/>
                          </a:solidFill>
                          <a:effectLst/>
                          <a:latin typeface="Verdana" panose="020B0604030504040204" pitchFamily="34" charset="0"/>
                        </a:rPr>
                        <a:t>Interactive</a:t>
                      </a:r>
                      <a:br>
                        <a:rPr lang="en-US" sz="1800" dirty="0">
                          <a:solidFill>
                            <a:srgbClr val="FFFFFF"/>
                          </a:solidFill>
                          <a:effectLst/>
                          <a:latin typeface="Verdana" panose="020B0604030504040204" pitchFamily="34" charset="0"/>
                        </a:rPr>
                      </a:br>
                      <a:r>
                        <a:rPr lang="en-US" sz="1800" dirty="0">
                          <a:effectLst/>
                          <a:latin typeface="Verdana" panose="020B0604030504040204" pitchFamily="34" charset="0"/>
                          <a:hlinkClick r:id="rId15"/>
                        </a:rPr>
                        <a:t>Key Trigger</a:t>
                      </a:r>
                      <a:r>
                        <a:rPr lang="en-US" sz="1800" dirty="0">
                          <a:effectLst/>
                          <a:latin typeface="Verdana" panose="020B0604030504040204" pitchFamily="34" charset="0"/>
                        </a:rPr>
                        <a:t> </a:t>
                      </a:r>
                      <a:r>
                        <a:rPr lang="en-US" sz="1800" dirty="0">
                          <a:solidFill>
                            <a:srgbClr val="000000"/>
                          </a:solidFill>
                          <a:effectLst/>
                          <a:latin typeface="Verdana" panose="020B0604030504040204" pitchFamily="34" charset="0"/>
                        </a:rPr>
                        <a:t>- Playing from the keyboard</a:t>
                      </a:r>
                      <a:r>
                        <a:rPr lang="en-US" sz="1800" dirty="0">
                          <a:effectLst/>
                          <a:latin typeface="Verdana" panose="020B0604030504040204" pitchFamily="34" charset="0"/>
                        </a:rPr>
                        <a:t/>
                      </a:r>
                      <a:br>
                        <a:rPr lang="en-US" sz="1800" dirty="0">
                          <a:effectLst/>
                          <a:latin typeface="Verdana" panose="020B0604030504040204" pitchFamily="34" charset="0"/>
                        </a:rPr>
                      </a:br>
                      <a:r>
                        <a:rPr lang="en-US" sz="1800" dirty="0">
                          <a:effectLst/>
                          <a:latin typeface="Verdana" panose="020B0604030504040204" pitchFamily="34" charset="0"/>
                        </a:rPr>
                        <a:t/>
                      </a:r>
                      <a:br>
                        <a:rPr lang="en-US" sz="1800" dirty="0">
                          <a:effectLst/>
                          <a:latin typeface="Verdana" panose="020B0604030504040204" pitchFamily="34" charset="0"/>
                        </a:rPr>
                      </a:br>
                      <a:endParaRPr lang="en-US" sz="1800" dirty="0"/>
                    </a:p>
                  </a:txBody>
                  <a:tcPr marL="0" marR="0" marT="0" marB="0" anchor="ctr">
                    <a:lnL>
                      <a:noFill/>
                    </a:lnL>
                    <a:lnR>
                      <a:noFill/>
                    </a:lnR>
                    <a:lnT>
                      <a:noFill/>
                    </a:lnT>
                    <a:lnB>
                      <a:noFill/>
                    </a:lnB>
                    <a:solidFill>
                      <a:srgbClr val="999999"/>
                    </a:solidFill>
                  </a:tcPr>
                </a:tc>
                <a:extLst>
                  <a:ext uri="{0D108BD9-81ED-4DB2-BD59-A6C34878D82A}">
                    <a16:rowId xmlns:a16="http://schemas.microsoft.com/office/drawing/2014/main" val="1328112443"/>
                  </a:ext>
                </a:extLst>
              </a:tr>
              <a:tr h="900277">
                <a:tc>
                  <a:txBody>
                    <a:bodyPr/>
                    <a:lstStyle/>
                    <a:p>
                      <a:r>
                        <a:rPr lang="en-US" sz="1800" dirty="0">
                          <a:solidFill>
                            <a:srgbClr val="FFFFFF"/>
                          </a:solidFill>
                          <a:effectLst/>
                          <a:latin typeface="Verdana" panose="020B0604030504040204" pitchFamily="34" charset="0"/>
                        </a:rPr>
                        <a:t>Audio Files (with Minim)</a:t>
                      </a:r>
                      <a:r>
                        <a:rPr lang="en-US" sz="1800" dirty="0">
                          <a:effectLst/>
                          <a:latin typeface="Verdana" panose="020B0604030504040204" pitchFamily="34" charset="0"/>
                        </a:rPr>
                        <a:t/>
                      </a:r>
                      <a:br>
                        <a:rPr lang="en-US" sz="1800" dirty="0">
                          <a:effectLst/>
                          <a:latin typeface="Verdana" panose="020B0604030504040204" pitchFamily="34" charset="0"/>
                        </a:rPr>
                      </a:br>
                      <a:r>
                        <a:rPr lang="en-US" sz="1800" dirty="0">
                          <a:effectLst/>
                          <a:latin typeface="Verdana" panose="020B0604030504040204" pitchFamily="34" charset="0"/>
                          <a:hlinkClick r:id="rId16"/>
                        </a:rPr>
                        <a:t>Sound Effects</a:t>
                      </a:r>
                      <a:r>
                        <a:rPr lang="en-US" sz="1800" dirty="0">
                          <a:effectLst/>
                          <a:latin typeface="Verdana" panose="020B0604030504040204" pitchFamily="34" charset="0"/>
                        </a:rPr>
                        <a:t> - Playing audio with animations</a:t>
                      </a:r>
                      <a:r>
                        <a:rPr lang="en-US" sz="1800" dirty="0"/>
                        <a:t/>
                      </a:r>
                      <a:br>
                        <a:rPr lang="en-US" sz="1800" dirty="0"/>
                      </a:br>
                      <a:r>
                        <a:rPr lang="en-US" sz="1800" dirty="0"/>
                        <a:t> </a:t>
                      </a:r>
                    </a:p>
                  </a:txBody>
                  <a:tcPr marL="0" marR="0" marT="0" marB="0" anchor="ctr">
                    <a:lnL>
                      <a:noFill/>
                    </a:lnL>
                    <a:lnR>
                      <a:noFill/>
                    </a:lnR>
                    <a:lnT>
                      <a:noFill/>
                    </a:lnT>
                    <a:lnB>
                      <a:noFill/>
                    </a:lnB>
                    <a:solidFill>
                      <a:srgbClr val="999999"/>
                    </a:solidFill>
                  </a:tcPr>
                </a:tc>
                <a:extLst>
                  <a:ext uri="{0D108BD9-81ED-4DB2-BD59-A6C34878D82A}">
                    <a16:rowId xmlns:a16="http://schemas.microsoft.com/office/drawing/2014/main" val="671081798"/>
                  </a:ext>
                </a:extLst>
              </a:tr>
              <a:tr h="1950600">
                <a:tc>
                  <a:txBody>
                    <a:bodyPr/>
                    <a:lstStyle/>
                    <a:p>
                      <a:r>
                        <a:rPr lang="en-US" sz="1800" dirty="0">
                          <a:solidFill>
                            <a:srgbClr val="FFFFFF"/>
                          </a:solidFill>
                          <a:effectLst/>
                          <a:latin typeface="Verdana" panose="020B0604030504040204" pitchFamily="34" charset="0"/>
                        </a:rPr>
                        <a:t>MIDI</a:t>
                      </a:r>
                      <a:br>
                        <a:rPr lang="en-US" sz="1800" dirty="0">
                          <a:solidFill>
                            <a:srgbClr val="FFFFFF"/>
                          </a:solidFill>
                          <a:effectLst/>
                          <a:latin typeface="Verdana" panose="020B0604030504040204" pitchFamily="34" charset="0"/>
                        </a:rPr>
                      </a:br>
                      <a:r>
                        <a:rPr lang="en-US" sz="1800" dirty="0" err="1">
                          <a:solidFill>
                            <a:srgbClr val="000000"/>
                          </a:solidFill>
                          <a:effectLst/>
                          <a:latin typeface="Verdana" panose="020B0604030504040204" pitchFamily="34" charset="0"/>
                          <a:hlinkClick r:id="rId17"/>
                        </a:rPr>
                        <a:t>MIDI</a:t>
                      </a:r>
                      <a:r>
                        <a:rPr lang="en-US" sz="1800" dirty="0">
                          <a:solidFill>
                            <a:srgbClr val="000000"/>
                          </a:solidFill>
                          <a:effectLst/>
                          <a:latin typeface="Verdana" panose="020B0604030504040204" pitchFamily="34" charset="0"/>
                          <a:hlinkClick r:id="rId17"/>
                        </a:rPr>
                        <a:t> File Player</a:t>
                      </a:r>
                      <a:r>
                        <a:rPr lang="en-US" sz="1800" dirty="0">
                          <a:solidFill>
                            <a:srgbClr val="000000"/>
                          </a:solidFill>
                          <a:effectLst/>
                          <a:latin typeface="Verdana" panose="020B0604030504040204" pitchFamily="34" charset="0"/>
                        </a:rPr>
                        <a:t> - Loading and playing MIDI files</a:t>
                      </a:r>
                      <a:br>
                        <a:rPr lang="en-US" sz="1800" dirty="0">
                          <a:solidFill>
                            <a:srgbClr val="000000"/>
                          </a:solidFill>
                          <a:effectLst/>
                          <a:latin typeface="Verdana" panose="020B0604030504040204" pitchFamily="34" charset="0"/>
                        </a:rPr>
                      </a:br>
                      <a:r>
                        <a:rPr lang="en-US" sz="1800" dirty="0">
                          <a:solidFill>
                            <a:srgbClr val="000000"/>
                          </a:solidFill>
                          <a:effectLst/>
                          <a:latin typeface="Verdana" panose="020B0604030504040204" pitchFamily="34" charset="0"/>
                          <a:hlinkClick r:id="rId18"/>
                        </a:rPr>
                        <a:t>MIDI File Writer</a:t>
                      </a:r>
                      <a:r>
                        <a:rPr lang="en-US" sz="1800" dirty="0">
                          <a:solidFill>
                            <a:srgbClr val="000000"/>
                          </a:solidFill>
                          <a:effectLst/>
                          <a:latin typeface="Verdana" panose="020B0604030504040204" pitchFamily="34" charset="0"/>
                        </a:rPr>
                        <a:t> - Save score as a MIDI file</a:t>
                      </a:r>
                      <a:br>
                        <a:rPr lang="en-US" sz="1800" dirty="0">
                          <a:solidFill>
                            <a:srgbClr val="000000"/>
                          </a:solidFill>
                          <a:effectLst/>
                          <a:latin typeface="Verdana" panose="020B0604030504040204" pitchFamily="34" charset="0"/>
                        </a:rPr>
                      </a:br>
                      <a:r>
                        <a:rPr lang="en-US" sz="1800" dirty="0">
                          <a:solidFill>
                            <a:srgbClr val="000000"/>
                          </a:solidFill>
                          <a:effectLst/>
                          <a:latin typeface="Verdana" panose="020B0604030504040204" pitchFamily="34" charset="0"/>
                          <a:hlinkClick r:id="rId19"/>
                        </a:rPr>
                        <a:t>MIDI Output</a:t>
                      </a:r>
                      <a:r>
                        <a:rPr lang="en-US" sz="1800" dirty="0">
                          <a:solidFill>
                            <a:srgbClr val="000000"/>
                          </a:solidFill>
                          <a:effectLst/>
                          <a:latin typeface="Verdana" panose="020B0604030504040204" pitchFamily="34" charset="0"/>
                        </a:rPr>
                        <a:t> - Send music to an external synth.</a:t>
                      </a:r>
                      <a:br>
                        <a:rPr lang="en-US" sz="1800" dirty="0">
                          <a:solidFill>
                            <a:srgbClr val="000000"/>
                          </a:solidFill>
                          <a:effectLst/>
                          <a:latin typeface="Verdana" panose="020B0604030504040204" pitchFamily="34" charset="0"/>
                        </a:rPr>
                      </a:br>
                      <a:r>
                        <a:rPr lang="en-US" sz="1800" dirty="0">
                          <a:solidFill>
                            <a:srgbClr val="000000"/>
                          </a:solidFill>
                          <a:effectLst/>
                          <a:latin typeface="Verdana" panose="020B0604030504040204" pitchFamily="34" charset="0"/>
                          <a:hlinkClick r:id="rId20"/>
                        </a:rPr>
                        <a:t>MIDI Message Send</a:t>
                      </a:r>
                      <a:r>
                        <a:rPr lang="en-US" sz="1800" dirty="0">
                          <a:solidFill>
                            <a:srgbClr val="000000"/>
                          </a:solidFill>
                          <a:effectLst/>
                          <a:latin typeface="Verdana" panose="020B0604030504040204" pitchFamily="34" charset="0"/>
                        </a:rPr>
                        <a:t> - Transmit single messages.</a:t>
                      </a:r>
                      <a:endParaRPr lang="en-US" sz="1800" dirty="0"/>
                    </a:p>
                  </a:txBody>
                  <a:tcPr marL="0" marR="0" marT="0" marB="0" anchor="ctr">
                    <a:lnL>
                      <a:noFill/>
                    </a:lnL>
                    <a:lnR>
                      <a:noFill/>
                    </a:lnR>
                    <a:lnT>
                      <a:noFill/>
                    </a:lnT>
                    <a:lnB>
                      <a:noFill/>
                    </a:lnB>
                    <a:solidFill>
                      <a:srgbClr val="999999"/>
                    </a:solidFill>
                  </a:tcPr>
                </a:tc>
                <a:extLst>
                  <a:ext uri="{0D108BD9-81ED-4DB2-BD59-A6C34878D82A}">
                    <a16:rowId xmlns:a16="http://schemas.microsoft.com/office/drawing/2014/main" val="2271826220"/>
                  </a:ext>
                </a:extLst>
              </a:tr>
              <a:tr h="1950600">
                <a:tc>
                  <a:txBody>
                    <a:bodyPr/>
                    <a:lstStyle/>
                    <a:p>
                      <a:r>
                        <a:rPr lang="en-US" sz="1800" b="0" i="0" kern="1200" dirty="0" smtClean="0">
                          <a:solidFill>
                            <a:schemeClr val="tx1"/>
                          </a:solidFill>
                          <a:effectLst/>
                          <a:latin typeface="+mn-lt"/>
                          <a:ea typeface="+mn-ea"/>
                          <a:cs typeface="+mn-cs"/>
                        </a:rPr>
                        <a:t>Constants</a:t>
                      </a:r>
                      <a:br>
                        <a:rPr lang="en-US" sz="1800" b="0" i="0" kern="1200" dirty="0" smtClean="0">
                          <a:solidFill>
                            <a:schemeClr val="tx1"/>
                          </a:solidFill>
                          <a:effectLst/>
                          <a:latin typeface="+mn-lt"/>
                          <a:ea typeface="+mn-ea"/>
                          <a:cs typeface="+mn-cs"/>
                        </a:rPr>
                      </a:br>
                      <a:r>
                        <a:rPr lang="en-US" sz="1800" b="0" i="0" kern="1200" dirty="0" smtClean="0">
                          <a:solidFill>
                            <a:schemeClr val="tx1"/>
                          </a:solidFill>
                          <a:effectLst/>
                          <a:latin typeface="+mn-lt"/>
                          <a:ea typeface="+mn-ea"/>
                          <a:cs typeface="+mn-cs"/>
                          <a:hlinkClick r:id="rId21"/>
                        </a:rPr>
                        <a:t>Scales</a:t>
                      </a:r>
                      <a:r>
                        <a:rPr lang="en-US" sz="1800" b="0" i="0" kern="1200" dirty="0" smtClean="0">
                          <a:solidFill>
                            <a:schemeClr val="tx1"/>
                          </a:solidFill>
                          <a:effectLst/>
                          <a:latin typeface="+mn-lt"/>
                          <a:ea typeface="+mn-ea"/>
                          <a:cs typeface="+mn-cs"/>
                        </a:rPr>
                        <a:t> - Using Pitch Class Sets</a:t>
                      </a:r>
                      <a:br>
                        <a:rPr lang="en-US" sz="1800" b="0" i="0" kern="1200" dirty="0" smtClean="0">
                          <a:solidFill>
                            <a:schemeClr val="tx1"/>
                          </a:solidFill>
                          <a:effectLst/>
                          <a:latin typeface="+mn-lt"/>
                          <a:ea typeface="+mn-ea"/>
                          <a:cs typeface="+mn-cs"/>
                        </a:rPr>
                      </a:br>
                      <a:r>
                        <a:rPr lang="en-US" sz="1800" b="0" i="0" kern="1200" dirty="0" smtClean="0">
                          <a:solidFill>
                            <a:schemeClr val="tx1"/>
                          </a:solidFill>
                          <a:effectLst/>
                          <a:latin typeface="+mn-lt"/>
                          <a:ea typeface="+mn-ea"/>
                          <a:cs typeface="+mn-cs"/>
                          <a:hlinkClick r:id="rId22"/>
                        </a:rPr>
                        <a:t>Instruments</a:t>
                      </a:r>
                      <a:r>
                        <a:rPr lang="en-US" sz="1800" b="0" i="0" kern="1200" dirty="0" smtClean="0">
                          <a:solidFill>
                            <a:schemeClr val="tx1"/>
                          </a:solidFill>
                          <a:effectLst/>
                          <a:latin typeface="+mn-lt"/>
                          <a:ea typeface="+mn-ea"/>
                          <a:cs typeface="+mn-cs"/>
                        </a:rPr>
                        <a:t> - Using the instruments constants</a:t>
                      </a:r>
                      <a:endParaRPr lang="en-US" sz="1800" dirty="0"/>
                    </a:p>
                  </a:txBody>
                  <a:tcPr marL="0" marR="0" marT="0" marB="0" anchor="ctr">
                    <a:lnL>
                      <a:noFill/>
                    </a:lnL>
                    <a:lnR>
                      <a:noFill/>
                    </a:lnR>
                    <a:lnT>
                      <a:noFill/>
                    </a:lnT>
                    <a:lnB>
                      <a:noFill/>
                    </a:lnB>
                    <a:solidFill>
                      <a:srgbClr val="999999"/>
                    </a:solidFill>
                  </a:tcPr>
                </a:tc>
                <a:extLst>
                  <a:ext uri="{0D108BD9-81ED-4DB2-BD59-A6C34878D82A}">
                    <a16:rowId xmlns:a16="http://schemas.microsoft.com/office/drawing/2014/main" val="3311658745"/>
                  </a:ext>
                </a:extLst>
              </a:tr>
            </a:tbl>
          </a:graphicData>
        </a:graphic>
      </p:graphicFrame>
    </p:spTree>
    <p:extLst>
      <p:ext uri="{BB962C8B-B14F-4D97-AF65-F5344CB8AC3E}">
        <p14:creationId xmlns:p14="http://schemas.microsoft.com/office/powerpoint/2010/main" val="3331433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278969" y="57905"/>
            <a:ext cx="10515600" cy="1325563"/>
          </a:xfrm>
        </p:spPr>
        <p:txBody>
          <a:bodyPr/>
          <a:lstStyle/>
          <a:p>
            <a:r>
              <a:rPr lang="en-US" b="1" dirty="0" smtClean="0"/>
              <a:t>Download</a:t>
            </a:r>
            <a:endParaRPr lang="th-TH" dirty="0"/>
          </a:p>
        </p:txBody>
      </p:sp>
      <p:sp>
        <p:nvSpPr>
          <p:cNvPr id="3" name="ตัวแทนเนื้อหา 2"/>
          <p:cNvSpPr>
            <a:spLocks noGrp="1"/>
          </p:cNvSpPr>
          <p:nvPr>
            <p:ph idx="1"/>
          </p:nvPr>
        </p:nvSpPr>
        <p:spPr>
          <a:xfrm>
            <a:off x="278969" y="1383468"/>
            <a:ext cx="11074831" cy="1723487"/>
          </a:xfrm>
        </p:spPr>
        <p:txBody>
          <a:bodyPr>
            <a:normAutofit/>
          </a:bodyPr>
          <a:lstStyle/>
          <a:p>
            <a:pPr marL="0" indent="0">
              <a:buNone/>
            </a:pPr>
            <a:r>
              <a:rPr lang="en-US" dirty="0"/>
              <a:t>1. Make sure you have Processing, version 1.0 or higher, installed and working on your computer</a:t>
            </a:r>
            <a:r>
              <a:rPr lang="en-US" dirty="0" smtClean="0"/>
              <a:t>.</a:t>
            </a:r>
            <a:endParaRPr lang="en-US" dirty="0"/>
          </a:p>
          <a:p>
            <a:pPr marL="0" indent="0">
              <a:buNone/>
            </a:pPr>
            <a:r>
              <a:rPr lang="en-US" dirty="0"/>
              <a:t>2. Download and decompress the soundcipher.zip </a:t>
            </a:r>
            <a:r>
              <a:rPr lang="en-US" dirty="0" smtClean="0"/>
              <a:t>archive.</a:t>
            </a:r>
          </a:p>
        </p:txBody>
      </p:sp>
      <p:sp>
        <p:nvSpPr>
          <p:cNvPr id="5" name="สี่เหลี่ยมผืนผ้า 4"/>
          <p:cNvSpPr/>
          <p:nvPr/>
        </p:nvSpPr>
        <p:spPr>
          <a:xfrm>
            <a:off x="307382" y="3106955"/>
            <a:ext cx="11703804" cy="2677656"/>
          </a:xfrm>
          <a:prstGeom prst="rect">
            <a:avLst/>
          </a:prstGeom>
        </p:spPr>
        <p:txBody>
          <a:bodyPr wrap="square">
            <a:spAutoFit/>
          </a:bodyPr>
          <a:lstStyle/>
          <a:p>
            <a:r>
              <a:rPr lang="en-US" b="1" dirty="0"/>
              <a:t>Installing</a:t>
            </a:r>
          </a:p>
          <a:p>
            <a:r>
              <a:rPr lang="en-US" dirty="0"/>
              <a:t>1. Copy the "</a:t>
            </a:r>
            <a:r>
              <a:rPr lang="en-US" dirty="0" err="1"/>
              <a:t>SoundCipher</a:t>
            </a:r>
            <a:r>
              <a:rPr lang="en-US" dirty="0"/>
              <a:t>" folder to Processing's "libraries" directory. </a:t>
            </a:r>
          </a:p>
          <a:p>
            <a:r>
              <a:rPr lang="en-US" dirty="0"/>
              <a:t>On OS X this is ~/Documents/Processing/libraries and on Windows is My Documents/Processing/libraries. </a:t>
            </a:r>
          </a:p>
          <a:p>
            <a:r>
              <a:rPr lang="en-US" dirty="0"/>
              <a:t>If the libraries folder is not present, then create it</a:t>
            </a:r>
            <a:r>
              <a:rPr lang="en-US" dirty="0" smtClean="0"/>
              <a:t>.</a:t>
            </a:r>
            <a:endParaRPr lang="en-US" dirty="0"/>
          </a:p>
          <a:p>
            <a:r>
              <a:rPr lang="en-US" dirty="0"/>
              <a:t>2. Restart Processing.</a:t>
            </a:r>
            <a:endParaRPr lang="th-TH" dirty="0"/>
          </a:p>
        </p:txBody>
      </p:sp>
    </p:spTree>
    <p:extLst>
      <p:ext uri="{BB962C8B-B14F-4D97-AF65-F5344CB8AC3E}">
        <p14:creationId xmlns:p14="http://schemas.microsoft.com/office/powerpoint/2010/main" val="3236622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0" y="45530"/>
            <a:ext cx="10515600" cy="1325563"/>
          </a:xfrm>
        </p:spPr>
        <p:txBody>
          <a:bodyPr/>
          <a:lstStyle/>
          <a:p>
            <a:r>
              <a:rPr lang="en-US" dirty="0"/>
              <a:t>Bing - Simply play a note</a:t>
            </a:r>
            <a:endParaRPr lang="th-TH" dirty="0"/>
          </a:p>
        </p:txBody>
      </p:sp>
      <p:sp>
        <p:nvSpPr>
          <p:cNvPr id="3" name="ตัวแทนเนื้อหา 2"/>
          <p:cNvSpPr>
            <a:spLocks noGrp="1"/>
          </p:cNvSpPr>
          <p:nvPr>
            <p:ph idx="1"/>
          </p:nvPr>
        </p:nvSpPr>
        <p:spPr>
          <a:xfrm>
            <a:off x="0" y="1518199"/>
            <a:ext cx="9328688" cy="1614999"/>
          </a:xfrm>
        </p:spPr>
        <p:txBody>
          <a:bodyPr/>
          <a:lstStyle/>
          <a:p>
            <a:r>
              <a:rPr lang="en-US" dirty="0" err="1"/>
              <a:t>arb.soundcipher</a:t>
            </a:r>
            <a:r>
              <a:rPr lang="en-US" dirty="0"/>
              <a:t>.*;</a:t>
            </a:r>
          </a:p>
          <a:p>
            <a:r>
              <a:rPr lang="en-US" dirty="0" err="1"/>
              <a:t>SoundCipher</a:t>
            </a:r>
            <a:r>
              <a:rPr lang="en-US" dirty="0"/>
              <a:t> </a:t>
            </a:r>
            <a:r>
              <a:rPr lang="en-US" dirty="0" err="1"/>
              <a:t>sc</a:t>
            </a:r>
            <a:r>
              <a:rPr lang="en-US" dirty="0"/>
              <a:t> = new </a:t>
            </a:r>
            <a:r>
              <a:rPr lang="en-US" dirty="0" err="1"/>
              <a:t>SoundCipher</a:t>
            </a:r>
            <a:r>
              <a:rPr lang="en-US" dirty="0"/>
              <a:t>(this);</a:t>
            </a:r>
          </a:p>
          <a:p>
            <a:r>
              <a:rPr lang="en-US" dirty="0" err="1"/>
              <a:t>sc.playNote</a:t>
            </a:r>
            <a:r>
              <a:rPr lang="en-US" dirty="0"/>
              <a:t>(60, 100, 2.0);</a:t>
            </a:r>
            <a:endParaRPr lang="th-TH" dirty="0"/>
          </a:p>
        </p:txBody>
      </p:sp>
      <p:sp>
        <p:nvSpPr>
          <p:cNvPr id="4" name="สี่เหลี่ยมผืนผ้า 3"/>
          <p:cNvSpPr/>
          <p:nvPr/>
        </p:nvSpPr>
        <p:spPr>
          <a:xfrm>
            <a:off x="387459" y="3280305"/>
            <a:ext cx="11670222" cy="3539430"/>
          </a:xfrm>
          <a:prstGeom prst="rect">
            <a:avLst/>
          </a:prstGeom>
        </p:spPr>
        <p:txBody>
          <a:bodyPr wrap="square">
            <a:spAutoFit/>
          </a:bodyPr>
          <a:lstStyle/>
          <a:p>
            <a:r>
              <a:rPr lang="en-US" dirty="0">
                <a:solidFill>
                  <a:srgbClr val="000000"/>
                </a:solidFill>
                <a:latin typeface="Verdana" panose="020B0604030504040204" pitchFamily="34" charset="0"/>
              </a:rPr>
              <a:t>The three lines of code do the following:</a:t>
            </a:r>
            <a:r>
              <a:rPr lang="en-US" dirty="0"/>
              <a:t/>
            </a:r>
            <a:br>
              <a:rPr lang="en-US" dirty="0"/>
            </a:br>
            <a:r>
              <a:rPr lang="en-US" dirty="0">
                <a:solidFill>
                  <a:srgbClr val="000000"/>
                </a:solidFill>
                <a:latin typeface="Verdana" panose="020B0604030504040204" pitchFamily="34" charset="0"/>
              </a:rPr>
              <a:t>1. Add the </a:t>
            </a:r>
            <a:r>
              <a:rPr lang="en-US" dirty="0" err="1">
                <a:solidFill>
                  <a:srgbClr val="000000"/>
                </a:solidFill>
                <a:latin typeface="Verdana" panose="020B0604030504040204" pitchFamily="34" charset="0"/>
              </a:rPr>
              <a:t>SoundCipher</a:t>
            </a:r>
            <a:r>
              <a:rPr lang="en-US" dirty="0">
                <a:solidFill>
                  <a:srgbClr val="000000"/>
                </a:solidFill>
                <a:latin typeface="Verdana" panose="020B0604030504040204" pitchFamily="34" charset="0"/>
              </a:rPr>
              <a:t> functionality to Processing by importing all elements of it.</a:t>
            </a:r>
            <a:r>
              <a:rPr lang="en-US" dirty="0"/>
              <a:t/>
            </a:r>
            <a:br>
              <a:rPr lang="en-US" dirty="0"/>
            </a:br>
            <a:r>
              <a:rPr lang="en-US" dirty="0">
                <a:solidFill>
                  <a:srgbClr val="000000"/>
                </a:solidFill>
                <a:latin typeface="Verdana" panose="020B0604030504040204" pitchFamily="34" charset="0"/>
              </a:rPr>
              <a:t>2. Create a </a:t>
            </a:r>
            <a:r>
              <a:rPr lang="en-US" dirty="0" err="1">
                <a:solidFill>
                  <a:srgbClr val="000000"/>
                </a:solidFill>
                <a:latin typeface="Verdana" panose="020B0604030504040204" pitchFamily="34" charset="0"/>
              </a:rPr>
              <a:t>SoundCipher</a:t>
            </a:r>
            <a:r>
              <a:rPr lang="en-US" dirty="0">
                <a:solidFill>
                  <a:srgbClr val="000000"/>
                </a:solidFill>
                <a:latin typeface="Verdana" panose="020B0604030504040204" pitchFamily="34" charset="0"/>
              </a:rPr>
              <a:t> instance called sc. We will then send messages to it.</a:t>
            </a:r>
            <a:r>
              <a:rPr lang="en-US" dirty="0"/>
              <a:t/>
            </a:r>
            <a:br>
              <a:rPr lang="en-US" dirty="0"/>
            </a:br>
            <a:r>
              <a:rPr lang="en-US" dirty="0">
                <a:solidFill>
                  <a:srgbClr val="000000"/>
                </a:solidFill>
                <a:latin typeface="Verdana" panose="020B0604030504040204" pitchFamily="34" charset="0"/>
              </a:rPr>
              <a:t>3. Ask </a:t>
            </a:r>
            <a:r>
              <a:rPr lang="en-US" dirty="0" err="1">
                <a:solidFill>
                  <a:srgbClr val="000000"/>
                </a:solidFill>
                <a:latin typeface="Verdana" panose="020B0604030504040204" pitchFamily="34" charset="0"/>
              </a:rPr>
              <a:t>SoundCipher</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sc</a:t>
            </a:r>
            <a:r>
              <a:rPr lang="en-US" dirty="0">
                <a:solidFill>
                  <a:srgbClr val="000000"/>
                </a:solidFill>
                <a:latin typeface="Verdana" panose="020B0604030504040204" pitchFamily="34" charset="0"/>
              </a:rPr>
              <a:t>] to play a note on the </a:t>
            </a:r>
            <a:r>
              <a:rPr lang="en-US" dirty="0" err="1">
                <a:solidFill>
                  <a:srgbClr val="000000"/>
                </a:solidFill>
                <a:latin typeface="Verdana" panose="020B0604030504040204" pitchFamily="34" charset="0"/>
              </a:rPr>
              <a:t>JavaSound</a:t>
            </a:r>
            <a:r>
              <a:rPr lang="en-US" dirty="0">
                <a:solidFill>
                  <a:srgbClr val="000000"/>
                </a:solidFill>
                <a:latin typeface="Verdana" panose="020B0604030504040204" pitchFamily="34" charset="0"/>
              </a:rPr>
              <a:t> synthesizer with pitch 60 [middle C], dynamic 100 [loudness], duration 2.0 [length in beats].</a:t>
            </a:r>
            <a:endParaRPr lang="th-TH" dirty="0"/>
          </a:p>
        </p:txBody>
      </p:sp>
    </p:spTree>
    <p:extLst>
      <p:ext uri="{BB962C8B-B14F-4D97-AF65-F5344CB8AC3E}">
        <p14:creationId xmlns:p14="http://schemas.microsoft.com/office/powerpoint/2010/main" val="1394247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0" y="1"/>
            <a:ext cx="2758698" cy="1100380"/>
          </a:xfrm>
        </p:spPr>
        <p:txBody>
          <a:bodyPr/>
          <a:lstStyle/>
          <a:p>
            <a:r>
              <a:rPr lang="en-US" b="1" dirty="0"/>
              <a:t>Linked lists</a:t>
            </a:r>
            <a:endParaRPr lang="th-TH" dirty="0"/>
          </a:p>
        </p:txBody>
      </p:sp>
      <p:pic>
        <p:nvPicPr>
          <p:cNvPr id="8" name="รูปภาพ 7"/>
          <p:cNvPicPr>
            <a:picLocks noChangeAspect="1"/>
          </p:cNvPicPr>
          <p:nvPr/>
        </p:nvPicPr>
        <p:blipFill>
          <a:blip r:embed="rId2"/>
          <a:stretch>
            <a:fillRect/>
          </a:stretch>
        </p:blipFill>
        <p:spPr>
          <a:xfrm>
            <a:off x="274772" y="1100380"/>
            <a:ext cx="11612428" cy="4618495"/>
          </a:xfrm>
          <a:prstGeom prst="rect">
            <a:avLst/>
          </a:prstGeom>
        </p:spPr>
      </p:pic>
      <p:sp>
        <p:nvSpPr>
          <p:cNvPr id="9" name="สี่เหลี่ยมผืนผ้า 8"/>
          <p:cNvSpPr/>
          <p:nvPr/>
        </p:nvSpPr>
        <p:spPr>
          <a:xfrm>
            <a:off x="847242" y="6121831"/>
            <a:ext cx="9474630" cy="523220"/>
          </a:xfrm>
          <a:prstGeom prst="rect">
            <a:avLst/>
          </a:prstGeom>
        </p:spPr>
        <p:txBody>
          <a:bodyPr wrap="square">
            <a:spAutoFit/>
          </a:bodyPr>
          <a:lstStyle/>
          <a:p>
            <a:r>
              <a:rPr lang="th-TH" dirty="0"/>
              <a:t>https://introcs.cs.princeton.edu/java/43stack/</a:t>
            </a:r>
          </a:p>
        </p:txBody>
      </p:sp>
    </p:spTree>
    <p:extLst>
      <p:ext uri="{BB962C8B-B14F-4D97-AF65-F5344CB8AC3E}">
        <p14:creationId xmlns:p14="http://schemas.microsoft.com/office/powerpoint/2010/main" val="2303160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125278" y="163647"/>
            <a:ext cx="10515600" cy="1325563"/>
          </a:xfrm>
        </p:spPr>
        <p:txBody>
          <a:bodyPr/>
          <a:lstStyle/>
          <a:p>
            <a:r>
              <a:rPr lang="en-US" dirty="0"/>
              <a:t>Bing Repeated</a:t>
            </a:r>
            <a:endParaRPr lang="th-TH" dirty="0"/>
          </a:p>
        </p:txBody>
      </p:sp>
      <p:sp>
        <p:nvSpPr>
          <p:cNvPr id="3" name="ตัวแทนเนื้อหา 2"/>
          <p:cNvSpPr>
            <a:spLocks noGrp="1"/>
          </p:cNvSpPr>
          <p:nvPr>
            <p:ph idx="1"/>
          </p:nvPr>
        </p:nvSpPr>
        <p:spPr>
          <a:xfrm>
            <a:off x="125278" y="1376174"/>
            <a:ext cx="10515600" cy="2141941"/>
          </a:xfrm>
        </p:spPr>
        <p:txBody>
          <a:bodyPr>
            <a:normAutofit/>
          </a:bodyPr>
          <a:lstStyle/>
          <a:p>
            <a:r>
              <a:rPr lang="en-US" dirty="0"/>
              <a:t>import </a:t>
            </a:r>
            <a:r>
              <a:rPr lang="en-US" dirty="0" err="1"/>
              <a:t>arb.soundcipher</a:t>
            </a:r>
            <a:r>
              <a:rPr lang="en-US" dirty="0"/>
              <a:t>.*;</a:t>
            </a:r>
          </a:p>
          <a:p>
            <a:r>
              <a:rPr lang="en-US" dirty="0" err="1" smtClean="0"/>
              <a:t>SoundCipher</a:t>
            </a:r>
            <a:r>
              <a:rPr lang="en-US" dirty="0" smtClean="0"/>
              <a:t> </a:t>
            </a:r>
            <a:r>
              <a:rPr lang="en-US" dirty="0" err="1"/>
              <a:t>sc</a:t>
            </a:r>
            <a:r>
              <a:rPr lang="en-US" dirty="0"/>
              <a:t> = new </a:t>
            </a:r>
            <a:r>
              <a:rPr lang="en-US" dirty="0" err="1"/>
              <a:t>SoundCipher</a:t>
            </a:r>
            <a:r>
              <a:rPr lang="en-US" dirty="0"/>
              <a:t>(this);</a:t>
            </a:r>
          </a:p>
          <a:p>
            <a:r>
              <a:rPr lang="en-US" dirty="0" err="1" smtClean="0"/>
              <a:t>sc.repeat</a:t>
            </a:r>
            <a:r>
              <a:rPr lang="en-US" dirty="0" smtClean="0"/>
              <a:t>(7</a:t>
            </a:r>
            <a:r>
              <a:rPr lang="en-US" dirty="0"/>
              <a:t>);</a:t>
            </a:r>
          </a:p>
          <a:p>
            <a:r>
              <a:rPr lang="en-US" dirty="0" err="1" smtClean="0"/>
              <a:t>sc.playNote</a:t>
            </a:r>
            <a:r>
              <a:rPr lang="en-US" dirty="0" smtClean="0"/>
              <a:t>(60</a:t>
            </a:r>
            <a:r>
              <a:rPr lang="en-US" dirty="0"/>
              <a:t>, 100, 0.5);</a:t>
            </a:r>
          </a:p>
          <a:p>
            <a:endParaRPr lang="th-TH" dirty="0"/>
          </a:p>
        </p:txBody>
      </p:sp>
    </p:spTree>
    <p:extLst>
      <p:ext uri="{BB962C8B-B14F-4D97-AF65-F5344CB8AC3E}">
        <p14:creationId xmlns:p14="http://schemas.microsoft.com/office/powerpoint/2010/main" val="1459297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0" y="148149"/>
            <a:ext cx="10515600" cy="1325563"/>
          </a:xfrm>
        </p:spPr>
        <p:txBody>
          <a:bodyPr/>
          <a:lstStyle/>
          <a:p>
            <a:r>
              <a:rPr lang="en-US" dirty="0"/>
              <a:t>Draw Sync - Play notes when drawing</a:t>
            </a:r>
            <a:endParaRPr lang="th-TH" dirty="0"/>
          </a:p>
        </p:txBody>
      </p:sp>
      <p:sp>
        <p:nvSpPr>
          <p:cNvPr id="4" name="สี่เหลี่ยมผืนผ้า 3"/>
          <p:cNvSpPr/>
          <p:nvPr/>
        </p:nvSpPr>
        <p:spPr>
          <a:xfrm>
            <a:off x="284135" y="2038736"/>
            <a:ext cx="8348421" cy="4524315"/>
          </a:xfrm>
          <a:prstGeom prst="rect">
            <a:avLst/>
          </a:prstGeom>
        </p:spPr>
        <p:txBody>
          <a:bodyPr wrap="square">
            <a:spAutoFit/>
          </a:bodyPr>
          <a:lstStyle/>
          <a:p>
            <a:r>
              <a:rPr lang="en-US" sz="1600" dirty="0">
                <a:solidFill>
                  <a:srgbClr val="D26900"/>
                </a:solidFill>
                <a:latin typeface="Courier New" panose="02070309020205020404" pitchFamily="49" charset="0"/>
              </a:rPr>
              <a:t>import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arb.soundcipher</a:t>
            </a:r>
            <a:r>
              <a:rPr lang="en-US" sz="1600" dirty="0">
                <a:solidFill>
                  <a:srgbClr val="000000"/>
                </a:solidFill>
                <a:latin typeface="Courier New" panose="02070309020205020404" pitchFamily="49" charset="0"/>
              </a:rPr>
              <a:t>.*;</a:t>
            </a:r>
          </a:p>
          <a:p>
            <a:r>
              <a:rPr lang="en-US" sz="1600" dirty="0">
                <a:solidFill>
                  <a:srgbClr val="000000"/>
                </a:solidFill>
                <a:latin typeface="Courier New" panose="02070309020205020404" pitchFamily="49" charset="0"/>
              </a:rPr>
              <a:t/>
            </a:r>
            <a:br>
              <a:rPr lang="en-US" sz="1600" dirty="0">
                <a:solidFill>
                  <a:srgbClr val="000000"/>
                </a:solidFill>
                <a:latin typeface="Courier New" panose="02070309020205020404" pitchFamily="49" charset="0"/>
              </a:rPr>
            </a:br>
            <a:endParaRPr lang="en-US" sz="1600" dirty="0">
              <a:solidFill>
                <a:srgbClr val="000000"/>
              </a:solidFill>
              <a:latin typeface="Courier New" panose="02070309020205020404" pitchFamily="49" charset="0"/>
            </a:endParaRPr>
          </a:p>
          <a:p>
            <a:r>
              <a:rPr lang="en-US" sz="1600" dirty="0" err="1">
                <a:solidFill>
                  <a:srgbClr val="000000"/>
                </a:solidFill>
                <a:latin typeface="Courier New" panose="02070309020205020404" pitchFamily="49" charset="0"/>
              </a:rPr>
              <a:t>SoundCipher</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sc</a:t>
            </a:r>
            <a:r>
              <a:rPr lang="en-US" sz="1600" dirty="0">
                <a:solidFill>
                  <a:srgbClr val="000000"/>
                </a:solidFill>
                <a:latin typeface="Courier New" panose="02070309020205020404" pitchFamily="49" charset="0"/>
              </a:rPr>
              <a:t> = </a:t>
            </a:r>
            <a:r>
              <a:rPr lang="en-US" sz="1600" dirty="0">
                <a:solidFill>
                  <a:srgbClr val="D2690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SoundCipher</a:t>
            </a:r>
            <a:r>
              <a:rPr lang="en-US" sz="1600" dirty="0">
                <a:solidFill>
                  <a:srgbClr val="000000"/>
                </a:solidFill>
                <a:latin typeface="Courier New" panose="02070309020205020404" pitchFamily="49" charset="0"/>
              </a:rPr>
              <a:t>(</a:t>
            </a:r>
            <a:r>
              <a:rPr lang="en-US" sz="1600" dirty="0">
                <a:solidFill>
                  <a:srgbClr val="D26900"/>
                </a:solidFill>
                <a:latin typeface="Courier New" panose="02070309020205020404" pitchFamily="49" charset="0"/>
              </a:rPr>
              <a:t>this</a:t>
            </a:r>
            <a:r>
              <a:rPr lang="en-US" sz="1600" dirty="0">
                <a:solidFill>
                  <a:srgbClr val="000000"/>
                </a:solidFill>
                <a:latin typeface="Courier New" panose="02070309020205020404" pitchFamily="49" charset="0"/>
              </a:rPr>
              <a:t>);</a:t>
            </a:r>
          </a:p>
          <a:p>
            <a:r>
              <a:rPr lang="en-US" sz="1600" dirty="0">
                <a:solidFill>
                  <a:srgbClr val="000000"/>
                </a:solidFill>
                <a:latin typeface="Courier New" panose="02070309020205020404" pitchFamily="49" charset="0"/>
              </a:rPr>
              <a:t/>
            </a:r>
            <a:br>
              <a:rPr lang="en-US" sz="1600" dirty="0">
                <a:solidFill>
                  <a:srgbClr val="000000"/>
                </a:solidFill>
                <a:latin typeface="Courier New" panose="02070309020205020404" pitchFamily="49" charset="0"/>
              </a:rPr>
            </a:br>
            <a:endParaRPr lang="en-US" sz="1600" dirty="0">
              <a:solidFill>
                <a:srgbClr val="000000"/>
              </a:solidFill>
              <a:latin typeface="Courier New" panose="02070309020205020404" pitchFamily="49" charset="0"/>
            </a:endParaRPr>
          </a:p>
          <a:p>
            <a:r>
              <a:rPr lang="en-US" sz="1600" dirty="0">
                <a:solidFill>
                  <a:srgbClr val="D26900"/>
                </a:solidFill>
                <a:latin typeface="Courier New" panose="02070309020205020404" pitchFamily="49" charset="0"/>
              </a:rPr>
              <a:t>void</a:t>
            </a:r>
            <a:r>
              <a:rPr lang="en-US" sz="1600" dirty="0">
                <a:solidFill>
                  <a:srgbClr val="000000"/>
                </a:solidFill>
                <a:latin typeface="Courier New" panose="02070309020205020404" pitchFamily="49" charset="0"/>
              </a:rPr>
              <a:t> </a:t>
            </a:r>
            <a:r>
              <a:rPr lang="en-US" sz="1600" dirty="0">
                <a:solidFill>
                  <a:srgbClr val="D26900"/>
                </a:solidFill>
                <a:latin typeface="Courier New" panose="02070309020205020404" pitchFamily="49" charset="0"/>
              </a:rPr>
              <a:t>setup</a:t>
            </a:r>
            <a:r>
              <a:rPr lang="en-US" sz="1600" dirty="0">
                <a:solidFill>
                  <a:srgbClr val="000000"/>
                </a:solidFill>
                <a:latin typeface="Courier New" panose="02070309020205020404" pitchFamily="49" charset="0"/>
              </a:rPr>
              <a:t>() {</a:t>
            </a:r>
            <a:endParaRPr lang="en-US" sz="1600" dirty="0">
              <a:solidFill>
                <a:srgbClr val="D269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dirty="0" err="1">
                <a:solidFill>
                  <a:srgbClr val="3E6CDA"/>
                </a:solidFill>
                <a:latin typeface="Courier New" panose="02070309020205020404" pitchFamily="49" charset="0"/>
              </a:rPr>
              <a:t>frameRate</a:t>
            </a:r>
            <a:r>
              <a:rPr lang="en-US" sz="1600" dirty="0">
                <a:solidFill>
                  <a:srgbClr val="000000"/>
                </a:solidFill>
                <a:latin typeface="Courier New" panose="02070309020205020404" pitchFamily="49" charset="0"/>
              </a:rPr>
              <a:t>(8);</a:t>
            </a:r>
            <a:endParaRPr lang="en-US" sz="1600" dirty="0">
              <a:solidFill>
                <a:srgbClr val="3E6CDA"/>
              </a:solidFill>
              <a:latin typeface="Courier New" panose="02070309020205020404" pitchFamily="49" charset="0"/>
            </a:endParaRPr>
          </a:p>
          <a:p>
            <a:r>
              <a:rPr lang="en-US" sz="1600" dirty="0">
                <a:solidFill>
                  <a:srgbClr val="000000"/>
                </a:solidFill>
                <a:latin typeface="Courier New" panose="02070309020205020404" pitchFamily="49" charset="0"/>
              </a:rPr>
              <a:t>}</a:t>
            </a:r>
          </a:p>
          <a:p>
            <a:r>
              <a:rPr lang="en-US" sz="1600" dirty="0">
                <a:solidFill>
                  <a:srgbClr val="000000"/>
                </a:solidFill>
                <a:latin typeface="Courier New" panose="02070309020205020404" pitchFamily="49" charset="0"/>
              </a:rPr>
              <a:t/>
            </a:r>
            <a:br>
              <a:rPr lang="en-US" sz="1600" dirty="0">
                <a:solidFill>
                  <a:srgbClr val="000000"/>
                </a:solidFill>
                <a:latin typeface="Courier New" panose="02070309020205020404" pitchFamily="49" charset="0"/>
              </a:rPr>
            </a:br>
            <a:endParaRPr lang="en-US" sz="1600" dirty="0">
              <a:solidFill>
                <a:srgbClr val="000000"/>
              </a:solidFill>
              <a:latin typeface="Courier New" panose="02070309020205020404" pitchFamily="49" charset="0"/>
            </a:endParaRPr>
          </a:p>
          <a:p>
            <a:r>
              <a:rPr lang="en-US" sz="1600" dirty="0">
                <a:solidFill>
                  <a:srgbClr val="D26900"/>
                </a:solidFill>
                <a:latin typeface="Courier New" panose="02070309020205020404" pitchFamily="49" charset="0"/>
              </a:rPr>
              <a:t>void</a:t>
            </a:r>
            <a:r>
              <a:rPr lang="en-US" sz="1600" dirty="0">
                <a:solidFill>
                  <a:srgbClr val="000000"/>
                </a:solidFill>
                <a:latin typeface="Courier New" panose="02070309020205020404" pitchFamily="49" charset="0"/>
              </a:rPr>
              <a:t> </a:t>
            </a:r>
            <a:r>
              <a:rPr lang="en-US" sz="1600" dirty="0">
                <a:solidFill>
                  <a:srgbClr val="D26900"/>
                </a:solidFill>
                <a:latin typeface="Courier New" panose="02070309020205020404" pitchFamily="49" charset="0"/>
              </a:rPr>
              <a:t>draw</a:t>
            </a:r>
            <a:r>
              <a:rPr lang="en-US" sz="1600" dirty="0">
                <a:solidFill>
                  <a:srgbClr val="000000"/>
                </a:solidFill>
                <a:latin typeface="Courier New" panose="02070309020205020404" pitchFamily="49" charset="0"/>
              </a:rPr>
              <a:t>() {</a:t>
            </a:r>
            <a:endParaRPr lang="en-US" sz="1600" dirty="0">
              <a:solidFill>
                <a:srgbClr val="D269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dirty="0">
                <a:solidFill>
                  <a:srgbClr val="D26900"/>
                </a:solidFill>
                <a:latin typeface="Courier New" panose="02070309020205020404" pitchFamily="49" charset="0"/>
              </a:rPr>
              <a:t>background</a:t>
            </a:r>
            <a:r>
              <a:rPr lang="en-US" sz="1600" dirty="0">
                <a:solidFill>
                  <a:srgbClr val="000000"/>
                </a:solidFill>
                <a:latin typeface="Courier New" panose="02070309020205020404" pitchFamily="49" charset="0"/>
              </a:rPr>
              <a:t>(125);</a:t>
            </a:r>
            <a:endParaRPr lang="en-US" sz="1600" dirty="0">
              <a:solidFill>
                <a:srgbClr val="D269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dirty="0">
                <a:solidFill>
                  <a:srgbClr val="D26900"/>
                </a:solidFill>
                <a:latin typeface="Courier New" panose="02070309020205020404" pitchFamily="49" charset="0"/>
              </a:rPr>
              <a:t>line</a:t>
            </a:r>
            <a:r>
              <a:rPr lang="en-US" sz="1600" dirty="0">
                <a:solidFill>
                  <a:srgbClr val="000000"/>
                </a:solidFill>
                <a:latin typeface="Courier New" panose="02070309020205020404" pitchFamily="49" charset="0"/>
              </a:rPr>
              <a:t>(</a:t>
            </a:r>
            <a:r>
              <a:rPr lang="en-US" sz="1600" dirty="0">
                <a:solidFill>
                  <a:srgbClr val="D26900"/>
                </a:solidFill>
                <a:latin typeface="Courier New" panose="02070309020205020404" pitchFamily="49" charset="0"/>
              </a:rPr>
              <a:t>random</a:t>
            </a:r>
            <a:r>
              <a:rPr lang="en-US" sz="1600" dirty="0">
                <a:solidFill>
                  <a:srgbClr val="000000"/>
                </a:solidFill>
                <a:latin typeface="Courier New" panose="02070309020205020404" pitchFamily="49" charset="0"/>
              </a:rPr>
              <a:t>(</a:t>
            </a:r>
            <a:r>
              <a:rPr lang="en-US" sz="1600" dirty="0">
                <a:solidFill>
                  <a:srgbClr val="3E6CDA"/>
                </a:solidFill>
                <a:latin typeface="Courier New" panose="02070309020205020404" pitchFamily="49" charset="0"/>
              </a:rPr>
              <a:t>width</a:t>
            </a:r>
            <a:r>
              <a:rPr lang="en-US" sz="1600" dirty="0">
                <a:solidFill>
                  <a:srgbClr val="000000"/>
                </a:solidFill>
                <a:latin typeface="Courier New" panose="02070309020205020404" pitchFamily="49" charset="0"/>
              </a:rPr>
              <a:t>), </a:t>
            </a:r>
            <a:r>
              <a:rPr lang="en-US" sz="1600" dirty="0">
                <a:solidFill>
                  <a:srgbClr val="D26900"/>
                </a:solidFill>
                <a:latin typeface="Courier New" panose="02070309020205020404" pitchFamily="49" charset="0"/>
              </a:rPr>
              <a:t>random</a:t>
            </a:r>
            <a:r>
              <a:rPr lang="en-US" sz="1600" dirty="0">
                <a:solidFill>
                  <a:srgbClr val="000000"/>
                </a:solidFill>
                <a:latin typeface="Courier New" panose="02070309020205020404" pitchFamily="49" charset="0"/>
              </a:rPr>
              <a:t>(</a:t>
            </a:r>
            <a:r>
              <a:rPr lang="en-US" sz="1600" dirty="0">
                <a:solidFill>
                  <a:srgbClr val="3E6CDA"/>
                </a:solidFill>
                <a:latin typeface="Courier New" panose="02070309020205020404" pitchFamily="49" charset="0"/>
              </a:rPr>
              <a:t>height</a:t>
            </a:r>
            <a:r>
              <a:rPr lang="en-US" sz="1600" dirty="0">
                <a:solidFill>
                  <a:srgbClr val="000000"/>
                </a:solidFill>
                <a:latin typeface="Courier New" panose="02070309020205020404" pitchFamily="49" charset="0"/>
              </a:rPr>
              <a:t>), </a:t>
            </a:r>
            <a:r>
              <a:rPr lang="en-US" sz="1600" dirty="0" err="1">
                <a:solidFill>
                  <a:srgbClr val="3E6CDA"/>
                </a:solidFill>
                <a:latin typeface="Courier New" panose="02070309020205020404" pitchFamily="49" charset="0"/>
              </a:rPr>
              <a:t>mouseX</a:t>
            </a:r>
            <a:r>
              <a:rPr lang="en-US" sz="1600" dirty="0">
                <a:solidFill>
                  <a:srgbClr val="000000"/>
                </a:solidFill>
                <a:latin typeface="Courier New" panose="02070309020205020404" pitchFamily="49" charset="0"/>
              </a:rPr>
              <a:t>, </a:t>
            </a:r>
            <a:r>
              <a:rPr lang="en-US" sz="1600" dirty="0" err="1">
                <a:solidFill>
                  <a:srgbClr val="3E6CDA"/>
                </a:solidFill>
                <a:latin typeface="Courier New" panose="02070309020205020404" pitchFamily="49" charset="0"/>
              </a:rPr>
              <a:t>mouseY</a:t>
            </a:r>
            <a:r>
              <a:rPr lang="en-US" sz="1600" dirty="0">
                <a:solidFill>
                  <a:srgbClr val="000000"/>
                </a:solidFill>
                <a:latin typeface="Courier New" panose="02070309020205020404" pitchFamily="49" charset="0"/>
              </a:rPr>
              <a:t>);</a:t>
            </a:r>
            <a:endParaRPr lang="en-US" sz="1600" dirty="0">
              <a:solidFill>
                <a:srgbClr val="3E6CDA"/>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sc.instrument</a:t>
            </a:r>
            <a:r>
              <a:rPr lang="en-US" sz="1600" dirty="0">
                <a:solidFill>
                  <a:srgbClr val="000000"/>
                </a:solidFill>
                <a:latin typeface="Courier New" panose="02070309020205020404" pitchFamily="49" charset="0"/>
              </a:rPr>
              <a:t>(random(80));</a:t>
            </a: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sc.pan</a:t>
            </a:r>
            <a:r>
              <a:rPr lang="en-US" sz="1600" dirty="0">
                <a:solidFill>
                  <a:srgbClr val="000000"/>
                </a:solidFill>
                <a:latin typeface="Courier New" panose="02070309020205020404" pitchFamily="49" charset="0"/>
              </a:rPr>
              <a:t>(</a:t>
            </a:r>
            <a:r>
              <a:rPr lang="en-US" sz="1600" dirty="0" err="1">
                <a:solidFill>
                  <a:srgbClr val="3E6CDA"/>
                </a:solidFill>
                <a:latin typeface="Courier New" panose="02070309020205020404" pitchFamily="49" charset="0"/>
              </a:rPr>
              <a:t>mouseX</a:t>
            </a:r>
            <a:r>
              <a:rPr lang="en-US" sz="1600" dirty="0">
                <a:solidFill>
                  <a:srgbClr val="000000"/>
                </a:solidFill>
                <a:latin typeface="Courier New" panose="02070309020205020404" pitchFamily="49" charset="0"/>
              </a:rPr>
              <a:t>);</a:t>
            </a: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sc.playNote</a:t>
            </a:r>
            <a:r>
              <a:rPr lang="en-US" sz="1600" dirty="0">
                <a:solidFill>
                  <a:srgbClr val="000000"/>
                </a:solidFill>
                <a:latin typeface="Courier New" panose="02070309020205020404" pitchFamily="49" charset="0"/>
              </a:rPr>
              <a:t>(</a:t>
            </a:r>
            <a:r>
              <a:rPr lang="en-US" sz="1600" dirty="0">
                <a:solidFill>
                  <a:srgbClr val="D26900"/>
                </a:solidFill>
                <a:latin typeface="Courier New" panose="02070309020205020404" pitchFamily="49" charset="0"/>
              </a:rPr>
              <a:t>random</a:t>
            </a:r>
            <a:r>
              <a:rPr lang="en-US" sz="1600" dirty="0">
                <a:solidFill>
                  <a:srgbClr val="000000"/>
                </a:solidFill>
                <a:latin typeface="Courier New" panose="02070309020205020404" pitchFamily="49" charset="0"/>
              </a:rPr>
              <a:t>(40) + 60 - </a:t>
            </a:r>
            <a:r>
              <a:rPr lang="en-US" sz="1600" dirty="0" err="1">
                <a:solidFill>
                  <a:srgbClr val="3E6CDA"/>
                </a:solidFill>
                <a:latin typeface="Courier New" panose="02070309020205020404" pitchFamily="49" charset="0"/>
              </a:rPr>
              <a:t>mouseY</a:t>
            </a:r>
            <a:r>
              <a:rPr lang="en-US" sz="1600" dirty="0">
                <a:solidFill>
                  <a:srgbClr val="000000"/>
                </a:solidFill>
                <a:latin typeface="Courier New" panose="02070309020205020404" pitchFamily="49" charset="0"/>
              </a:rPr>
              <a:t>/2, </a:t>
            </a:r>
            <a:r>
              <a:rPr lang="en-US" sz="1600" dirty="0">
                <a:solidFill>
                  <a:srgbClr val="D26900"/>
                </a:solidFill>
                <a:latin typeface="Courier New" panose="02070309020205020404" pitchFamily="49" charset="0"/>
              </a:rPr>
              <a:t>random</a:t>
            </a:r>
            <a:r>
              <a:rPr lang="en-US" sz="1600" dirty="0">
                <a:solidFill>
                  <a:srgbClr val="000000"/>
                </a:solidFill>
                <a:latin typeface="Courier New" panose="02070309020205020404" pitchFamily="49" charset="0"/>
              </a:rPr>
              <a:t>(50) + 70, 0.2);</a:t>
            </a:r>
          </a:p>
          <a:p>
            <a:r>
              <a:rPr lang="en-US" sz="1600" dirty="0">
                <a:solidFill>
                  <a:srgbClr val="000000"/>
                </a:solidFill>
                <a:latin typeface="Courier New" panose="02070309020205020404" pitchFamily="49" charset="0"/>
              </a:rPr>
              <a:t>}</a:t>
            </a:r>
            <a:endParaRPr lang="en-US" sz="1600" b="0" i="0" dirty="0">
              <a:solidFill>
                <a:srgbClr val="000000"/>
              </a:solidFill>
              <a:effectLst/>
              <a:latin typeface="Courier New" panose="02070309020205020404" pitchFamily="49" charset="0"/>
            </a:endParaRPr>
          </a:p>
        </p:txBody>
      </p:sp>
      <p:pic>
        <p:nvPicPr>
          <p:cNvPr id="6" name="รูปภาพ 5"/>
          <p:cNvPicPr>
            <a:picLocks noChangeAspect="1"/>
          </p:cNvPicPr>
          <p:nvPr/>
        </p:nvPicPr>
        <p:blipFill>
          <a:blip r:embed="rId2"/>
          <a:stretch>
            <a:fillRect/>
          </a:stretch>
        </p:blipFill>
        <p:spPr>
          <a:xfrm>
            <a:off x="8570563" y="0"/>
            <a:ext cx="3011192" cy="3584752"/>
          </a:xfrm>
          <a:prstGeom prst="rect">
            <a:avLst/>
          </a:prstGeom>
        </p:spPr>
      </p:pic>
      <p:sp>
        <p:nvSpPr>
          <p:cNvPr id="7" name="สี่เหลี่ยมผืนผ้า 6"/>
          <p:cNvSpPr/>
          <p:nvPr/>
        </p:nvSpPr>
        <p:spPr>
          <a:xfrm>
            <a:off x="3342467" y="3611167"/>
            <a:ext cx="8663553" cy="1077218"/>
          </a:xfrm>
          <a:prstGeom prst="rect">
            <a:avLst/>
          </a:prstGeom>
        </p:spPr>
        <p:txBody>
          <a:bodyPr wrap="square">
            <a:spAutoFit/>
          </a:bodyPr>
          <a:lstStyle/>
          <a:p>
            <a:r>
              <a:rPr lang="en-US" sz="1200" dirty="0">
                <a:solidFill>
                  <a:srgbClr val="000000"/>
                </a:solidFill>
                <a:latin typeface="Verdana" panose="020B0604030504040204" pitchFamily="34" charset="0"/>
              </a:rPr>
              <a:t>While this is an easy method of syncing sound and image, the drawing regularity does not provide flexible tempo control. The draw() method is called at Processing's framerate (e.g., 10 times per second). This means that the speed of music playback is also </a:t>
            </a:r>
            <a:r>
              <a:rPr lang="en-US" sz="1200" dirty="0" err="1">
                <a:solidFill>
                  <a:srgbClr val="000000"/>
                </a:solidFill>
                <a:latin typeface="Verdana" panose="020B0604030504040204" pitchFamily="34" charset="0"/>
              </a:rPr>
              <a:t>quantised</a:t>
            </a:r>
            <a:r>
              <a:rPr lang="en-US" sz="1200" dirty="0">
                <a:solidFill>
                  <a:srgbClr val="000000"/>
                </a:solidFill>
                <a:latin typeface="Verdana" panose="020B0604030504040204" pitchFamily="34" charset="0"/>
              </a:rPr>
              <a:t> to the framerate. The spacing of framerates, 1, 2, 3, ... 10, 11, 12, ... 30, 31, 32, etc. provides an uneven tempo distribution. </a:t>
            </a:r>
            <a:r>
              <a:rPr lang="en-US" sz="1200" dirty="0" err="1">
                <a:solidFill>
                  <a:srgbClr val="000000"/>
                </a:solidFill>
                <a:latin typeface="Verdana" panose="020B0604030504040204" pitchFamily="34" charset="0"/>
              </a:rPr>
              <a:t>SoundCipher</a:t>
            </a:r>
            <a:r>
              <a:rPr lang="en-US" sz="1200" dirty="0">
                <a:solidFill>
                  <a:srgbClr val="000000"/>
                </a:solidFill>
                <a:latin typeface="Verdana" panose="020B0604030504040204" pitchFamily="34" charset="0"/>
              </a:rPr>
              <a:t> provides the </a:t>
            </a:r>
            <a:r>
              <a:rPr lang="en-US" sz="1200" dirty="0" err="1">
                <a:solidFill>
                  <a:srgbClr val="000000"/>
                </a:solidFill>
                <a:latin typeface="Verdana" panose="020B0604030504040204" pitchFamily="34" charset="0"/>
              </a:rPr>
              <a:t>SCScore</a:t>
            </a:r>
            <a:r>
              <a:rPr lang="en-US" sz="1200" dirty="0">
                <a:solidFill>
                  <a:srgbClr val="000000"/>
                </a:solidFill>
                <a:latin typeface="Verdana" panose="020B0604030504040204" pitchFamily="34" charset="0"/>
              </a:rPr>
              <a:t> class that can play notes (and schedule drawing) at more musically useful </a:t>
            </a:r>
            <a:r>
              <a:rPr lang="en-US" sz="1600" dirty="0">
                <a:solidFill>
                  <a:srgbClr val="000000"/>
                </a:solidFill>
                <a:latin typeface="Verdana" panose="020B0604030504040204" pitchFamily="34" charset="0"/>
              </a:rPr>
              <a:t>intervals</a:t>
            </a:r>
            <a:r>
              <a:rPr lang="en-US" sz="1200" dirty="0">
                <a:solidFill>
                  <a:srgbClr val="000000"/>
                </a:solidFill>
                <a:latin typeface="Verdana" panose="020B0604030504040204" pitchFamily="34" charset="0"/>
              </a:rPr>
              <a:t> - beats per minute.</a:t>
            </a:r>
            <a:endParaRPr lang="th-TH" sz="1200" dirty="0"/>
          </a:p>
        </p:txBody>
      </p:sp>
    </p:spTree>
    <p:extLst>
      <p:ext uri="{BB962C8B-B14F-4D97-AF65-F5344CB8AC3E}">
        <p14:creationId xmlns:p14="http://schemas.microsoft.com/office/powerpoint/2010/main" val="554096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กล่องข้อความ 10"/>
          <p:cNvSpPr txBox="1"/>
          <p:nvPr/>
        </p:nvSpPr>
        <p:spPr>
          <a:xfrm flipH="1">
            <a:off x="526472" y="0"/>
            <a:ext cx="10848109" cy="6924973"/>
          </a:xfrm>
          <a:prstGeom prst="rect">
            <a:avLst/>
          </a:prstGeom>
          <a:noFill/>
        </p:spPr>
        <p:txBody>
          <a:bodyPr wrap="square" rtlCol="0">
            <a:spAutoFit/>
          </a:bodyPr>
          <a:lstStyle/>
          <a:p>
            <a:r>
              <a:rPr lang="en-US" sz="1200" dirty="0">
                <a:solidFill>
                  <a:srgbClr val="D26900"/>
                </a:solidFill>
                <a:latin typeface="Courier New" panose="02070309020205020404" pitchFamily="49" charset="0"/>
              </a:rPr>
              <a:t>import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arb.soundcipher</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r>
            <a:br>
              <a:rPr lang="en-US" sz="1200" dirty="0">
                <a:solidFill>
                  <a:srgbClr val="000000"/>
                </a:solidFill>
                <a:latin typeface="Courier New" panose="02070309020205020404" pitchFamily="49" charset="0"/>
              </a:rPr>
            </a:br>
            <a:endParaRPr lang="en-US" sz="1200" dirty="0">
              <a:solidFill>
                <a:srgbClr val="000000"/>
              </a:solidFill>
              <a:latin typeface="Courier New" panose="02070309020205020404" pitchFamily="49" charset="0"/>
            </a:endParaRPr>
          </a:p>
          <a:p>
            <a:r>
              <a:rPr lang="en-US" sz="1200" dirty="0" err="1">
                <a:solidFill>
                  <a:srgbClr val="000000"/>
                </a:solidFill>
                <a:latin typeface="Courier New" panose="02070309020205020404" pitchFamily="49" charset="0"/>
              </a:rPr>
              <a:t>SoundCipher</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sc</a:t>
            </a:r>
            <a:r>
              <a:rPr lang="en-US" sz="1200" dirty="0">
                <a:solidFill>
                  <a:srgbClr val="000000"/>
                </a:solidFill>
                <a:latin typeface="Courier New" panose="02070309020205020404" pitchFamily="49" charset="0"/>
              </a:rPr>
              <a:t> = </a:t>
            </a:r>
            <a:r>
              <a:rPr lang="en-US" sz="1200" dirty="0">
                <a:solidFill>
                  <a:srgbClr val="D2690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SoundCipher</a:t>
            </a:r>
            <a:r>
              <a:rPr lang="en-US" sz="1200" dirty="0">
                <a:solidFill>
                  <a:srgbClr val="000000"/>
                </a:solidFill>
                <a:latin typeface="Courier New" panose="02070309020205020404" pitchFamily="49" charset="0"/>
              </a:rPr>
              <a:t>(</a:t>
            </a:r>
            <a:r>
              <a:rPr lang="en-US" sz="1200" dirty="0">
                <a:solidFill>
                  <a:srgbClr val="D26900"/>
                </a:solidFill>
                <a:latin typeface="Courier New" panose="02070309020205020404" pitchFamily="49" charset="0"/>
              </a:rPr>
              <a:t>this</a:t>
            </a:r>
            <a:r>
              <a:rPr lang="en-US" sz="1200" dirty="0">
                <a:solidFill>
                  <a:srgbClr val="000000"/>
                </a:solidFill>
                <a:latin typeface="Courier New" panose="02070309020205020404" pitchFamily="49" charset="0"/>
              </a:rPr>
              <a:t>);</a:t>
            </a:r>
          </a:p>
          <a:p>
            <a:r>
              <a:rPr lang="en-US" sz="1200" dirty="0" err="1">
                <a:solidFill>
                  <a:srgbClr val="000000"/>
                </a:solidFill>
                <a:latin typeface="Courier New" panose="02070309020205020404" pitchFamily="49" charset="0"/>
              </a:rPr>
              <a:t>SoundCipher</a:t>
            </a:r>
            <a:r>
              <a:rPr lang="en-US" sz="1200" dirty="0">
                <a:solidFill>
                  <a:srgbClr val="000000"/>
                </a:solidFill>
                <a:latin typeface="Courier New" panose="02070309020205020404" pitchFamily="49" charset="0"/>
              </a:rPr>
              <a:t> sc2 = </a:t>
            </a:r>
            <a:r>
              <a:rPr lang="en-US" sz="1200" dirty="0">
                <a:solidFill>
                  <a:srgbClr val="D2690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SoundCipher</a:t>
            </a:r>
            <a:r>
              <a:rPr lang="en-US" sz="1200" dirty="0">
                <a:solidFill>
                  <a:srgbClr val="000000"/>
                </a:solidFill>
                <a:latin typeface="Courier New" panose="02070309020205020404" pitchFamily="49" charset="0"/>
              </a:rPr>
              <a:t>(</a:t>
            </a:r>
            <a:r>
              <a:rPr lang="en-US" sz="1200" dirty="0">
                <a:solidFill>
                  <a:srgbClr val="D26900"/>
                </a:solidFill>
                <a:latin typeface="Courier New" panose="02070309020205020404" pitchFamily="49" charset="0"/>
              </a:rPr>
              <a:t>this</a:t>
            </a:r>
            <a:r>
              <a:rPr lang="en-US" sz="1200" dirty="0">
                <a:solidFill>
                  <a:srgbClr val="000000"/>
                </a:solidFill>
                <a:latin typeface="Courier New" panose="02070309020205020404" pitchFamily="49" charset="0"/>
              </a:rPr>
              <a:t>);</a:t>
            </a:r>
          </a:p>
          <a:p>
            <a:r>
              <a:rPr lang="en-US" sz="1200" dirty="0" err="1">
                <a:solidFill>
                  <a:srgbClr val="000000"/>
                </a:solidFill>
                <a:latin typeface="Courier New" panose="02070309020205020404" pitchFamily="49" charset="0"/>
              </a:rPr>
              <a:t>SoundCipher</a:t>
            </a:r>
            <a:r>
              <a:rPr lang="en-US" sz="1200" dirty="0">
                <a:solidFill>
                  <a:srgbClr val="000000"/>
                </a:solidFill>
                <a:latin typeface="Courier New" panose="02070309020205020404" pitchFamily="49" charset="0"/>
              </a:rPr>
              <a:t> sc3 = </a:t>
            </a:r>
            <a:r>
              <a:rPr lang="en-US" sz="1200" dirty="0">
                <a:solidFill>
                  <a:srgbClr val="D2690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SoundCipher</a:t>
            </a:r>
            <a:r>
              <a:rPr lang="en-US" sz="1200" dirty="0">
                <a:solidFill>
                  <a:srgbClr val="000000"/>
                </a:solidFill>
                <a:latin typeface="Courier New" panose="02070309020205020404" pitchFamily="49" charset="0"/>
              </a:rPr>
              <a:t>(</a:t>
            </a:r>
            <a:r>
              <a:rPr lang="en-US" sz="1200" dirty="0">
                <a:solidFill>
                  <a:srgbClr val="D26900"/>
                </a:solidFill>
                <a:latin typeface="Courier New" panose="02070309020205020404" pitchFamily="49" charset="0"/>
              </a:rPr>
              <a:t>this</a:t>
            </a:r>
            <a:r>
              <a:rPr lang="en-US" sz="1200" dirty="0">
                <a:solidFill>
                  <a:srgbClr val="000000"/>
                </a:solidFill>
                <a:latin typeface="Courier New" panose="02070309020205020404" pitchFamily="49" charset="0"/>
              </a:rPr>
              <a:t>);</a:t>
            </a:r>
          </a:p>
          <a:p>
            <a:r>
              <a:rPr lang="en-US" sz="1200" dirty="0">
                <a:solidFill>
                  <a:srgbClr val="D26900"/>
                </a:solidFill>
                <a:latin typeface="Courier New" panose="02070309020205020404" pitchFamily="49" charset="0"/>
              </a:rPr>
              <a:t>float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pitchSet</a:t>
            </a:r>
            <a:r>
              <a:rPr lang="en-US" sz="1200" dirty="0">
                <a:solidFill>
                  <a:srgbClr val="000000"/>
                </a:solidFill>
                <a:latin typeface="Courier New" panose="02070309020205020404" pitchFamily="49" charset="0"/>
              </a:rPr>
              <a:t> = {57, 60, 60, 60, 62, 64, 67, 67, 69, 72, 72, 72, 74, 76, 79};</a:t>
            </a:r>
          </a:p>
          <a:p>
            <a:r>
              <a:rPr lang="en-US" sz="1200" dirty="0">
                <a:solidFill>
                  <a:srgbClr val="D26900"/>
                </a:solidFill>
                <a:latin typeface="Courier New" panose="02070309020205020404" pitchFamily="49" charset="0"/>
              </a:rPr>
              <a:t>float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setSize</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pitchSet.length</a:t>
            </a:r>
            <a:r>
              <a:rPr lang="en-US" sz="1200" dirty="0">
                <a:solidFill>
                  <a:srgbClr val="000000"/>
                </a:solidFill>
                <a:latin typeface="Courier New" panose="02070309020205020404" pitchFamily="49" charset="0"/>
              </a:rPr>
              <a:t>;</a:t>
            </a:r>
          </a:p>
          <a:p>
            <a:r>
              <a:rPr lang="en-US" sz="1200" dirty="0">
                <a:solidFill>
                  <a:srgbClr val="D26900"/>
                </a:solidFill>
                <a:latin typeface="Courier New" panose="02070309020205020404" pitchFamily="49" charset="0"/>
              </a:rPr>
              <a:t>float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keyRoot</a:t>
            </a:r>
            <a:r>
              <a:rPr lang="en-US" sz="1200" dirty="0">
                <a:solidFill>
                  <a:srgbClr val="000000"/>
                </a:solidFill>
                <a:latin typeface="Courier New" panose="02070309020205020404" pitchFamily="49" charset="0"/>
              </a:rPr>
              <a:t> = 0;</a:t>
            </a:r>
          </a:p>
          <a:p>
            <a:r>
              <a:rPr lang="en-US" sz="1200" dirty="0">
                <a:solidFill>
                  <a:srgbClr val="D26900"/>
                </a:solidFill>
                <a:latin typeface="Courier New" panose="02070309020205020404" pitchFamily="49" charset="0"/>
              </a:rPr>
              <a:t>float</a:t>
            </a:r>
            <a:r>
              <a:rPr lang="en-US" sz="1200" dirty="0">
                <a:solidFill>
                  <a:srgbClr val="000000"/>
                </a:solidFill>
                <a:latin typeface="Courier New" panose="02070309020205020404" pitchFamily="49" charset="0"/>
              </a:rPr>
              <a:t> density = 0.8;</a:t>
            </a:r>
          </a:p>
          <a:p>
            <a:r>
              <a:rPr lang="en-US" sz="1200" dirty="0">
                <a:solidFill>
                  <a:srgbClr val="000000"/>
                </a:solidFill>
                <a:latin typeface="Courier New" panose="02070309020205020404" pitchFamily="49" charset="0"/>
              </a:rPr>
              <a:t/>
            </a:r>
            <a:br>
              <a:rPr lang="en-US" sz="1200" dirty="0">
                <a:solidFill>
                  <a:srgbClr val="000000"/>
                </a:solidFill>
                <a:latin typeface="Courier New" panose="02070309020205020404" pitchFamily="49" charset="0"/>
              </a:rPr>
            </a:br>
            <a:endParaRPr lang="en-US" sz="1200" dirty="0">
              <a:solidFill>
                <a:srgbClr val="000000"/>
              </a:solidFill>
              <a:latin typeface="Courier New" panose="02070309020205020404" pitchFamily="49" charset="0"/>
            </a:endParaRPr>
          </a:p>
          <a:p>
            <a:r>
              <a:rPr lang="en-US" sz="1200" dirty="0">
                <a:solidFill>
                  <a:srgbClr val="D26900"/>
                </a:solidFill>
                <a:latin typeface="Courier New" panose="02070309020205020404" pitchFamily="49" charset="0"/>
              </a:rPr>
              <a:t>void</a:t>
            </a:r>
            <a:r>
              <a:rPr lang="en-US" sz="1200" dirty="0">
                <a:solidFill>
                  <a:srgbClr val="000000"/>
                </a:solidFill>
                <a:latin typeface="Courier New" panose="02070309020205020404" pitchFamily="49" charset="0"/>
              </a:rPr>
              <a:t> </a:t>
            </a:r>
            <a:r>
              <a:rPr lang="en-US" sz="1200" dirty="0">
                <a:solidFill>
                  <a:srgbClr val="D26900"/>
                </a:solidFill>
                <a:latin typeface="Courier New" panose="02070309020205020404" pitchFamily="49" charset="0"/>
              </a:rPr>
              <a:t>setup</a:t>
            </a:r>
            <a:r>
              <a:rPr lang="en-US" sz="1200" dirty="0">
                <a:solidFill>
                  <a:srgbClr val="000000"/>
                </a:solidFill>
                <a:latin typeface="Courier New" panose="02070309020205020404" pitchFamily="49" charset="0"/>
              </a:rPr>
              <a:t>() {</a:t>
            </a:r>
            <a:endParaRPr lang="en-US" sz="1200" dirty="0">
              <a:solidFill>
                <a:srgbClr val="D269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err="1">
                <a:solidFill>
                  <a:srgbClr val="3E6CDA"/>
                </a:solidFill>
                <a:latin typeface="Courier New" panose="02070309020205020404" pitchFamily="49" charset="0"/>
              </a:rPr>
              <a:t>frameRate</a:t>
            </a:r>
            <a:r>
              <a:rPr lang="en-US" sz="1200" dirty="0">
                <a:solidFill>
                  <a:srgbClr val="000000"/>
                </a:solidFill>
                <a:latin typeface="Courier New" panose="02070309020205020404" pitchFamily="49" charset="0"/>
              </a:rPr>
              <a:t>(8);</a:t>
            </a:r>
            <a:endParaRPr lang="en-US" sz="1200" dirty="0">
              <a:solidFill>
                <a:srgbClr val="3E6CDA"/>
              </a:solidFill>
              <a:latin typeface="Courier New" panose="02070309020205020404" pitchFamily="49" charset="0"/>
            </a:endParaRPr>
          </a:p>
          <a:p>
            <a:r>
              <a:rPr lang="en-US" sz="1200" dirty="0">
                <a:solidFill>
                  <a:srgbClr val="000000"/>
                </a:solidFill>
                <a:latin typeface="Courier New" panose="02070309020205020404" pitchFamily="49" charset="0"/>
              </a:rPr>
              <a:t>  sc3.instrument(49);</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r>
            <a:br>
              <a:rPr lang="en-US" sz="1200" dirty="0">
                <a:solidFill>
                  <a:srgbClr val="000000"/>
                </a:solidFill>
                <a:latin typeface="Courier New" panose="02070309020205020404" pitchFamily="49" charset="0"/>
              </a:rPr>
            </a:br>
            <a:endParaRPr lang="en-US" sz="1200" dirty="0">
              <a:solidFill>
                <a:srgbClr val="000000"/>
              </a:solidFill>
              <a:latin typeface="Courier New" panose="02070309020205020404" pitchFamily="49" charset="0"/>
            </a:endParaRPr>
          </a:p>
          <a:p>
            <a:r>
              <a:rPr lang="en-US" sz="1200" dirty="0">
                <a:solidFill>
                  <a:srgbClr val="D26900"/>
                </a:solidFill>
                <a:latin typeface="Courier New" panose="02070309020205020404" pitchFamily="49" charset="0"/>
              </a:rPr>
              <a:t>void</a:t>
            </a:r>
            <a:r>
              <a:rPr lang="en-US" sz="1200" dirty="0">
                <a:solidFill>
                  <a:srgbClr val="000000"/>
                </a:solidFill>
                <a:latin typeface="Courier New" panose="02070309020205020404" pitchFamily="49" charset="0"/>
              </a:rPr>
              <a:t> </a:t>
            </a:r>
            <a:r>
              <a:rPr lang="en-US" sz="1200" dirty="0">
                <a:solidFill>
                  <a:srgbClr val="D26900"/>
                </a:solidFill>
                <a:latin typeface="Courier New" panose="02070309020205020404" pitchFamily="49" charset="0"/>
              </a:rPr>
              <a:t>draw</a:t>
            </a:r>
            <a:r>
              <a:rPr lang="en-US" sz="1200" dirty="0">
                <a:solidFill>
                  <a:srgbClr val="000000"/>
                </a:solidFill>
                <a:latin typeface="Courier New" panose="02070309020205020404" pitchFamily="49" charset="0"/>
              </a:rPr>
              <a:t>() {</a:t>
            </a:r>
            <a:endParaRPr lang="en-US" sz="1200" dirty="0">
              <a:solidFill>
                <a:srgbClr val="D269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a:solidFill>
                  <a:srgbClr val="D26900"/>
                </a:solidFill>
                <a:latin typeface="Courier New" panose="02070309020205020404" pitchFamily="49" charset="0"/>
              </a:rPr>
              <a:t>if</a:t>
            </a:r>
            <a:r>
              <a:rPr lang="en-US" sz="1200" dirty="0">
                <a:solidFill>
                  <a:srgbClr val="000000"/>
                </a:solidFill>
                <a:latin typeface="Courier New" panose="02070309020205020404" pitchFamily="49" charset="0"/>
              </a:rPr>
              <a:t> (</a:t>
            </a:r>
            <a:r>
              <a:rPr lang="en-US" sz="1200" dirty="0">
                <a:solidFill>
                  <a:srgbClr val="D26900"/>
                </a:solidFill>
                <a:latin typeface="Courier New" panose="02070309020205020404" pitchFamily="49" charset="0"/>
              </a:rPr>
              <a:t>random</a:t>
            </a:r>
            <a:r>
              <a:rPr lang="en-US" sz="1200" dirty="0">
                <a:solidFill>
                  <a:srgbClr val="000000"/>
                </a:solidFill>
                <a:latin typeface="Courier New" panose="02070309020205020404" pitchFamily="49" charset="0"/>
              </a:rPr>
              <a:t>(1) &lt; density)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sc.playNote</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pitchSet</a:t>
            </a:r>
            <a:r>
              <a:rPr lang="en-US" sz="1200" dirty="0">
                <a:solidFill>
                  <a:srgbClr val="000000"/>
                </a:solidFill>
                <a:latin typeface="Courier New" panose="02070309020205020404" pitchFamily="49" charset="0"/>
              </a:rPr>
              <a:t>[(</a:t>
            </a:r>
            <a:r>
              <a:rPr lang="en-US" sz="1200" dirty="0" err="1">
                <a:solidFill>
                  <a:srgbClr val="D26900"/>
                </a:solidFill>
                <a:latin typeface="Courier New" panose="02070309020205020404" pitchFamily="49" charset="0"/>
              </a:rPr>
              <a:t>int</a:t>
            </a:r>
            <a:r>
              <a:rPr lang="en-US" sz="1200" dirty="0">
                <a:solidFill>
                  <a:srgbClr val="000000"/>
                </a:solidFill>
                <a:latin typeface="Courier New" panose="02070309020205020404" pitchFamily="49" charset="0"/>
              </a:rPr>
              <a:t>)</a:t>
            </a:r>
            <a:r>
              <a:rPr lang="en-US" sz="1200" dirty="0">
                <a:solidFill>
                  <a:srgbClr val="D26900"/>
                </a:solidFill>
                <a:latin typeface="Courier New" panose="02070309020205020404" pitchFamily="49" charset="0"/>
              </a:rPr>
              <a:t>random</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setSize</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keyRoot</a:t>
            </a:r>
            <a:r>
              <a:rPr lang="en-US" sz="1200" dirty="0">
                <a:solidFill>
                  <a:srgbClr val="000000"/>
                </a:solidFill>
                <a:latin typeface="Courier New" panose="02070309020205020404" pitchFamily="49" charset="0"/>
              </a:rPr>
              <a:t>, </a:t>
            </a:r>
            <a:r>
              <a:rPr lang="en-US" sz="1200" dirty="0">
                <a:solidFill>
                  <a:srgbClr val="D26900"/>
                </a:solidFill>
                <a:latin typeface="Courier New" panose="02070309020205020404" pitchFamily="49" charset="0"/>
              </a:rPr>
              <a:t>random</a:t>
            </a:r>
            <a:r>
              <a:rPr lang="en-US" sz="1200" dirty="0">
                <a:solidFill>
                  <a:srgbClr val="000000"/>
                </a:solidFill>
                <a:latin typeface="Courier New" panose="02070309020205020404" pitchFamily="49" charset="0"/>
              </a:rPr>
              <a:t>(90)+30, </a:t>
            </a:r>
            <a:r>
              <a:rPr lang="en-US" sz="1200" dirty="0">
                <a:solidFill>
                  <a:srgbClr val="D26900"/>
                </a:solidFill>
                <a:latin typeface="Courier New" panose="02070309020205020404" pitchFamily="49" charset="0"/>
              </a:rPr>
              <a:t>random</a:t>
            </a:r>
            <a:r>
              <a:rPr lang="en-US" sz="1200" dirty="0">
                <a:solidFill>
                  <a:srgbClr val="000000"/>
                </a:solidFill>
                <a:latin typeface="Courier New" panose="02070309020205020404" pitchFamily="49" charset="0"/>
              </a:rPr>
              <a:t>(20)/10 + 0.2);</a:t>
            </a:r>
          </a:p>
          <a:p>
            <a:r>
              <a:rPr lang="en-US" sz="1200" dirty="0">
                <a:solidFill>
                  <a:srgbClr val="000000"/>
                </a:solidFill>
                <a:latin typeface="Courier New" panose="02070309020205020404" pitchFamily="49" charset="0"/>
              </a:rPr>
              <a:t>    </a:t>
            </a:r>
            <a:r>
              <a:rPr lang="en-US" sz="1200" dirty="0">
                <a:solidFill>
                  <a:srgbClr val="D26900"/>
                </a:solidFill>
                <a:latin typeface="Courier New" panose="02070309020205020404" pitchFamily="49" charset="0"/>
              </a:rPr>
              <a:t>fill</a:t>
            </a:r>
            <a:r>
              <a:rPr lang="en-US" sz="1200" dirty="0">
                <a:solidFill>
                  <a:srgbClr val="000000"/>
                </a:solidFill>
                <a:latin typeface="Courier New" panose="02070309020205020404" pitchFamily="49" charset="0"/>
              </a:rPr>
              <a:t>(</a:t>
            </a:r>
            <a:r>
              <a:rPr lang="en-US" sz="1200" dirty="0">
                <a:solidFill>
                  <a:srgbClr val="D26900"/>
                </a:solidFill>
                <a:latin typeface="Courier New" panose="02070309020205020404" pitchFamily="49" charset="0"/>
              </a:rPr>
              <a:t>color</a:t>
            </a:r>
            <a:r>
              <a:rPr lang="en-US" sz="1200" dirty="0">
                <a:solidFill>
                  <a:srgbClr val="000000"/>
                </a:solidFill>
                <a:latin typeface="Courier New" panose="02070309020205020404" pitchFamily="49" charset="0"/>
              </a:rPr>
              <a:t>(</a:t>
            </a:r>
            <a:r>
              <a:rPr lang="en-US" sz="1200" dirty="0">
                <a:solidFill>
                  <a:srgbClr val="D26900"/>
                </a:solidFill>
                <a:latin typeface="Courier New" panose="02070309020205020404" pitchFamily="49" charset="0"/>
              </a:rPr>
              <a:t>random</a:t>
            </a:r>
            <a:r>
              <a:rPr lang="en-US" sz="1200" dirty="0">
                <a:solidFill>
                  <a:srgbClr val="000000"/>
                </a:solidFill>
                <a:latin typeface="Courier New" panose="02070309020205020404" pitchFamily="49" charset="0"/>
              </a:rPr>
              <a:t>(256), </a:t>
            </a:r>
            <a:r>
              <a:rPr lang="en-US" sz="1200" dirty="0">
                <a:solidFill>
                  <a:srgbClr val="D26900"/>
                </a:solidFill>
                <a:latin typeface="Courier New" panose="02070309020205020404" pitchFamily="49" charset="0"/>
              </a:rPr>
              <a:t>random</a:t>
            </a:r>
            <a:r>
              <a:rPr lang="en-US" sz="1200" dirty="0">
                <a:solidFill>
                  <a:srgbClr val="000000"/>
                </a:solidFill>
                <a:latin typeface="Courier New" panose="02070309020205020404" pitchFamily="49" charset="0"/>
              </a:rPr>
              <a:t> (256), </a:t>
            </a:r>
            <a:r>
              <a:rPr lang="en-US" sz="1200" dirty="0">
                <a:solidFill>
                  <a:srgbClr val="D26900"/>
                </a:solidFill>
                <a:latin typeface="Courier New" panose="02070309020205020404" pitchFamily="49" charset="0"/>
              </a:rPr>
              <a:t>random</a:t>
            </a:r>
            <a:r>
              <a:rPr lang="en-US" sz="1200" dirty="0">
                <a:solidFill>
                  <a:srgbClr val="000000"/>
                </a:solidFill>
                <a:latin typeface="Courier New" panose="02070309020205020404" pitchFamily="49" charset="0"/>
              </a:rPr>
              <a:t>(256)));</a:t>
            </a:r>
          </a:p>
          <a:p>
            <a:r>
              <a:rPr lang="en-US" sz="1200" dirty="0">
                <a:solidFill>
                  <a:srgbClr val="000000"/>
                </a:solidFill>
                <a:latin typeface="Courier New" panose="02070309020205020404" pitchFamily="49" charset="0"/>
              </a:rPr>
              <a:t>    </a:t>
            </a:r>
            <a:r>
              <a:rPr lang="en-US" sz="1200" dirty="0" err="1">
                <a:solidFill>
                  <a:srgbClr val="D26900"/>
                </a:solidFill>
                <a:latin typeface="Courier New" panose="02070309020205020404" pitchFamily="49" charset="0"/>
              </a:rPr>
              <a:t>rect</a:t>
            </a:r>
            <a:r>
              <a:rPr lang="en-US" sz="1200" dirty="0">
                <a:solidFill>
                  <a:srgbClr val="000000"/>
                </a:solidFill>
                <a:latin typeface="Courier New" panose="02070309020205020404" pitchFamily="49" charset="0"/>
              </a:rPr>
              <a:t>(</a:t>
            </a:r>
            <a:r>
              <a:rPr lang="en-US" sz="1200" dirty="0">
                <a:solidFill>
                  <a:srgbClr val="D26900"/>
                </a:solidFill>
                <a:latin typeface="Courier New" panose="02070309020205020404" pitchFamily="49" charset="0"/>
              </a:rPr>
              <a:t>random</a:t>
            </a:r>
            <a:r>
              <a:rPr lang="en-US" sz="1200" dirty="0">
                <a:solidFill>
                  <a:srgbClr val="000000"/>
                </a:solidFill>
                <a:latin typeface="Courier New" panose="02070309020205020404" pitchFamily="49" charset="0"/>
              </a:rPr>
              <a:t>(100), </a:t>
            </a:r>
            <a:r>
              <a:rPr lang="en-US" sz="1200" dirty="0">
                <a:solidFill>
                  <a:srgbClr val="D26900"/>
                </a:solidFill>
                <a:latin typeface="Courier New" panose="02070309020205020404" pitchFamily="49" charset="0"/>
              </a:rPr>
              <a:t>random</a:t>
            </a:r>
            <a:r>
              <a:rPr lang="en-US" sz="1200" dirty="0">
                <a:solidFill>
                  <a:srgbClr val="000000"/>
                </a:solidFill>
                <a:latin typeface="Courier New" panose="02070309020205020404" pitchFamily="49" charset="0"/>
              </a:rPr>
              <a:t>(100), </a:t>
            </a:r>
            <a:r>
              <a:rPr lang="en-US" sz="1200" dirty="0">
                <a:solidFill>
                  <a:srgbClr val="D26900"/>
                </a:solidFill>
                <a:latin typeface="Courier New" panose="02070309020205020404" pitchFamily="49" charset="0"/>
              </a:rPr>
              <a:t>random</a:t>
            </a:r>
            <a:r>
              <a:rPr lang="en-US" sz="1200" dirty="0">
                <a:solidFill>
                  <a:srgbClr val="000000"/>
                </a:solidFill>
                <a:latin typeface="Courier New" panose="02070309020205020404" pitchFamily="49" charset="0"/>
              </a:rPr>
              <a:t>(40), </a:t>
            </a:r>
            <a:r>
              <a:rPr lang="en-US" sz="1200" dirty="0">
                <a:solidFill>
                  <a:srgbClr val="D26900"/>
                </a:solidFill>
                <a:latin typeface="Courier New" panose="02070309020205020404" pitchFamily="49" charset="0"/>
              </a:rPr>
              <a:t>random</a:t>
            </a:r>
            <a:r>
              <a:rPr lang="en-US" sz="1200" dirty="0">
                <a:solidFill>
                  <a:srgbClr val="000000"/>
                </a:solidFill>
                <a:latin typeface="Courier New" panose="02070309020205020404" pitchFamily="49" charset="0"/>
              </a:rPr>
              <a:t>(40));</a:t>
            </a:r>
          </a:p>
          <a:p>
            <a:r>
              <a:rPr lang="en-US" sz="1200" dirty="0">
                <a:solidFill>
                  <a:srgbClr val="000000"/>
                </a:solidFill>
                <a:latin typeface="Courier New" panose="02070309020205020404" pitchFamily="49" charset="0"/>
              </a:rPr>
              <a:t>  }                                                                                                                                                      </a:t>
            </a:r>
          </a:p>
          <a:p>
            <a:r>
              <a:rPr lang="en-US" sz="1200" dirty="0">
                <a:solidFill>
                  <a:srgbClr val="000000"/>
                </a:solidFill>
                <a:latin typeface="Courier New" panose="02070309020205020404" pitchFamily="49" charset="0"/>
              </a:rPr>
              <a:t>  </a:t>
            </a:r>
            <a:r>
              <a:rPr lang="en-US" sz="1200" dirty="0">
                <a:solidFill>
                  <a:srgbClr val="D26900"/>
                </a:solidFill>
                <a:latin typeface="Courier New" panose="02070309020205020404" pitchFamily="49" charset="0"/>
              </a:rPr>
              <a:t>if</a:t>
            </a:r>
            <a:r>
              <a:rPr lang="en-US" sz="1200" dirty="0">
                <a:solidFill>
                  <a:srgbClr val="000000"/>
                </a:solidFill>
                <a:latin typeface="Courier New" panose="02070309020205020404" pitchFamily="49" charset="0"/>
              </a:rPr>
              <a:t> (</a:t>
            </a:r>
            <a:r>
              <a:rPr lang="en-US" sz="1200" dirty="0">
                <a:solidFill>
                  <a:srgbClr val="3E6CDA"/>
                </a:solidFill>
                <a:latin typeface="Courier New" panose="02070309020205020404" pitchFamily="49" charset="0"/>
              </a:rPr>
              <a:t>frameCount</a:t>
            </a:r>
            <a:r>
              <a:rPr lang="en-US" sz="1200" dirty="0">
                <a:solidFill>
                  <a:srgbClr val="000000"/>
                </a:solidFill>
                <a:latin typeface="Courier New" panose="02070309020205020404" pitchFamily="49" charset="0"/>
              </a:rPr>
              <a:t>%32 == 0)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keyRoot</a:t>
            </a:r>
            <a:r>
              <a:rPr lang="en-US" sz="1200" dirty="0">
                <a:solidFill>
                  <a:srgbClr val="000000"/>
                </a:solidFill>
                <a:latin typeface="Courier New" panose="02070309020205020404" pitchFamily="49" charset="0"/>
              </a:rPr>
              <a:t> = (</a:t>
            </a:r>
            <a:r>
              <a:rPr lang="en-US" sz="1200" dirty="0">
                <a:solidFill>
                  <a:srgbClr val="D26900"/>
                </a:solidFill>
                <a:latin typeface="Courier New" panose="02070309020205020404" pitchFamily="49" charset="0"/>
              </a:rPr>
              <a:t>random</a:t>
            </a:r>
            <a:r>
              <a:rPr lang="en-US" sz="1200" dirty="0">
                <a:solidFill>
                  <a:srgbClr val="000000"/>
                </a:solidFill>
                <a:latin typeface="Courier New" panose="02070309020205020404" pitchFamily="49" charset="0"/>
              </a:rPr>
              <a:t>(4)-2)*2;</a:t>
            </a:r>
          </a:p>
          <a:p>
            <a:r>
              <a:rPr lang="en-US" sz="1200" dirty="0">
                <a:solidFill>
                  <a:srgbClr val="000000"/>
                </a:solidFill>
                <a:latin typeface="Courier New" panose="02070309020205020404" pitchFamily="49" charset="0"/>
              </a:rPr>
              <a:t>    density = </a:t>
            </a:r>
            <a:r>
              <a:rPr lang="en-US" sz="1200" dirty="0">
                <a:solidFill>
                  <a:srgbClr val="D26900"/>
                </a:solidFill>
                <a:latin typeface="Courier New" panose="02070309020205020404" pitchFamily="49" charset="0"/>
              </a:rPr>
              <a:t>random</a:t>
            </a:r>
            <a:r>
              <a:rPr lang="en-US" sz="1200" dirty="0">
                <a:solidFill>
                  <a:srgbClr val="000000"/>
                </a:solidFill>
                <a:latin typeface="Courier New" panose="02070309020205020404" pitchFamily="49" charset="0"/>
              </a:rPr>
              <a:t>(7) / 10 + 0.3;</a:t>
            </a:r>
          </a:p>
          <a:p>
            <a:r>
              <a:rPr lang="en-US" sz="1200" dirty="0">
                <a:solidFill>
                  <a:srgbClr val="000000"/>
                </a:solidFill>
                <a:latin typeface="Courier New" panose="02070309020205020404" pitchFamily="49" charset="0"/>
              </a:rPr>
              <a:t>    sc2.playNote(36+keyRoot, </a:t>
            </a:r>
            <a:r>
              <a:rPr lang="en-US" sz="1200" dirty="0">
                <a:solidFill>
                  <a:srgbClr val="D26900"/>
                </a:solidFill>
                <a:latin typeface="Courier New" panose="02070309020205020404" pitchFamily="49" charset="0"/>
              </a:rPr>
              <a:t>random</a:t>
            </a:r>
            <a:r>
              <a:rPr lang="en-US" sz="1200" dirty="0">
                <a:solidFill>
                  <a:srgbClr val="000000"/>
                </a:solidFill>
                <a:latin typeface="Courier New" panose="02070309020205020404" pitchFamily="49" charset="0"/>
              </a:rPr>
              <a:t>(40) + 70, 8.0);</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D26900"/>
                </a:solidFill>
                <a:latin typeface="Courier New" panose="02070309020205020404" pitchFamily="49" charset="0"/>
              </a:rPr>
              <a:t>if</a:t>
            </a:r>
            <a:r>
              <a:rPr lang="en-US" sz="1200" dirty="0">
                <a:solidFill>
                  <a:srgbClr val="000000"/>
                </a:solidFill>
                <a:latin typeface="Courier New" panose="02070309020205020404" pitchFamily="49" charset="0"/>
              </a:rPr>
              <a:t> (</a:t>
            </a:r>
            <a:r>
              <a:rPr lang="en-US" sz="1200" dirty="0">
                <a:solidFill>
                  <a:srgbClr val="3E6CDA"/>
                </a:solidFill>
                <a:latin typeface="Courier New" panose="02070309020205020404" pitchFamily="49" charset="0"/>
              </a:rPr>
              <a:t>frameCount</a:t>
            </a:r>
            <a:r>
              <a:rPr lang="en-US" sz="1200" dirty="0">
                <a:solidFill>
                  <a:srgbClr val="000000"/>
                </a:solidFill>
                <a:latin typeface="Courier New" panose="02070309020205020404" pitchFamily="49" charset="0"/>
              </a:rPr>
              <a:t>%16 == 0) {</a:t>
            </a:r>
          </a:p>
          <a:p>
            <a:r>
              <a:rPr lang="en-US" sz="1200" dirty="0">
                <a:solidFill>
                  <a:srgbClr val="000000"/>
                </a:solidFill>
                <a:latin typeface="Courier New" panose="02070309020205020404" pitchFamily="49" charset="0"/>
              </a:rPr>
              <a:t>    </a:t>
            </a:r>
            <a:r>
              <a:rPr lang="en-US" sz="1200" dirty="0">
                <a:solidFill>
                  <a:srgbClr val="D26900"/>
                </a:solidFill>
                <a:latin typeface="Courier New" panose="02070309020205020404" pitchFamily="49" charset="0"/>
              </a:rPr>
              <a:t>float</a:t>
            </a:r>
            <a:r>
              <a:rPr lang="en-US" sz="1200" dirty="0">
                <a:solidFill>
                  <a:srgbClr val="000000"/>
                </a:solidFill>
                <a:latin typeface="Courier New" panose="02070309020205020404" pitchFamily="49" charset="0"/>
              </a:rPr>
              <a:t>[] pitches = {</a:t>
            </a:r>
            <a:r>
              <a:rPr lang="en-US" sz="1200" dirty="0" err="1">
                <a:solidFill>
                  <a:srgbClr val="000000"/>
                </a:solidFill>
                <a:latin typeface="Courier New" panose="02070309020205020404" pitchFamily="49" charset="0"/>
              </a:rPr>
              <a:t>pitchSet</a:t>
            </a:r>
            <a:r>
              <a:rPr lang="en-US" sz="1200" dirty="0">
                <a:solidFill>
                  <a:srgbClr val="000000"/>
                </a:solidFill>
                <a:latin typeface="Courier New" panose="02070309020205020404" pitchFamily="49" charset="0"/>
              </a:rPr>
              <a:t>[(</a:t>
            </a:r>
            <a:r>
              <a:rPr lang="en-US" sz="1200" dirty="0" err="1">
                <a:solidFill>
                  <a:srgbClr val="D26900"/>
                </a:solidFill>
                <a:latin typeface="Courier New" panose="02070309020205020404" pitchFamily="49" charset="0"/>
              </a:rPr>
              <a:t>int</a:t>
            </a:r>
            <a:r>
              <a:rPr lang="en-US" sz="1200" dirty="0">
                <a:solidFill>
                  <a:srgbClr val="000000"/>
                </a:solidFill>
                <a:latin typeface="Courier New" panose="02070309020205020404" pitchFamily="49" charset="0"/>
              </a:rPr>
              <a:t>)</a:t>
            </a:r>
            <a:r>
              <a:rPr lang="en-US" sz="1200" dirty="0">
                <a:solidFill>
                  <a:srgbClr val="D26900"/>
                </a:solidFill>
                <a:latin typeface="Courier New" panose="02070309020205020404" pitchFamily="49" charset="0"/>
              </a:rPr>
              <a:t>random</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setSize</a:t>
            </a:r>
            <a:r>
              <a:rPr lang="en-US" sz="1200" dirty="0">
                <a:solidFill>
                  <a:srgbClr val="000000"/>
                </a:solidFill>
                <a:latin typeface="Courier New" panose="02070309020205020404" pitchFamily="49" charset="0"/>
              </a:rPr>
              <a:t>)]+keyRoot-12, </a:t>
            </a:r>
            <a:r>
              <a:rPr lang="en-US" sz="1200" dirty="0" err="1">
                <a:solidFill>
                  <a:srgbClr val="000000"/>
                </a:solidFill>
                <a:latin typeface="Courier New" panose="02070309020205020404" pitchFamily="49" charset="0"/>
              </a:rPr>
              <a:t>pitchSet</a:t>
            </a:r>
            <a:r>
              <a:rPr lang="en-US" sz="1200" dirty="0">
                <a:solidFill>
                  <a:srgbClr val="000000"/>
                </a:solidFill>
                <a:latin typeface="Courier New" panose="02070309020205020404" pitchFamily="49" charset="0"/>
              </a:rPr>
              <a:t>[(</a:t>
            </a:r>
            <a:r>
              <a:rPr lang="en-US" sz="1200" dirty="0" err="1">
                <a:solidFill>
                  <a:srgbClr val="D26900"/>
                </a:solidFill>
                <a:latin typeface="Courier New" panose="02070309020205020404" pitchFamily="49" charset="0"/>
              </a:rPr>
              <a:t>int</a:t>
            </a:r>
            <a:r>
              <a:rPr lang="en-US" sz="1200" dirty="0">
                <a:solidFill>
                  <a:srgbClr val="000000"/>
                </a:solidFill>
                <a:latin typeface="Courier New" panose="02070309020205020404" pitchFamily="49" charset="0"/>
              </a:rPr>
              <a:t>)</a:t>
            </a:r>
            <a:r>
              <a:rPr lang="en-US" sz="1200" dirty="0">
                <a:solidFill>
                  <a:srgbClr val="D26900"/>
                </a:solidFill>
                <a:latin typeface="Courier New" panose="02070309020205020404" pitchFamily="49" charset="0"/>
              </a:rPr>
              <a:t>random</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setSize</a:t>
            </a:r>
            <a:r>
              <a:rPr lang="en-US" sz="1200" dirty="0">
                <a:solidFill>
                  <a:srgbClr val="000000"/>
                </a:solidFill>
                <a:latin typeface="Courier New" panose="02070309020205020404" pitchFamily="49" charset="0"/>
              </a:rPr>
              <a:t>)]+keyRoot-12};</a:t>
            </a:r>
          </a:p>
          <a:p>
            <a:r>
              <a:rPr lang="en-US" sz="1200" dirty="0">
                <a:solidFill>
                  <a:srgbClr val="000000"/>
                </a:solidFill>
                <a:latin typeface="Courier New" panose="02070309020205020404" pitchFamily="49" charset="0"/>
              </a:rPr>
              <a:t>    sc3.playChord(pitches, </a:t>
            </a:r>
            <a:r>
              <a:rPr lang="en-US" sz="1200" dirty="0">
                <a:solidFill>
                  <a:srgbClr val="D26900"/>
                </a:solidFill>
                <a:latin typeface="Courier New" panose="02070309020205020404" pitchFamily="49" charset="0"/>
              </a:rPr>
              <a:t>random</a:t>
            </a:r>
            <a:r>
              <a:rPr lang="en-US" sz="1200" dirty="0">
                <a:solidFill>
                  <a:srgbClr val="000000"/>
                </a:solidFill>
                <a:latin typeface="Courier New" panose="02070309020205020404" pitchFamily="49" charset="0"/>
              </a:rPr>
              <a:t>(50)+30, 4.0);</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a:t>
            </a:r>
          </a:p>
          <a:p>
            <a:endParaRPr lang="th-TH" sz="1200" dirty="0"/>
          </a:p>
        </p:txBody>
      </p:sp>
      <p:pic>
        <p:nvPicPr>
          <p:cNvPr id="12" name="รูปภาพ 11"/>
          <p:cNvPicPr>
            <a:picLocks noChangeAspect="1"/>
          </p:cNvPicPr>
          <p:nvPr/>
        </p:nvPicPr>
        <p:blipFill>
          <a:blip r:embed="rId2"/>
          <a:stretch>
            <a:fillRect/>
          </a:stretch>
        </p:blipFill>
        <p:spPr>
          <a:xfrm>
            <a:off x="8594147" y="0"/>
            <a:ext cx="2918994" cy="3297382"/>
          </a:xfrm>
          <a:prstGeom prst="rect">
            <a:avLst/>
          </a:prstGeom>
        </p:spPr>
      </p:pic>
    </p:spTree>
    <p:extLst>
      <p:ext uri="{BB962C8B-B14F-4D97-AF65-F5344CB8AC3E}">
        <p14:creationId xmlns:p14="http://schemas.microsoft.com/office/powerpoint/2010/main" val="2665066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249263" y="675092"/>
            <a:ext cx="11730925" cy="1325563"/>
          </a:xfrm>
        </p:spPr>
        <p:txBody>
          <a:bodyPr>
            <a:normAutofit fontScale="90000"/>
          </a:bodyPr>
          <a:lstStyle/>
          <a:p>
            <a:r>
              <a:rPr lang="en-US" dirty="0"/>
              <a:t>Linking together a linked list. For example, to build a linked list that contains the items "to", "be", and "or", we create a Node for each item</a:t>
            </a:r>
            <a:endParaRPr lang="th-TH" dirty="0"/>
          </a:p>
        </p:txBody>
      </p:sp>
      <p:pic>
        <p:nvPicPr>
          <p:cNvPr id="6" name="รูปภาพ 5"/>
          <p:cNvPicPr>
            <a:picLocks noChangeAspect="1"/>
          </p:cNvPicPr>
          <p:nvPr/>
        </p:nvPicPr>
        <p:blipFill>
          <a:blip r:embed="rId2"/>
          <a:stretch>
            <a:fillRect/>
          </a:stretch>
        </p:blipFill>
        <p:spPr>
          <a:xfrm>
            <a:off x="436778" y="2489738"/>
            <a:ext cx="3724275" cy="2095500"/>
          </a:xfrm>
          <a:prstGeom prst="rect">
            <a:avLst/>
          </a:prstGeom>
        </p:spPr>
      </p:pic>
      <p:pic>
        <p:nvPicPr>
          <p:cNvPr id="7" name="รูปภาพ 6"/>
          <p:cNvPicPr>
            <a:picLocks noChangeAspect="1"/>
          </p:cNvPicPr>
          <p:nvPr/>
        </p:nvPicPr>
        <p:blipFill>
          <a:blip r:embed="rId3"/>
          <a:stretch>
            <a:fillRect/>
          </a:stretch>
        </p:blipFill>
        <p:spPr>
          <a:xfrm>
            <a:off x="3286208" y="4585238"/>
            <a:ext cx="3418020" cy="2089619"/>
          </a:xfrm>
          <a:prstGeom prst="rect">
            <a:avLst/>
          </a:prstGeom>
        </p:spPr>
      </p:pic>
      <p:pic>
        <p:nvPicPr>
          <p:cNvPr id="8" name="รูปภาพ 7"/>
          <p:cNvPicPr>
            <a:picLocks noChangeAspect="1"/>
          </p:cNvPicPr>
          <p:nvPr/>
        </p:nvPicPr>
        <p:blipFill>
          <a:blip r:embed="rId4"/>
          <a:stretch>
            <a:fillRect/>
          </a:stretch>
        </p:blipFill>
        <p:spPr>
          <a:xfrm>
            <a:off x="6291989" y="2489738"/>
            <a:ext cx="5543550" cy="2771775"/>
          </a:xfrm>
          <a:prstGeom prst="rect">
            <a:avLst/>
          </a:prstGeom>
        </p:spPr>
      </p:pic>
    </p:spTree>
    <p:extLst>
      <p:ext uri="{BB962C8B-B14F-4D97-AF65-F5344CB8AC3E}">
        <p14:creationId xmlns:p14="http://schemas.microsoft.com/office/powerpoint/2010/main" val="251945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p:cNvSpPr>
          <p:nvPr>
            <p:ph idx="1"/>
          </p:nvPr>
        </p:nvSpPr>
        <p:spPr>
          <a:xfrm>
            <a:off x="-1" y="0"/>
            <a:ext cx="12026685" cy="2420911"/>
          </a:xfrm>
        </p:spPr>
        <p:txBody>
          <a:bodyPr/>
          <a:lstStyle/>
          <a:p>
            <a:r>
              <a:rPr lang="en-US" dirty="0"/>
              <a:t>Insert. Suppose that you want to insert a new node into a linked list. The easiest place to do so is at the beginning of the list. For example, to insert the string not at the beginning of a given linked list whose first node is first, we save first in a temporary variable </a:t>
            </a:r>
            <a:r>
              <a:rPr lang="en-US" dirty="0" err="1"/>
              <a:t>oldFirst</a:t>
            </a:r>
            <a:r>
              <a:rPr lang="en-US" dirty="0"/>
              <a:t>, assign to first a new Node, and assign its item field to not and its next field to </a:t>
            </a:r>
            <a:r>
              <a:rPr lang="en-US" dirty="0" err="1"/>
              <a:t>oldFirst</a:t>
            </a:r>
            <a:r>
              <a:rPr lang="en-US" dirty="0"/>
              <a:t>.</a:t>
            </a:r>
            <a:endParaRPr lang="th-TH" dirty="0"/>
          </a:p>
        </p:txBody>
      </p:sp>
      <p:pic>
        <p:nvPicPr>
          <p:cNvPr id="4" name="รูปภาพ 3"/>
          <p:cNvPicPr>
            <a:picLocks noChangeAspect="1"/>
          </p:cNvPicPr>
          <p:nvPr/>
        </p:nvPicPr>
        <p:blipFill>
          <a:blip r:embed="rId2"/>
          <a:stretch>
            <a:fillRect/>
          </a:stretch>
        </p:blipFill>
        <p:spPr>
          <a:xfrm>
            <a:off x="220689" y="2162014"/>
            <a:ext cx="4134335" cy="1858128"/>
          </a:xfrm>
          <a:prstGeom prst="rect">
            <a:avLst/>
          </a:prstGeom>
        </p:spPr>
      </p:pic>
      <p:pic>
        <p:nvPicPr>
          <p:cNvPr id="5" name="รูปภาพ 4"/>
          <p:cNvPicPr>
            <a:picLocks noChangeAspect="1"/>
          </p:cNvPicPr>
          <p:nvPr/>
        </p:nvPicPr>
        <p:blipFill>
          <a:blip r:embed="rId3"/>
          <a:stretch>
            <a:fillRect/>
          </a:stretch>
        </p:blipFill>
        <p:spPr>
          <a:xfrm>
            <a:off x="5339200" y="2064144"/>
            <a:ext cx="5703307" cy="2007029"/>
          </a:xfrm>
          <a:prstGeom prst="rect">
            <a:avLst/>
          </a:prstGeom>
        </p:spPr>
      </p:pic>
      <p:pic>
        <p:nvPicPr>
          <p:cNvPr id="6" name="รูปภาพ 5"/>
          <p:cNvPicPr>
            <a:picLocks noChangeAspect="1"/>
          </p:cNvPicPr>
          <p:nvPr/>
        </p:nvPicPr>
        <p:blipFill>
          <a:blip r:embed="rId4"/>
          <a:stretch>
            <a:fillRect/>
          </a:stretch>
        </p:blipFill>
        <p:spPr>
          <a:xfrm>
            <a:off x="2965341" y="4365704"/>
            <a:ext cx="6295333" cy="2190080"/>
          </a:xfrm>
          <a:prstGeom prst="rect">
            <a:avLst/>
          </a:prstGeom>
        </p:spPr>
      </p:pic>
    </p:spTree>
    <p:extLst>
      <p:ext uri="{BB962C8B-B14F-4D97-AF65-F5344CB8AC3E}">
        <p14:creationId xmlns:p14="http://schemas.microsoft.com/office/powerpoint/2010/main" val="16522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normAutofit fontScale="90000"/>
          </a:bodyPr>
          <a:lstStyle/>
          <a:p>
            <a:r>
              <a:rPr lang="en-US" dirty="0"/>
              <a:t>Remove. Suppose that you want to remove the first node from a list. This operation is even easier: simply assign to first the value </a:t>
            </a:r>
            <a:r>
              <a:rPr lang="en-US" dirty="0" err="1"/>
              <a:t>first.next</a:t>
            </a:r>
            <a:r>
              <a:rPr lang="en-US" dirty="0"/>
              <a:t>.</a:t>
            </a:r>
            <a:endParaRPr lang="th-TH" dirty="0"/>
          </a:p>
        </p:txBody>
      </p:sp>
      <p:pic>
        <p:nvPicPr>
          <p:cNvPr id="4" name="รูปภาพ 3"/>
          <p:cNvPicPr>
            <a:picLocks noChangeAspect="1"/>
          </p:cNvPicPr>
          <p:nvPr/>
        </p:nvPicPr>
        <p:blipFill>
          <a:blip r:embed="rId2"/>
          <a:stretch>
            <a:fillRect/>
          </a:stretch>
        </p:blipFill>
        <p:spPr>
          <a:xfrm>
            <a:off x="1677692" y="2123993"/>
            <a:ext cx="7162800" cy="4314825"/>
          </a:xfrm>
          <a:prstGeom prst="rect">
            <a:avLst/>
          </a:prstGeom>
        </p:spPr>
      </p:pic>
    </p:spTree>
    <p:extLst>
      <p:ext uri="{BB962C8B-B14F-4D97-AF65-F5344CB8AC3E}">
        <p14:creationId xmlns:p14="http://schemas.microsoft.com/office/powerpoint/2010/main" val="338874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p:cNvSpPr>
          <p:nvPr>
            <p:ph idx="1"/>
          </p:nvPr>
        </p:nvSpPr>
        <p:spPr>
          <a:xfrm>
            <a:off x="6028841" y="233173"/>
            <a:ext cx="5982345" cy="3393429"/>
          </a:xfrm>
        </p:spPr>
        <p:txBody>
          <a:bodyPr>
            <a:normAutofit fontScale="85000" lnSpcReduction="20000"/>
          </a:bodyPr>
          <a:lstStyle/>
          <a:p>
            <a:r>
              <a:rPr lang="en-US" dirty="0"/>
              <a:t>Traversal. To examine every item in a linked list, we initialize a loop index variable x that references the </a:t>
            </a:r>
            <a:r>
              <a:rPr lang="en-US" dirty="0" err="1"/>
              <a:t>the</a:t>
            </a:r>
            <a:r>
              <a:rPr lang="en-US" dirty="0"/>
              <a:t> first Node of the linked list. Then, we find the value of the item associated with x by accessing </a:t>
            </a:r>
            <a:r>
              <a:rPr lang="en-US" dirty="0" err="1"/>
              <a:t>x.item</a:t>
            </a:r>
            <a:r>
              <a:rPr lang="en-US" dirty="0"/>
              <a:t>, and then update x to refer to the next Node in the linked list, assigning to it the value of </a:t>
            </a:r>
            <a:r>
              <a:rPr lang="en-US" dirty="0" err="1"/>
              <a:t>x.next</a:t>
            </a:r>
            <a:r>
              <a:rPr lang="en-US" dirty="0"/>
              <a:t> and repeating this process until x is null (which indicates that we have reached the end of the linked list). This process is known as traversing the list, and is succinctly expressed in this code fragment:</a:t>
            </a:r>
            <a:endParaRPr lang="th-TH" dirty="0"/>
          </a:p>
        </p:txBody>
      </p:sp>
      <p:sp>
        <p:nvSpPr>
          <p:cNvPr id="5" name="สี่เหลี่ยมผืนผ้า 4"/>
          <p:cNvSpPr/>
          <p:nvPr/>
        </p:nvSpPr>
        <p:spPr>
          <a:xfrm>
            <a:off x="6323027" y="4050121"/>
            <a:ext cx="6096000" cy="954107"/>
          </a:xfrm>
          <a:prstGeom prst="rect">
            <a:avLst/>
          </a:prstGeom>
        </p:spPr>
        <p:txBody>
          <a:bodyPr>
            <a:spAutoFit/>
          </a:bodyPr>
          <a:lstStyle/>
          <a:p>
            <a:r>
              <a:rPr lang="th-TH" dirty="0" err="1"/>
              <a:t>for</a:t>
            </a:r>
            <a:r>
              <a:rPr lang="th-TH" dirty="0"/>
              <a:t> (</a:t>
            </a:r>
            <a:r>
              <a:rPr lang="th-TH" dirty="0" err="1"/>
              <a:t>Node</a:t>
            </a:r>
            <a:r>
              <a:rPr lang="th-TH" dirty="0"/>
              <a:t> x = </a:t>
            </a:r>
            <a:r>
              <a:rPr lang="th-TH" dirty="0" err="1"/>
              <a:t>first</a:t>
            </a:r>
            <a:r>
              <a:rPr lang="th-TH" dirty="0"/>
              <a:t>; x != </a:t>
            </a:r>
            <a:r>
              <a:rPr lang="th-TH" dirty="0" err="1"/>
              <a:t>null</a:t>
            </a:r>
            <a:r>
              <a:rPr lang="th-TH" dirty="0"/>
              <a:t>; x = x.</a:t>
            </a:r>
            <a:r>
              <a:rPr lang="th-TH" dirty="0" err="1"/>
              <a:t>next</a:t>
            </a:r>
            <a:r>
              <a:rPr lang="th-TH" dirty="0"/>
              <a:t>) </a:t>
            </a:r>
          </a:p>
          <a:p>
            <a:r>
              <a:rPr lang="th-TH" dirty="0"/>
              <a:t>    </a:t>
            </a:r>
            <a:r>
              <a:rPr lang="th-TH" dirty="0" err="1"/>
              <a:t>StdOut</a:t>
            </a:r>
            <a:r>
              <a:rPr lang="th-TH" dirty="0"/>
              <a:t>.</a:t>
            </a:r>
            <a:r>
              <a:rPr lang="th-TH" dirty="0" err="1"/>
              <a:t>println</a:t>
            </a:r>
            <a:r>
              <a:rPr lang="th-TH" dirty="0"/>
              <a:t>(x.</a:t>
            </a:r>
            <a:r>
              <a:rPr lang="th-TH" dirty="0" err="1"/>
              <a:t>item</a:t>
            </a:r>
            <a:r>
              <a:rPr lang="th-TH" dirty="0"/>
              <a:t>);</a:t>
            </a:r>
          </a:p>
        </p:txBody>
      </p:sp>
      <p:pic>
        <p:nvPicPr>
          <p:cNvPr id="6" name="รูปภาพ 5"/>
          <p:cNvPicPr>
            <a:picLocks noChangeAspect="1"/>
          </p:cNvPicPr>
          <p:nvPr/>
        </p:nvPicPr>
        <p:blipFill>
          <a:blip r:embed="rId2"/>
          <a:stretch>
            <a:fillRect/>
          </a:stretch>
        </p:blipFill>
        <p:spPr>
          <a:xfrm>
            <a:off x="0" y="0"/>
            <a:ext cx="6323027" cy="6624827"/>
          </a:xfrm>
          <a:prstGeom prst="rect">
            <a:avLst/>
          </a:prstGeom>
        </p:spPr>
      </p:pic>
    </p:spTree>
    <p:extLst>
      <p:ext uri="{BB962C8B-B14F-4D97-AF65-F5344CB8AC3E}">
        <p14:creationId xmlns:p14="http://schemas.microsoft.com/office/powerpoint/2010/main" val="109174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0" y="1"/>
            <a:ext cx="10515600" cy="929898"/>
          </a:xfrm>
        </p:spPr>
        <p:txBody>
          <a:bodyPr/>
          <a:lstStyle/>
          <a:p>
            <a:r>
              <a:rPr lang="en-US" dirty="0" smtClean="0"/>
              <a:t>Link list</a:t>
            </a:r>
            <a:endParaRPr lang="th-TH" dirty="0"/>
          </a:p>
        </p:txBody>
      </p:sp>
      <p:pic>
        <p:nvPicPr>
          <p:cNvPr id="4" name="รูปภาพ 3"/>
          <p:cNvPicPr>
            <a:picLocks noChangeAspect="1"/>
          </p:cNvPicPr>
          <p:nvPr/>
        </p:nvPicPr>
        <p:blipFill>
          <a:blip r:embed="rId2"/>
          <a:stretch>
            <a:fillRect/>
          </a:stretch>
        </p:blipFill>
        <p:spPr>
          <a:xfrm>
            <a:off x="495946" y="929899"/>
            <a:ext cx="11391253" cy="5486399"/>
          </a:xfrm>
          <a:prstGeom prst="rect">
            <a:avLst/>
          </a:prstGeom>
        </p:spPr>
      </p:pic>
    </p:spTree>
    <p:extLst>
      <p:ext uri="{BB962C8B-B14F-4D97-AF65-F5344CB8AC3E}">
        <p14:creationId xmlns:p14="http://schemas.microsoft.com/office/powerpoint/2010/main" val="2034316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178230" y="588465"/>
            <a:ext cx="5579391" cy="5447645"/>
          </a:xfrm>
          <a:prstGeom prst="rect">
            <a:avLst/>
          </a:prstGeom>
        </p:spPr>
        <p:txBody>
          <a:bodyPr wrap="square">
            <a:spAutoFit/>
          </a:bodyPr>
          <a:lstStyle/>
          <a:p>
            <a:r>
              <a:rPr lang="th-TH" sz="1800" dirty="0" err="1"/>
              <a:t>class</a:t>
            </a:r>
            <a:r>
              <a:rPr lang="th-TH" sz="1800" dirty="0"/>
              <a:t> </a:t>
            </a:r>
            <a:r>
              <a:rPr lang="th-TH" sz="1800" dirty="0" err="1"/>
              <a:t>Lsystem</a:t>
            </a:r>
            <a:r>
              <a:rPr lang="th-TH" sz="1800" dirty="0"/>
              <a:t> {</a:t>
            </a:r>
          </a:p>
          <a:p>
            <a:r>
              <a:rPr lang="th-TH" sz="1800" dirty="0"/>
              <a:t>  </a:t>
            </a:r>
            <a:r>
              <a:rPr lang="th-TH" sz="1800" dirty="0" err="1"/>
              <a:t>String</a:t>
            </a:r>
            <a:r>
              <a:rPr lang="th-TH" sz="1800" dirty="0"/>
              <a:t> </a:t>
            </a:r>
            <a:r>
              <a:rPr lang="th-TH" sz="1800" dirty="0" err="1"/>
              <a:t>Lstr</a:t>
            </a:r>
            <a:r>
              <a:rPr lang="th-TH" sz="1800" dirty="0"/>
              <a:t>;</a:t>
            </a:r>
          </a:p>
          <a:p>
            <a:r>
              <a:rPr lang="th-TH" sz="1800" dirty="0"/>
              <a:t>  </a:t>
            </a:r>
            <a:r>
              <a:rPr lang="th-TH" sz="1800" dirty="0" err="1"/>
              <a:t>lsysRules</a:t>
            </a:r>
            <a:r>
              <a:rPr lang="th-TH" sz="1800" dirty="0"/>
              <a:t> </a:t>
            </a:r>
            <a:r>
              <a:rPr lang="th-TH" sz="1800" dirty="0" err="1"/>
              <a:t>rules</a:t>
            </a:r>
            <a:r>
              <a:rPr lang="th-TH" sz="1800" dirty="0"/>
              <a:t>;</a:t>
            </a:r>
          </a:p>
          <a:p>
            <a:r>
              <a:rPr lang="th-TH" sz="1800" dirty="0"/>
              <a:t>  </a:t>
            </a:r>
            <a:r>
              <a:rPr lang="th-TH" sz="1800" dirty="0" err="1"/>
              <a:t>float</a:t>
            </a:r>
            <a:r>
              <a:rPr lang="th-TH" sz="1800" dirty="0"/>
              <a:t> </a:t>
            </a:r>
            <a:r>
              <a:rPr lang="th-TH" sz="1800" dirty="0" err="1"/>
              <a:t>ang</a:t>
            </a:r>
            <a:r>
              <a:rPr lang="th-TH" sz="1800" dirty="0"/>
              <a:t>;</a:t>
            </a:r>
          </a:p>
          <a:p>
            <a:r>
              <a:rPr lang="th-TH" sz="1800" dirty="0"/>
              <a:t>  </a:t>
            </a:r>
          </a:p>
          <a:p>
            <a:r>
              <a:rPr lang="th-TH" sz="1800" dirty="0"/>
              <a:t>  </a:t>
            </a:r>
            <a:r>
              <a:rPr lang="th-TH" sz="1800" dirty="0" err="1"/>
              <a:t>Lsystem</a:t>
            </a:r>
            <a:r>
              <a:rPr lang="th-TH" sz="1800" dirty="0"/>
              <a:t>(</a:t>
            </a:r>
            <a:r>
              <a:rPr lang="th-TH" sz="1800" dirty="0" err="1"/>
              <a:t>String</a:t>
            </a:r>
            <a:r>
              <a:rPr lang="th-TH" sz="1800" dirty="0"/>
              <a:t> </a:t>
            </a:r>
            <a:r>
              <a:rPr lang="th-TH" sz="1800" dirty="0" err="1"/>
              <a:t>rootStr</a:t>
            </a:r>
            <a:r>
              <a:rPr lang="th-TH" sz="1800" dirty="0"/>
              <a:t>,</a:t>
            </a:r>
            <a:r>
              <a:rPr lang="th-TH" sz="1800" dirty="0" err="1"/>
              <a:t>float</a:t>
            </a:r>
            <a:r>
              <a:rPr lang="th-TH" sz="1800" dirty="0"/>
              <a:t> </a:t>
            </a:r>
            <a:r>
              <a:rPr lang="th-TH" sz="1800" dirty="0" err="1"/>
              <a:t>aang</a:t>
            </a:r>
            <a:r>
              <a:rPr lang="th-TH" sz="1800" dirty="0"/>
              <a:t>) {</a:t>
            </a:r>
          </a:p>
          <a:p>
            <a:r>
              <a:rPr lang="th-TH" sz="1800" dirty="0"/>
              <a:t>    </a:t>
            </a:r>
            <a:r>
              <a:rPr lang="th-TH" sz="1800" dirty="0" err="1"/>
              <a:t>Lstr</a:t>
            </a:r>
            <a:r>
              <a:rPr lang="th-TH" sz="1800" dirty="0"/>
              <a:t> = </a:t>
            </a:r>
            <a:r>
              <a:rPr lang="th-TH" sz="1800" dirty="0" err="1"/>
              <a:t>rootStr</a:t>
            </a:r>
            <a:r>
              <a:rPr lang="th-TH" sz="1800" dirty="0"/>
              <a:t>;</a:t>
            </a:r>
          </a:p>
          <a:p>
            <a:r>
              <a:rPr lang="th-TH" sz="1800" dirty="0"/>
              <a:t>    </a:t>
            </a:r>
            <a:r>
              <a:rPr lang="th-TH" sz="1800" dirty="0" err="1"/>
              <a:t>ang</a:t>
            </a:r>
            <a:r>
              <a:rPr lang="th-TH" sz="1800" dirty="0"/>
              <a:t> = </a:t>
            </a:r>
            <a:r>
              <a:rPr lang="th-TH" sz="1800" dirty="0" err="1"/>
              <a:t>aang</a:t>
            </a:r>
            <a:r>
              <a:rPr lang="th-TH" sz="1800" dirty="0"/>
              <a:t>;</a:t>
            </a:r>
          </a:p>
          <a:p>
            <a:r>
              <a:rPr lang="th-TH" sz="1800" dirty="0"/>
              <a:t>  }</a:t>
            </a:r>
          </a:p>
          <a:p>
            <a:r>
              <a:rPr lang="th-TH" sz="1800" dirty="0"/>
              <a:t>  </a:t>
            </a:r>
          </a:p>
          <a:p>
            <a:r>
              <a:rPr lang="th-TH" dirty="0">
                <a:solidFill>
                  <a:srgbClr val="FF0000"/>
                </a:solidFill>
              </a:rPr>
              <a:t>  </a:t>
            </a:r>
            <a:r>
              <a:rPr lang="th-TH" dirty="0" err="1">
                <a:solidFill>
                  <a:srgbClr val="FF0000"/>
                </a:solidFill>
              </a:rPr>
              <a:t>void</a:t>
            </a:r>
            <a:r>
              <a:rPr lang="th-TH" dirty="0">
                <a:solidFill>
                  <a:srgbClr val="FF0000"/>
                </a:solidFill>
              </a:rPr>
              <a:t> </a:t>
            </a:r>
            <a:r>
              <a:rPr lang="th-TH" dirty="0" err="1">
                <a:solidFill>
                  <a:srgbClr val="FF0000"/>
                </a:solidFill>
              </a:rPr>
              <a:t>addRule</a:t>
            </a:r>
            <a:r>
              <a:rPr lang="th-TH" dirty="0">
                <a:solidFill>
                  <a:srgbClr val="FF0000"/>
                </a:solidFill>
              </a:rPr>
              <a:t>(</a:t>
            </a:r>
            <a:r>
              <a:rPr lang="th-TH" dirty="0" err="1">
                <a:solidFill>
                  <a:srgbClr val="FF0000"/>
                </a:solidFill>
              </a:rPr>
              <a:t>char</a:t>
            </a:r>
            <a:r>
              <a:rPr lang="th-TH" dirty="0">
                <a:solidFill>
                  <a:srgbClr val="FF0000"/>
                </a:solidFill>
              </a:rPr>
              <a:t> x,</a:t>
            </a:r>
            <a:r>
              <a:rPr lang="th-TH" dirty="0" err="1">
                <a:solidFill>
                  <a:srgbClr val="FF0000"/>
                </a:solidFill>
              </a:rPr>
              <a:t>String</a:t>
            </a:r>
            <a:r>
              <a:rPr lang="th-TH" dirty="0">
                <a:solidFill>
                  <a:srgbClr val="FF0000"/>
                </a:solidFill>
              </a:rPr>
              <a:t> y) {</a:t>
            </a:r>
          </a:p>
          <a:p>
            <a:r>
              <a:rPr lang="th-TH" dirty="0">
                <a:solidFill>
                  <a:srgbClr val="FF0000"/>
                </a:solidFill>
              </a:rPr>
              <a:t>    </a:t>
            </a:r>
            <a:r>
              <a:rPr lang="th-TH" dirty="0" err="1">
                <a:solidFill>
                  <a:srgbClr val="FF0000"/>
                </a:solidFill>
              </a:rPr>
              <a:t>lsysRules</a:t>
            </a:r>
            <a:r>
              <a:rPr lang="th-TH" dirty="0">
                <a:solidFill>
                  <a:srgbClr val="FF0000"/>
                </a:solidFill>
              </a:rPr>
              <a:t> p;</a:t>
            </a:r>
          </a:p>
          <a:p>
            <a:r>
              <a:rPr lang="th-TH" dirty="0">
                <a:solidFill>
                  <a:srgbClr val="FF0000"/>
                </a:solidFill>
              </a:rPr>
              <a:t>    p = </a:t>
            </a:r>
            <a:r>
              <a:rPr lang="th-TH" dirty="0" err="1">
                <a:solidFill>
                  <a:srgbClr val="FF0000"/>
                </a:solidFill>
              </a:rPr>
              <a:t>new</a:t>
            </a:r>
            <a:r>
              <a:rPr lang="th-TH" dirty="0">
                <a:solidFill>
                  <a:srgbClr val="FF0000"/>
                </a:solidFill>
              </a:rPr>
              <a:t> </a:t>
            </a:r>
            <a:r>
              <a:rPr lang="th-TH" dirty="0" err="1">
                <a:solidFill>
                  <a:srgbClr val="FF0000"/>
                </a:solidFill>
              </a:rPr>
              <a:t>lsysRules</a:t>
            </a:r>
            <a:r>
              <a:rPr lang="th-TH" dirty="0">
                <a:solidFill>
                  <a:srgbClr val="FF0000"/>
                </a:solidFill>
              </a:rPr>
              <a:t>(x,y);</a:t>
            </a:r>
          </a:p>
          <a:p>
            <a:r>
              <a:rPr lang="th-TH" dirty="0">
                <a:solidFill>
                  <a:srgbClr val="FF0000"/>
                </a:solidFill>
              </a:rPr>
              <a:t>    p.</a:t>
            </a:r>
            <a:r>
              <a:rPr lang="th-TH" dirty="0" err="1">
                <a:solidFill>
                  <a:srgbClr val="FF0000"/>
                </a:solidFill>
              </a:rPr>
              <a:t>next</a:t>
            </a:r>
            <a:r>
              <a:rPr lang="th-TH" dirty="0">
                <a:solidFill>
                  <a:srgbClr val="FF0000"/>
                </a:solidFill>
              </a:rPr>
              <a:t> = </a:t>
            </a:r>
            <a:r>
              <a:rPr lang="th-TH" dirty="0" err="1">
                <a:solidFill>
                  <a:srgbClr val="FF0000"/>
                </a:solidFill>
              </a:rPr>
              <a:t>rules</a:t>
            </a:r>
            <a:r>
              <a:rPr lang="th-TH" dirty="0">
                <a:solidFill>
                  <a:srgbClr val="FF0000"/>
                </a:solidFill>
              </a:rPr>
              <a:t>;</a:t>
            </a:r>
          </a:p>
          <a:p>
            <a:r>
              <a:rPr lang="th-TH" dirty="0">
                <a:solidFill>
                  <a:srgbClr val="FF0000"/>
                </a:solidFill>
              </a:rPr>
              <a:t>    </a:t>
            </a:r>
            <a:r>
              <a:rPr lang="th-TH" dirty="0" err="1">
                <a:solidFill>
                  <a:srgbClr val="FF0000"/>
                </a:solidFill>
              </a:rPr>
              <a:t>rules</a:t>
            </a:r>
            <a:r>
              <a:rPr lang="th-TH" dirty="0">
                <a:solidFill>
                  <a:srgbClr val="FF0000"/>
                </a:solidFill>
              </a:rPr>
              <a:t> = p;</a:t>
            </a:r>
          </a:p>
          <a:p>
            <a:r>
              <a:rPr lang="th-TH" dirty="0">
                <a:solidFill>
                  <a:srgbClr val="FF0000"/>
                </a:solidFill>
              </a:rPr>
              <a:t>  </a:t>
            </a:r>
            <a:r>
              <a:rPr lang="th-TH" dirty="0" smtClean="0">
                <a:solidFill>
                  <a:srgbClr val="FF0000"/>
                </a:solidFill>
              </a:rPr>
              <a:t>}</a:t>
            </a:r>
            <a:r>
              <a:rPr lang="th-TH" sz="1800" dirty="0" smtClean="0"/>
              <a:t>  </a:t>
            </a:r>
            <a:endParaRPr lang="th-TH" sz="1800" dirty="0"/>
          </a:p>
        </p:txBody>
      </p:sp>
      <p:sp>
        <p:nvSpPr>
          <p:cNvPr id="5" name="สี่เหลี่ยมผืนผ้า 4"/>
          <p:cNvSpPr/>
          <p:nvPr/>
        </p:nvSpPr>
        <p:spPr>
          <a:xfrm>
            <a:off x="4633991" y="565031"/>
            <a:ext cx="5796367" cy="6124754"/>
          </a:xfrm>
          <a:prstGeom prst="rect">
            <a:avLst/>
          </a:prstGeom>
        </p:spPr>
        <p:txBody>
          <a:bodyPr wrap="square">
            <a:spAutoFit/>
          </a:bodyPr>
          <a:lstStyle/>
          <a:p>
            <a:r>
              <a:rPr lang="th-TH" sz="1600" dirty="0" err="1"/>
              <a:t>void</a:t>
            </a:r>
            <a:r>
              <a:rPr lang="th-TH" sz="1600" dirty="0"/>
              <a:t> </a:t>
            </a:r>
            <a:r>
              <a:rPr lang="th-TH" sz="1600" dirty="0" err="1"/>
              <a:t>iterate</a:t>
            </a:r>
            <a:r>
              <a:rPr lang="th-TH" sz="1600" dirty="0"/>
              <a:t>(</a:t>
            </a:r>
            <a:r>
              <a:rPr lang="th-TH" sz="1600" dirty="0" err="1"/>
              <a:t>int</a:t>
            </a:r>
            <a:r>
              <a:rPr lang="th-TH" sz="1600" dirty="0"/>
              <a:t> n) {</a:t>
            </a:r>
          </a:p>
          <a:p>
            <a:r>
              <a:rPr lang="th-TH" sz="1600" dirty="0"/>
              <a:t>    </a:t>
            </a:r>
            <a:r>
              <a:rPr lang="th-TH" sz="1600" dirty="0" err="1"/>
              <a:t>String</a:t>
            </a:r>
            <a:r>
              <a:rPr lang="th-TH" sz="1600" dirty="0"/>
              <a:t> </a:t>
            </a:r>
            <a:r>
              <a:rPr lang="th-TH" sz="1600" dirty="0" err="1"/>
              <a:t>Rstr</a:t>
            </a:r>
            <a:r>
              <a:rPr lang="th-TH" sz="1600" dirty="0"/>
              <a:t> = "";</a:t>
            </a:r>
          </a:p>
          <a:p>
            <a:r>
              <a:rPr lang="th-TH" sz="1600" dirty="0"/>
              <a:t>    </a:t>
            </a:r>
            <a:r>
              <a:rPr lang="th-TH" sz="1600" dirty="0" err="1"/>
              <a:t>char</a:t>
            </a:r>
            <a:r>
              <a:rPr lang="th-TH" sz="1600" dirty="0"/>
              <a:t> l;</a:t>
            </a:r>
          </a:p>
          <a:p>
            <a:r>
              <a:rPr lang="th-TH" sz="1600" dirty="0"/>
              <a:t>    </a:t>
            </a:r>
            <a:r>
              <a:rPr lang="th-TH" sz="1600" dirty="0" err="1"/>
              <a:t>boolean</a:t>
            </a:r>
            <a:r>
              <a:rPr lang="th-TH" sz="1600" dirty="0"/>
              <a:t> </a:t>
            </a:r>
            <a:r>
              <a:rPr lang="th-TH" sz="1600" dirty="0" err="1"/>
              <a:t>replaced</a:t>
            </a:r>
            <a:r>
              <a:rPr lang="th-TH" sz="1600" dirty="0"/>
              <a:t>;</a:t>
            </a:r>
          </a:p>
          <a:p>
            <a:r>
              <a:rPr lang="th-TH" sz="1600" dirty="0"/>
              <a:t>    </a:t>
            </a:r>
            <a:r>
              <a:rPr lang="th-TH" sz="1600" dirty="0" err="1"/>
              <a:t>lsysRules</a:t>
            </a:r>
            <a:r>
              <a:rPr lang="th-TH" sz="1600" dirty="0"/>
              <a:t> </a:t>
            </a:r>
            <a:r>
              <a:rPr lang="th-TH" sz="1600" dirty="0" err="1"/>
              <a:t>rule</a:t>
            </a:r>
            <a:r>
              <a:rPr lang="th-TH" sz="1600" dirty="0"/>
              <a:t>;</a:t>
            </a:r>
          </a:p>
          <a:p>
            <a:r>
              <a:rPr lang="th-TH" sz="1600" dirty="0"/>
              <a:t>    </a:t>
            </a:r>
          </a:p>
          <a:p>
            <a:r>
              <a:rPr lang="th-TH" sz="1600" dirty="0"/>
              <a:t>    //</a:t>
            </a:r>
            <a:r>
              <a:rPr lang="th-TH" sz="1600" dirty="0" err="1"/>
              <a:t>Rstr</a:t>
            </a:r>
            <a:r>
              <a:rPr lang="th-TH" sz="1600" dirty="0"/>
              <a:t> = </a:t>
            </a:r>
            <a:r>
              <a:rPr lang="th-TH" sz="1600" dirty="0" err="1"/>
              <a:t>new</a:t>
            </a:r>
            <a:r>
              <a:rPr lang="th-TH" sz="1600" dirty="0"/>
              <a:t> </a:t>
            </a:r>
            <a:r>
              <a:rPr lang="th-TH" sz="1600" dirty="0" err="1"/>
              <a:t>String</a:t>
            </a:r>
            <a:endParaRPr lang="th-TH" sz="1600" dirty="0"/>
          </a:p>
          <a:p>
            <a:r>
              <a:rPr lang="th-TH" sz="1600" dirty="0"/>
              <a:t>    </a:t>
            </a:r>
          </a:p>
          <a:p>
            <a:r>
              <a:rPr lang="th-TH" sz="1600" dirty="0"/>
              <a:t>    </a:t>
            </a:r>
            <a:r>
              <a:rPr lang="th-TH" sz="1600" dirty="0" err="1"/>
              <a:t>for</a:t>
            </a:r>
            <a:r>
              <a:rPr lang="th-TH" sz="1600" dirty="0"/>
              <a:t>(</a:t>
            </a:r>
            <a:r>
              <a:rPr lang="th-TH" sz="1600" dirty="0" err="1"/>
              <a:t>int</a:t>
            </a:r>
            <a:r>
              <a:rPr lang="th-TH" sz="1600" dirty="0"/>
              <a:t> i = 0;i &lt; n;i++) {</a:t>
            </a:r>
          </a:p>
          <a:p>
            <a:r>
              <a:rPr lang="th-TH" sz="1600" dirty="0"/>
              <a:t>      </a:t>
            </a:r>
            <a:r>
              <a:rPr lang="th-TH" sz="1600" dirty="0" err="1"/>
              <a:t>Rstr</a:t>
            </a:r>
            <a:r>
              <a:rPr lang="th-TH" sz="1600" dirty="0"/>
              <a:t> = "";</a:t>
            </a:r>
          </a:p>
          <a:p>
            <a:r>
              <a:rPr lang="th-TH" sz="1600" dirty="0"/>
              <a:t>      </a:t>
            </a:r>
            <a:r>
              <a:rPr lang="th-TH" sz="1600" dirty="0" err="1"/>
              <a:t>for</a:t>
            </a:r>
            <a:r>
              <a:rPr lang="th-TH" sz="1600" dirty="0"/>
              <a:t>(</a:t>
            </a:r>
            <a:r>
              <a:rPr lang="th-TH" sz="1600" dirty="0" err="1"/>
              <a:t>int</a:t>
            </a:r>
            <a:r>
              <a:rPr lang="th-TH" sz="1600" dirty="0"/>
              <a:t> </a:t>
            </a:r>
            <a:r>
              <a:rPr lang="th-TH" sz="1600" dirty="0" err="1"/>
              <a:t>stri</a:t>
            </a:r>
            <a:r>
              <a:rPr lang="th-TH" sz="1600" dirty="0"/>
              <a:t> = 0;</a:t>
            </a:r>
            <a:r>
              <a:rPr lang="th-TH" sz="1600" dirty="0" err="1"/>
              <a:t>stri</a:t>
            </a:r>
            <a:r>
              <a:rPr lang="th-TH" sz="1600" dirty="0"/>
              <a:t> &lt; </a:t>
            </a:r>
            <a:r>
              <a:rPr lang="th-TH" sz="1600" dirty="0" err="1"/>
              <a:t>Lstr</a:t>
            </a:r>
            <a:r>
              <a:rPr lang="th-TH" sz="1600" dirty="0"/>
              <a:t>.</a:t>
            </a:r>
            <a:r>
              <a:rPr lang="th-TH" sz="1600" dirty="0" err="1"/>
              <a:t>length</a:t>
            </a:r>
            <a:r>
              <a:rPr lang="th-TH" sz="1600" dirty="0"/>
              <a:t>();</a:t>
            </a:r>
            <a:r>
              <a:rPr lang="th-TH" sz="1600" dirty="0" err="1"/>
              <a:t>stri</a:t>
            </a:r>
            <a:r>
              <a:rPr lang="th-TH" sz="1600" dirty="0"/>
              <a:t>++) {</a:t>
            </a:r>
          </a:p>
          <a:p>
            <a:r>
              <a:rPr lang="th-TH" sz="1600" dirty="0"/>
              <a:t>        l = </a:t>
            </a:r>
            <a:r>
              <a:rPr lang="th-TH" sz="1600" dirty="0" err="1"/>
              <a:t>Lstr</a:t>
            </a:r>
            <a:r>
              <a:rPr lang="th-TH" sz="1600" dirty="0"/>
              <a:t>.</a:t>
            </a:r>
            <a:r>
              <a:rPr lang="th-TH" sz="1600" dirty="0" err="1"/>
              <a:t>charAt</a:t>
            </a:r>
            <a:r>
              <a:rPr lang="th-TH" sz="1600" dirty="0"/>
              <a:t>(</a:t>
            </a:r>
            <a:r>
              <a:rPr lang="th-TH" sz="1600" dirty="0" err="1"/>
              <a:t>stri</a:t>
            </a:r>
            <a:r>
              <a:rPr lang="th-TH" sz="1600" dirty="0"/>
              <a:t>);</a:t>
            </a:r>
          </a:p>
          <a:p>
            <a:r>
              <a:rPr lang="th-TH" sz="1600" dirty="0"/>
              <a:t>        </a:t>
            </a:r>
            <a:r>
              <a:rPr lang="th-TH" sz="1600" dirty="0" err="1"/>
              <a:t>rule</a:t>
            </a:r>
            <a:r>
              <a:rPr lang="th-TH" sz="1600" dirty="0"/>
              <a:t> = </a:t>
            </a:r>
            <a:r>
              <a:rPr lang="th-TH" sz="1600" dirty="0" err="1"/>
              <a:t>rules</a:t>
            </a:r>
            <a:r>
              <a:rPr lang="th-TH" sz="1600" dirty="0"/>
              <a:t>;</a:t>
            </a:r>
          </a:p>
          <a:p>
            <a:r>
              <a:rPr lang="th-TH" sz="1600" dirty="0"/>
              <a:t>        </a:t>
            </a:r>
            <a:r>
              <a:rPr lang="th-TH" sz="1600" dirty="0" err="1"/>
              <a:t>replaced</a:t>
            </a:r>
            <a:r>
              <a:rPr lang="th-TH" sz="1600" dirty="0"/>
              <a:t> = </a:t>
            </a:r>
            <a:r>
              <a:rPr lang="th-TH" sz="1600" dirty="0" err="1"/>
              <a:t>false</a:t>
            </a:r>
            <a:r>
              <a:rPr lang="th-TH" sz="1600" dirty="0"/>
              <a:t>;</a:t>
            </a:r>
          </a:p>
          <a:p>
            <a:r>
              <a:rPr lang="th-TH" sz="2400" b="1" dirty="0">
                <a:solidFill>
                  <a:srgbClr val="FF0000"/>
                </a:solidFill>
              </a:rPr>
              <a:t>        </a:t>
            </a:r>
            <a:r>
              <a:rPr lang="th-TH" sz="2400" b="1" dirty="0" err="1">
                <a:solidFill>
                  <a:srgbClr val="FF0000"/>
                </a:solidFill>
              </a:rPr>
              <a:t>while</a:t>
            </a:r>
            <a:r>
              <a:rPr lang="th-TH" sz="2400" b="1" dirty="0">
                <a:solidFill>
                  <a:srgbClr val="FF0000"/>
                </a:solidFill>
              </a:rPr>
              <a:t>(</a:t>
            </a:r>
            <a:r>
              <a:rPr lang="th-TH" sz="2400" b="1" dirty="0" err="1">
                <a:solidFill>
                  <a:srgbClr val="FF0000"/>
                </a:solidFill>
              </a:rPr>
              <a:t>rule</a:t>
            </a:r>
            <a:r>
              <a:rPr lang="th-TH" sz="2400" b="1" dirty="0">
                <a:solidFill>
                  <a:srgbClr val="FF0000"/>
                </a:solidFill>
              </a:rPr>
              <a:t>!=</a:t>
            </a:r>
            <a:r>
              <a:rPr lang="th-TH" sz="2400" b="1" dirty="0" err="1">
                <a:solidFill>
                  <a:srgbClr val="FF0000"/>
                </a:solidFill>
              </a:rPr>
              <a:t>null</a:t>
            </a:r>
            <a:r>
              <a:rPr lang="th-TH" sz="2400" b="1" dirty="0">
                <a:solidFill>
                  <a:srgbClr val="FF0000"/>
                </a:solidFill>
              </a:rPr>
              <a:t>) {</a:t>
            </a:r>
          </a:p>
          <a:p>
            <a:r>
              <a:rPr lang="th-TH" sz="2400" b="1" dirty="0">
                <a:solidFill>
                  <a:srgbClr val="FF0000"/>
                </a:solidFill>
              </a:rPr>
              <a:t>          </a:t>
            </a:r>
            <a:r>
              <a:rPr lang="th-TH" sz="2400" b="1" dirty="0" err="1">
                <a:solidFill>
                  <a:srgbClr val="FF0000"/>
                </a:solidFill>
              </a:rPr>
              <a:t>if</a:t>
            </a:r>
            <a:r>
              <a:rPr lang="th-TH" sz="2400" b="1" dirty="0">
                <a:solidFill>
                  <a:srgbClr val="FF0000"/>
                </a:solidFill>
              </a:rPr>
              <a:t>(l==</a:t>
            </a:r>
            <a:r>
              <a:rPr lang="th-TH" sz="2400" b="1" dirty="0" err="1">
                <a:solidFill>
                  <a:srgbClr val="FF0000"/>
                </a:solidFill>
              </a:rPr>
              <a:t>rule</a:t>
            </a:r>
            <a:r>
              <a:rPr lang="th-TH" sz="2400" b="1" dirty="0">
                <a:solidFill>
                  <a:srgbClr val="FF0000"/>
                </a:solidFill>
              </a:rPr>
              <a:t>.x) {</a:t>
            </a:r>
          </a:p>
          <a:p>
            <a:r>
              <a:rPr lang="th-TH" sz="2400" b="1" dirty="0">
                <a:solidFill>
                  <a:srgbClr val="FF0000"/>
                </a:solidFill>
              </a:rPr>
              <a:t>            </a:t>
            </a:r>
            <a:r>
              <a:rPr lang="th-TH" sz="2400" b="1" dirty="0" err="1">
                <a:solidFill>
                  <a:srgbClr val="FF0000"/>
                </a:solidFill>
              </a:rPr>
              <a:t>Rstr</a:t>
            </a:r>
            <a:r>
              <a:rPr lang="th-TH" sz="2400" b="1" dirty="0">
                <a:solidFill>
                  <a:srgbClr val="FF0000"/>
                </a:solidFill>
              </a:rPr>
              <a:t> = </a:t>
            </a:r>
            <a:r>
              <a:rPr lang="th-TH" sz="2400" b="1" dirty="0" err="1">
                <a:solidFill>
                  <a:srgbClr val="FF0000"/>
                </a:solidFill>
              </a:rPr>
              <a:t>Rstr</a:t>
            </a:r>
            <a:r>
              <a:rPr lang="th-TH" sz="2400" b="1" dirty="0">
                <a:solidFill>
                  <a:srgbClr val="FF0000"/>
                </a:solidFill>
              </a:rPr>
              <a:t>.</a:t>
            </a:r>
            <a:r>
              <a:rPr lang="th-TH" sz="2400" b="1" dirty="0" err="1">
                <a:solidFill>
                  <a:srgbClr val="FF0000"/>
                </a:solidFill>
              </a:rPr>
              <a:t>concat</a:t>
            </a:r>
            <a:r>
              <a:rPr lang="th-TH" sz="2400" b="1" dirty="0">
                <a:solidFill>
                  <a:srgbClr val="FF0000"/>
                </a:solidFill>
              </a:rPr>
              <a:t>(</a:t>
            </a:r>
            <a:r>
              <a:rPr lang="th-TH" sz="2400" b="1" dirty="0" err="1">
                <a:solidFill>
                  <a:srgbClr val="FF0000"/>
                </a:solidFill>
              </a:rPr>
              <a:t>rule</a:t>
            </a:r>
            <a:r>
              <a:rPr lang="th-TH" sz="2400" b="1" dirty="0">
                <a:solidFill>
                  <a:srgbClr val="FF0000"/>
                </a:solidFill>
              </a:rPr>
              <a:t>.y);</a:t>
            </a:r>
          </a:p>
          <a:p>
            <a:r>
              <a:rPr lang="th-TH" sz="2400" b="1" dirty="0">
                <a:solidFill>
                  <a:srgbClr val="FF0000"/>
                </a:solidFill>
              </a:rPr>
              <a:t>            </a:t>
            </a:r>
            <a:r>
              <a:rPr lang="th-TH" sz="2400" b="1" dirty="0" err="1">
                <a:solidFill>
                  <a:srgbClr val="FF0000"/>
                </a:solidFill>
              </a:rPr>
              <a:t>replaced</a:t>
            </a:r>
            <a:r>
              <a:rPr lang="th-TH" sz="2400" b="1" dirty="0">
                <a:solidFill>
                  <a:srgbClr val="FF0000"/>
                </a:solidFill>
              </a:rPr>
              <a:t> = </a:t>
            </a:r>
            <a:r>
              <a:rPr lang="th-TH" sz="2400" b="1" dirty="0" err="1">
                <a:solidFill>
                  <a:srgbClr val="FF0000"/>
                </a:solidFill>
              </a:rPr>
              <a:t>true</a:t>
            </a:r>
            <a:r>
              <a:rPr lang="th-TH" sz="2400" b="1" dirty="0">
                <a:solidFill>
                  <a:srgbClr val="FF0000"/>
                </a:solidFill>
              </a:rPr>
              <a:t>;</a:t>
            </a:r>
          </a:p>
          <a:p>
            <a:r>
              <a:rPr lang="th-TH" sz="2400" b="1" dirty="0">
                <a:solidFill>
                  <a:srgbClr val="FF0000"/>
                </a:solidFill>
              </a:rPr>
              <a:t>          }</a:t>
            </a:r>
          </a:p>
          <a:p>
            <a:r>
              <a:rPr lang="th-TH" sz="2400" b="1" dirty="0">
                <a:solidFill>
                  <a:srgbClr val="FF0000"/>
                </a:solidFill>
              </a:rPr>
              <a:t>          </a:t>
            </a:r>
            <a:r>
              <a:rPr lang="th-TH" sz="2400" b="1" dirty="0" err="1">
                <a:solidFill>
                  <a:srgbClr val="FF0000"/>
                </a:solidFill>
              </a:rPr>
              <a:t>rule</a:t>
            </a:r>
            <a:r>
              <a:rPr lang="th-TH" sz="2400" b="1" dirty="0">
                <a:solidFill>
                  <a:srgbClr val="FF0000"/>
                </a:solidFill>
              </a:rPr>
              <a:t> = </a:t>
            </a:r>
            <a:r>
              <a:rPr lang="th-TH" sz="2400" b="1" dirty="0" err="1">
                <a:solidFill>
                  <a:srgbClr val="FF0000"/>
                </a:solidFill>
              </a:rPr>
              <a:t>rule</a:t>
            </a:r>
            <a:r>
              <a:rPr lang="th-TH" sz="2400" b="1" dirty="0">
                <a:solidFill>
                  <a:srgbClr val="FF0000"/>
                </a:solidFill>
              </a:rPr>
              <a:t>.</a:t>
            </a:r>
            <a:r>
              <a:rPr lang="th-TH" sz="2400" b="1" dirty="0" err="1">
                <a:solidFill>
                  <a:srgbClr val="FF0000"/>
                </a:solidFill>
              </a:rPr>
              <a:t>next</a:t>
            </a:r>
            <a:r>
              <a:rPr lang="th-TH" sz="2400" b="1" dirty="0">
                <a:solidFill>
                  <a:srgbClr val="FF0000"/>
                </a:solidFill>
              </a:rPr>
              <a:t>;</a:t>
            </a:r>
          </a:p>
          <a:p>
            <a:r>
              <a:rPr lang="th-TH" sz="2400" b="1" dirty="0">
                <a:solidFill>
                  <a:srgbClr val="FF0000"/>
                </a:solidFill>
              </a:rPr>
              <a:t>        </a:t>
            </a:r>
            <a:r>
              <a:rPr lang="th-TH" sz="2400" b="1" dirty="0" smtClean="0">
                <a:solidFill>
                  <a:srgbClr val="FF0000"/>
                </a:solidFill>
              </a:rPr>
              <a:t>}</a:t>
            </a:r>
            <a:endParaRPr lang="th-TH" sz="2400" b="1" dirty="0">
              <a:solidFill>
                <a:srgbClr val="FF0000"/>
              </a:solidFill>
            </a:endParaRPr>
          </a:p>
        </p:txBody>
      </p:sp>
      <p:sp>
        <p:nvSpPr>
          <p:cNvPr id="6" name="สี่เหลี่ยมผืนผ้า 5"/>
          <p:cNvSpPr/>
          <p:nvPr/>
        </p:nvSpPr>
        <p:spPr>
          <a:xfrm>
            <a:off x="239871" y="42282"/>
            <a:ext cx="1818703" cy="523220"/>
          </a:xfrm>
          <a:prstGeom prst="rect">
            <a:avLst/>
          </a:prstGeom>
        </p:spPr>
        <p:txBody>
          <a:bodyPr wrap="none">
            <a:spAutoFit/>
          </a:bodyPr>
          <a:lstStyle/>
          <a:p>
            <a:r>
              <a:rPr lang="en-US" b="1" dirty="0"/>
              <a:t>Linked lists</a:t>
            </a:r>
            <a:endParaRPr lang="th-TH" dirty="0"/>
          </a:p>
        </p:txBody>
      </p:sp>
      <p:sp>
        <p:nvSpPr>
          <p:cNvPr id="7" name="สี่เหลี่ยมผืนผ้า 6"/>
          <p:cNvSpPr/>
          <p:nvPr/>
        </p:nvSpPr>
        <p:spPr>
          <a:xfrm>
            <a:off x="5470901" y="6428646"/>
            <a:ext cx="8477573" cy="523220"/>
          </a:xfrm>
          <a:prstGeom prst="rect">
            <a:avLst/>
          </a:prstGeom>
        </p:spPr>
        <p:txBody>
          <a:bodyPr wrap="square">
            <a:spAutoFit/>
          </a:bodyPr>
          <a:lstStyle/>
          <a:p>
            <a:r>
              <a:rPr lang="th-TH" dirty="0"/>
              <a:t>http://garethspor.com/lsystems/lsystem.pde</a:t>
            </a:r>
          </a:p>
        </p:txBody>
      </p:sp>
      <p:sp>
        <p:nvSpPr>
          <p:cNvPr id="8" name="สี่เหลี่ยมผืนผ้า 7"/>
          <p:cNvSpPr/>
          <p:nvPr/>
        </p:nvSpPr>
        <p:spPr>
          <a:xfrm>
            <a:off x="7532175" y="565031"/>
            <a:ext cx="4355024" cy="2031325"/>
          </a:xfrm>
          <a:prstGeom prst="rect">
            <a:avLst/>
          </a:prstGeom>
        </p:spPr>
        <p:txBody>
          <a:bodyPr wrap="square">
            <a:spAutoFit/>
          </a:bodyPr>
          <a:lstStyle/>
          <a:p>
            <a:r>
              <a:rPr lang="th-TH" sz="1800" dirty="0"/>
              <a:t> </a:t>
            </a:r>
            <a:r>
              <a:rPr lang="th-TH" sz="1800" dirty="0" err="1"/>
              <a:t>if</a:t>
            </a:r>
            <a:r>
              <a:rPr lang="th-TH" sz="1800" dirty="0"/>
              <a:t>(!</a:t>
            </a:r>
            <a:r>
              <a:rPr lang="th-TH" sz="1800" dirty="0" err="1"/>
              <a:t>replaced</a:t>
            </a:r>
            <a:r>
              <a:rPr lang="th-TH" sz="1800" dirty="0"/>
              <a:t>) {</a:t>
            </a:r>
          </a:p>
          <a:p>
            <a:r>
              <a:rPr lang="th-TH" sz="1800" dirty="0"/>
              <a:t>          </a:t>
            </a:r>
            <a:r>
              <a:rPr lang="th-TH" sz="1800" dirty="0" err="1"/>
              <a:t>Rstr</a:t>
            </a:r>
            <a:r>
              <a:rPr lang="th-TH" sz="1800" dirty="0"/>
              <a:t> = </a:t>
            </a:r>
            <a:r>
              <a:rPr lang="th-TH" sz="1800" dirty="0" err="1"/>
              <a:t>Rstr</a:t>
            </a:r>
            <a:r>
              <a:rPr lang="th-TH" sz="1800" dirty="0"/>
              <a:t>.</a:t>
            </a:r>
            <a:r>
              <a:rPr lang="th-TH" sz="1800" dirty="0" err="1"/>
              <a:t>concat</a:t>
            </a:r>
            <a:r>
              <a:rPr lang="th-TH" sz="1800" dirty="0"/>
              <a:t>(</a:t>
            </a:r>
            <a:r>
              <a:rPr lang="th-TH" sz="1800" dirty="0" err="1"/>
              <a:t>String</a:t>
            </a:r>
            <a:r>
              <a:rPr lang="th-TH" sz="1800" dirty="0"/>
              <a:t>.</a:t>
            </a:r>
            <a:r>
              <a:rPr lang="th-TH" sz="1800" dirty="0" err="1"/>
              <a:t>valueOf</a:t>
            </a:r>
            <a:r>
              <a:rPr lang="th-TH" sz="1800" dirty="0"/>
              <a:t>(l));</a:t>
            </a:r>
          </a:p>
          <a:p>
            <a:r>
              <a:rPr lang="th-TH" sz="1800" dirty="0"/>
              <a:t>        }</a:t>
            </a:r>
          </a:p>
          <a:p>
            <a:r>
              <a:rPr lang="th-TH" sz="1800" dirty="0"/>
              <a:t>      }</a:t>
            </a:r>
          </a:p>
          <a:p>
            <a:r>
              <a:rPr lang="th-TH" sz="1800" dirty="0"/>
              <a:t>      </a:t>
            </a:r>
            <a:r>
              <a:rPr lang="th-TH" sz="1800" dirty="0" err="1"/>
              <a:t>Lstr</a:t>
            </a:r>
            <a:r>
              <a:rPr lang="th-TH" sz="1800" dirty="0"/>
              <a:t> = </a:t>
            </a:r>
            <a:r>
              <a:rPr lang="th-TH" sz="1800" dirty="0" err="1"/>
              <a:t>Rstr</a:t>
            </a:r>
            <a:r>
              <a:rPr lang="th-TH" sz="1800" dirty="0"/>
              <a:t>;</a:t>
            </a:r>
          </a:p>
          <a:p>
            <a:r>
              <a:rPr lang="th-TH" sz="1800" dirty="0"/>
              <a:t>      //</a:t>
            </a:r>
            <a:r>
              <a:rPr lang="th-TH" sz="1800" dirty="0" err="1"/>
              <a:t>println</a:t>
            </a:r>
            <a:r>
              <a:rPr lang="th-TH" sz="1800" dirty="0"/>
              <a:t>(</a:t>
            </a:r>
            <a:r>
              <a:rPr lang="th-TH" sz="1800" dirty="0" err="1"/>
              <a:t>Lstr</a:t>
            </a:r>
            <a:r>
              <a:rPr lang="th-TH" sz="1800" dirty="0"/>
              <a:t>);</a:t>
            </a:r>
          </a:p>
          <a:p>
            <a:r>
              <a:rPr lang="th-TH" sz="1800" dirty="0"/>
              <a:t>    } }</a:t>
            </a:r>
          </a:p>
        </p:txBody>
      </p:sp>
    </p:spTree>
    <p:extLst>
      <p:ext uri="{BB962C8B-B14F-4D97-AF65-F5344CB8AC3E}">
        <p14:creationId xmlns:p14="http://schemas.microsoft.com/office/powerpoint/2010/main" val="316847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242806" y="-130820"/>
            <a:ext cx="11597899" cy="1325563"/>
          </a:xfrm>
        </p:spPr>
        <p:txBody>
          <a:bodyPr/>
          <a:lstStyle/>
          <a:p>
            <a:r>
              <a:rPr lang="th-TH" b="1" i="1" dirty="0"/>
              <a:t>ตัวโน้ตดนตรี หรือสัญลักษณ์ที่ใช้แทนเสียงดนตรี</a:t>
            </a:r>
            <a:endParaRPr lang="th-TH" dirty="0"/>
          </a:p>
        </p:txBody>
      </p:sp>
      <p:sp>
        <p:nvSpPr>
          <p:cNvPr id="4" name="สี่เหลี่ยมผืนผ้า 3"/>
          <p:cNvSpPr/>
          <p:nvPr/>
        </p:nvSpPr>
        <p:spPr>
          <a:xfrm>
            <a:off x="242806" y="6082604"/>
            <a:ext cx="11706387" cy="523220"/>
          </a:xfrm>
          <a:prstGeom prst="rect">
            <a:avLst/>
          </a:prstGeom>
        </p:spPr>
        <p:txBody>
          <a:bodyPr wrap="square">
            <a:spAutoFit/>
          </a:bodyPr>
          <a:lstStyle/>
          <a:p>
            <a:r>
              <a:rPr lang="th-TH" dirty="0"/>
              <a:t>http://musiclib.psu.ac.th/data/western-musuc/Chapter2/chap2-4.htm</a:t>
            </a:r>
          </a:p>
        </p:txBody>
      </p:sp>
      <p:sp>
        <p:nvSpPr>
          <p:cNvPr id="5" name="สี่เหลี่ยมผืนผ้า 4"/>
          <p:cNvSpPr/>
          <p:nvPr/>
        </p:nvSpPr>
        <p:spPr>
          <a:xfrm>
            <a:off x="242805" y="1228398"/>
            <a:ext cx="11597899" cy="2246769"/>
          </a:xfrm>
          <a:prstGeom prst="rect">
            <a:avLst/>
          </a:prstGeom>
        </p:spPr>
        <p:txBody>
          <a:bodyPr wrap="square">
            <a:spAutoFit/>
          </a:bodyPr>
          <a:lstStyle/>
          <a:p>
            <a:r>
              <a:rPr lang="th-TH" dirty="0"/>
              <a:t> เป็นระบบการบันทึกแทนเสียงดนตรีที่มีมาตั้งศตวรรษที่11 โดย กีโด เดอ </a:t>
            </a:r>
            <a:r>
              <a:rPr lang="th-TH" dirty="0" err="1"/>
              <a:t>อเรซ์</a:t>
            </a:r>
            <a:r>
              <a:rPr lang="th-TH" dirty="0"/>
              <a:t>โซ (</a:t>
            </a:r>
            <a:r>
              <a:rPr lang="th-TH" dirty="0" err="1"/>
              <a:t>Guido</a:t>
            </a:r>
            <a:r>
              <a:rPr lang="th-TH" dirty="0"/>
              <a:t> d’ </a:t>
            </a:r>
            <a:r>
              <a:rPr lang="th-TH" dirty="0" err="1"/>
              <a:t>Arezzo</a:t>
            </a:r>
            <a:r>
              <a:rPr lang="th-TH" dirty="0"/>
              <a:t>, 995-1050) บาทหลวงชาวอิตาเลียน ต่อมาได้มีการพัฒนาอย่างต่อเนื่องจนกระทั่งสมบูรณ์อย่างที่เราได้พบเห็นและใช้กันในปัจจุบัน ตัวโน้ตสามารถบอกหรือสื่อให้นักดนตรีทราบถึงความสั้น – ยาว, สูง – ต่ำ ของระดับเสียงได้ เราจึงควรมีความรู้พื้นฐานเกี่ยวกับลักษณะของตัวโน้ตดนตรี (</a:t>
            </a:r>
            <a:r>
              <a:rPr lang="th-TH" dirty="0" err="1"/>
              <a:t>Music</a:t>
            </a:r>
            <a:r>
              <a:rPr lang="th-TH" dirty="0"/>
              <a:t> </a:t>
            </a:r>
            <a:r>
              <a:rPr lang="th-TH" dirty="0" err="1"/>
              <a:t>Notation</a:t>
            </a:r>
            <a:r>
              <a:rPr lang="th-TH" dirty="0"/>
              <a:t>) พอสังเขปดังนี้</a:t>
            </a:r>
          </a:p>
        </p:txBody>
      </p:sp>
      <p:pic>
        <p:nvPicPr>
          <p:cNvPr id="6" name="รูปภาพ 5"/>
          <p:cNvPicPr>
            <a:picLocks noChangeAspect="1"/>
          </p:cNvPicPr>
          <p:nvPr/>
        </p:nvPicPr>
        <p:blipFill>
          <a:blip r:embed="rId2"/>
          <a:stretch>
            <a:fillRect/>
          </a:stretch>
        </p:blipFill>
        <p:spPr>
          <a:xfrm>
            <a:off x="2101842" y="3627364"/>
            <a:ext cx="7122653" cy="2303042"/>
          </a:xfrm>
          <a:prstGeom prst="rect">
            <a:avLst/>
          </a:prstGeom>
        </p:spPr>
      </p:pic>
    </p:spTree>
    <p:extLst>
      <p:ext uri="{BB962C8B-B14F-4D97-AF65-F5344CB8AC3E}">
        <p14:creationId xmlns:p14="http://schemas.microsoft.com/office/powerpoint/2010/main" val="1486409104"/>
      </p:ext>
    </p:extLst>
  </p:cSld>
  <p:clrMapOvr>
    <a:masterClrMapping/>
  </p:clrMapOvr>
</p:sld>
</file>

<file path=ppt/theme/theme1.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1019</Words>
  <Application>Microsoft Office PowerPoint</Application>
  <PresentationFormat>แบบจอกว้าง</PresentationFormat>
  <Paragraphs>153</Paragraphs>
  <Slides>22</Slides>
  <Notes>0</Notes>
  <HiddenSlides>0</HiddenSlides>
  <MMClips>0</MMClips>
  <ScaleCrop>false</ScaleCrop>
  <HeadingPairs>
    <vt:vector size="6" baseType="variant">
      <vt:variant>
        <vt:lpstr>ฟอนต์ที่ถูกใช้</vt:lpstr>
      </vt:variant>
      <vt:variant>
        <vt:i4>8</vt:i4>
      </vt:variant>
      <vt:variant>
        <vt:lpstr>ธีม</vt:lpstr>
      </vt:variant>
      <vt:variant>
        <vt:i4>1</vt:i4>
      </vt:variant>
      <vt:variant>
        <vt:lpstr>ชื่อเรื่องสไลด์</vt:lpstr>
      </vt:variant>
      <vt:variant>
        <vt:i4>22</vt:i4>
      </vt:variant>
    </vt:vector>
  </HeadingPairs>
  <TitlesOfParts>
    <vt:vector size="31" baseType="lpstr">
      <vt:lpstr>Angsana New</vt:lpstr>
      <vt:lpstr>Arial</vt:lpstr>
      <vt:lpstr>Calibri</vt:lpstr>
      <vt:lpstr>Calibri Light</vt:lpstr>
      <vt:lpstr>Cordia New</vt:lpstr>
      <vt:lpstr>Courier New</vt:lpstr>
      <vt:lpstr>Times New Roman</vt:lpstr>
      <vt:lpstr>Verdana</vt:lpstr>
      <vt:lpstr>ธีมของ Office</vt:lpstr>
      <vt:lpstr>Music</vt:lpstr>
      <vt:lpstr>Linked lists</vt:lpstr>
      <vt:lpstr>Linking together a linked list. For example, to build a linked list that contains the items "to", "be", and "or", we create a Node for each item</vt:lpstr>
      <vt:lpstr>งานนำเสนอ PowerPoint</vt:lpstr>
      <vt:lpstr>Remove. Suppose that you want to remove the first node from a list. This operation is even easier: simply assign to first the value first.next.</vt:lpstr>
      <vt:lpstr>งานนำเสนอ PowerPoint</vt:lpstr>
      <vt:lpstr>Link list</vt:lpstr>
      <vt:lpstr>งานนำเสนอ PowerPoint</vt:lpstr>
      <vt:lpstr>ตัวโน้ตดนตรี หรือสัญลักษณ์ที่ใช้แทนเสียงดนตรี</vt:lpstr>
      <vt:lpstr> 1.การเขียนโน้ตตัวเขบ็ต ตั้งแต่สองตัวติดกันขึ้นไปเรามักเขียนโดยนำชายธง (flag) มารวมกันโดยใช้เส้นตรงเช่น</vt:lpstr>
      <vt:lpstr>4.2 ตัวหยุด หรือเครื่องหมายพักเสียง (Rest)</vt:lpstr>
      <vt:lpstr>4.4 ระดับเสียง (Pith)</vt:lpstr>
      <vt:lpstr>4.5 เครื่องหมายแปลงเสียง (Accidentals)</vt:lpstr>
      <vt:lpstr>1) กุญแจซอล</vt:lpstr>
      <vt:lpstr>มิติของดนตรีประกอบขึ้นจากท่วงทำนองของเสียงสูงต่ำ ดังเบา และจังหวะ ที่ประกอบเข้าด้วยกันความเป็นดนตรีประกอบขึ้นจาก</vt:lpstr>
      <vt:lpstr>SoundCipher A music and sound library for Processing</vt:lpstr>
      <vt:lpstr>งานนำเสนอ PowerPoint</vt:lpstr>
      <vt:lpstr>Download</vt:lpstr>
      <vt:lpstr>Bing - Simply play a note</vt:lpstr>
      <vt:lpstr>Bing Repeated</vt:lpstr>
      <vt:lpstr>Draw Sync - Play notes when drawing</vt:lpstr>
      <vt:lpstr>งานนำเสนอ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dc:title>
  <dc:creator>somnuk.sin@gmail.com</dc:creator>
  <cp:lastModifiedBy>somnuk.sin@gmail.com</cp:lastModifiedBy>
  <cp:revision>28</cp:revision>
  <dcterms:created xsi:type="dcterms:W3CDTF">2018-01-07T12:52:25Z</dcterms:created>
  <dcterms:modified xsi:type="dcterms:W3CDTF">2018-01-08T03:24:21Z</dcterms:modified>
</cp:coreProperties>
</file>