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59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7B3C-3523-4B21-95BB-C02CF91B1B53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3A355-4F62-4CEE-BB25-4C749C7CD1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46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3A355-4F62-4CEE-BB25-4C749C7CD103}" type="slidenum">
              <a:rPr lang="th-TH" smtClean="0"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26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311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92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85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423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0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452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756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603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54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919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63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9A02-86B7-47BC-9837-B6D1BDCB1A59}" type="datetimeFigureOut">
              <a:rPr lang="th-TH" smtClean="0"/>
              <a:t>29/01/61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71B8-28B9-4703-AEC4-1DE6EAE3010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51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242945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Web Programming and Database 	</a:t>
            </a:r>
            <a:br>
              <a:rPr lang="en-US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551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3181" y="0"/>
            <a:ext cx="10515600" cy="1325563"/>
          </a:xfrm>
        </p:spPr>
        <p:txBody>
          <a:bodyPr/>
          <a:lstStyle/>
          <a:p>
            <a:r>
              <a:rPr lang="en-US" dirty="0" smtClean="0"/>
              <a:t>When drawing on the canvas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11727" y="1188316"/>
            <a:ext cx="7516091" cy="44504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drawing on the canvas, the </a:t>
            </a:r>
            <a:r>
              <a:rPr lang="en-US" i="1" dirty="0"/>
              <a:t>x </a:t>
            </a:r>
            <a:r>
              <a:rPr lang="en-US" dirty="0"/>
              <a:t>coordinate is the distance from the left edge of the canvas and the </a:t>
            </a:r>
            <a:r>
              <a:rPr lang="en-US" i="1" dirty="0"/>
              <a:t>y </a:t>
            </a:r>
            <a:r>
              <a:rPr lang="en-US" dirty="0"/>
              <a:t>coordinate is </a:t>
            </a:r>
            <a:r>
              <a:rPr lang="en-US" dirty="0" smtClean="0"/>
              <a:t>the distance </a:t>
            </a:r>
            <a:r>
              <a:rPr lang="en-US" dirty="0"/>
              <a:t>from the top edge. We write coordinates of a pixel like this: (x, y). So, if the canvas is 200×200 pixels,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upper </a:t>
            </a:r>
            <a:r>
              <a:rPr lang="en-US" dirty="0" smtClean="0"/>
              <a:t>left is </a:t>
            </a:r>
            <a:r>
              <a:rPr lang="en-US" dirty="0"/>
              <a:t>(0, 0),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center is at (100, 100),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lower right is (199, 199).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numbers may seem confusing; why do we go </a:t>
            </a:r>
            <a:r>
              <a:rPr lang="en-US" b="1" dirty="0" smtClean="0">
                <a:solidFill>
                  <a:srgbClr val="FF0000"/>
                </a:solidFill>
              </a:rPr>
              <a:t>from 0 </a:t>
            </a:r>
            <a:r>
              <a:rPr lang="en-US" b="1" dirty="0">
                <a:solidFill>
                  <a:srgbClr val="FF0000"/>
                </a:solidFill>
              </a:rPr>
              <a:t>to 199 </a:t>
            </a:r>
            <a:r>
              <a:rPr lang="en-US" dirty="0"/>
              <a:t>instead of 1 to 200? The answer is that in code, we usually count from 0 because it’s easier for calculations that </a:t>
            </a:r>
            <a:r>
              <a:rPr lang="en-US" dirty="0" smtClean="0"/>
              <a:t>we’ll get </a:t>
            </a:r>
            <a:r>
              <a:rPr lang="en-US" dirty="0"/>
              <a:t>into later.</a:t>
            </a:r>
            <a:endParaRPr lang="th-TH" dirty="0"/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38000"/>
              </p:ext>
            </p:extLst>
          </p:nvPr>
        </p:nvGraphicFramePr>
        <p:xfrm>
          <a:off x="8052954" y="2069869"/>
          <a:ext cx="2919845" cy="2211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969">
                  <a:extLst>
                    <a:ext uri="{9D8B030D-6E8A-4147-A177-3AD203B41FA5}">
                      <a16:colId xmlns:a16="http://schemas.microsoft.com/office/drawing/2014/main" val="1353055021"/>
                    </a:ext>
                  </a:extLst>
                </a:gridCol>
                <a:gridCol w="583969">
                  <a:extLst>
                    <a:ext uri="{9D8B030D-6E8A-4147-A177-3AD203B41FA5}">
                      <a16:colId xmlns:a16="http://schemas.microsoft.com/office/drawing/2014/main" val="1243447447"/>
                    </a:ext>
                  </a:extLst>
                </a:gridCol>
                <a:gridCol w="583969">
                  <a:extLst>
                    <a:ext uri="{9D8B030D-6E8A-4147-A177-3AD203B41FA5}">
                      <a16:colId xmlns:a16="http://schemas.microsoft.com/office/drawing/2014/main" val="1247045386"/>
                    </a:ext>
                  </a:extLst>
                </a:gridCol>
                <a:gridCol w="583969">
                  <a:extLst>
                    <a:ext uri="{9D8B030D-6E8A-4147-A177-3AD203B41FA5}">
                      <a16:colId xmlns:a16="http://schemas.microsoft.com/office/drawing/2014/main" val="558248333"/>
                    </a:ext>
                  </a:extLst>
                </a:gridCol>
                <a:gridCol w="583969">
                  <a:extLst>
                    <a:ext uri="{9D8B030D-6E8A-4147-A177-3AD203B41FA5}">
                      <a16:colId xmlns:a16="http://schemas.microsoft.com/office/drawing/2014/main" val="1228571577"/>
                    </a:ext>
                  </a:extLst>
                </a:gridCol>
              </a:tblGrid>
              <a:tr h="4422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0,0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0,4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907412"/>
                  </a:ext>
                </a:extLst>
              </a:tr>
              <a:tr h="442237">
                <a:tc>
                  <a:txBody>
                    <a:bodyPr/>
                    <a:lstStyle/>
                    <a:p>
                      <a:endParaRPr lang="th-TH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05544"/>
                  </a:ext>
                </a:extLst>
              </a:tr>
              <a:tr h="442237">
                <a:tc>
                  <a:txBody>
                    <a:bodyPr/>
                    <a:lstStyle/>
                    <a:p>
                      <a:endParaRPr lang="th-TH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2,2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36763"/>
                  </a:ext>
                </a:extLst>
              </a:tr>
              <a:tr h="442237"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005489"/>
                  </a:ext>
                </a:extLst>
              </a:tr>
              <a:tr h="44223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4,0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4,4</a:t>
                      </a:r>
                      <a:endParaRPr lang="th-T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02925"/>
                  </a:ext>
                </a:extLst>
              </a:tr>
            </a:tbl>
          </a:graphicData>
        </a:graphic>
      </p:graphicFrame>
      <p:cxnSp>
        <p:nvCxnSpPr>
          <p:cNvPr id="6" name="ลูกศรเชื่อมต่อแบบตรง 5"/>
          <p:cNvCxnSpPr/>
          <p:nvPr/>
        </p:nvCxnSpPr>
        <p:spPr>
          <a:xfrm>
            <a:off x="7966364" y="1842655"/>
            <a:ext cx="29787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/>
          <p:cNvCxnSpPr/>
          <p:nvPr/>
        </p:nvCxnSpPr>
        <p:spPr>
          <a:xfrm>
            <a:off x="7827818" y="1884218"/>
            <a:ext cx="0" cy="23968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9130145" y="1325563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th-TH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237166" y="2821026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189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836" y="365126"/>
            <a:ext cx="11242964" cy="1034184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 3-1: Create a Canvas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18655" y="1399310"/>
            <a:ext cx="11582400" cy="477765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createCanvas</a:t>
            </a:r>
            <a:r>
              <a:rPr lang="en-US" dirty="0"/>
              <a:t>() function has two parameters; the first sets the width of the drawing canvas, and the second sets the height.</a:t>
            </a:r>
          </a:p>
          <a:p>
            <a:r>
              <a:rPr lang="en-US" dirty="0"/>
              <a:t>To draw a canvas that is 800 pixels wide and 600 pixels high, type: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createCanvas</a:t>
            </a:r>
            <a:r>
              <a:rPr lang="en-US" dirty="0" smtClean="0"/>
              <a:t>(800</a:t>
            </a:r>
            <a:r>
              <a:rPr lang="en-US" dirty="0"/>
              <a:t>, 600);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  <a:p>
            <a:r>
              <a:rPr lang="en-US" dirty="0"/>
              <a:t>Run this line of code to see the result. Put in different values to see what’s possible. Try very small numbers and </a:t>
            </a:r>
            <a:r>
              <a:rPr lang="en-US" dirty="0" smtClean="0"/>
              <a:t>numbers larger </a:t>
            </a:r>
            <a:r>
              <a:rPr lang="en-US" dirty="0"/>
              <a:t>than your screen.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649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9327" y="0"/>
            <a:ext cx="10515600" cy="1325563"/>
          </a:xfrm>
        </p:spPr>
        <p:txBody>
          <a:bodyPr/>
          <a:lstStyle/>
          <a:p>
            <a:r>
              <a:rPr lang="en-US" b="1" dirty="0"/>
              <a:t>Basic Shapes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6" y="1083252"/>
            <a:ext cx="6135795" cy="535911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06" y="1130806"/>
            <a:ext cx="6049994" cy="53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9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49067"/>
            <a:ext cx="10515600" cy="1325563"/>
          </a:xfrm>
        </p:spPr>
        <p:txBody>
          <a:bodyPr/>
          <a:lstStyle/>
          <a:p>
            <a:r>
              <a:rPr lang="en-US" b="1" dirty="0"/>
              <a:t>Draw Part of an Ellipse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231619"/>
            <a:ext cx="7852064" cy="208597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846618" y="355881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800" dirty="0">
                <a:solidFill>
                  <a:srgbClr val="00669A"/>
                </a:solidFill>
                <a:latin typeface="TimesNewRomanPSMT"/>
              </a:rPr>
              <a:t>setup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r>
              <a:rPr lang="en-US" sz="1800" dirty="0" smtClean="0">
                <a:solidFill>
                  <a:srgbClr val="00669A"/>
                </a:solidFill>
                <a:latin typeface="TimesNewRomanPSMT"/>
              </a:rPr>
              <a:t>	</a:t>
            </a:r>
            <a:r>
              <a:rPr lang="en-US" sz="1800" dirty="0" err="1" smtClean="0">
                <a:solidFill>
                  <a:srgbClr val="00669A"/>
                </a:solidFill>
                <a:latin typeface="TimesNewRomanPSMT"/>
              </a:rPr>
              <a:t>createCanvas</a:t>
            </a:r>
            <a:r>
              <a:rPr lang="en-US" sz="1800" dirty="0" smtClean="0">
                <a:solidFill>
                  <a:srgbClr val="000000"/>
                </a:solidFill>
                <a:latin typeface="TimesNewRomanPSMT"/>
              </a:rPr>
              <a:t>(480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120);</a:t>
            </a:r>
          </a:p>
          <a:p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</a:p>
          <a:p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800" dirty="0">
                <a:solidFill>
                  <a:srgbClr val="00669A"/>
                </a:solidFill>
                <a:latin typeface="TimesNewRomanPSMT"/>
              </a:rPr>
              <a:t>draw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background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(204);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arc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(90, 60, 80, 80, 0, </a:t>
            </a:r>
            <a:r>
              <a:rPr lang="en-US" sz="1800" dirty="0">
                <a:solidFill>
                  <a:srgbClr val="718B62"/>
                </a:solidFill>
                <a:latin typeface="TimesNewRomanPSMT"/>
              </a:rPr>
              <a:t>HALF_PI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arc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(190, 60, 80, 80, 0, </a:t>
            </a:r>
            <a:r>
              <a:rPr lang="en-US" sz="1800" dirty="0">
                <a:solidFill>
                  <a:srgbClr val="718B62"/>
                </a:solidFill>
                <a:latin typeface="TimesNewRomanPSMT"/>
              </a:rPr>
              <a:t>PI</a:t>
            </a:r>
            <a:r>
              <a:rPr lang="en-US" sz="1800" dirty="0">
                <a:solidFill>
                  <a:srgbClr val="555555"/>
                </a:solidFill>
                <a:latin typeface="TimesNewRomanPSMT"/>
              </a:rPr>
              <a:t>+</a:t>
            </a:r>
            <a:r>
              <a:rPr lang="en-US" sz="1800" dirty="0">
                <a:solidFill>
                  <a:srgbClr val="718B62"/>
                </a:solidFill>
                <a:latin typeface="TimesNewRomanPSMT"/>
              </a:rPr>
              <a:t>HALF_PI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arc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(290, 60, 80, 80, </a:t>
            </a:r>
            <a:r>
              <a:rPr lang="en-US" sz="1800" dirty="0">
                <a:solidFill>
                  <a:srgbClr val="718B62"/>
                </a:solidFill>
                <a:latin typeface="TimesNewRomanPSMT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>
                <a:solidFill>
                  <a:srgbClr val="718B62"/>
                </a:solidFill>
                <a:latin typeface="TimesNewRomanPSMT"/>
              </a:rPr>
              <a:t>TWO_PI</a:t>
            </a:r>
            <a:r>
              <a:rPr lang="en-US" sz="1800" dirty="0">
                <a:solidFill>
                  <a:srgbClr val="555555"/>
                </a:solidFill>
                <a:latin typeface="TimesNewRomanPSMT"/>
              </a:rPr>
              <a:t>+</a:t>
            </a:r>
            <a:r>
              <a:rPr lang="en-US" sz="1800" dirty="0">
                <a:solidFill>
                  <a:srgbClr val="718B62"/>
                </a:solidFill>
                <a:latin typeface="TimesNewRomanPSMT"/>
              </a:rPr>
              <a:t>HALF_PI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pPr lvl="1"/>
            <a:r>
              <a:rPr lang="it-IT" sz="1800" dirty="0">
                <a:solidFill>
                  <a:srgbClr val="00669A"/>
                </a:solidFill>
                <a:latin typeface="TimesNewRomanPSMT"/>
              </a:rPr>
              <a:t>arc</a:t>
            </a:r>
            <a:r>
              <a:rPr lang="it-IT" sz="1800" dirty="0">
                <a:solidFill>
                  <a:srgbClr val="000000"/>
                </a:solidFill>
                <a:latin typeface="TimesNewRomanPSMT"/>
              </a:rPr>
              <a:t>(390, 60, 80, 80, </a:t>
            </a:r>
            <a:r>
              <a:rPr lang="it-IT" sz="1800" dirty="0">
                <a:solidFill>
                  <a:srgbClr val="718B62"/>
                </a:solidFill>
                <a:latin typeface="TimesNewRomanPSMT"/>
              </a:rPr>
              <a:t>QUARTER_PI</a:t>
            </a:r>
            <a:r>
              <a:rPr lang="it-IT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it-IT" sz="1800" dirty="0">
                <a:solidFill>
                  <a:srgbClr val="718B62"/>
                </a:solidFill>
                <a:latin typeface="TimesNewRomanPSMT"/>
              </a:rPr>
              <a:t>PI</a:t>
            </a:r>
            <a:r>
              <a:rPr lang="it-IT" sz="1800" dirty="0">
                <a:solidFill>
                  <a:srgbClr val="555555"/>
                </a:solidFill>
                <a:latin typeface="TimesNewRomanPSMT"/>
              </a:rPr>
              <a:t>+</a:t>
            </a:r>
            <a:r>
              <a:rPr lang="it-IT" sz="1800" dirty="0">
                <a:solidFill>
                  <a:srgbClr val="718B62"/>
                </a:solidFill>
                <a:latin typeface="TimesNewRomanPSMT"/>
              </a:rPr>
              <a:t>QUARTER_PI</a:t>
            </a:r>
            <a:r>
              <a:rPr lang="it-IT" sz="1800" dirty="0">
                <a:solidFill>
                  <a:srgbClr val="000000"/>
                </a:solidFill>
                <a:latin typeface="TimesNewRomanPSMT"/>
              </a:rPr>
              <a:t>);</a:t>
            </a:r>
          </a:p>
          <a:p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  <a:endParaRPr lang="th-TH" sz="1800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1" y="4304451"/>
            <a:ext cx="5455227" cy="17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5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9" y="221672"/>
            <a:ext cx="6353224" cy="343592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42" y="3435919"/>
            <a:ext cx="6690286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4745" y="101889"/>
            <a:ext cx="10515600" cy="1325563"/>
          </a:xfrm>
        </p:spPr>
        <p:txBody>
          <a:bodyPr/>
          <a:lstStyle/>
          <a:p>
            <a:r>
              <a:rPr lang="en-US" b="1" dirty="0"/>
              <a:t>Drawing Order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14745" y="1271444"/>
            <a:ext cx="61583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createCanvas</a:t>
            </a:r>
            <a:r>
              <a:rPr lang="en-US" dirty="0" smtClean="0"/>
              <a:t>(480</a:t>
            </a:r>
            <a:r>
              <a:rPr lang="en-US" dirty="0"/>
              <a:t>, 120);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draw() {</a:t>
            </a:r>
          </a:p>
          <a:p>
            <a:pPr marL="457200" lvl="1" indent="0">
              <a:buNone/>
            </a:pPr>
            <a:r>
              <a:rPr lang="en-US" dirty="0"/>
              <a:t>background(204);</a:t>
            </a:r>
          </a:p>
          <a:p>
            <a:pPr marL="457200" lvl="1" indent="0">
              <a:buNone/>
            </a:pPr>
            <a:r>
              <a:rPr lang="en-US" dirty="0" err="1"/>
              <a:t>rect</a:t>
            </a:r>
            <a:r>
              <a:rPr lang="en-US" dirty="0"/>
              <a:t>(160, 30, 260, 20);</a:t>
            </a:r>
          </a:p>
          <a:p>
            <a:pPr marL="457200" lvl="1" indent="0">
              <a:buNone/>
            </a:pPr>
            <a:r>
              <a:rPr lang="en-US" dirty="0"/>
              <a:t>// The ellipse draws on top of the rectangle</a:t>
            </a:r>
          </a:p>
          <a:p>
            <a:pPr marL="457200" lvl="1" indent="0">
              <a:buNone/>
            </a:pPr>
            <a:r>
              <a:rPr lang="en-US" dirty="0"/>
              <a:t>// because it comes after in the code</a:t>
            </a:r>
          </a:p>
          <a:p>
            <a:pPr marL="457200" lvl="1" indent="0">
              <a:buNone/>
            </a:pPr>
            <a:r>
              <a:rPr lang="en-US" dirty="0"/>
              <a:t>ellipse(140, 0, 190, 190);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672" y="4977967"/>
            <a:ext cx="7157605" cy="18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3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b="1" dirty="0"/>
              <a:t>Shape Properties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7245927" y="3289932"/>
            <a:ext cx="4395354" cy="2956140"/>
          </a:xfrm>
        </p:spPr>
        <p:txBody>
          <a:bodyPr>
            <a:normAutofit/>
          </a:bodyPr>
          <a:lstStyle/>
          <a:p>
            <a:r>
              <a:rPr lang="en-US" dirty="0"/>
              <a:t>The default stroke weight is a single pixel, but this can be changed with the </a:t>
            </a:r>
            <a:r>
              <a:rPr lang="en-US" dirty="0" err="1"/>
              <a:t>strokeWeight</a:t>
            </a:r>
            <a:r>
              <a:rPr lang="en-US" dirty="0"/>
              <a:t>() function. The single parameter </a:t>
            </a:r>
            <a:r>
              <a:rPr lang="en-US" dirty="0" smtClean="0"/>
              <a:t>to </a:t>
            </a:r>
            <a:r>
              <a:rPr lang="en-US" b="1" dirty="0" err="1" smtClean="0">
                <a:solidFill>
                  <a:srgbClr val="FF0000"/>
                </a:solidFill>
              </a:rPr>
              <a:t>strokeWeight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sets the width of drawn lines: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31619" y="3289932"/>
            <a:ext cx="5583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800" dirty="0">
                <a:solidFill>
                  <a:srgbClr val="00669A"/>
                </a:solidFill>
                <a:latin typeface="TimesNewRomanPSMT"/>
              </a:rPr>
              <a:t>setup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r>
              <a:rPr lang="en-US" sz="1800" dirty="0" smtClean="0">
                <a:solidFill>
                  <a:srgbClr val="00669A"/>
                </a:solidFill>
                <a:latin typeface="TimesNewRomanPSMT"/>
              </a:rPr>
              <a:t>        </a:t>
            </a:r>
            <a:r>
              <a:rPr lang="en-US" sz="1800" dirty="0" err="1" smtClean="0">
                <a:solidFill>
                  <a:srgbClr val="00669A"/>
                </a:solidFill>
                <a:latin typeface="TimesNewRomanPSMT"/>
              </a:rPr>
              <a:t>createCanvas</a:t>
            </a:r>
            <a:r>
              <a:rPr lang="en-US" sz="1800" dirty="0" smtClean="0">
                <a:solidFill>
                  <a:srgbClr val="000000"/>
                </a:solidFill>
                <a:latin typeface="TimesNewRomanPSMT"/>
              </a:rPr>
              <a:t>(480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120);</a:t>
            </a:r>
          </a:p>
          <a:p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</a:p>
          <a:p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800" dirty="0">
                <a:solidFill>
                  <a:srgbClr val="00669A"/>
                </a:solidFill>
                <a:latin typeface="TimesNewRomanPSMT"/>
              </a:rPr>
              <a:t>draw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background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(204);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(75, 60, 90, 90);</a:t>
            </a:r>
          </a:p>
          <a:p>
            <a:pPr lvl="1"/>
            <a:r>
              <a:rPr lang="en-US" sz="1800" dirty="0" err="1">
                <a:solidFill>
                  <a:srgbClr val="00669A"/>
                </a:solidFill>
                <a:latin typeface="TimesNewRomanPSMT"/>
              </a:rPr>
              <a:t>strokeWeight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(8); </a:t>
            </a:r>
            <a:r>
              <a:rPr lang="en-US" sz="1800" dirty="0">
                <a:solidFill>
                  <a:srgbClr val="666666"/>
                </a:solidFill>
                <a:latin typeface="TimesNewRomanPSMT"/>
              </a:rPr>
              <a:t>// Stroke weight to 8 pixels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(175, 60, 90, 90);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(279, 60, 90, 90);</a:t>
            </a:r>
          </a:p>
          <a:p>
            <a:pPr lvl="1"/>
            <a:r>
              <a:rPr lang="en-US" sz="1800" dirty="0" err="1">
                <a:solidFill>
                  <a:srgbClr val="00669A"/>
                </a:solidFill>
                <a:latin typeface="TimesNewRomanPSMT"/>
              </a:rPr>
              <a:t>strokeWeight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(20); </a:t>
            </a:r>
            <a:r>
              <a:rPr lang="en-US" sz="1800" dirty="0">
                <a:solidFill>
                  <a:srgbClr val="666666"/>
                </a:solidFill>
                <a:latin typeface="TimesNewRomanPSMT"/>
              </a:rPr>
              <a:t>// Stroke weight to 20 pixels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(389, 60, 90, 90);</a:t>
            </a:r>
          </a:p>
          <a:p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  <a:endParaRPr lang="th-TH" sz="1800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992406"/>
            <a:ext cx="6359237" cy="20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9328" y="101889"/>
            <a:ext cx="10515600" cy="743239"/>
          </a:xfrm>
        </p:spPr>
        <p:txBody>
          <a:bodyPr/>
          <a:lstStyle/>
          <a:p>
            <a:r>
              <a:rPr lang="en-US" b="1" dirty="0"/>
              <a:t>Color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9328" y="845128"/>
            <a:ext cx="118387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All the shapes so far have been filled white with black outlines. To change this, use the fill() and stroke() functions. The values</a:t>
            </a:r>
          </a:p>
          <a:p>
            <a:r>
              <a:rPr lang="en-US" dirty="0">
                <a:latin typeface="TimesNewRomanPSMT"/>
              </a:rPr>
              <a:t>of the parameters range from 0 to 255, where 255 is white, 128 is medium gray, and 0 is black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2661010"/>
            <a:ext cx="6054963" cy="403073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82" y="2661009"/>
            <a:ext cx="5919354" cy="4030735"/>
          </a:xfrm>
          <a:prstGeom prst="rect">
            <a:avLst/>
          </a:prstGeom>
        </p:spPr>
      </p:pic>
      <p:sp>
        <p:nvSpPr>
          <p:cNvPr id="8" name="สี่เหลี่ยมผืนผ้า 7"/>
          <p:cNvSpPr/>
          <p:nvPr/>
        </p:nvSpPr>
        <p:spPr>
          <a:xfrm>
            <a:off x="103908" y="2661009"/>
            <a:ext cx="1295400" cy="719500"/>
          </a:xfrm>
          <a:prstGeom prst="rect">
            <a:avLst/>
          </a:prstGeom>
          <a:solidFill>
            <a:schemeClr val="lt1">
              <a:alpha val="1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0632242" y="5972245"/>
            <a:ext cx="1295400" cy="719500"/>
          </a:xfrm>
          <a:prstGeom prst="rect">
            <a:avLst/>
          </a:prstGeom>
          <a:solidFill>
            <a:schemeClr val="lt1">
              <a:alpha val="1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43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87383" y="116930"/>
            <a:ext cx="11066417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Be careful not to disable the fill and stroke at the same time, as we’ve done in the previous example, because nothing will</a:t>
            </a:r>
            <a:br>
              <a:rPr lang="en-US" sz="3600" dirty="0"/>
            </a:br>
            <a:r>
              <a:rPr lang="en-US" dirty="0"/>
              <a:t>draw to the screen.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87383" y="1760311"/>
            <a:ext cx="582603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createCanvas</a:t>
            </a:r>
            <a:r>
              <a:rPr lang="en-US" dirty="0" smtClean="0"/>
              <a:t>(480</a:t>
            </a:r>
            <a:r>
              <a:rPr lang="en-US" dirty="0"/>
              <a:t>, 120);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draw() {</a:t>
            </a:r>
          </a:p>
          <a:p>
            <a:pPr marL="457200" lvl="1" indent="0">
              <a:buNone/>
            </a:pPr>
            <a:r>
              <a:rPr lang="en-US" dirty="0"/>
              <a:t>background(204);</a:t>
            </a:r>
          </a:p>
          <a:p>
            <a:pPr marL="457200" lvl="1" indent="0">
              <a:buNone/>
            </a:pPr>
            <a:r>
              <a:rPr lang="en-US" dirty="0"/>
              <a:t>fill(153); // Medium gray</a:t>
            </a:r>
          </a:p>
          <a:p>
            <a:pPr marL="457200" lvl="1" indent="0">
              <a:buNone/>
            </a:pPr>
            <a:r>
              <a:rPr lang="en-US" dirty="0"/>
              <a:t>ellipse(132, 82, 200, 200); // Gray circle</a:t>
            </a:r>
          </a:p>
          <a:p>
            <a:pPr marL="457200" lvl="1" indent="0">
              <a:buNone/>
            </a:pPr>
            <a:r>
              <a:rPr lang="en-US" dirty="0" err="1"/>
              <a:t>noFill</a:t>
            </a:r>
            <a:r>
              <a:rPr lang="en-US" dirty="0"/>
              <a:t>(); // Turn off fill</a:t>
            </a:r>
          </a:p>
          <a:p>
            <a:pPr marL="457200" lvl="1" indent="0">
              <a:buNone/>
            </a:pPr>
            <a:r>
              <a:rPr lang="en-US" dirty="0"/>
              <a:t>ellipse(228, -16, 200, 200); // Outline circle</a:t>
            </a:r>
          </a:p>
          <a:p>
            <a:pPr marL="457200" lvl="1" indent="0">
              <a:buNone/>
            </a:pPr>
            <a:r>
              <a:rPr lang="en-US" dirty="0" err="1"/>
              <a:t>noStroke</a:t>
            </a:r>
            <a:r>
              <a:rPr lang="en-US" dirty="0"/>
              <a:t>(); // Turn off stroke</a:t>
            </a:r>
          </a:p>
          <a:p>
            <a:pPr marL="457200" lvl="1" indent="0">
              <a:buNone/>
            </a:pPr>
            <a:r>
              <a:rPr lang="en-US" dirty="0"/>
              <a:t>ellipse(268, 118, 200, 200); // Doesn’t draw!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971" y="1859530"/>
            <a:ext cx="5543006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4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2428"/>
            <a:ext cx="10515600" cy="1325563"/>
          </a:xfrm>
        </p:spPr>
        <p:txBody>
          <a:bodyPr/>
          <a:lstStyle/>
          <a:p>
            <a:r>
              <a:rPr lang="en-US" b="1" dirty="0" smtClean="0"/>
              <a:t>Draw </a:t>
            </a:r>
            <a:r>
              <a:rPr lang="en-US" b="1" dirty="0"/>
              <a:t>with Color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58931" y="1690688"/>
            <a:ext cx="10515600" cy="40569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setup() {</a:t>
            </a:r>
          </a:p>
          <a:p>
            <a:pPr marL="457200" lvl="1" indent="0">
              <a:buNone/>
            </a:pPr>
            <a:r>
              <a:rPr lang="en-US" dirty="0" err="1"/>
              <a:t>createCanvas</a:t>
            </a:r>
            <a:r>
              <a:rPr lang="en-US" dirty="0"/>
              <a:t>(480, 120);</a:t>
            </a:r>
          </a:p>
          <a:p>
            <a:pPr marL="457200" lvl="1" indent="0">
              <a:buNone/>
            </a:pPr>
            <a:r>
              <a:rPr lang="en-US" dirty="0" err="1"/>
              <a:t>noStroke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draw() {</a:t>
            </a:r>
          </a:p>
          <a:p>
            <a:pPr marL="457200" lvl="1" indent="0">
              <a:buNone/>
            </a:pPr>
            <a:r>
              <a:rPr lang="en-US" dirty="0"/>
              <a:t>background(0, 26, 51); // Dark blue color</a:t>
            </a:r>
          </a:p>
          <a:p>
            <a:pPr marL="457200" lvl="1" indent="0">
              <a:buNone/>
            </a:pPr>
            <a:r>
              <a:rPr lang="en-US" dirty="0"/>
              <a:t>fill(255, 0, 0); // Red color</a:t>
            </a:r>
          </a:p>
          <a:p>
            <a:pPr marL="457200" lvl="1" indent="0">
              <a:buNone/>
            </a:pPr>
            <a:r>
              <a:rPr lang="en-US" dirty="0"/>
              <a:t>ellipse(132, 82, 200, 200); // Red circle</a:t>
            </a:r>
          </a:p>
          <a:p>
            <a:pPr marL="457200" lvl="1" indent="0">
              <a:buNone/>
            </a:pPr>
            <a:r>
              <a:rPr lang="en-US" dirty="0"/>
              <a:t>fill(0, 255, 0); // Green color</a:t>
            </a:r>
          </a:p>
          <a:p>
            <a:pPr marL="457200" lvl="1" indent="0">
              <a:buNone/>
            </a:pPr>
            <a:r>
              <a:rPr lang="en-US" dirty="0"/>
              <a:t>ellipse(228, -16, 200, 200); // Green circle</a:t>
            </a:r>
          </a:p>
          <a:p>
            <a:pPr marL="457200" lvl="1" indent="0">
              <a:buNone/>
            </a:pPr>
            <a:r>
              <a:rPr lang="en-US" dirty="0"/>
              <a:t>fill(0, 0, 255); // Blue color</a:t>
            </a:r>
          </a:p>
          <a:p>
            <a:pPr marL="457200" lvl="1" indent="0">
              <a:buNone/>
            </a:pPr>
            <a:r>
              <a:rPr lang="en-US" dirty="0"/>
              <a:t>ellipse(268, 118, 200, 200); // Blue circle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097" y="2993231"/>
            <a:ext cx="5786846" cy="210502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684520" y="143188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you use three parameters to specify the red, green, and blue components of a </a:t>
            </a:r>
            <a:r>
              <a:rPr lang="en-US" dirty="0" smtClean="0">
                <a:latin typeface="TimesNewRomanPSMT"/>
              </a:rPr>
              <a:t>color.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137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94109"/>
            <a:ext cx="9144000" cy="74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P5.js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4" y="1068098"/>
            <a:ext cx="10962842" cy="54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875211"/>
          </a:xfrm>
        </p:spPr>
        <p:txBody>
          <a:bodyPr/>
          <a:lstStyle/>
          <a:p>
            <a:r>
              <a:rPr lang="en-US" b="1" dirty="0"/>
              <a:t>Set Transparency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6680" y="875211"/>
            <a:ext cx="12085320" cy="2445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adding an optional fourth parameter to fill() or stroke(), you can control the transparency. This fourth parameter is known </a:t>
            </a:r>
            <a:r>
              <a:rPr lang="en-US" dirty="0" smtClean="0"/>
              <a:t>as the </a:t>
            </a:r>
            <a:r>
              <a:rPr lang="en-US" dirty="0"/>
              <a:t>alpha value, and also uses the range 0 to 255 to set the amount </a:t>
            </a:r>
            <a:r>
              <a:rPr lang="en-US" dirty="0" smtClean="0"/>
              <a:t>of transparency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0 defines the color as </a:t>
            </a:r>
            <a:r>
              <a:rPr lang="en-US" dirty="0" smtClean="0"/>
              <a:t>entirely transparent </a:t>
            </a:r>
            <a:r>
              <a:rPr lang="en-US" dirty="0"/>
              <a:t>(it won’t display), the value 255 is entirely opaque, and the values between these extremes cause the colors to </a:t>
            </a:r>
            <a:r>
              <a:rPr lang="en-US" dirty="0" smtClean="0"/>
              <a:t>mix on </a:t>
            </a:r>
            <a:r>
              <a:rPr lang="en-US" dirty="0"/>
              <a:t>screen: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57051" y="346821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2000" dirty="0">
                <a:solidFill>
                  <a:srgbClr val="00669A"/>
                </a:solidFill>
                <a:latin typeface="TimesNewRomanPSMT"/>
              </a:rPr>
              <a:t>setup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2000" dirty="0" err="1">
                <a:solidFill>
                  <a:srgbClr val="00669A"/>
                </a:solidFill>
                <a:latin typeface="TimesNewRomanPSMT"/>
              </a:rPr>
              <a:t>createCanvas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(480, 120);</a:t>
            </a:r>
          </a:p>
          <a:p>
            <a:pPr lvl="1"/>
            <a:r>
              <a:rPr lang="en-US" sz="2000" dirty="0" err="1">
                <a:solidFill>
                  <a:srgbClr val="00669A"/>
                </a:solidFill>
                <a:latin typeface="TimesNewRomanPSMT"/>
              </a:rPr>
              <a:t>noStroke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();</a:t>
            </a:r>
          </a:p>
          <a:p>
            <a:r>
              <a:rPr lang="th-TH" sz="2000" dirty="0" smtClean="0">
                <a:solidFill>
                  <a:srgbClr val="000000"/>
                </a:solidFill>
                <a:latin typeface="TimesNewRomanPSMT"/>
              </a:rPr>
              <a:t>}</a:t>
            </a:r>
            <a:endParaRPr lang="th-TH" sz="2000" dirty="0">
              <a:solidFill>
                <a:srgbClr val="000000"/>
              </a:solidFill>
              <a:latin typeface="TimesNewRomanPSMT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4258492" y="2756940"/>
            <a:ext cx="7720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2000" dirty="0">
                <a:solidFill>
                  <a:srgbClr val="00669A"/>
                </a:solidFill>
                <a:latin typeface="TimesNewRomanPSMT"/>
              </a:rPr>
              <a:t>draw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background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(204, 226, 225);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Light blue color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fill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(255, 0, 0, </a:t>
            </a:r>
            <a:r>
              <a:rPr lang="en-US" sz="2000" b="1" dirty="0">
                <a:solidFill>
                  <a:srgbClr val="FF0000"/>
                </a:solidFill>
                <a:latin typeface="TimesNewRomanPSMT"/>
              </a:rPr>
              <a:t>160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Red color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(132, 82, 200, 200);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Red circle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fill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(0, 255, 0, </a:t>
            </a:r>
            <a:r>
              <a:rPr lang="en-US" sz="2000" b="1" dirty="0">
                <a:solidFill>
                  <a:srgbClr val="FF0000"/>
                </a:solidFill>
                <a:latin typeface="TimesNewRomanPSMT"/>
              </a:rPr>
              <a:t>160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Green color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(228, </a:t>
            </a:r>
            <a:r>
              <a:rPr lang="en-US" sz="2000" dirty="0">
                <a:solidFill>
                  <a:srgbClr val="555555"/>
                </a:solidFill>
                <a:latin typeface="TimesNewRomanPSMT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16, 200, 200);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Green circle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fill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(0, 0, 255, </a:t>
            </a:r>
            <a:r>
              <a:rPr lang="en-US" sz="2000" b="1" dirty="0">
                <a:solidFill>
                  <a:srgbClr val="FF0000"/>
                </a:solidFill>
                <a:latin typeface="TimesNewRomanPSMT"/>
              </a:rPr>
              <a:t>160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Blue color</a:t>
            </a:r>
          </a:p>
          <a:p>
            <a:pPr lvl="1"/>
            <a:r>
              <a:rPr lang="en-US" sz="20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(268, 118, 200, 200); </a:t>
            </a:r>
            <a:r>
              <a:rPr lang="en-US" sz="2000" dirty="0">
                <a:solidFill>
                  <a:srgbClr val="666666"/>
                </a:solidFill>
                <a:latin typeface="TimesNewRomanPSMT"/>
              </a:rPr>
              <a:t>// Blue circle</a:t>
            </a:r>
          </a:p>
          <a:p>
            <a:r>
              <a:rPr lang="th-TH" sz="2000" dirty="0">
                <a:solidFill>
                  <a:srgbClr val="000000"/>
                </a:solidFill>
                <a:latin typeface="TimesNewRomanPSMT"/>
              </a:rPr>
              <a:t>}</a:t>
            </a:r>
            <a:endParaRPr lang="th-TH" sz="2000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5" y="4968552"/>
            <a:ext cx="3995057" cy="1301420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285" y="5294110"/>
            <a:ext cx="3936274" cy="13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3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Custom Shapes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11183" y="1054916"/>
            <a:ext cx="11754394" cy="172747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beginShape</a:t>
            </a:r>
            <a:r>
              <a:rPr lang="en-US" dirty="0"/>
              <a:t>() function signals the start of a new shape. The vertex() function is used to define each pair of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 smtClean="0"/>
              <a:t>y </a:t>
            </a:r>
            <a:r>
              <a:rPr lang="en-US" dirty="0" smtClean="0"/>
              <a:t>coordinates </a:t>
            </a:r>
            <a:r>
              <a:rPr lang="en-US" dirty="0"/>
              <a:t>for the shape.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</a:t>
            </a:r>
            <a:r>
              <a:rPr lang="en-US" dirty="0" err="1"/>
              <a:t>endShape</a:t>
            </a:r>
            <a:r>
              <a:rPr lang="en-US" dirty="0"/>
              <a:t>() is called to signal that the shape is finished: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3178" y="278238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600" dirty="0">
                <a:solidFill>
                  <a:srgbClr val="00669A"/>
                </a:solidFill>
                <a:latin typeface="TimesNewRomanPSMT"/>
              </a:rPr>
              <a:t>setup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r>
              <a:rPr lang="en-US" sz="1600" dirty="0">
                <a:solidFill>
                  <a:srgbClr val="00669A"/>
                </a:solidFill>
                <a:latin typeface="TimesNewRomanPSMT"/>
              </a:rPr>
              <a:t> </a:t>
            </a:r>
            <a:r>
              <a:rPr lang="en-US" sz="1600" dirty="0" smtClean="0">
                <a:solidFill>
                  <a:srgbClr val="00669A"/>
                </a:solidFill>
                <a:latin typeface="TimesNewRomanPSMT"/>
              </a:rPr>
              <a:t>       </a:t>
            </a:r>
            <a:r>
              <a:rPr lang="en-US" sz="1600" dirty="0" err="1" smtClean="0">
                <a:solidFill>
                  <a:srgbClr val="00669A"/>
                </a:solidFill>
                <a:latin typeface="TimesNewRomanPSMT"/>
              </a:rPr>
              <a:t>createCanvas</a:t>
            </a:r>
            <a:r>
              <a:rPr lang="en-US" sz="1600" dirty="0" smtClean="0">
                <a:solidFill>
                  <a:srgbClr val="000000"/>
                </a:solidFill>
                <a:latin typeface="TimesNewRomanPSMT"/>
              </a:rPr>
              <a:t>(480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, 120);</a:t>
            </a:r>
          </a:p>
          <a:p>
            <a:r>
              <a:rPr lang="th-TH" sz="1600" dirty="0">
                <a:solidFill>
                  <a:srgbClr val="000000"/>
                </a:solidFill>
                <a:latin typeface="TimesNewRomanPSMT"/>
              </a:rPr>
              <a:t>}</a:t>
            </a:r>
          </a:p>
          <a:p>
            <a:r>
              <a:rPr lang="en-US" sz="16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600" dirty="0">
                <a:solidFill>
                  <a:srgbClr val="00669A"/>
                </a:solidFill>
                <a:latin typeface="TimesNewRomanPSMT"/>
              </a:rPr>
              <a:t>draw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background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(204);</a:t>
            </a:r>
          </a:p>
          <a:p>
            <a:pPr lvl="1"/>
            <a:r>
              <a:rPr lang="en-US" sz="1600" dirty="0" err="1">
                <a:solidFill>
                  <a:srgbClr val="00669A"/>
                </a:solidFill>
                <a:latin typeface="TimesNewRomanPSMT"/>
              </a:rPr>
              <a:t>beginShape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(180, 82);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(207, 36);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(214, 63);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(407, 11);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(412, 30);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(219, 82);</a:t>
            </a:r>
          </a:p>
          <a:p>
            <a:pPr lvl="1"/>
            <a:r>
              <a:rPr lang="en-US" sz="1600" dirty="0">
                <a:solidFill>
                  <a:srgbClr val="00669A"/>
                </a:solidFill>
                <a:latin typeface="TimesNewRomanPSMT"/>
              </a:rPr>
              <a:t>vertex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(226, 109);</a:t>
            </a:r>
          </a:p>
          <a:p>
            <a:pPr lvl="1"/>
            <a:r>
              <a:rPr lang="en-US" sz="1600" dirty="0" err="1">
                <a:solidFill>
                  <a:srgbClr val="00669A"/>
                </a:solidFill>
                <a:latin typeface="TimesNewRomanPSMT"/>
              </a:rPr>
              <a:t>endShape</a:t>
            </a:r>
            <a:r>
              <a:rPr lang="en-US" sz="1600" dirty="0">
                <a:solidFill>
                  <a:srgbClr val="000000"/>
                </a:solidFill>
                <a:latin typeface="TimesNewRomanPSMT"/>
              </a:rPr>
              <a:t>();</a:t>
            </a:r>
          </a:p>
          <a:p>
            <a:r>
              <a:rPr lang="th-TH" sz="1600" dirty="0">
                <a:solidFill>
                  <a:srgbClr val="000000"/>
                </a:solidFill>
                <a:latin typeface="TimesNewRomanPSMT"/>
              </a:rPr>
              <a:t>}</a:t>
            </a:r>
            <a:endParaRPr lang="th-TH" sz="1600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90" y="2782389"/>
            <a:ext cx="6001173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33488"/>
          </a:xfrm>
        </p:spPr>
        <p:txBody>
          <a:bodyPr/>
          <a:lstStyle/>
          <a:p>
            <a:r>
              <a:rPr lang="en-US" b="1" dirty="0"/>
              <a:t>Pins and Lines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076188"/>
            <a:ext cx="4151811" cy="2066925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5375366" y="236941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800" dirty="0">
                <a:solidFill>
                  <a:srgbClr val="00669A"/>
                </a:solidFill>
                <a:latin typeface="TimesNewRomanPSMT"/>
              </a:rPr>
              <a:t>setup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1800" dirty="0" err="1">
                <a:solidFill>
                  <a:srgbClr val="00669A"/>
                </a:solidFill>
                <a:latin typeface="TimesNewRomanPSMT"/>
              </a:rPr>
              <a:t>createCanvas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(480, 120);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fill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(255);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stroke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(102);</a:t>
            </a:r>
          </a:p>
          <a:p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</a:p>
          <a:p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function </a:t>
            </a:r>
            <a:r>
              <a:rPr lang="en-US" sz="1800" dirty="0">
                <a:solidFill>
                  <a:srgbClr val="00669A"/>
                </a:solidFill>
                <a:latin typeface="TimesNewRomanPSMT"/>
              </a:rPr>
              <a:t>draw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() {</a:t>
            </a:r>
          </a:p>
          <a:p>
            <a:pPr lvl="1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background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(0);</a:t>
            </a:r>
          </a:p>
          <a:p>
            <a:pPr lvl="1"/>
            <a:r>
              <a:rPr lang="es-ES" sz="1800" dirty="0">
                <a:solidFill>
                  <a:srgbClr val="669A00"/>
                </a:solidFill>
                <a:latin typeface="TimesNewRomanPSMT"/>
              </a:rPr>
              <a:t>for </a:t>
            </a:r>
            <a:r>
              <a:rPr lang="es-ES" sz="18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s-ES" sz="1800" b="1" dirty="0">
                <a:solidFill>
                  <a:srgbClr val="339A7E"/>
                </a:solidFill>
                <a:latin typeface="TimesNewRomanPS-BoldMT"/>
              </a:rPr>
              <a:t>var </a:t>
            </a:r>
            <a:r>
              <a:rPr lang="es-ES" sz="1800" dirty="0">
                <a:solidFill>
                  <a:srgbClr val="000089"/>
                </a:solidFill>
                <a:latin typeface="TimesNewRomanPSMT"/>
              </a:rPr>
              <a:t>y </a:t>
            </a:r>
            <a:r>
              <a:rPr lang="es-ES" sz="1800" dirty="0">
                <a:solidFill>
                  <a:srgbClr val="555555"/>
                </a:solidFill>
                <a:latin typeface="TimesNewRomanPSMT"/>
              </a:rPr>
              <a:t>= </a:t>
            </a:r>
            <a:r>
              <a:rPr lang="es-ES" sz="1800" dirty="0">
                <a:solidFill>
                  <a:srgbClr val="000000"/>
                </a:solidFill>
                <a:latin typeface="TimesNewRomanPSMT"/>
              </a:rPr>
              <a:t>20; </a:t>
            </a:r>
            <a:r>
              <a:rPr lang="es-ES" sz="1800" dirty="0">
                <a:solidFill>
                  <a:srgbClr val="000089"/>
                </a:solidFill>
                <a:latin typeface="TimesNewRomanPSMT"/>
              </a:rPr>
              <a:t>y </a:t>
            </a:r>
            <a:r>
              <a:rPr lang="es-ES" sz="1800" dirty="0">
                <a:solidFill>
                  <a:srgbClr val="555555"/>
                </a:solidFill>
                <a:latin typeface="TimesNewRomanPSMT"/>
              </a:rPr>
              <a:t>&lt;= </a:t>
            </a:r>
            <a:r>
              <a:rPr lang="es-ES" sz="1800" dirty="0">
                <a:solidFill>
                  <a:srgbClr val="DA4A7A"/>
                </a:solidFill>
                <a:latin typeface="TimesNewRomanPSMT"/>
              </a:rPr>
              <a:t>height</a:t>
            </a:r>
            <a:r>
              <a:rPr lang="es-ES" sz="1800" dirty="0">
                <a:solidFill>
                  <a:srgbClr val="555555"/>
                </a:solidFill>
                <a:latin typeface="TimesNewRomanPSMT"/>
              </a:rPr>
              <a:t>-</a:t>
            </a:r>
            <a:r>
              <a:rPr lang="es-ES" sz="1800" dirty="0">
                <a:solidFill>
                  <a:srgbClr val="000000"/>
                </a:solidFill>
                <a:latin typeface="TimesNewRomanPSMT"/>
              </a:rPr>
              <a:t>20; </a:t>
            </a:r>
            <a:r>
              <a:rPr lang="es-ES" sz="1800" dirty="0">
                <a:solidFill>
                  <a:srgbClr val="000089"/>
                </a:solidFill>
                <a:latin typeface="TimesNewRomanPSMT"/>
              </a:rPr>
              <a:t>y </a:t>
            </a:r>
            <a:r>
              <a:rPr lang="es-ES" sz="1800" dirty="0">
                <a:solidFill>
                  <a:srgbClr val="555555"/>
                </a:solidFill>
                <a:latin typeface="TimesNewRomanPSMT"/>
              </a:rPr>
              <a:t>+= </a:t>
            </a:r>
            <a:r>
              <a:rPr lang="es-ES" sz="1800" dirty="0">
                <a:solidFill>
                  <a:srgbClr val="000000"/>
                </a:solidFill>
                <a:latin typeface="TimesNewRomanPSMT"/>
              </a:rPr>
              <a:t>10) {</a:t>
            </a:r>
          </a:p>
          <a:p>
            <a:pPr lvl="2"/>
            <a:r>
              <a:rPr lang="en-US" sz="1800" dirty="0">
                <a:solidFill>
                  <a:srgbClr val="669A00"/>
                </a:solidFill>
                <a:latin typeface="TimesNewRomanPSMT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n-US" sz="1800" b="1" dirty="0" err="1">
                <a:solidFill>
                  <a:srgbClr val="339A7E"/>
                </a:solidFill>
                <a:latin typeface="TimesNewRomanPS-BoldMT"/>
              </a:rPr>
              <a:t>var</a:t>
            </a:r>
            <a:r>
              <a:rPr lang="en-US" sz="1800" b="1" dirty="0">
                <a:solidFill>
                  <a:srgbClr val="339A7E"/>
                </a:solidFill>
                <a:latin typeface="TimesNewRomanPS-BoldMT"/>
              </a:rPr>
              <a:t> 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x </a:t>
            </a:r>
            <a:r>
              <a:rPr lang="en-US" sz="1800" dirty="0">
                <a:solidFill>
                  <a:srgbClr val="555555"/>
                </a:solidFill>
                <a:latin typeface="TimesNewRomanPSMT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20; 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x </a:t>
            </a:r>
            <a:r>
              <a:rPr lang="en-US" sz="1800" dirty="0">
                <a:solidFill>
                  <a:srgbClr val="555555"/>
                </a:solidFill>
                <a:latin typeface="TimesNewRomanPSMT"/>
              </a:rPr>
              <a:t>&lt;= </a:t>
            </a:r>
            <a:r>
              <a:rPr lang="en-US" sz="1800" dirty="0">
                <a:solidFill>
                  <a:srgbClr val="DA4A7A"/>
                </a:solidFill>
                <a:latin typeface="TimesNewRomanPSMT"/>
              </a:rPr>
              <a:t>width</a:t>
            </a:r>
            <a:r>
              <a:rPr lang="en-US" sz="1800" dirty="0">
                <a:solidFill>
                  <a:srgbClr val="555555"/>
                </a:solidFill>
                <a:latin typeface="TimesNewRomanPSMT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20; 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x </a:t>
            </a:r>
            <a:r>
              <a:rPr lang="en-US" sz="1800" dirty="0">
                <a:solidFill>
                  <a:srgbClr val="555555"/>
                </a:solidFill>
                <a:latin typeface="TimesNewRomanPSMT"/>
              </a:rPr>
              <a:t>+= 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10) {</a:t>
            </a:r>
          </a:p>
          <a:p>
            <a:pPr lvl="3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ellipse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4, 4);</a:t>
            </a:r>
          </a:p>
          <a:p>
            <a:pPr lvl="3"/>
            <a:r>
              <a:rPr lang="en-US" sz="1800" dirty="0">
                <a:solidFill>
                  <a:srgbClr val="666666"/>
                </a:solidFill>
                <a:latin typeface="TimesNewRomanPSMT"/>
              </a:rPr>
              <a:t>// Draw a line to the center of the display</a:t>
            </a:r>
          </a:p>
          <a:p>
            <a:pPr lvl="3"/>
            <a:r>
              <a:rPr lang="en-US" sz="1800" dirty="0">
                <a:solidFill>
                  <a:srgbClr val="00669A"/>
                </a:solidFill>
                <a:latin typeface="TimesNewRomanPSMT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(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1800" dirty="0">
                <a:solidFill>
                  <a:srgbClr val="000089"/>
                </a:solidFill>
                <a:latin typeface="TimesNewRomanPSMT"/>
              </a:rPr>
              <a:t>y</a:t>
            </a:r>
            <a:r>
              <a:rPr lang="en-US" sz="1800" dirty="0">
                <a:solidFill>
                  <a:srgbClr val="000000"/>
                </a:solidFill>
                <a:latin typeface="TimesNewRomanPSMT"/>
              </a:rPr>
              <a:t>, 240, 60);</a:t>
            </a:r>
          </a:p>
          <a:p>
            <a:pPr lvl="2"/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</a:p>
          <a:p>
            <a:pPr lvl="1"/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</a:p>
          <a:p>
            <a:r>
              <a:rPr lang="th-TH" sz="1800" dirty="0">
                <a:solidFill>
                  <a:srgbClr val="000000"/>
                </a:solidFill>
                <a:latin typeface="TimesNewRomanPSMT"/>
              </a:rPr>
              <a:t>}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89578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15" y="490537"/>
            <a:ext cx="11495376" cy="5231390"/>
          </a:xfrm>
          <a:prstGeom prst="rect">
            <a:avLst/>
          </a:prstGeom>
        </p:spPr>
      </p:pic>
      <p:sp>
        <p:nvSpPr>
          <p:cNvPr id="5" name="สี่เหลี่ยมผืนผ้า 4"/>
          <p:cNvSpPr/>
          <p:nvPr/>
        </p:nvSpPr>
        <p:spPr>
          <a:xfrm>
            <a:off x="364115" y="5721927"/>
            <a:ext cx="9985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smtClean="0"/>
              <a:t>https://www.youtube.com/watch?v=8j0UDiN7my4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132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First Program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46363" y="1825625"/>
            <a:ext cx="11568545" cy="4351338"/>
          </a:xfrm>
        </p:spPr>
        <p:txBody>
          <a:bodyPr/>
          <a:lstStyle/>
          <a:p>
            <a:r>
              <a:rPr lang="en-US" dirty="0"/>
              <a:t>If you look at the </a:t>
            </a:r>
            <a:r>
              <a:rPr lang="en-US" i="1" dirty="0"/>
              <a:t>index.html </a:t>
            </a:r>
            <a:r>
              <a:rPr lang="en-US" dirty="0"/>
              <a:t>file, you’ll notice that there is some HTML code there. This file provides the structure for </a:t>
            </a:r>
            <a:r>
              <a:rPr lang="en-US" dirty="0" smtClean="0"/>
              <a:t>your project</a:t>
            </a:r>
            <a:r>
              <a:rPr lang="en-US" dirty="0"/>
              <a:t>, linking together </a:t>
            </a:r>
            <a:r>
              <a:rPr lang="en-US" b="1" dirty="0">
                <a:solidFill>
                  <a:srgbClr val="FF0000"/>
                </a:solidFill>
              </a:rPr>
              <a:t>the p5.js </a:t>
            </a:r>
            <a:r>
              <a:rPr lang="en-US" dirty="0"/>
              <a:t>library, and another file called </a:t>
            </a:r>
            <a:r>
              <a:rPr lang="en-US" b="1" i="1" dirty="0">
                <a:solidFill>
                  <a:srgbClr val="FF0000"/>
                </a:solidFill>
              </a:rPr>
              <a:t>sketch.js</a:t>
            </a:r>
            <a:r>
              <a:rPr lang="en-US" dirty="0"/>
              <a:t>, which is where you will write your own program.</a:t>
            </a:r>
          </a:p>
          <a:p>
            <a:pPr marL="0" indent="0">
              <a:buNone/>
            </a:pPr>
            <a:r>
              <a:rPr lang="en-US" dirty="0"/>
              <a:t>The code that creates these links look like this:</a:t>
            </a:r>
          </a:p>
          <a:p>
            <a:r>
              <a:rPr lang="en-US" b="1" dirty="0"/>
              <a:t>&lt;script </a:t>
            </a:r>
            <a:r>
              <a:rPr lang="en-US" dirty="0"/>
              <a:t>language="</a:t>
            </a:r>
            <a:r>
              <a:rPr lang="en-US" dirty="0" err="1"/>
              <a:t>javascript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="../p5.js"</a:t>
            </a:r>
            <a:r>
              <a:rPr lang="en-US" b="1" dirty="0"/>
              <a:t>&gt;&lt;/script&gt;</a:t>
            </a:r>
          </a:p>
          <a:p>
            <a:r>
              <a:rPr lang="en-US" b="1" dirty="0"/>
              <a:t>&lt;script </a:t>
            </a:r>
            <a:r>
              <a:rPr lang="en-US" dirty="0"/>
              <a:t>language="</a:t>
            </a:r>
            <a:r>
              <a:rPr lang="en-US" dirty="0" err="1"/>
              <a:t>javascript</a:t>
            </a:r>
            <a:r>
              <a:rPr lang="en-US" dirty="0"/>
              <a:t>"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="sketch.js"</a:t>
            </a:r>
            <a:r>
              <a:rPr lang="en-US" b="1" dirty="0"/>
              <a:t>&gt;&lt;/script&gt;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649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0890" y="129598"/>
            <a:ext cx="11727873" cy="1325563"/>
          </a:xfrm>
        </p:spPr>
        <p:txBody>
          <a:bodyPr/>
          <a:lstStyle/>
          <a:p>
            <a:r>
              <a:rPr lang="en-US" i="1" dirty="0" smtClean="0"/>
              <a:t>sketch.js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0890" y="1274618"/>
            <a:ext cx="11152910" cy="49023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don’t need to do anything with the HTML file at this point—it’s all set up for you. Next, click </a:t>
            </a:r>
            <a:r>
              <a:rPr lang="en-US" i="1" dirty="0"/>
              <a:t>sketch.js </a:t>
            </a:r>
            <a:r>
              <a:rPr lang="en-US" dirty="0"/>
              <a:t>and take a look </a:t>
            </a:r>
            <a:r>
              <a:rPr lang="en-US" dirty="0" smtClean="0"/>
              <a:t>at the </a:t>
            </a:r>
            <a:r>
              <a:rPr lang="en-US" dirty="0"/>
              <a:t>code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setup() {</a:t>
            </a:r>
          </a:p>
          <a:p>
            <a:pPr marL="0" indent="0">
              <a:buNone/>
            </a:pPr>
            <a:r>
              <a:rPr lang="en-US" dirty="0"/>
              <a:t>// put setup code here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draw() {</a:t>
            </a:r>
          </a:p>
          <a:p>
            <a:pPr marL="0" indent="0">
              <a:buNone/>
            </a:pPr>
            <a:r>
              <a:rPr lang="en-US" dirty="0"/>
              <a:t>// put drawing code here</a:t>
            </a:r>
          </a:p>
          <a:p>
            <a:pPr marL="0" indent="0">
              <a:buNone/>
            </a:pPr>
            <a:r>
              <a:rPr lang="th-T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43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Console</a:t>
            </a:r>
            <a:br>
              <a:rPr lang="en-US" b="1" dirty="0" smtClean="0"/>
            </a:b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7817" y="1205345"/>
            <a:ext cx="11707091" cy="497161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browser comes with a built-in </a:t>
            </a:r>
            <a:r>
              <a:rPr lang="en-US" i="1" dirty="0"/>
              <a:t>console </a:t>
            </a:r>
            <a:r>
              <a:rPr lang="en-US" dirty="0"/>
              <a:t>that can be very useful for debugging programs. Each browser has a different </a:t>
            </a:r>
            <a:r>
              <a:rPr lang="en-US" dirty="0" smtClean="0"/>
              <a:t>way to </a:t>
            </a:r>
            <a:r>
              <a:rPr lang="en-US" dirty="0"/>
              <a:t>open the console. Here’s how to do it in some of the most common browsers:</a:t>
            </a:r>
          </a:p>
          <a:p>
            <a:r>
              <a:rPr lang="en-US" dirty="0"/>
              <a:t>To open the console with </a:t>
            </a:r>
            <a:r>
              <a:rPr lang="en-US" b="1" dirty="0">
                <a:solidFill>
                  <a:srgbClr val="FF0000"/>
                </a:solidFill>
              </a:rPr>
              <a:t>Chrome</a:t>
            </a:r>
            <a:r>
              <a:rPr lang="en-US" dirty="0"/>
              <a:t>, from the top menu select </a:t>
            </a:r>
            <a:r>
              <a:rPr lang="en-US" dirty="0" err="1"/>
              <a:t>View→Developer→JavaScript</a:t>
            </a:r>
            <a:r>
              <a:rPr lang="en-US" dirty="0"/>
              <a:t> Console.</a:t>
            </a:r>
          </a:p>
          <a:p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Firefox</a:t>
            </a:r>
            <a:r>
              <a:rPr lang="en-US" dirty="0"/>
              <a:t>, from the top menu select </a:t>
            </a:r>
            <a:r>
              <a:rPr lang="en-US" dirty="0" err="1"/>
              <a:t>Tools→Web</a:t>
            </a:r>
            <a:r>
              <a:rPr lang="en-US" dirty="0"/>
              <a:t> </a:t>
            </a:r>
            <a:r>
              <a:rPr lang="en-US" dirty="0" err="1"/>
              <a:t>Developer→Web</a:t>
            </a:r>
            <a:r>
              <a:rPr lang="en-US" dirty="0"/>
              <a:t> Console.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rgbClr val="FF0000"/>
                </a:solidFill>
              </a:rPr>
              <a:t>Safari</a:t>
            </a:r>
            <a:r>
              <a:rPr lang="en-US" dirty="0"/>
              <a:t>, you’ll need to enable the functionality before you can use it. From the top menu, select Preferences, then </a:t>
            </a:r>
            <a:r>
              <a:rPr lang="en-US" dirty="0" smtClean="0"/>
              <a:t>click the </a:t>
            </a:r>
            <a:r>
              <a:rPr lang="en-US" dirty="0"/>
              <a:t>Advanced tab and check the box next to the text “Show Develop menu in menu bar.” Once you’ve done this, you’ll </a:t>
            </a:r>
            <a:r>
              <a:rPr lang="en-US" dirty="0" smtClean="0"/>
              <a:t>be able </a:t>
            </a:r>
            <a:r>
              <a:rPr lang="en-US" dirty="0"/>
              <a:t>to select </a:t>
            </a:r>
            <a:r>
              <a:rPr lang="en-US" dirty="0" err="1"/>
              <a:t>Develop→Show</a:t>
            </a:r>
            <a:r>
              <a:rPr lang="en-US" dirty="0"/>
              <a:t> Error Console.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Internet Explorer</a:t>
            </a:r>
            <a:r>
              <a:rPr lang="en-US" dirty="0"/>
              <a:t>, open the F12 Developer Tools, then select the Console tool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411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1618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Chrome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999691"/>
            <a:ext cx="4315691" cy="427672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55" y="662781"/>
            <a:ext cx="7568045" cy="50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1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15828" y="1"/>
            <a:ext cx="10515600" cy="1034618"/>
          </a:xfrm>
        </p:spPr>
        <p:txBody>
          <a:bodyPr/>
          <a:lstStyle/>
          <a:p>
            <a:r>
              <a:rPr lang="en-US" b="1" dirty="0" smtClean="0"/>
              <a:t>Internet Explorer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583" y="305231"/>
            <a:ext cx="7300264" cy="4751244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09" y="915265"/>
            <a:ext cx="3759993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59327" y="115743"/>
            <a:ext cx="10515600" cy="798657"/>
          </a:xfrm>
        </p:spPr>
        <p:txBody>
          <a:bodyPr/>
          <a:lstStyle/>
          <a:p>
            <a:r>
              <a:rPr lang="en-US" b="1" dirty="0"/>
              <a:t>Draw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159327" y="914400"/>
            <a:ext cx="1192183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NewRomanPSMT"/>
              </a:rPr>
              <a:t>	A </a:t>
            </a:r>
            <a:r>
              <a:rPr lang="en-US" dirty="0">
                <a:latin typeface="TimesNewRomanPSMT"/>
              </a:rPr>
              <a:t>computer screen is a grid of light elements called </a:t>
            </a:r>
            <a:r>
              <a:rPr lang="en-US" b="1" i="1" dirty="0">
                <a:solidFill>
                  <a:srgbClr val="FF0000"/>
                </a:solidFill>
                <a:latin typeface="TimesNewRomanPS-ItalicMT"/>
              </a:rPr>
              <a:t>pixels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.</a:t>
            </a:r>
            <a:r>
              <a:rPr lang="en-US" dirty="0">
                <a:latin typeface="TimesNewRomanPSMT"/>
              </a:rPr>
              <a:t> Each pixel has a position within the grid defined by coordinates</a:t>
            </a:r>
            <a:r>
              <a:rPr lang="en-US" dirty="0" smtClean="0">
                <a:latin typeface="TimesNewRomanPSMT"/>
              </a:rPr>
              <a:t>. When </a:t>
            </a:r>
            <a:r>
              <a:rPr lang="en-US" dirty="0">
                <a:latin typeface="TimesNewRomanPSMT"/>
              </a:rPr>
              <a:t>you create a p5.js sketch, you view it with a web browser. Within the window of the browser, 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p5.js creates a </a:t>
            </a:r>
            <a:r>
              <a:rPr lang="en-US" b="1" i="1" dirty="0" smtClean="0">
                <a:solidFill>
                  <a:srgbClr val="FF0000"/>
                </a:solidFill>
                <a:latin typeface="TimesNewRomanPS-ItalicMT"/>
              </a:rPr>
              <a:t>drawing canvas</a:t>
            </a:r>
            <a:r>
              <a:rPr lang="en-US" dirty="0">
                <a:latin typeface="TimesNewRomanPSMT"/>
              </a:rPr>
              <a:t>, an area in which graphics are drawn. The canvas may be the same size as the window, or it may have </a:t>
            </a:r>
            <a:r>
              <a:rPr lang="en-US" dirty="0" smtClean="0">
                <a:latin typeface="TimesNewRomanPSMT"/>
              </a:rPr>
              <a:t>different dimensions</a:t>
            </a:r>
            <a:r>
              <a:rPr lang="en-US" dirty="0">
                <a:latin typeface="TimesNewRomanPSMT"/>
              </a:rPr>
              <a:t>. The canvas is usually positioned at the top left of your window, but you can position it in other locations.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510919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1157</Words>
  <Application>Microsoft Office PowerPoint</Application>
  <PresentationFormat>แบบจอกว้าง</PresentationFormat>
  <Paragraphs>167</Paragraphs>
  <Slides>22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22</vt:i4>
      </vt:variant>
    </vt:vector>
  </HeadingPairs>
  <TitlesOfParts>
    <vt:vector size="31" baseType="lpstr">
      <vt:lpstr>Angsana New</vt:lpstr>
      <vt:lpstr>Arial</vt:lpstr>
      <vt:lpstr>Calibri</vt:lpstr>
      <vt:lpstr>Calibri Light</vt:lpstr>
      <vt:lpstr>Cordia New</vt:lpstr>
      <vt:lpstr>TimesNewRomanPS-BoldMT</vt:lpstr>
      <vt:lpstr>TimesNewRomanPS-ItalicMT</vt:lpstr>
      <vt:lpstr>TimesNewRomanPSMT</vt:lpstr>
      <vt:lpstr>ธีมของ Office</vt:lpstr>
      <vt:lpstr>Web Programming and Database   </vt:lpstr>
      <vt:lpstr>P5.js</vt:lpstr>
      <vt:lpstr>งานนำเสนอ PowerPoint</vt:lpstr>
      <vt:lpstr>Your First Program</vt:lpstr>
      <vt:lpstr>sketch.js</vt:lpstr>
      <vt:lpstr>The Console </vt:lpstr>
      <vt:lpstr>Chrome</vt:lpstr>
      <vt:lpstr>Internet Explorer</vt:lpstr>
      <vt:lpstr>Draw</vt:lpstr>
      <vt:lpstr>When drawing on the canvas</vt:lpstr>
      <vt:lpstr>Example 3-1: Create a Canvas</vt:lpstr>
      <vt:lpstr>Basic Shapes</vt:lpstr>
      <vt:lpstr>Draw Part of an Ellipse</vt:lpstr>
      <vt:lpstr>งานนำเสนอ PowerPoint</vt:lpstr>
      <vt:lpstr>Drawing Order</vt:lpstr>
      <vt:lpstr>Shape Properties</vt:lpstr>
      <vt:lpstr>Color</vt:lpstr>
      <vt:lpstr>Be careful not to disable the fill and stroke at the same time, as we’ve done in the previous example, because nothing will draw to the screen.</vt:lpstr>
      <vt:lpstr>Draw with Color</vt:lpstr>
      <vt:lpstr>Set Transparency</vt:lpstr>
      <vt:lpstr>Custom Shapes</vt:lpstr>
      <vt:lpstr>Pins and 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and Database   </dc:title>
  <dc:creator>somnuk.sin@gmail.com</dc:creator>
  <cp:lastModifiedBy>somnuk.sin@gmail.com</cp:lastModifiedBy>
  <cp:revision>29</cp:revision>
  <dcterms:created xsi:type="dcterms:W3CDTF">2018-01-28T22:54:49Z</dcterms:created>
  <dcterms:modified xsi:type="dcterms:W3CDTF">2018-01-29T00:22:27Z</dcterms:modified>
</cp:coreProperties>
</file>