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8" r:id="rId2"/>
    <p:sldId id="257" r:id="rId3"/>
    <p:sldId id="288" r:id="rId4"/>
    <p:sldId id="277" r:id="rId5"/>
    <p:sldId id="281" r:id="rId6"/>
    <p:sldId id="262" r:id="rId7"/>
    <p:sldId id="272" r:id="rId8"/>
    <p:sldId id="265" r:id="rId9"/>
    <p:sldId id="290" r:id="rId10"/>
    <p:sldId id="299" r:id="rId11"/>
    <p:sldId id="291" r:id="rId12"/>
    <p:sldId id="292" r:id="rId13"/>
    <p:sldId id="295" r:id="rId14"/>
    <p:sldId id="297" r:id="rId15"/>
    <p:sldId id="280" r:id="rId16"/>
    <p:sldId id="267" r:id="rId17"/>
    <p:sldId id="269"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5161" autoAdjust="0"/>
  </p:normalViewPr>
  <p:slideViewPr>
    <p:cSldViewPr>
      <p:cViewPr>
        <p:scale>
          <a:sx n="77" d="100"/>
          <a:sy n="77" d="100"/>
        </p:scale>
        <p:origin x="-118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9E5E9-324D-4062-82E6-E100C480B55F}" type="datetimeFigureOut">
              <a:rPr lang="en-US" smtClean="0"/>
              <a:pPr/>
              <a:t>5/1/2018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8032C-D664-45C4-A2B3-F2667B0B6E15}" type="slidenum">
              <a:rPr lang="en-US" smtClean="0"/>
              <a:pPr/>
              <a:t>‹#›</a:t>
            </a:fld>
            <a:endParaRPr lang="en-US"/>
          </a:p>
        </p:txBody>
      </p:sp>
    </p:spTree>
    <p:extLst>
      <p:ext uri="{BB962C8B-B14F-4D97-AF65-F5344CB8AC3E}">
        <p14:creationId xmlns:p14="http://schemas.microsoft.com/office/powerpoint/2010/main" xmlns="" val="391214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7929619" cy="707886"/>
          </a:xfrm>
          <a:prstGeom prst="rect">
            <a:avLst/>
          </a:prstGeom>
          <a:noFill/>
        </p:spPr>
        <p:txBody>
          <a:bodyPr wrap="square" rtlCol="0">
            <a:spAutoFit/>
          </a:bodyPr>
          <a:lstStyle/>
          <a:p>
            <a:pPr algn="ctr"/>
            <a:r>
              <a:rPr lang="en-IN" sz="2000" b="1" dirty="0" smtClean="0">
                <a:latin typeface="Times New Roman" pitchFamily="18" charset="0"/>
                <a:cs typeface="Times New Roman" pitchFamily="18" charset="0"/>
              </a:rPr>
              <a:t>EXTRACTION OF HUMANBODIES FROM SINGLE IMAGES USING MULTILEVEL SEGMENTATION</a:t>
            </a:r>
            <a:endParaRPr lang="en-IN" sz="2000" b="1" dirty="0">
              <a:latin typeface="Times New Roman" pitchFamily="18" charset="0"/>
              <a:cs typeface="Times New Roman" pitchFamily="18" charset="0"/>
            </a:endParaRPr>
          </a:p>
        </p:txBody>
      </p:sp>
      <p:sp>
        <p:nvSpPr>
          <p:cNvPr id="3" name="TextBox 2"/>
          <p:cNvSpPr txBox="1"/>
          <p:nvPr/>
        </p:nvSpPr>
        <p:spPr>
          <a:xfrm>
            <a:off x="928662" y="1571612"/>
            <a:ext cx="3285788" cy="646331"/>
          </a:xfrm>
          <a:prstGeom prst="rect">
            <a:avLst/>
          </a:prstGeom>
          <a:noFill/>
        </p:spPr>
        <p:txBody>
          <a:bodyPr wrap="square" rtlCol="0">
            <a:spAutoFit/>
          </a:bodyPr>
          <a:lstStyle/>
          <a:p>
            <a:r>
              <a:rPr lang="en-IN" b="1" dirty="0" smtClean="0">
                <a:latin typeface="Times New Roman" pitchFamily="18" charset="0"/>
                <a:cs typeface="Times New Roman" pitchFamily="18" charset="0"/>
              </a:rPr>
              <a:t>PROJECT GUIDE                                                                                                                               </a:t>
            </a:r>
            <a:r>
              <a:rPr lang="en-IN" dirty="0" smtClean="0">
                <a:latin typeface="Times New Roman" pitchFamily="18" charset="0"/>
                <a:cs typeface="Times New Roman" pitchFamily="18" charset="0"/>
              </a:rPr>
              <a:t>K.S.RAGHAVENDRA REDDY                                </a:t>
            </a:r>
            <a:endParaRPr lang="en-IN" dirty="0"/>
          </a:p>
        </p:txBody>
      </p:sp>
      <p:sp>
        <p:nvSpPr>
          <p:cNvPr id="4" name="TextBox 3"/>
          <p:cNvSpPr txBox="1"/>
          <p:nvPr/>
        </p:nvSpPr>
        <p:spPr>
          <a:xfrm>
            <a:off x="5143504" y="1571612"/>
            <a:ext cx="4500594" cy="2031325"/>
          </a:xfrm>
          <a:prstGeom prst="rect">
            <a:avLst/>
          </a:prstGeom>
          <a:noFill/>
        </p:spPr>
        <p:txBody>
          <a:bodyPr wrap="square" rtlCol="0">
            <a:spAutoFit/>
          </a:bodyPr>
          <a:lstStyle/>
          <a:p>
            <a:r>
              <a:rPr lang="en-IN" b="1" dirty="0" smtClean="0">
                <a:latin typeface="Times New Roman" pitchFamily="18" charset="0"/>
                <a:cs typeface="Times New Roman" pitchFamily="18" charset="0"/>
              </a:rPr>
              <a:t>PRESENTED BY</a:t>
            </a:r>
          </a:p>
          <a:p>
            <a:r>
              <a:rPr lang="en-IN" dirty="0" smtClean="0">
                <a:latin typeface="Times New Roman" pitchFamily="18" charset="0"/>
                <a:cs typeface="Times New Roman" pitchFamily="18" charset="0"/>
              </a:rPr>
              <a:t>R.GOWRI	         (1011504905)</a:t>
            </a:r>
          </a:p>
          <a:p>
            <a:r>
              <a:rPr lang="en-IN" dirty="0" smtClean="0">
                <a:latin typeface="Times New Roman" pitchFamily="18" charset="0"/>
                <a:cs typeface="Times New Roman" pitchFamily="18" charset="0"/>
              </a:rPr>
              <a:t>P.GOWTHAMI</a:t>
            </a:r>
            <a:r>
              <a:rPr lang="en-IN" dirty="0" smtClean="0">
                <a:latin typeface="Times New Roman" pitchFamily="18" charset="0"/>
                <a:cs typeface="Times New Roman" pitchFamily="18" charset="0"/>
              </a:rPr>
              <a:t>	         (1011504903</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P.HYNDAVI	         (1011404009)</a:t>
            </a:r>
          </a:p>
          <a:p>
            <a:r>
              <a:rPr lang="en-IN" dirty="0" smtClean="0">
                <a:latin typeface="Times New Roman" pitchFamily="18" charset="0"/>
                <a:cs typeface="Times New Roman" pitchFamily="18" charset="0"/>
              </a:rPr>
              <a:t>M.KIRAN </a:t>
            </a:r>
            <a:r>
              <a:rPr lang="en-IN" dirty="0" smtClean="0">
                <a:latin typeface="Times New Roman" pitchFamily="18" charset="0"/>
                <a:cs typeface="Times New Roman" pitchFamily="18" charset="0"/>
              </a:rPr>
              <a:t>KUMAR NAIK    			         (1011404012)</a:t>
            </a:r>
          </a:p>
          <a:p>
            <a:endParaRPr lang="en-IN" b="1" dirty="0">
              <a:latin typeface="Times New Roman" pitchFamily="18" charset="0"/>
              <a:cs typeface="Times New Roman" pitchFamily="18" charset="0"/>
            </a:endParaRPr>
          </a:p>
        </p:txBody>
      </p:sp>
      <p:pic>
        <p:nvPicPr>
          <p:cNvPr id="1026" name="Picture 2" descr="B:\job application  form\Logo yvu.jpg"/>
          <p:cNvPicPr>
            <a:picLocks noChangeAspect="1" noChangeArrowheads="1"/>
          </p:cNvPicPr>
          <p:nvPr/>
        </p:nvPicPr>
        <p:blipFill>
          <a:blip r:embed="rId2"/>
          <a:srcRect/>
          <a:stretch>
            <a:fillRect/>
          </a:stretch>
        </p:blipFill>
        <p:spPr bwMode="auto">
          <a:xfrm>
            <a:off x="3571868" y="3143248"/>
            <a:ext cx="1785950" cy="1643074"/>
          </a:xfrm>
          <a:prstGeom prst="rect">
            <a:avLst/>
          </a:prstGeom>
          <a:noFill/>
        </p:spPr>
      </p:pic>
      <p:sp>
        <p:nvSpPr>
          <p:cNvPr id="6" name="TextBox 5"/>
          <p:cNvSpPr txBox="1"/>
          <p:nvPr/>
        </p:nvSpPr>
        <p:spPr>
          <a:xfrm>
            <a:off x="928662" y="5000637"/>
            <a:ext cx="7421071" cy="2769989"/>
          </a:xfrm>
          <a:prstGeom prst="rect">
            <a:avLst/>
          </a:prstGeom>
          <a:noFill/>
        </p:spPr>
        <p:txBody>
          <a:bodyPr wrap="square" rtlCol="0">
            <a:spAutoFit/>
          </a:bodyPr>
          <a:lstStyle/>
          <a:p>
            <a:pPr>
              <a:lnSpc>
                <a:spcPct val="150000"/>
              </a:lnSpc>
            </a:pPr>
            <a:r>
              <a:rPr lang="en-US" sz="1600" b="1" dirty="0" smtClean="0">
                <a:solidFill>
                  <a:srgbClr val="000000"/>
                </a:solidFill>
                <a:latin typeface="Times New Roman" pitchFamily="18" charset="0"/>
                <a:cs typeface="Arial" pitchFamily="34" charset="0"/>
              </a:rPr>
              <a:t>DEPARTMENT OF ELECTRONICS AND COMMUNICATION ENGINEERING</a:t>
            </a:r>
          </a:p>
          <a:p>
            <a:pPr algn="ctr">
              <a:lnSpc>
                <a:spcPct val="150000"/>
              </a:lnSpc>
            </a:pPr>
            <a:r>
              <a:rPr lang="en-US" sz="1600" b="1" dirty="0" smtClean="0">
                <a:solidFill>
                  <a:srgbClr val="000000"/>
                </a:solidFill>
                <a:latin typeface="Times New Roman" pitchFamily="18" charset="0"/>
                <a:cs typeface="Arial" pitchFamily="34" charset="0"/>
              </a:rPr>
              <a:t>Y.S.R ENGINEERING COLLEGE OF YOGI VEMANA UNIVERSITY</a:t>
            </a:r>
          </a:p>
          <a:p>
            <a:pPr algn="ctr"/>
            <a:r>
              <a:rPr lang="en-IN" sz="1600" b="1" dirty="0" smtClean="0">
                <a:latin typeface="Times New Roman" pitchFamily="18" charset="0"/>
                <a:cs typeface="Times New Roman" pitchFamily="18" charset="0"/>
              </a:rPr>
              <a:t>Proddatur-5163360, Y.S.R (</a:t>
            </a:r>
            <a:r>
              <a:rPr lang="en-IN" sz="1600" b="1" dirty="0" err="1" smtClean="0">
                <a:latin typeface="Times New Roman" pitchFamily="18" charset="0"/>
                <a:cs typeface="Times New Roman" pitchFamily="18" charset="0"/>
              </a:rPr>
              <a:t>Dt</a:t>
            </a:r>
            <a:r>
              <a:rPr lang="en-IN" sz="1600" b="1" dirty="0" smtClean="0">
                <a:latin typeface="Times New Roman" pitchFamily="18" charset="0"/>
                <a:cs typeface="Times New Roman" pitchFamily="18" charset="0"/>
              </a:rPr>
              <a:t>)  </a:t>
            </a:r>
          </a:p>
          <a:p>
            <a:pPr algn="ctr"/>
            <a:r>
              <a:rPr lang="en-IN" sz="1600" b="1" dirty="0" smtClean="0">
                <a:latin typeface="Times New Roman" pitchFamily="18" charset="0"/>
                <a:cs typeface="Times New Roman" pitchFamily="18" charset="0"/>
              </a:rPr>
              <a:t>ANDHRAPRADESH  </a:t>
            </a:r>
          </a:p>
          <a:p>
            <a:pPr algn="ctr"/>
            <a:r>
              <a:rPr lang="en-IN" sz="1600" b="1" dirty="0" smtClean="0">
                <a:latin typeface="Times New Roman" pitchFamily="18" charset="0"/>
                <a:cs typeface="Times New Roman" pitchFamily="18" charset="0"/>
              </a:rPr>
              <a:t>2018</a:t>
            </a:r>
          </a:p>
          <a:p>
            <a:pPr algn="ctr">
              <a:lnSpc>
                <a:spcPct val="150000"/>
              </a:lnSpc>
            </a:pPr>
            <a:endParaRPr lang="en-US" sz="1600" b="1" dirty="0" smtClean="0">
              <a:latin typeface="Arial" pitchFamily="34" charset="0"/>
              <a:cs typeface="Arial" pitchFamily="34" charset="0"/>
            </a:endParaRPr>
          </a:p>
          <a:p>
            <a:pPr lvl="0"/>
            <a:endParaRPr lang="en-US" b="1" dirty="0" smtClean="0">
              <a:latin typeface="Arial" pitchFamily="34" charset="0"/>
              <a:cs typeface="Arial" pitchFamily="34" charset="0"/>
            </a:endParaRPr>
          </a:p>
          <a:p>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MULTILEVEL SEGMENTATION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1800" dirty="0" smtClean="0">
                <a:latin typeface="Times New Roman" pitchFamily="18" charset="0"/>
                <a:cs typeface="Times New Roman" pitchFamily="18" charset="0"/>
              </a:rPr>
              <a:t>Segmentation is the process of dividing an image in to different segments.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Multi-level </a:t>
            </a:r>
            <a:r>
              <a:rPr lang="en-IN" sz="1800" dirty="0" smtClean="0">
                <a:latin typeface="Times New Roman" pitchFamily="18" charset="0"/>
                <a:cs typeface="Times New Roman" pitchFamily="18" charset="0"/>
              </a:rPr>
              <a:t>segmentation is the process of dividing an image in to multiple segments that is set of pixels also known as super pixels which is used to easily identify and simplify the representation of image and also which makes it easy to analyze.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In general, super pixels are based on multilevel segmentation like 100 to 500 super pixels depending upon the flexibility. For skin detection, the image is segmented to 500 super pixels in order to differentiate the skin region and skin like regions and to extract only the skin region from an image.</a:t>
            </a:r>
            <a:endParaRPr lang="en-IN" sz="18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SKIN DETECTION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pPr algn="just">
              <a:lnSpc>
                <a:spcPct val="170000"/>
              </a:lnSpc>
            </a:pPr>
            <a:r>
              <a:rPr lang="en-US" sz="3800" dirty="0" smtClean="0">
                <a:latin typeface="Times New Roman" pitchFamily="18" charset="0"/>
                <a:cs typeface="Times New Roman" pitchFamily="18" charset="0"/>
              </a:rPr>
              <a:t>Skin detection is the process of finding the pixels and regions which are similar to the skin color in an image.</a:t>
            </a:r>
          </a:p>
          <a:p>
            <a:pPr algn="just">
              <a:lnSpc>
                <a:spcPct val="170000"/>
              </a:lnSpc>
            </a:pPr>
            <a:r>
              <a:rPr lang="en-US" sz="3800" dirty="0" smtClean="0">
                <a:latin typeface="Times New Roman" pitchFamily="18" charset="0"/>
                <a:cs typeface="Times New Roman" pitchFamily="18" charset="0"/>
              </a:rPr>
              <a:t>It </a:t>
            </a:r>
            <a:r>
              <a:rPr lang="en-US" sz="3800" dirty="0" smtClean="0">
                <a:latin typeface="Times New Roman" pitchFamily="18" charset="0"/>
                <a:cs typeface="Times New Roman" pitchFamily="18" charset="0"/>
              </a:rPr>
              <a:t> </a:t>
            </a:r>
            <a:r>
              <a:rPr lang="en-US" sz="3800" dirty="0" smtClean="0">
                <a:latin typeface="Times New Roman" pitchFamily="18" charset="0"/>
                <a:cs typeface="Times New Roman" pitchFamily="18" charset="0"/>
              </a:rPr>
              <a:t>uses two models:</a:t>
            </a:r>
          </a:p>
          <a:p>
            <a:pPr algn="just">
              <a:lnSpc>
                <a:spcPct val="170000"/>
              </a:lnSpc>
            </a:pPr>
            <a:r>
              <a:rPr lang="en-US" sz="3800" b="1" dirty="0" smtClean="0">
                <a:latin typeface="Times New Roman" pitchFamily="18" charset="0"/>
                <a:cs typeface="Times New Roman" pitchFamily="18" charset="0"/>
              </a:rPr>
              <a:t>Adaptive  skin model: </a:t>
            </a:r>
            <a:r>
              <a:rPr lang="en-US" sz="3800" dirty="0" smtClean="0">
                <a:latin typeface="Times New Roman" pitchFamily="18" charset="0"/>
                <a:cs typeface="Times New Roman" pitchFamily="18" charset="0"/>
              </a:rPr>
              <a:t>Allows  modelling  and  detection of the true skin-color pixels with significantly higher accuracy and flexibility. </a:t>
            </a:r>
            <a:endParaRPr lang="en-US" sz="3800" b="1" dirty="0" smtClean="0">
              <a:latin typeface="Times New Roman" pitchFamily="18" charset="0"/>
              <a:cs typeface="Times New Roman" pitchFamily="18" charset="0"/>
            </a:endParaRPr>
          </a:p>
          <a:p>
            <a:pPr algn="just">
              <a:lnSpc>
                <a:spcPct val="170000"/>
              </a:lnSpc>
            </a:pPr>
            <a:r>
              <a:rPr lang="en-US" sz="3800" b="1" dirty="0" smtClean="0">
                <a:latin typeface="Times New Roman" pitchFamily="18" charset="0"/>
                <a:cs typeface="Times New Roman" pitchFamily="18" charset="0"/>
              </a:rPr>
              <a:t>Global skin model:  </a:t>
            </a:r>
            <a:r>
              <a:rPr lang="en-IN" sz="3800" dirty="0" smtClean="0">
                <a:latin typeface="Times New Roman" pitchFamily="18" charset="0"/>
                <a:cs typeface="Times New Roman" pitchFamily="18" charset="0"/>
              </a:rPr>
              <a:t>Global  skin  model  is  used  to  recover  the  uncertain  areas</a:t>
            </a:r>
            <a:r>
              <a:rPr lang="en-IN" sz="3800" dirty="0" smtClean="0">
                <a:latin typeface="Times New Roman" pitchFamily="18" charset="0"/>
                <a:cs typeface="Times New Roman" pitchFamily="18" charset="0"/>
              </a:rPr>
              <a:t>.</a:t>
            </a:r>
            <a:endParaRPr lang="en-US" sz="38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smtClean="0"/>
          </a:p>
          <a:p>
            <a:pPr>
              <a:buNone/>
            </a:pPr>
            <a:endParaRPr lang="en-US" dirty="0" smtClean="0"/>
          </a:p>
          <a:p>
            <a:pPr>
              <a:buNone/>
            </a:pPr>
            <a:endParaRPr lang="en-US" dirty="0" smtClean="0"/>
          </a:p>
          <a:p>
            <a:pPr>
              <a:buNone/>
            </a:pPr>
            <a:endParaRPr lang="en-US" dirty="0" smtClean="0"/>
          </a:p>
          <a:p>
            <a:pPr>
              <a:buNone/>
            </a:pPr>
            <a:r>
              <a:rPr lang="en-US" dirty="0"/>
              <a:t> </a:t>
            </a:r>
            <a:r>
              <a:rPr lang="en-US" dirty="0" smtClean="0"/>
              <a:t>                   </a:t>
            </a:r>
          </a:p>
        </p:txBody>
      </p:sp>
    </p:spTree>
    <p:extLst>
      <p:ext uri="{BB962C8B-B14F-4D97-AF65-F5344CB8AC3E}">
        <p14:creationId xmlns:p14="http://schemas.microsoft.com/office/powerpoint/2010/main" xmlns="" val="115193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sz="3200" b="1" dirty="0" smtClean="0">
                <a:latin typeface="Times New Roman" panose="02020603050405020304" pitchFamily="18" charset="0"/>
                <a:cs typeface="Times New Roman" panose="02020603050405020304" pitchFamily="18" charset="0"/>
              </a:rPr>
              <a:t>UPPER BODY AND LOWER BODY SEGMENTATION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81200"/>
            <a:ext cx="8229600" cy="4144963"/>
          </a:xfrm>
        </p:spPr>
        <p:txBody>
          <a:bodyPr>
            <a:normAutofit/>
          </a:bodyPr>
          <a:lstStyle/>
          <a:p>
            <a:pPr algn="just">
              <a:lnSpc>
                <a:spcPct val="150000"/>
              </a:lnSpc>
            </a:pPr>
            <a:r>
              <a:rPr lang="en-US" sz="1800" dirty="0">
                <a:latin typeface="Times New Roman" pitchFamily="18" charset="0"/>
                <a:cs typeface="Times New Roman" pitchFamily="18" charset="0"/>
              </a:rPr>
              <a:t>In the case of upper body segmentation, it was the position of the face that aided the estimation of the upper body location. </a:t>
            </a:r>
          </a:p>
          <a:p>
            <a:pPr algn="just">
              <a:lnSpc>
                <a:spcPct val="150000"/>
              </a:lnSpc>
            </a:pPr>
            <a:r>
              <a:rPr lang="en-US" sz="1800" dirty="0">
                <a:latin typeface="Times New Roman" pitchFamily="18" charset="0"/>
                <a:cs typeface="Times New Roman" pitchFamily="18" charset="0"/>
              </a:rPr>
              <a:t>In the case of lower body segmentation, it is the upper body that aids the estimation of the lower body’s </a:t>
            </a:r>
            <a:r>
              <a:rPr lang="en-US" sz="1800" dirty="0" smtClean="0">
                <a:latin typeface="Times New Roman" pitchFamily="18" charset="0"/>
                <a:cs typeface="Times New Roman" pitchFamily="18" charset="0"/>
              </a:rPr>
              <a:t>position.</a:t>
            </a:r>
          </a:p>
          <a:p>
            <a:pPr algn="just">
              <a:lnSpc>
                <a:spcPct val="150000"/>
              </a:lnSpc>
            </a:pPr>
            <a:r>
              <a:rPr lang="en-US" sz="1800" dirty="0">
                <a:latin typeface="Times New Roman" pitchFamily="18" charset="0"/>
                <a:cs typeface="Times New Roman" pitchFamily="18" charset="0"/>
              </a:rPr>
              <a:t>The algorithm for estimating the lower body part, in order to achieve full body segmentation is very similar to the one for upper body extraction.</a:t>
            </a:r>
            <a:endParaRPr lang="en-US" sz="1800" dirty="0"/>
          </a:p>
        </p:txBody>
      </p:sp>
    </p:spTree>
    <p:extLst>
      <p:ext uri="{BB962C8B-B14F-4D97-AF65-F5344CB8AC3E}">
        <p14:creationId xmlns:p14="http://schemas.microsoft.com/office/powerpoint/2010/main" xmlns="" val="68157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SIMULATON RESULTS</a:t>
            </a:r>
            <a:endParaRPr lang="en-US" b="1" dirty="0">
              <a:latin typeface="Times New Roman" panose="02020603050405020304" pitchFamily="18" charset="0"/>
              <a:cs typeface="Times New Roman" panose="02020603050405020304" pitchFamily="18" charset="0"/>
            </a:endParaRPr>
          </a:p>
        </p:txBody>
      </p:sp>
      <p:pic>
        <p:nvPicPr>
          <p:cNvPr id="3074" name="Picture 2" descr="C:\Users\VMK\Desktop\human\input.jpg"/>
          <p:cNvPicPr>
            <a:picLocks noChangeAspect="1" noChangeArrowheads="1"/>
          </p:cNvPicPr>
          <p:nvPr/>
        </p:nvPicPr>
        <p:blipFill>
          <a:blip r:embed="rId2"/>
          <a:srcRect/>
          <a:stretch>
            <a:fillRect/>
          </a:stretch>
        </p:blipFill>
        <p:spPr bwMode="auto">
          <a:xfrm>
            <a:off x="685800" y="1143000"/>
            <a:ext cx="2235635" cy="3581400"/>
          </a:xfrm>
          <a:prstGeom prst="rect">
            <a:avLst/>
          </a:prstGeom>
          <a:noFill/>
        </p:spPr>
      </p:pic>
      <p:pic>
        <p:nvPicPr>
          <p:cNvPr id="3075" name="Picture 3" descr="C:\Users\VMK\Desktop\human\Face detection.jpg"/>
          <p:cNvPicPr>
            <a:picLocks noChangeAspect="1" noChangeArrowheads="1"/>
          </p:cNvPicPr>
          <p:nvPr/>
        </p:nvPicPr>
        <p:blipFill>
          <a:blip r:embed="rId3"/>
          <a:srcRect/>
          <a:stretch>
            <a:fillRect/>
          </a:stretch>
        </p:blipFill>
        <p:spPr bwMode="auto">
          <a:xfrm>
            <a:off x="2895600" y="1066800"/>
            <a:ext cx="2451909" cy="3687006"/>
          </a:xfrm>
          <a:prstGeom prst="rect">
            <a:avLst/>
          </a:prstGeom>
          <a:noFill/>
        </p:spPr>
      </p:pic>
      <p:pic>
        <p:nvPicPr>
          <p:cNvPr id="3076" name="Picture 4" descr="C:\Users\VMK\Desktop\human\eyes.jpg"/>
          <p:cNvPicPr>
            <a:picLocks noChangeAspect="1" noChangeArrowheads="1"/>
          </p:cNvPicPr>
          <p:nvPr/>
        </p:nvPicPr>
        <p:blipFill>
          <a:blip r:embed="rId4"/>
          <a:srcRect/>
          <a:stretch>
            <a:fillRect/>
          </a:stretch>
        </p:blipFill>
        <p:spPr bwMode="auto">
          <a:xfrm>
            <a:off x="4953000" y="990600"/>
            <a:ext cx="1828800" cy="3505201"/>
          </a:xfrm>
          <a:prstGeom prst="rect">
            <a:avLst/>
          </a:prstGeom>
          <a:noFill/>
        </p:spPr>
      </p:pic>
      <p:pic>
        <p:nvPicPr>
          <p:cNvPr id="3077" name="Picture 5" descr="C:\Users\VMK\Desktop\human\mouth.jpg"/>
          <p:cNvPicPr>
            <a:picLocks noChangeAspect="1" noChangeArrowheads="1"/>
          </p:cNvPicPr>
          <p:nvPr/>
        </p:nvPicPr>
        <p:blipFill>
          <a:blip r:embed="rId5"/>
          <a:srcRect/>
          <a:stretch>
            <a:fillRect/>
          </a:stretch>
        </p:blipFill>
        <p:spPr bwMode="auto">
          <a:xfrm>
            <a:off x="6705600" y="1071546"/>
            <a:ext cx="2185987" cy="3500454"/>
          </a:xfrm>
          <a:prstGeom prst="rect">
            <a:avLst/>
          </a:prstGeom>
          <a:noFill/>
        </p:spPr>
      </p:pic>
      <p:sp>
        <p:nvSpPr>
          <p:cNvPr id="8" name="Rectangle 7"/>
          <p:cNvSpPr/>
          <p:nvPr/>
        </p:nvSpPr>
        <p:spPr>
          <a:xfrm>
            <a:off x="838200" y="4648200"/>
            <a:ext cx="7543800" cy="369332"/>
          </a:xfrm>
          <a:prstGeom prst="rect">
            <a:avLst/>
          </a:prstGeom>
        </p:spPr>
        <p:txBody>
          <a:bodyPr wrap="square">
            <a:spAutoFit/>
          </a:bodyPr>
          <a:lstStyle/>
          <a:p>
            <a:endParaRPr lang="en-US" dirty="0"/>
          </a:p>
        </p:txBody>
      </p:sp>
      <p:sp>
        <p:nvSpPr>
          <p:cNvPr id="9" name="Rectangle 8"/>
          <p:cNvSpPr/>
          <p:nvPr/>
        </p:nvSpPr>
        <p:spPr>
          <a:xfrm>
            <a:off x="642910" y="4721662"/>
            <a:ext cx="8120090" cy="646331"/>
          </a:xfrm>
          <a:prstGeom prst="rect">
            <a:avLst/>
          </a:prstGeom>
        </p:spPr>
        <p:txBody>
          <a:bodyPr wrap="square">
            <a:spAutoFit/>
          </a:bodyPr>
          <a:lstStyle/>
          <a:p>
            <a:r>
              <a:rPr lang="en-US" dirty="0" smtClean="0"/>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 Input image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b) Detected </a:t>
            </a:r>
            <a:r>
              <a:rPr lang="en-US" dirty="0" smtClean="0">
                <a:latin typeface="Times New Roman" pitchFamily="18" charset="0"/>
                <a:cs typeface="Times New Roman" pitchFamily="18" charset="0"/>
              </a:rPr>
              <a:t>Face</a:t>
            </a:r>
            <a:r>
              <a:rPr lang="en-US" dirty="0" smtClean="0">
                <a:latin typeface="Times New Roman" pitchFamily="18" charset="0"/>
                <a:cs typeface="Times New Roman" pitchFamily="18" charset="0"/>
              </a:rPr>
              <a:t>	(c) Eye </a:t>
            </a:r>
            <a:r>
              <a:rPr lang="en-US" dirty="0" smtClean="0">
                <a:latin typeface="Times New Roman" pitchFamily="18" charset="0"/>
                <a:cs typeface="Times New Roman" pitchFamily="18" charset="0"/>
              </a:rPr>
              <a:t>Detection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Mouth 							      Detection</a:t>
            </a:r>
            <a:endParaRPr lang="en-US" dirty="0">
              <a:latin typeface="Times New Roman" pitchFamily="18" charset="0"/>
              <a:cs typeface="Times New Roman" pitchFamily="18" charset="0"/>
            </a:endParaRPr>
          </a:p>
        </p:txBody>
      </p:sp>
      <p:pic>
        <p:nvPicPr>
          <p:cNvPr id="10" name="Picture 4" descr="C:\Users\VMK\Desktop\human\eyes.jpg"/>
          <p:cNvPicPr>
            <a:picLocks noChangeAspect="1" noChangeArrowheads="1"/>
          </p:cNvPicPr>
          <p:nvPr/>
        </p:nvPicPr>
        <p:blipFill>
          <a:blip r:embed="rId4"/>
          <a:srcRect/>
          <a:stretch>
            <a:fillRect/>
          </a:stretch>
        </p:blipFill>
        <p:spPr bwMode="auto">
          <a:xfrm>
            <a:off x="5105400" y="1071546"/>
            <a:ext cx="1828800" cy="3576655"/>
          </a:xfrm>
          <a:prstGeom prst="rect">
            <a:avLst/>
          </a:prstGeom>
          <a:noFill/>
        </p:spPr>
      </p:pic>
    </p:spTree>
    <p:extLst>
      <p:ext uri="{BB962C8B-B14F-4D97-AF65-F5344CB8AC3E}">
        <p14:creationId xmlns:p14="http://schemas.microsoft.com/office/powerpoint/2010/main" xmlns="" val="379913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VMK\Desktop\human\multilevel segmented image.jpg"/>
          <p:cNvPicPr>
            <a:picLocks noChangeAspect="1" noChangeArrowheads="1"/>
          </p:cNvPicPr>
          <p:nvPr/>
        </p:nvPicPr>
        <p:blipFill>
          <a:blip r:embed="rId2"/>
          <a:srcRect/>
          <a:stretch>
            <a:fillRect/>
          </a:stretch>
        </p:blipFill>
        <p:spPr bwMode="auto">
          <a:xfrm>
            <a:off x="381000" y="152400"/>
            <a:ext cx="1981200" cy="4038600"/>
          </a:xfrm>
          <a:prstGeom prst="rect">
            <a:avLst/>
          </a:prstGeom>
          <a:noFill/>
        </p:spPr>
      </p:pic>
      <p:pic>
        <p:nvPicPr>
          <p:cNvPr id="4099" name="Picture 3" descr="C:\Users\VMK\Desktop\human\upperbody.jpg"/>
          <p:cNvPicPr>
            <a:picLocks noChangeAspect="1" noChangeArrowheads="1"/>
          </p:cNvPicPr>
          <p:nvPr/>
        </p:nvPicPr>
        <p:blipFill>
          <a:blip r:embed="rId3"/>
          <a:srcRect/>
          <a:stretch>
            <a:fillRect/>
          </a:stretch>
        </p:blipFill>
        <p:spPr bwMode="auto">
          <a:xfrm>
            <a:off x="2209800" y="228600"/>
            <a:ext cx="2286001" cy="3962400"/>
          </a:xfrm>
          <a:prstGeom prst="rect">
            <a:avLst/>
          </a:prstGeom>
          <a:noFill/>
        </p:spPr>
      </p:pic>
      <p:pic>
        <p:nvPicPr>
          <p:cNvPr id="4100" name="Picture 4" descr="C:\Users\VMK\Desktop\human\lower body.jpg"/>
          <p:cNvPicPr>
            <a:picLocks noChangeAspect="1" noChangeArrowheads="1"/>
          </p:cNvPicPr>
          <p:nvPr/>
        </p:nvPicPr>
        <p:blipFill>
          <a:blip r:embed="rId4"/>
          <a:srcRect/>
          <a:stretch>
            <a:fillRect/>
          </a:stretch>
        </p:blipFill>
        <p:spPr bwMode="auto">
          <a:xfrm>
            <a:off x="3810001" y="228600"/>
            <a:ext cx="1904999" cy="3824287"/>
          </a:xfrm>
          <a:prstGeom prst="rect">
            <a:avLst/>
          </a:prstGeom>
          <a:noFill/>
        </p:spPr>
      </p:pic>
      <p:pic>
        <p:nvPicPr>
          <p:cNvPr id="4101" name="Picture 5" descr="C:\Users\VMK\Desktop\human\skin detected image.jpg"/>
          <p:cNvPicPr>
            <a:picLocks noChangeAspect="1" noChangeArrowheads="1"/>
          </p:cNvPicPr>
          <p:nvPr/>
        </p:nvPicPr>
        <p:blipFill>
          <a:blip r:embed="rId5"/>
          <a:srcRect/>
          <a:stretch>
            <a:fillRect/>
          </a:stretch>
        </p:blipFill>
        <p:spPr bwMode="auto">
          <a:xfrm>
            <a:off x="5334000" y="228600"/>
            <a:ext cx="2109787" cy="3810001"/>
          </a:xfrm>
          <a:prstGeom prst="rect">
            <a:avLst/>
          </a:prstGeom>
          <a:noFill/>
        </p:spPr>
      </p:pic>
      <p:pic>
        <p:nvPicPr>
          <p:cNvPr id="4102" name="Picture 6" descr="C:\Users\VMK\Desktop\human\human body segmented image.jpg"/>
          <p:cNvPicPr>
            <a:picLocks noChangeAspect="1" noChangeArrowheads="1"/>
          </p:cNvPicPr>
          <p:nvPr/>
        </p:nvPicPr>
        <p:blipFill>
          <a:blip r:embed="rId6"/>
          <a:srcRect/>
          <a:stretch>
            <a:fillRect/>
          </a:stretch>
        </p:blipFill>
        <p:spPr bwMode="auto">
          <a:xfrm>
            <a:off x="7086601" y="228600"/>
            <a:ext cx="2057399" cy="3962400"/>
          </a:xfrm>
          <a:prstGeom prst="rect">
            <a:avLst/>
          </a:prstGeom>
          <a:noFill/>
        </p:spPr>
      </p:pic>
      <p:sp>
        <p:nvSpPr>
          <p:cNvPr id="21" name="Rectangle 20"/>
          <p:cNvSpPr/>
          <p:nvPr/>
        </p:nvSpPr>
        <p:spPr>
          <a:xfrm>
            <a:off x="304800" y="4000505"/>
            <a:ext cx="8534400" cy="2031325"/>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TextBox 8"/>
          <p:cNvSpPr txBox="1"/>
          <p:nvPr/>
        </p:nvSpPr>
        <p:spPr>
          <a:xfrm>
            <a:off x="571473" y="4214818"/>
            <a:ext cx="178595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(e) Multilevel </a:t>
            </a:r>
          </a:p>
          <a:p>
            <a:r>
              <a:rPr lang="en-US" dirty="0" smtClean="0">
                <a:latin typeface="Times New Roman" pitchFamily="18" charset="0"/>
                <a:cs typeface="Times New Roman" pitchFamily="18" charset="0"/>
              </a:rPr>
              <a:t>segmented </a:t>
            </a:r>
            <a:r>
              <a:rPr lang="en-US" dirty="0" smtClean="0">
                <a:latin typeface="Times New Roman" pitchFamily="18" charset="0"/>
                <a:cs typeface="Times New Roman" pitchFamily="18" charset="0"/>
              </a:rPr>
              <a:t>image</a:t>
            </a:r>
            <a:endParaRPr lang="en-IN" dirty="0"/>
          </a:p>
        </p:txBody>
      </p:sp>
      <p:sp>
        <p:nvSpPr>
          <p:cNvPr id="11" name="TextBox 10"/>
          <p:cNvSpPr txBox="1"/>
          <p:nvPr/>
        </p:nvSpPr>
        <p:spPr>
          <a:xfrm>
            <a:off x="2571737" y="4214818"/>
            <a:ext cx="1428759" cy="923330"/>
          </a:xfrm>
          <a:prstGeom prst="rect">
            <a:avLst/>
          </a:prstGeom>
          <a:noFill/>
        </p:spPr>
        <p:txBody>
          <a:bodyPr wrap="square" rtlCol="0">
            <a:spAutoFit/>
          </a:bodyPr>
          <a:lstStyle/>
          <a:p>
            <a:r>
              <a:rPr lang="en-US"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Detected Upper body	</a:t>
            </a:r>
            <a:endParaRPr lang="en-IN" dirty="0"/>
          </a:p>
        </p:txBody>
      </p:sp>
      <p:sp>
        <p:nvSpPr>
          <p:cNvPr id="12" name="TextBox 11"/>
          <p:cNvSpPr txBox="1"/>
          <p:nvPr/>
        </p:nvSpPr>
        <p:spPr>
          <a:xfrm>
            <a:off x="4000496" y="4214819"/>
            <a:ext cx="1714511" cy="923330"/>
          </a:xfrm>
          <a:prstGeom prst="rect">
            <a:avLst/>
          </a:prstGeom>
          <a:noFill/>
        </p:spPr>
        <p:txBody>
          <a:bodyPr wrap="square" rtlCol="0">
            <a:spAutoFit/>
          </a:bodyPr>
          <a:lstStyle/>
          <a:p>
            <a:r>
              <a:rPr lang="en-US" dirty="0" smtClean="0">
                <a:latin typeface="Times New Roman" pitchFamily="18" charset="0"/>
                <a:cs typeface="Times New Roman" pitchFamily="18" charset="0"/>
              </a:rPr>
              <a:t>(g) Lower </a:t>
            </a:r>
            <a:r>
              <a:rPr lang="en-US" dirty="0" smtClean="0">
                <a:latin typeface="Times New Roman" pitchFamily="18" charset="0"/>
                <a:cs typeface="Times New Roman" pitchFamily="18" charset="0"/>
              </a:rPr>
              <a:t>body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Detection</a:t>
            </a:r>
            <a:r>
              <a:rPr lang="en-US" dirty="0" smtClean="0">
                <a:latin typeface="Times New Roman" pitchFamily="18" charset="0"/>
                <a:cs typeface="Times New Roman" pitchFamily="18" charset="0"/>
              </a:rPr>
              <a:t>	</a:t>
            </a:r>
          </a:p>
          <a:p>
            <a:endParaRPr lang="en-IN" dirty="0"/>
          </a:p>
        </p:txBody>
      </p:sp>
      <p:sp>
        <p:nvSpPr>
          <p:cNvPr id="13" name="TextBox 12"/>
          <p:cNvSpPr txBox="1"/>
          <p:nvPr/>
        </p:nvSpPr>
        <p:spPr>
          <a:xfrm>
            <a:off x="5643571" y="4214818"/>
            <a:ext cx="1500197" cy="923330"/>
          </a:xfrm>
          <a:prstGeom prst="rect">
            <a:avLst/>
          </a:prstGeom>
          <a:noFill/>
        </p:spPr>
        <p:txBody>
          <a:bodyPr wrap="square" rtlCol="0">
            <a:spAutoFit/>
          </a:bodyPr>
          <a:lstStyle/>
          <a:p>
            <a:r>
              <a:rPr lang="en-US" dirty="0" smtClean="0">
                <a:latin typeface="Times New Roman" pitchFamily="18" charset="0"/>
                <a:cs typeface="Times New Roman" pitchFamily="18" charset="0"/>
              </a:rPr>
              <a:t>(h) </a:t>
            </a:r>
            <a:r>
              <a:rPr lang="en-US" dirty="0" smtClean="0">
                <a:latin typeface="Times New Roman" pitchFamily="18" charset="0"/>
                <a:cs typeface="Times New Roman" pitchFamily="18" charset="0"/>
              </a:rPr>
              <a:t>Skin segmented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image  </a:t>
            </a:r>
            <a:endParaRPr lang="en-IN" dirty="0"/>
          </a:p>
        </p:txBody>
      </p:sp>
      <p:sp>
        <p:nvSpPr>
          <p:cNvPr id="14" name="TextBox 13"/>
          <p:cNvSpPr txBox="1"/>
          <p:nvPr/>
        </p:nvSpPr>
        <p:spPr>
          <a:xfrm>
            <a:off x="7286644" y="4214818"/>
            <a:ext cx="1857356" cy="923330"/>
          </a:xfrm>
          <a:prstGeom prst="rect">
            <a:avLst/>
          </a:prstGeom>
          <a:noFill/>
        </p:spPr>
        <p:txBody>
          <a:bodyPr wrap="square" rtlCol="0">
            <a:spAutoFit/>
          </a:bodyPr>
          <a:lstStyle/>
          <a:p>
            <a:pPr marL="400050" indent="-400050"/>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Human </a:t>
            </a:r>
            <a:r>
              <a:rPr lang="en-US" dirty="0" smtClean="0">
                <a:latin typeface="Times New Roman" pitchFamily="18" charset="0"/>
                <a:cs typeface="Times New Roman" pitchFamily="18" charset="0"/>
              </a:rPr>
              <a:t>body </a:t>
            </a:r>
            <a:endParaRPr lang="en-US" dirty="0" smtClean="0">
              <a:latin typeface="Times New Roman" pitchFamily="18" charset="0"/>
              <a:cs typeface="Times New Roman" pitchFamily="18" charset="0"/>
            </a:endParaRPr>
          </a:p>
          <a:p>
            <a:pPr marL="400050" indent="-400050"/>
            <a:r>
              <a:rPr lang="en-US" dirty="0" smtClean="0">
                <a:latin typeface="Times New Roman" pitchFamily="18" charset="0"/>
                <a:cs typeface="Times New Roman" pitchFamily="18" charset="0"/>
              </a:rPr>
              <a:t>segmented image</a:t>
            </a:r>
            <a:endParaRPr lang="en-US"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242534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4000" b="1" dirty="0" smtClean="0">
                <a:latin typeface="Times New Roman" panose="02020603050405020304" pitchFamily="18" charset="0"/>
                <a:cs typeface="Times New Roman" panose="02020603050405020304" pitchFamily="18" charset="0"/>
              </a:rPr>
              <a:t>ADVANTAGES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382000" cy="4525963"/>
          </a:xfrm>
        </p:spPr>
        <p:txBody>
          <a:bodyPr>
            <a:normAutofit/>
          </a:bodyPr>
          <a:lstStyle/>
          <a:p>
            <a:pPr lvl="0" algn="just">
              <a:lnSpc>
                <a:spcPct val="150000"/>
              </a:lnSpc>
            </a:pPr>
            <a:r>
              <a:rPr lang="en-US" sz="1800" dirty="0">
                <a:latin typeface="Times New Roman" pitchFamily="18" charset="0"/>
                <a:cs typeface="Times New Roman" pitchFamily="18" charset="0"/>
              </a:rPr>
              <a:t>I</a:t>
            </a:r>
            <a:r>
              <a:rPr lang="en-US" sz="1800" dirty="0" smtClean="0">
                <a:latin typeface="Times New Roman" pitchFamily="18" charset="0"/>
                <a:cs typeface="Times New Roman" pitchFamily="18" charset="0"/>
              </a:rPr>
              <a:t>t can automatically localize and segment the human body.</a:t>
            </a:r>
          </a:p>
          <a:p>
            <a:pPr algn="just">
              <a:lnSpc>
                <a:spcPct val="150000"/>
              </a:lnSpc>
            </a:pPr>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o find arbitrary salient regions that are comprised by segments that appear strongly inside the (hypothesized) foreground rectangles and weakly outside.</a:t>
            </a:r>
          </a:p>
          <a:p>
            <a:pPr algn="just">
              <a:lnSpc>
                <a:spcPct val="150000"/>
              </a:lnSpc>
            </a:pPr>
            <a:r>
              <a:rPr lang="en-US" sz="1800" dirty="0" smtClean="0">
                <a:latin typeface="Times New Roman" pitchFamily="18" charset="0"/>
                <a:cs typeface="Times New Roman" pitchFamily="18" charset="0"/>
              </a:rPr>
              <a:t>we demonstrate how soft anthropometric constraints can guide and automate the process in many levels, from efficient mask creation and searching to the refinement of the probabilistic map.</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APPLICATIONS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Human body localization</a:t>
            </a:r>
          </a:p>
          <a:p>
            <a:pPr algn="just">
              <a:lnSpc>
                <a:spcPct val="150000"/>
              </a:lnSpc>
            </a:pPr>
            <a:r>
              <a:rPr lang="en-US" sz="1800" dirty="0" smtClean="0">
                <a:latin typeface="Times New Roman" pitchFamily="18" charset="0"/>
                <a:cs typeface="Times New Roman" pitchFamily="18" charset="0"/>
              </a:rPr>
              <a:t>Cluttered  Environment</a:t>
            </a:r>
          </a:p>
          <a:p>
            <a:pPr algn="just">
              <a:lnSpc>
                <a:spcPct val="150000"/>
              </a:lnSpc>
            </a:pPr>
            <a:r>
              <a:rPr lang="en-US" sz="1800" dirty="0" smtClean="0">
                <a:latin typeface="Times New Roman" pitchFamily="18" charset="0"/>
                <a:cs typeface="Times New Roman" pitchFamily="18" charset="0"/>
              </a:rPr>
              <a:t>Skin color estimation</a:t>
            </a:r>
          </a:p>
          <a:p>
            <a:pPr algn="just">
              <a:lnSpc>
                <a:spcPct val="150000"/>
              </a:lnSpc>
            </a:pPr>
            <a:r>
              <a:rPr lang="en-US" sz="1800" dirty="0" smtClean="0">
                <a:latin typeface="Times New Roman" pitchFamily="18" charset="0"/>
                <a:cs typeface="Times New Roman" pitchFamily="18" charset="0"/>
              </a:rPr>
              <a:t>Shape </a:t>
            </a:r>
            <a:r>
              <a:rPr lang="en-US" sz="1800" dirty="0" smtClean="0">
                <a:latin typeface="Times New Roman" pitchFamily="18" charset="0"/>
                <a:cs typeface="Times New Roman" pitchFamily="18" charset="0"/>
              </a:rPr>
              <a:t>recognition</a:t>
            </a:r>
            <a:endParaRPr lang="en-US" sz="1800" dirty="0" smtClean="0">
              <a:latin typeface="Times New Roman" pitchFamily="18" charset="0"/>
              <a:cs typeface="Times New Roman" pitchFamily="18" charset="0"/>
            </a:endParaRPr>
          </a:p>
          <a:p>
            <a:pPr algn="just">
              <a:lnSpc>
                <a:spcPct val="150000"/>
              </a:lnSpc>
              <a:buNone/>
            </a:pPr>
            <a:endParaRPr lang="en-US" sz="1800" dirty="0" smtClean="0">
              <a:latin typeface="Times New Roman" pitchFamily="18" charset="0"/>
              <a:cs typeface="Times New Roman" pitchFamily="18" charset="0"/>
            </a:endParaRPr>
          </a:p>
          <a:p>
            <a:endParaRPr lang="en-US" sz="24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5410200"/>
          </a:xfrm>
        </p:spPr>
        <p:txBody>
          <a:bodyPr>
            <a:noAutofit/>
          </a:bodyPr>
          <a:lstStyle/>
          <a:p>
            <a:pPr algn="just">
              <a:lnSpc>
                <a:spcPct val="150000"/>
              </a:lnSpc>
              <a:buNone/>
            </a:pPr>
            <a:r>
              <a:rPr lang="en-US" sz="1800" dirty="0" smtClean="0">
                <a:latin typeface="Times New Roman" pitchFamily="18" charset="0"/>
                <a:cs typeface="Times New Roman" pitchFamily="18" charset="0"/>
              </a:rPr>
              <a:t>		We presented a novel methodology for extracting human bodies from single images. It is a bottom-up approach that combines information from multiple levels of segmentation in order to discover salient regions with high potential of belonging to the human body. </a:t>
            </a:r>
          </a:p>
          <a:p>
            <a:pPr algn="just">
              <a:lnSpc>
                <a:spcPct val="150000"/>
              </a:lnSpc>
              <a:buNone/>
            </a:pPr>
            <a:r>
              <a:rPr lang="en-US" sz="1800" dirty="0" smtClean="0">
                <a:latin typeface="Times New Roman" pitchFamily="18" charset="0"/>
                <a:cs typeface="Times New Roman" pitchFamily="18" charset="0"/>
              </a:rPr>
              <a:t>		The main component of the system is the face detection step, where we estimate the rough location of the body, construct a rough anthropometric model, and model the skin’s color. Soft anthropometric constraints guide an efficient search for the most visible body parts, namely the upper and lower body, avoiding the need for strong prior knowledge, such as the pose of the body.</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0" y="2438400"/>
            <a:ext cx="3962400" cy="1752600"/>
          </a:xfrm>
        </p:spPr>
        <p:txBody>
          <a:bodyPr>
            <a:noAutofit/>
          </a:bodyPr>
          <a:lstStyle/>
          <a:p>
            <a:pPr>
              <a:buNone/>
            </a:pPr>
            <a:r>
              <a:rPr lang="en-US" sz="6000" dirty="0" smtClean="0">
                <a:latin typeface="Times New Roman" pitchFamily="18" charset="0"/>
                <a:cs typeface="Times New Roman" pitchFamily="18" charset="0"/>
              </a:rPr>
              <a:t>THANK Q</a:t>
            </a:r>
            <a:endParaRPr 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81000"/>
            <a:ext cx="5715000" cy="707886"/>
          </a:xfrm>
          <a:prstGeom prst="rect">
            <a:avLst/>
          </a:prstGeom>
        </p:spPr>
        <p:txBody>
          <a:bodyPr wrap="square">
            <a:spAutoFit/>
          </a:bodyPr>
          <a:lstStyle/>
          <a:p>
            <a:pPr algn="ctr"/>
            <a:r>
              <a:rPr lang="en-US" sz="4000" b="1" dirty="0" smtClean="0">
                <a:latin typeface="Times New Roman" pitchFamily="18" charset="0"/>
                <a:cs typeface="Times New Roman" pitchFamily="18" charset="0"/>
              </a:rPr>
              <a:t>CONTENTS</a:t>
            </a:r>
            <a:endParaRPr lang="en-US" sz="4000" b="1" dirty="0">
              <a:latin typeface="Times New Roman" pitchFamily="18" charset="0"/>
              <a:cs typeface="Times New Roman" pitchFamily="18" charset="0"/>
            </a:endParaRPr>
          </a:p>
        </p:txBody>
      </p:sp>
      <p:sp>
        <p:nvSpPr>
          <p:cNvPr id="5" name="Rectangle 4"/>
          <p:cNvSpPr/>
          <p:nvPr/>
        </p:nvSpPr>
        <p:spPr>
          <a:xfrm>
            <a:off x="762000" y="1143000"/>
            <a:ext cx="6477000" cy="4708981"/>
          </a:xfrm>
          <a:prstGeom prst="rect">
            <a:avLst/>
          </a:prstGeom>
        </p:spPr>
        <p:txBody>
          <a:bodyPr wrap="square">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ABSTRACT</a:t>
            </a:r>
          </a:p>
          <a:p>
            <a:pPr algn="just">
              <a:lnSpc>
                <a:spcPct val="150000"/>
              </a:lnSpc>
              <a:buFont typeface="Wingdings" pitchFamily="2" charset="2"/>
              <a:buChar char="Ø"/>
            </a:pPr>
            <a:r>
              <a:rPr lang="en-US" sz="2000" dirty="0" smtClean="0">
                <a:latin typeface="Times New Roman" pitchFamily="18" charset="0"/>
                <a:cs typeface="Times New Roman" pitchFamily="18" charset="0"/>
              </a:rPr>
              <a:t>INTRODUCTION</a:t>
            </a:r>
          </a:p>
          <a:p>
            <a:pPr algn="just">
              <a:lnSpc>
                <a:spcPct val="150000"/>
              </a:lnSpc>
              <a:buFont typeface="Wingdings" pitchFamily="2" charset="2"/>
              <a:buChar char="Ø"/>
            </a:pPr>
            <a:r>
              <a:rPr lang="en-US" sz="2000" dirty="0" smtClean="0">
                <a:latin typeface="Times New Roman" pitchFamily="18" charset="0"/>
                <a:cs typeface="Times New Roman" pitchFamily="18" charset="0"/>
              </a:rPr>
              <a:t>OBJECTIVE</a:t>
            </a:r>
          </a:p>
          <a:p>
            <a:pPr algn="just">
              <a:lnSpc>
                <a:spcPct val="150000"/>
              </a:lnSpc>
              <a:buFont typeface="Wingdings" pitchFamily="2" charset="2"/>
              <a:buChar char="Ø"/>
            </a:pPr>
            <a:r>
              <a:rPr lang="en-US" sz="2000" dirty="0" smtClean="0">
                <a:latin typeface="Times New Roman" pitchFamily="18" charset="0"/>
                <a:cs typeface="Times New Roman" pitchFamily="18" charset="0"/>
              </a:rPr>
              <a:t>EXISTING SYSTEM</a:t>
            </a:r>
          </a:p>
          <a:p>
            <a:pPr algn="just">
              <a:lnSpc>
                <a:spcPct val="150000"/>
              </a:lnSpc>
              <a:buFont typeface="Wingdings" pitchFamily="2" charset="2"/>
              <a:buChar char="Ø"/>
            </a:pPr>
            <a:r>
              <a:rPr lang="en-US" sz="2000" dirty="0" smtClean="0">
                <a:latin typeface="Times New Roman" pitchFamily="18" charset="0"/>
                <a:cs typeface="Times New Roman" pitchFamily="18" charset="0"/>
              </a:rPr>
              <a:t>PROPOSED SYSTEM</a:t>
            </a:r>
          </a:p>
          <a:p>
            <a:pPr algn="just">
              <a:lnSpc>
                <a:spcPct val="150000"/>
              </a:lnSpc>
              <a:buFont typeface="Wingdings" pitchFamily="2" charset="2"/>
              <a:buChar char="Ø"/>
            </a:pPr>
            <a:r>
              <a:rPr lang="en-US" sz="2000" dirty="0" smtClean="0">
                <a:latin typeface="Times New Roman" pitchFamily="18" charset="0"/>
                <a:cs typeface="Times New Roman" pitchFamily="18" charset="0"/>
              </a:rPr>
              <a:t>PROPOSED BLOCK </a:t>
            </a:r>
            <a:r>
              <a:rPr lang="en-US" sz="2000" dirty="0" smtClean="0">
                <a:latin typeface="Times New Roman" pitchFamily="18" charset="0"/>
                <a:cs typeface="Times New Roman" pitchFamily="18" charset="0"/>
              </a:rPr>
              <a:t>DIAGRAM</a:t>
            </a:r>
          </a:p>
          <a:p>
            <a:pPr algn="just">
              <a:lnSpc>
                <a:spcPct val="150000"/>
              </a:lnSpc>
              <a:buFont typeface="Wingdings" pitchFamily="2" charset="2"/>
              <a:buChar char="Ø"/>
            </a:pPr>
            <a:r>
              <a:rPr lang="en-US" sz="2000" dirty="0" smtClean="0">
                <a:latin typeface="Times New Roman" pitchFamily="18" charset="0"/>
                <a:cs typeface="Times New Roman" pitchFamily="18" charset="0"/>
              </a:rPr>
              <a:t>SIMULATION RESULTS</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dirty="0" smtClean="0">
                <a:latin typeface="Times New Roman" pitchFamily="18" charset="0"/>
                <a:cs typeface="Times New Roman" pitchFamily="18" charset="0"/>
              </a:rPr>
              <a:t>ADVANTAGES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APPLICATIONS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CONCLUSION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ABSTRACT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sz="1800" dirty="0" smtClean="0">
                <a:latin typeface="Times New Roman" panose="02020603050405020304" pitchFamily="18" charset="0"/>
                <a:cs typeface="Times New Roman" panose="02020603050405020304" pitchFamily="18" charset="0"/>
              </a:rPr>
              <a:t> 	Digital image processing and its prominence have increased enormous way in recent times. Digital image processing and associated research fields pave way for the invention of high end applications in medicine, robotics, satellite image processing, genetics etc. Extraction of human bodies from single images from respective digital image has attained attention in recent times and wide range of research is carried on to meet the desired result. The proposed result is classified into five </a:t>
            </a:r>
            <a:r>
              <a:rPr lang="en-US" sz="1800" dirty="0" smtClean="0">
                <a:latin typeface="Times New Roman" panose="02020603050405020304" pitchFamily="18" charset="0"/>
                <a:cs typeface="Times New Roman" panose="02020603050405020304" pitchFamily="18" charset="0"/>
              </a:rPr>
              <a:t>steps, face detection, multi </a:t>
            </a:r>
            <a:r>
              <a:rPr lang="en-US" sz="1800" dirty="0" smtClean="0">
                <a:latin typeface="Times New Roman" panose="02020603050405020304" pitchFamily="18" charset="0"/>
                <a:cs typeface="Times New Roman" panose="02020603050405020304" pitchFamily="18" charset="0"/>
              </a:rPr>
              <a:t>level </a:t>
            </a:r>
            <a:r>
              <a:rPr lang="en-US" sz="1800" dirty="0" smtClean="0">
                <a:latin typeface="Times New Roman" panose="02020603050405020304" pitchFamily="18" charset="0"/>
                <a:cs typeface="Times New Roman" panose="02020603050405020304" pitchFamily="18" charset="0"/>
              </a:rPr>
              <a:t>segmentation, </a:t>
            </a:r>
            <a:r>
              <a:rPr lang="en-US" sz="1800" dirty="0" smtClean="0">
                <a:latin typeface="Times New Roman" panose="02020603050405020304" pitchFamily="18" charset="0"/>
                <a:cs typeface="Times New Roman" panose="02020603050405020304" pitchFamily="18" charset="0"/>
              </a:rPr>
              <a:t>skin </a:t>
            </a:r>
            <a:r>
              <a:rPr lang="en-US" sz="1800" dirty="0" smtClean="0">
                <a:latin typeface="Times New Roman" panose="02020603050405020304" pitchFamily="18" charset="0"/>
                <a:cs typeface="Times New Roman" panose="02020603050405020304" pitchFamily="18" charset="0"/>
              </a:rPr>
              <a:t>detection, </a:t>
            </a:r>
            <a:r>
              <a:rPr lang="en-US" sz="1800" dirty="0" smtClean="0">
                <a:latin typeface="Times New Roman" panose="02020603050405020304" pitchFamily="18" charset="0"/>
                <a:cs typeface="Times New Roman" panose="02020603050405020304" pitchFamily="18" charset="0"/>
              </a:rPr>
              <a:t>upper body segmentation, and </a:t>
            </a:r>
            <a:r>
              <a:rPr lang="en-US" sz="1800" dirty="0" smtClean="0">
                <a:latin typeface="Times New Roman" panose="02020603050405020304" pitchFamily="18" charset="0"/>
                <a:cs typeface="Times New Roman" panose="02020603050405020304" pitchFamily="18" charset="0"/>
              </a:rPr>
              <a:t>lower </a:t>
            </a:r>
            <a:r>
              <a:rPr lang="en-US" sz="1800" dirty="0" smtClean="0">
                <a:latin typeface="Times New Roman" panose="02020603050405020304" pitchFamily="18" charset="0"/>
                <a:cs typeface="Times New Roman" panose="02020603050405020304" pitchFamily="18" charset="0"/>
              </a:rPr>
              <a:t>body segmentation. Finally the simulation results have achieved better performance and high efficiency over traditional state of art methods.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0117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28736"/>
            <a:ext cx="8382000" cy="4743464"/>
          </a:xfrm>
        </p:spPr>
        <p:txBody>
          <a:bodyPr>
            <a:noAutofit/>
          </a:bodyPr>
          <a:lstStyle/>
          <a:p>
            <a:pPr algn="just">
              <a:lnSpc>
                <a:spcPct val="150000"/>
              </a:lnSpc>
            </a:pPr>
            <a:r>
              <a:rPr lang="en-US" sz="1800" dirty="0" smtClean="0">
                <a:latin typeface="Times New Roman" panose="02020603050405020304" pitchFamily="18" charset="0"/>
                <a:cs typeface="Times New Roman" pitchFamily="18" charset="0"/>
              </a:rPr>
              <a:t>Human body extraction from still image is an  extremely difficult problem due to various poses of human body and complicated background environment.</a:t>
            </a:r>
          </a:p>
          <a:p>
            <a:pPr algn="just">
              <a:lnSpc>
                <a:spcPct val="150000"/>
              </a:lnSpc>
            </a:pPr>
            <a:r>
              <a:rPr lang="en-US" sz="1800" dirty="0" smtClean="0">
                <a:latin typeface="Times New Roman" panose="02020603050405020304" pitchFamily="18" charset="0"/>
                <a:cs typeface="Times New Roman" pitchFamily="18" charset="0"/>
              </a:rPr>
              <a:t>The major contributions </a:t>
            </a:r>
            <a:r>
              <a:rPr lang="en-US" sz="1800" dirty="0" smtClean="0">
                <a:latin typeface="Times New Roman" panose="02020603050405020304" pitchFamily="18" charset="0"/>
                <a:cs typeface="Times New Roman" pitchFamily="18" charset="0"/>
              </a:rPr>
              <a:t>of  this </a:t>
            </a:r>
            <a:r>
              <a:rPr lang="en-US" sz="1800" dirty="0" smtClean="0">
                <a:latin typeface="Times New Roman" panose="02020603050405020304" pitchFamily="18" charset="0"/>
                <a:cs typeface="Times New Roman" pitchFamily="18" charset="0"/>
              </a:rPr>
              <a:t>study address upright and not occluded poses</a:t>
            </a:r>
            <a:endParaRPr lang="en-US" sz="1800" dirty="0">
              <a:latin typeface="Times New Roman" panose="02020603050405020304" pitchFamily="18" charset="0"/>
              <a:cs typeface="Times New Roman" pitchFamily="18" charset="0"/>
            </a:endParaRPr>
          </a:p>
          <a:p>
            <a:pPr lvl="1"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itchFamily="18" charset="0"/>
              </a:rPr>
              <a:t>We propose a novel frame work for automatic segmentation of human bodies in single images.</a:t>
            </a:r>
          </a:p>
          <a:p>
            <a:pPr lvl="1"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itchFamily="18" charset="0"/>
              </a:rPr>
              <a:t>We combine information gathered from different levels of image segmentation.</a:t>
            </a:r>
          </a:p>
          <a:p>
            <a:pPr lvl="1"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itchFamily="18" charset="0"/>
              </a:rPr>
              <a:t>Without making any assumptions about the foreground and background, except for the assumptions that sleeves are of similar color to the torso regions.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1800" dirty="0" smtClean="0">
                <a:latin typeface="Times New Roman" pitchFamily="18" charset="0"/>
                <a:cs typeface="Times New Roman" pitchFamily="18" charset="0"/>
              </a:rPr>
              <a:t>We presented a novel methodology for extracting human bodies from single images. It is a bottom-up approach that combines information from multiple levels of segmentation in order to discover salient regions with high potential of  belonging to the human body.</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Times New Roman" panose="02020603050405020304" pitchFamily="18" charset="0"/>
                <a:cs typeface="Times New Roman" panose="02020603050405020304" pitchFamily="18" charset="0"/>
              </a:rPr>
              <a:t>EXISTING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95400"/>
            <a:ext cx="8534400" cy="4348178"/>
          </a:xfrm>
        </p:spPr>
        <p:txBody>
          <a:bodyPr>
            <a:noAutofit/>
          </a:bodyPr>
          <a:lstStyle/>
          <a:p>
            <a:pPr marL="0" indent="0" algn="just">
              <a:lnSpc>
                <a:spcPct val="150000"/>
              </a:lnSpc>
              <a:buNone/>
            </a:pP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Most existing methods were used in skin color approach for detecting the faces in still images.</a:t>
            </a:r>
          </a:p>
          <a:p>
            <a:pPr algn="just">
              <a:lnSpc>
                <a:spcPct val="150000"/>
              </a:lnSpc>
            </a:pPr>
            <a:r>
              <a:rPr lang="en-US" sz="1800" dirty="0" smtClean="0">
                <a:latin typeface="Times New Roman" pitchFamily="18" charset="0"/>
                <a:cs typeface="Times New Roman" pitchFamily="18" charset="0"/>
              </a:rPr>
              <a:t>The RGB color model was used to find the skin features. The face of the human has found using the skin color information initially and then applied to other body parts.</a:t>
            </a: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a:t>
            </a:r>
            <a:r>
              <a:rPr lang="en-US" sz="1800" dirty="0" smtClean="0">
                <a:latin typeface="Times New Roman" pitchFamily="18" charset="0"/>
                <a:cs typeface="Times New Roman" pitchFamily="18" charset="0"/>
              </a:rPr>
              <a:t>kin color segmentation approach for detecting the faces in still images.</a:t>
            </a:r>
          </a:p>
          <a:p>
            <a:pPr algn="just">
              <a:lnSpc>
                <a:spcPct val="150000"/>
              </a:lnSpc>
            </a:pPr>
            <a:r>
              <a:rPr lang="en-US" sz="1800" dirty="0" smtClean="0">
                <a:latin typeface="Times New Roman" pitchFamily="18" charset="0"/>
                <a:cs typeface="Times New Roman" pitchFamily="18" charset="0"/>
              </a:rPr>
              <a:t>These methods takes a larger time to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PROPOSED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285860"/>
            <a:ext cx="8686800" cy="5429288"/>
          </a:xfrm>
        </p:spPr>
        <p:txBody>
          <a:bodyPr>
            <a:noAutofit/>
          </a:bodyPr>
          <a:lstStyle/>
          <a:p>
            <a:pPr algn="just">
              <a:lnSpc>
                <a:spcPct val="150000"/>
              </a:lnSpc>
            </a:pPr>
            <a:r>
              <a:rPr lang="en-US" sz="1800" dirty="0" smtClean="0">
                <a:latin typeface="Times New Roman" pitchFamily="18" charset="0"/>
                <a:cs typeface="Times New Roman" pitchFamily="18" charset="0"/>
              </a:rPr>
              <a:t>we propose a bottom-up approach for human body segmentation in static images. </a:t>
            </a:r>
          </a:p>
          <a:p>
            <a:pPr algn="just">
              <a:lnSpc>
                <a:spcPct val="150000"/>
              </a:lnSpc>
            </a:pPr>
            <a:r>
              <a:rPr lang="en-US" sz="1800" dirty="0" smtClean="0">
                <a:latin typeface="Times New Roman" pitchFamily="18" charset="0"/>
                <a:cs typeface="Times New Roman" pitchFamily="18" charset="0"/>
              </a:rPr>
              <a:t>We decompose the problem into three sequential problems </a:t>
            </a:r>
          </a:p>
          <a:p>
            <a:pPr lvl="1"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Face </a:t>
            </a:r>
            <a:r>
              <a:rPr lang="en-US" sz="1800" dirty="0" smtClean="0">
                <a:latin typeface="Times New Roman" pitchFamily="18" charset="0"/>
                <a:cs typeface="Times New Roman" pitchFamily="18" charset="0"/>
              </a:rPr>
              <a:t>detection</a:t>
            </a:r>
          </a:p>
          <a:p>
            <a:pPr lvl="1"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Multilevel segmentation</a:t>
            </a:r>
          </a:p>
          <a:p>
            <a:pPr lvl="1"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Skin detection </a:t>
            </a:r>
            <a:endParaRPr lang="en-US" sz="1800" dirty="0" smtClean="0">
              <a:latin typeface="Times New Roman" pitchFamily="18" charset="0"/>
              <a:cs typeface="Times New Roman" pitchFamily="18" charset="0"/>
            </a:endParaRPr>
          </a:p>
          <a:p>
            <a:pPr lvl="1"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Upper body extraction</a:t>
            </a:r>
          </a:p>
          <a:p>
            <a:pPr lvl="1"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Lower body extraction                                            </a:t>
            </a:r>
          </a:p>
          <a:p>
            <a:pPr algn="just">
              <a:lnSpc>
                <a:spcPct val="150000"/>
              </a:lnSpc>
            </a:pPr>
            <a:r>
              <a:rPr lang="en-US" sz="1800" dirty="0" smtClean="0">
                <a:latin typeface="Times New Roman" pitchFamily="18" charset="0"/>
                <a:cs typeface="Times New Roman" pitchFamily="18" charset="0"/>
              </a:rPr>
              <a:t>Provides a strong indication about the presence of humans in an image. </a:t>
            </a: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Reduces the search space for the upper body. </a:t>
            </a: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Provides information about skin color.</a:t>
            </a: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Determines the dimensions of the rest of the body, according to anthropometric constraints.</a:t>
            </a:r>
          </a:p>
          <a:p>
            <a:pPr algn="just">
              <a:lnSpc>
                <a:spcPct val="150000"/>
              </a:lnSpc>
              <a:buNone/>
            </a:pPr>
            <a:r>
              <a:rPr lang="en-US" sz="1800" b="1" dirty="0" smtClean="0">
                <a:latin typeface="Times New Roman" pitchFamily="18" charset="0"/>
                <a:cs typeface="Times New Roman" pitchFamily="18" charset="0"/>
              </a:rPr>
              <a:t>	</a:t>
            </a:r>
          </a:p>
          <a:p>
            <a:pPr algn="just">
              <a:lnSpc>
                <a:spcPct val="150000"/>
              </a:lnSpc>
              <a:buNone/>
            </a:pP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14363" y="1066800"/>
            <a:ext cx="8029603" cy="5219720"/>
          </a:xfrm>
          <a:prstGeom prst="rect">
            <a:avLst/>
          </a:prstGeom>
          <a:noFill/>
          <a:ln w="9525">
            <a:noFill/>
            <a:miter lim="800000"/>
            <a:headEnd/>
            <a:tailEnd/>
          </a:ln>
          <a:effectLst/>
        </p:spPr>
      </p:pic>
      <p:sp>
        <p:nvSpPr>
          <p:cNvPr id="31" name="Rectangle 30"/>
          <p:cNvSpPr/>
          <p:nvPr/>
        </p:nvSpPr>
        <p:spPr>
          <a:xfrm>
            <a:off x="1447800" y="228600"/>
            <a:ext cx="5867400" cy="646331"/>
          </a:xfrm>
          <a:prstGeom prst="rect">
            <a:avLst/>
          </a:prstGeom>
        </p:spPr>
        <p:txBody>
          <a:bodyPr wrap="square">
            <a:spAutoFit/>
          </a:bodyPr>
          <a:lstStyle/>
          <a:p>
            <a:pPr algn="ctr"/>
            <a:r>
              <a:rPr lang="en-US" sz="3600" b="1" dirty="0" smtClean="0">
                <a:latin typeface="Times New Roman" pitchFamily="18" charset="0"/>
                <a:cs typeface="Times New Roman" pitchFamily="18" charset="0"/>
              </a:rPr>
              <a:t>BLOCK DIAGRAM</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FACE DETECTION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Viola-Jones face detection algorithm for both front and side views.</a:t>
            </a:r>
          </a:p>
          <a:p>
            <a:pPr algn="just">
              <a:lnSpc>
                <a:spcPct val="150000"/>
              </a:lnSpc>
            </a:pPr>
            <a:r>
              <a:rPr lang="en-US" sz="1800" dirty="0" smtClean="0">
                <a:latin typeface="Times New Roman" panose="02020603050405020304" pitchFamily="18" charset="0"/>
                <a:cs typeface="Times New Roman" panose="02020603050405020304" pitchFamily="18" charset="0"/>
              </a:rPr>
              <a:t>Based on facial feature detection and localization using low-level image processing techniques, image segmentation, and graph based verification of the facial structure.</a:t>
            </a: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    VIOLA-JONES ALGORITHM:</a:t>
            </a:r>
          </a:p>
          <a:p>
            <a:pPr lvl="1"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Widely used method for real time object detection.</a:t>
            </a:r>
          </a:p>
          <a:p>
            <a:pPr lvl="1"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Detection is fast.</a:t>
            </a:r>
          </a:p>
          <a:p>
            <a:pPr lvl="1"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Uses </a:t>
            </a:r>
            <a:r>
              <a:rPr lang="en-US" sz="1800" dirty="0" err="1" smtClean="0">
                <a:latin typeface="Times New Roman" panose="02020603050405020304" pitchFamily="18" charset="0"/>
                <a:cs typeface="Times New Roman" panose="02020603050405020304" pitchFamily="18" charset="0"/>
              </a:rPr>
              <a:t>Haar</a:t>
            </a:r>
            <a:r>
              <a:rPr lang="en-US" sz="1800" dirty="0" smtClean="0">
                <a:latin typeface="Times New Roman" panose="02020603050405020304" pitchFamily="18" charset="0"/>
                <a:cs typeface="Times New Roman" panose="02020603050405020304" pitchFamily="18" charset="0"/>
              </a:rPr>
              <a:t> basis feature filters.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234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1412</TotalTime>
  <Words>779</Words>
  <Application>Microsoft Office PowerPoint</Application>
  <PresentationFormat>On-screen Show (4:3)</PresentationFormat>
  <Paragraphs>114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ABSTRACT</vt:lpstr>
      <vt:lpstr> INTRODUCTION</vt:lpstr>
      <vt:lpstr>OBJECTIVE</vt:lpstr>
      <vt:lpstr>EXISTING SYSTEM</vt:lpstr>
      <vt:lpstr>PROPOSED SYSTEM</vt:lpstr>
      <vt:lpstr>Slide 8</vt:lpstr>
      <vt:lpstr>FACE DETECTION</vt:lpstr>
      <vt:lpstr>MULTILEVEL SEGMENTATION</vt:lpstr>
      <vt:lpstr>SKIN DETECTION</vt:lpstr>
      <vt:lpstr>UPPER BODY AND LOWER BODY SEGMENTATION</vt:lpstr>
      <vt:lpstr>SIMULATON RESULTS</vt:lpstr>
      <vt:lpstr>Slide 14</vt:lpstr>
      <vt:lpstr>ADVANTAGES</vt:lpstr>
      <vt:lpstr>APPLICATIONS</vt:lpstr>
      <vt:lpstr>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your college profile</dc:title>
  <dc:creator>Dell</dc:creator>
  <cp:lastModifiedBy>R.Chandana</cp:lastModifiedBy>
  <cp:revision>211</cp:revision>
  <dcterms:created xsi:type="dcterms:W3CDTF">2006-08-16T00:00:00Z</dcterms:created>
  <dcterms:modified xsi:type="dcterms:W3CDTF">2018-05-01T09:53:45Z</dcterms:modified>
</cp:coreProperties>
</file>