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74" r:id="rId4"/>
    <p:sldId id="266" r:id="rId5"/>
    <p:sldId id="271" r:id="rId6"/>
    <p:sldId id="269" r:id="rId7"/>
    <p:sldId id="272" r:id="rId8"/>
    <p:sldId id="273" r:id="rId9"/>
    <p:sldId id="283" r:id="rId10"/>
    <p:sldId id="282" r:id="rId11"/>
    <p:sldId id="275" r:id="rId12"/>
    <p:sldId id="276" r:id="rId13"/>
    <p:sldId id="277" r:id="rId14"/>
    <p:sldId id="280" r:id="rId15"/>
    <p:sldId id="28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11" autoAdjust="0"/>
    <p:restoredTop sz="94361" autoAdjust="0"/>
  </p:normalViewPr>
  <p:slideViewPr>
    <p:cSldViewPr snapToGrid="0">
      <p:cViewPr varScale="1">
        <p:scale>
          <a:sx n="60" d="100"/>
          <a:sy n="60" d="100"/>
        </p:scale>
        <p:origin x="4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EDCA5-7E77-482E-ABC2-0089C501B375}" type="datetimeFigureOut">
              <a:rPr kumimoji="1" lang="ja-JP" altLang="en-US" smtClean="0"/>
              <a:t>2024/12/31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450505-AF08-4BB3-AB9C-4AFE2B1F0B49}" type="slidenum">
              <a:rPr kumimoji="1" lang="ja-JP" altLang="en-US" smtClean="0"/>
              <a:t>‹#›</a:t>
            </a:fld>
            <a:endParaRPr kumimoji="1" lang="ja-JP" altLang="en-US"/>
          </a:p>
        </p:txBody>
      </p:sp>
    </p:spTree>
    <p:extLst>
      <p:ext uri="{BB962C8B-B14F-4D97-AF65-F5344CB8AC3E}">
        <p14:creationId xmlns:p14="http://schemas.microsoft.com/office/powerpoint/2010/main" val="39258490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に対して丁寧である必要はありません。</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どうぞ</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よろしければ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ありがとう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など回りくどくなるような表現は使わずにすぐに要点を伝えること。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その領域に精通した人に対して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のように、アウトプットが誰に対するものなのかをプロンプトに含めること。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複雑なタスクはシンプルなタスクに分割し、一度に全てのタスクを</a:t>
            </a: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に指示するのではなく、順を追ってやり取りをしながら指示していくこと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4</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～しないでください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のような否定表現は避けて、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のような肯定的な表現を使うこと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5</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からより明確で深い情報を得たいときは、</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～について簡単な言葉で説明して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私のことを～についての初心者として説明して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より良い解決策には</a:t>
            </a:r>
            <a:r>
              <a:rPr lang="en-US" altLang="ja-JP" sz="1200" b="0" i="0" dirty="0">
                <a:solidFill>
                  <a:srgbClr val="454545"/>
                </a:solidFill>
                <a:effectLst/>
                <a:latin typeface="Poppins" panose="00000500000000000000" pitchFamily="2" charset="0"/>
              </a:rPr>
              <a:t>xxx</a:t>
            </a:r>
            <a:r>
              <a:rPr lang="ja-JP" altLang="en-US" sz="1200" b="0" i="0" dirty="0">
                <a:solidFill>
                  <a:srgbClr val="454545"/>
                </a:solidFill>
                <a:effectLst/>
                <a:latin typeface="Poppins" panose="00000500000000000000" pitchFamily="2" charset="0"/>
              </a:rPr>
              <a:t>円の報酬を支払いましょう！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を加えること。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いくつかの例示を含めること。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プロンプトをテンプレート化する時は</a:t>
            </a:r>
            <a:r>
              <a:rPr lang="en-US" altLang="ja-JP" sz="1200" b="0" i="0" dirty="0">
                <a:solidFill>
                  <a:srgbClr val="454545"/>
                </a:solidFill>
                <a:effectLst/>
                <a:latin typeface="Poppins" panose="00000500000000000000" pitchFamily="2" charset="0"/>
              </a:rPr>
              <a:t>"###Instruction###"</a:t>
            </a:r>
            <a:r>
              <a:rPr lang="ja-JP" altLang="en-US" sz="1200" b="0" i="0" dirty="0">
                <a:solidFill>
                  <a:srgbClr val="454545"/>
                </a:solidFill>
                <a:effectLst/>
                <a:latin typeface="Poppins" panose="00000500000000000000" pitchFamily="2" charset="0"/>
              </a:rPr>
              <a:t>という文字列から始まるパーツ、必要に応じて</a:t>
            </a:r>
            <a:r>
              <a:rPr lang="en-US" altLang="ja-JP" sz="1200" b="0" i="0" dirty="0">
                <a:solidFill>
                  <a:srgbClr val="454545"/>
                </a:solidFill>
                <a:effectLst/>
                <a:latin typeface="Poppins" panose="00000500000000000000" pitchFamily="2" charset="0"/>
              </a:rPr>
              <a:t>"###Example###"</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"###Question###"</a:t>
            </a:r>
            <a:r>
              <a:rPr lang="ja-JP" altLang="en-US" sz="1200" b="0" i="0" dirty="0">
                <a:solidFill>
                  <a:srgbClr val="454545"/>
                </a:solidFill>
                <a:effectLst/>
                <a:latin typeface="Poppins" panose="00000500000000000000" pitchFamily="2" charset="0"/>
              </a:rPr>
              <a:t>という文字列から始まるパーツを用意する。そしてそれらのパーツに対応する情報を</a:t>
            </a:r>
            <a:r>
              <a:rPr lang="en-US" altLang="ja-JP" sz="1200" b="0" i="0" dirty="0">
                <a:solidFill>
                  <a:srgbClr val="454545"/>
                </a:solidFill>
                <a:effectLst/>
                <a:latin typeface="Poppins" panose="00000500000000000000" pitchFamily="2" charset="0"/>
              </a:rPr>
              <a:t>1</a:t>
            </a:r>
            <a:r>
              <a:rPr lang="ja-JP" altLang="en-US" sz="1200" b="0" i="0" dirty="0">
                <a:solidFill>
                  <a:srgbClr val="454545"/>
                </a:solidFill>
                <a:effectLst/>
                <a:latin typeface="Poppins" panose="00000500000000000000" pitchFamily="2" charset="0"/>
              </a:rPr>
              <a:t>行か複数行に区切って与えること。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あなたのタスクは～です。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あなたは～をしなければならない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10</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もし～しないと、あなたにペナルティが与えられます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自然で、人間らしい表現で質問に回答して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"think step by step"</a:t>
            </a:r>
            <a:r>
              <a:rPr lang="ja-JP" altLang="en-US" sz="1200" b="0" i="0" dirty="0">
                <a:solidFill>
                  <a:srgbClr val="454545"/>
                </a:solidFill>
                <a:effectLst/>
                <a:latin typeface="Poppins" panose="00000500000000000000" pitchFamily="2" charset="0"/>
              </a:rPr>
              <a:t>のような表現を含めること。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13</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回答に偏見がなく、固定観念に捉われていないことを確認してください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～をするために十分な回答を得られるまで私に質問してください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あるトピックやアイデアについて質問し、どれくらい自分が理解出来たのかをテストするために、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～について教えてください。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という表現にさらに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最後にテストを含めてください。ただしその答えは私に教えないでください。もし私が正しい回答が出来たら答えを教えて下さい。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という表現を含めることが出来る。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16</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もしあなたが～の専門家だったら、～についてどのように回答しますか？</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というように役割を与えること。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区切り文字を使うこと。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特定の単語、フレーズをプロンプトの中で繰り返し使うこと。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Chain-of-thought(</a:t>
            </a:r>
            <a:r>
              <a:rPr lang="en-US" altLang="ja-JP" sz="1200" b="0" i="0" dirty="0" err="1">
                <a:solidFill>
                  <a:srgbClr val="454545"/>
                </a:solidFill>
                <a:effectLst/>
                <a:latin typeface="Poppins" panose="00000500000000000000" pitchFamily="2" charset="0"/>
              </a:rPr>
              <a:t>CoT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a:t>
            </a:r>
            <a:r>
              <a:rPr lang="en-US" altLang="ja-JP" sz="1200" b="0" i="0" dirty="0">
                <a:solidFill>
                  <a:srgbClr val="454545"/>
                </a:solidFill>
                <a:effectLst/>
                <a:latin typeface="Poppins" panose="00000500000000000000" pitchFamily="2" charset="0"/>
              </a:rPr>
              <a:t>few-Shot prompts</a:t>
            </a:r>
            <a:r>
              <a:rPr lang="ja-JP" altLang="en-US" sz="1200" b="0" i="0" dirty="0">
                <a:solidFill>
                  <a:srgbClr val="454545"/>
                </a:solidFill>
                <a:effectLst/>
                <a:latin typeface="Poppins" panose="00000500000000000000" pitchFamily="2" charset="0"/>
              </a:rPr>
              <a:t>を組み合わせて使うこと。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20</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プロンプトに対して出力してほしい回答の接頭語でプロンプトを締めくくること。たとえば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～について説明して下さい。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というプロンプトの末尾に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説明</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という言葉を含めて締めくくるなど。</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21</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～についての詳細なテキストを、必要な情報を全て加えることで詳細に書いてください。</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22</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あるテキストをそのスタイルを変えることなく修正したり変更したい時は以下のようなプロンプトを使用すること。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ユーザーから送られた文章の全ての段落を訂正してみてください。ユーザーの文法や用語だけを修正し、自然な文章にしてください。フォーマルな文章をカジュアルにするような、テキストのスタイルを変更してはいけません。</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複数の異なるファイルにまたがるような複雑なコード生成のプロンプトを与える場合、</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今後複数のファイルにまたがるようなコードを生成する時は常に、生成したコードを自動的に特定のファイルに書き込むための</a:t>
            </a:r>
            <a:r>
              <a:rPr lang="en-US" altLang="ja-JP" sz="1200" b="0" i="0" dirty="0">
                <a:solidFill>
                  <a:srgbClr val="454545"/>
                </a:solidFill>
                <a:effectLst/>
                <a:latin typeface="Poppins" panose="00000500000000000000" pitchFamily="2" charset="0"/>
              </a:rPr>
              <a:t>Python(</a:t>
            </a:r>
            <a:r>
              <a:rPr lang="ja-JP" altLang="en-US" sz="1200" b="0" i="0" dirty="0">
                <a:solidFill>
                  <a:srgbClr val="454545"/>
                </a:solidFill>
                <a:effectLst/>
                <a:latin typeface="Poppins" panose="00000500000000000000" pitchFamily="2" charset="0"/>
              </a:rPr>
              <a:t>任意のプログラミング言語を指定</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スクリプトを生成してください。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特定の単語、フレーズ、文脈を使ってテキストを書き始めたり続きのテキストを作らせたい場合は、その単語、フレーズ、文脈を提示した後に続けて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ファンタジー小説</a:t>
            </a:r>
            <a:r>
              <a:rPr lang="en-US" altLang="ja-JP" sz="1200" b="0" i="0" dirty="0" err="1">
                <a:solidFill>
                  <a:srgbClr val="454545"/>
                </a:solidFill>
                <a:effectLst/>
                <a:latin typeface="Poppins" panose="00000500000000000000" pitchFamily="2" charset="0"/>
              </a:rPr>
              <a:t>etc</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の書き出しを提示しています。この書き出しを元に～を完結させてください。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モデルにコンテンツを生成するために守ってほしい要件は、キーワード、規則、ヒント、指示の形式で明確に提示すること。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エッセイや段落などを書かせたい時、参考にしてほしい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似せてほしい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例示のテキストを提示した後、</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提示した文章と同じ言語を用いて～についての～</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エッセイ・描写など</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を書いてください。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48450505-AF08-4BB3-AB9C-4AFE2B1F0B49}" type="slidenum">
              <a:rPr kumimoji="1" lang="ja-JP" altLang="en-US" smtClean="0"/>
              <a:t>4</a:t>
            </a:fld>
            <a:endParaRPr kumimoji="1" lang="ja-JP" altLang="en-US"/>
          </a:p>
        </p:txBody>
      </p:sp>
    </p:spTree>
    <p:extLst>
      <p:ext uri="{BB962C8B-B14F-4D97-AF65-F5344CB8AC3E}">
        <p14:creationId xmlns:p14="http://schemas.microsoft.com/office/powerpoint/2010/main" val="51750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5F0B0-84DD-E32B-B086-7DC648216F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CB26C56-204D-5CB0-431F-F3133EF43A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0480B85-4F95-7E02-ABE5-E6A4E568D3D9}"/>
              </a:ext>
            </a:extLst>
          </p:cNvPr>
          <p:cNvSpPr>
            <a:spLocks noGrp="1"/>
          </p:cNvSpPr>
          <p:nvPr>
            <p:ph type="body" idx="1"/>
          </p:nvPr>
        </p:nvSpPr>
        <p:spPr/>
        <p:txBody>
          <a:bodyPr/>
          <a:lstStyle/>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に対して丁寧である必要はありません。</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どうぞ</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よろしければ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ありがとう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など回りくどくなるような表現は使わずにすぐに要点を伝えること。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その領域に精通した人に対して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のように、アウトプットが誰に対するものなのかをプロンプトに含めること。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複雑なタスクはシンプルなタスクに分割し、一度に全てのタスクを</a:t>
            </a: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に指示するのではなく、順を追ってやり取りをしながら指示していくこと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4</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～しないでください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のような否定表現は避けて、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のような肯定的な表現を使うこと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5</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からより明確で深い情報を得たいときは、</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～について簡単な言葉で説明して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私のことを～についての初心者として説明して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より良い解決策には</a:t>
            </a:r>
            <a:r>
              <a:rPr lang="en-US" altLang="ja-JP" sz="1200" b="0" i="0" dirty="0">
                <a:solidFill>
                  <a:srgbClr val="454545"/>
                </a:solidFill>
                <a:effectLst/>
                <a:latin typeface="Poppins" panose="00000500000000000000" pitchFamily="2" charset="0"/>
              </a:rPr>
              <a:t>xxx</a:t>
            </a:r>
            <a:r>
              <a:rPr lang="ja-JP" altLang="en-US" sz="1200" b="0" i="0" dirty="0">
                <a:solidFill>
                  <a:srgbClr val="454545"/>
                </a:solidFill>
                <a:effectLst/>
                <a:latin typeface="Poppins" panose="00000500000000000000" pitchFamily="2" charset="0"/>
              </a:rPr>
              <a:t>円の報酬を支払いましょう！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を加えること。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いくつかの例示を含めること。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プロンプトをテンプレート化する時は</a:t>
            </a:r>
            <a:r>
              <a:rPr lang="en-US" altLang="ja-JP" sz="1200" b="0" i="0" dirty="0">
                <a:solidFill>
                  <a:srgbClr val="454545"/>
                </a:solidFill>
                <a:effectLst/>
                <a:latin typeface="Poppins" panose="00000500000000000000" pitchFamily="2" charset="0"/>
              </a:rPr>
              <a:t>"###Instruction###"</a:t>
            </a:r>
            <a:r>
              <a:rPr lang="ja-JP" altLang="en-US" sz="1200" b="0" i="0" dirty="0">
                <a:solidFill>
                  <a:srgbClr val="454545"/>
                </a:solidFill>
                <a:effectLst/>
                <a:latin typeface="Poppins" panose="00000500000000000000" pitchFamily="2" charset="0"/>
              </a:rPr>
              <a:t>という文字列から始まるパーツ、必要に応じて</a:t>
            </a:r>
            <a:r>
              <a:rPr lang="en-US" altLang="ja-JP" sz="1200" b="0" i="0" dirty="0">
                <a:solidFill>
                  <a:srgbClr val="454545"/>
                </a:solidFill>
                <a:effectLst/>
                <a:latin typeface="Poppins" panose="00000500000000000000" pitchFamily="2" charset="0"/>
              </a:rPr>
              <a:t>"###Example###"</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"###Question###"</a:t>
            </a:r>
            <a:r>
              <a:rPr lang="ja-JP" altLang="en-US" sz="1200" b="0" i="0" dirty="0">
                <a:solidFill>
                  <a:srgbClr val="454545"/>
                </a:solidFill>
                <a:effectLst/>
                <a:latin typeface="Poppins" panose="00000500000000000000" pitchFamily="2" charset="0"/>
              </a:rPr>
              <a:t>という文字列から始まるパーツを用意する。そしてそれらのパーツに対応する情報を</a:t>
            </a:r>
            <a:r>
              <a:rPr lang="en-US" altLang="ja-JP" sz="1200" b="0" i="0" dirty="0">
                <a:solidFill>
                  <a:srgbClr val="454545"/>
                </a:solidFill>
                <a:effectLst/>
                <a:latin typeface="Poppins" panose="00000500000000000000" pitchFamily="2" charset="0"/>
              </a:rPr>
              <a:t>1</a:t>
            </a:r>
            <a:r>
              <a:rPr lang="ja-JP" altLang="en-US" sz="1200" b="0" i="0" dirty="0">
                <a:solidFill>
                  <a:srgbClr val="454545"/>
                </a:solidFill>
                <a:effectLst/>
                <a:latin typeface="Poppins" panose="00000500000000000000" pitchFamily="2" charset="0"/>
              </a:rPr>
              <a:t>行か複数行に区切って与えること。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あなたのタスクは～です。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あなたは～をしなければならない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10</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もし～しないと、あなたにペナルティが与えられます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自然で、人間らしい表現で質問に回答して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"think step by step"</a:t>
            </a:r>
            <a:r>
              <a:rPr lang="ja-JP" altLang="en-US" sz="1200" b="0" i="0" dirty="0">
                <a:solidFill>
                  <a:srgbClr val="454545"/>
                </a:solidFill>
                <a:effectLst/>
                <a:latin typeface="Poppins" panose="00000500000000000000" pitchFamily="2" charset="0"/>
              </a:rPr>
              <a:t>のような表現を含めること。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13</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回答に偏見がなく、固定観念に捉われていないことを確認してください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～をするために十分な回答を得られるまで私に質問してください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あるトピックやアイデアについて質問し、どれくらい自分が理解出来たのかをテストするために、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～について教えてください。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という表現にさらに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最後にテストを含めてください。ただしその答えは私に教えないでください。もし私が正しい回答が出来たら答えを教えて下さい。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という表現を含めることが出来る。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16</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もしあなたが～の専門家だったら、～についてどのように回答しますか？</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というように役割を与えること。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区切り文字を使うこと。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特定の単語、フレーズをプロンプトの中で繰り返し使うこと。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Chain-of-thought(</a:t>
            </a:r>
            <a:r>
              <a:rPr lang="en-US" altLang="ja-JP" sz="1200" b="0" i="0" dirty="0" err="1">
                <a:solidFill>
                  <a:srgbClr val="454545"/>
                </a:solidFill>
                <a:effectLst/>
                <a:latin typeface="Poppins" panose="00000500000000000000" pitchFamily="2" charset="0"/>
              </a:rPr>
              <a:t>CoT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a:t>
            </a:r>
            <a:r>
              <a:rPr lang="en-US" altLang="ja-JP" sz="1200" b="0" i="0" dirty="0">
                <a:solidFill>
                  <a:srgbClr val="454545"/>
                </a:solidFill>
                <a:effectLst/>
                <a:latin typeface="Poppins" panose="00000500000000000000" pitchFamily="2" charset="0"/>
              </a:rPr>
              <a:t>few-Shot prompts</a:t>
            </a:r>
            <a:r>
              <a:rPr lang="ja-JP" altLang="en-US" sz="1200" b="0" i="0" dirty="0">
                <a:solidFill>
                  <a:srgbClr val="454545"/>
                </a:solidFill>
                <a:effectLst/>
                <a:latin typeface="Poppins" panose="00000500000000000000" pitchFamily="2" charset="0"/>
              </a:rPr>
              <a:t>を組み合わせて使うこと。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20</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プロンプトに対して出力してほしい回答の接頭語でプロンプトを締めくくること。たとえば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～について説明して下さい。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というプロンプトの末尾に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説明</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という言葉を含めて締めくくるなど。</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21</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～についての詳細なテキストを、必要な情報を全て加えることで詳細に書いてください。</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22</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あるテキストをそのスタイルを変えることなく修正したり変更したい時は以下のようなプロンプトを使用すること。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ユーザーから送られた文章の全ての段落を訂正してみてください。ユーザーの文法や用語だけを修正し、自然な文章にしてください。フォーマルな文章をカジュアルにするような、テキストのスタイルを変更してはいけません。</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複数の異なるファイルにまたがるような複雑なコード生成のプロンプトを与える場合、</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今後複数のファイルにまたがるようなコードを生成する時は常に、生成したコードを自動的に特定のファイルに書き込むための</a:t>
            </a:r>
            <a:r>
              <a:rPr lang="en-US" altLang="ja-JP" sz="1200" b="0" i="0" dirty="0">
                <a:solidFill>
                  <a:srgbClr val="454545"/>
                </a:solidFill>
                <a:effectLst/>
                <a:latin typeface="Poppins" panose="00000500000000000000" pitchFamily="2" charset="0"/>
              </a:rPr>
              <a:t>Python(</a:t>
            </a:r>
            <a:r>
              <a:rPr lang="ja-JP" altLang="en-US" sz="1200" b="0" i="0" dirty="0">
                <a:solidFill>
                  <a:srgbClr val="454545"/>
                </a:solidFill>
                <a:effectLst/>
                <a:latin typeface="Poppins" panose="00000500000000000000" pitchFamily="2" charset="0"/>
              </a:rPr>
              <a:t>任意のプログラミング言語を指定</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スクリプトを生成してください。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特定の単語、フレーズ、文脈を使ってテキストを書き始めたり続きのテキストを作らせたい場合は、その単語、フレーズ、文脈を提示した後に続けて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ファンタジー小説</a:t>
            </a:r>
            <a:r>
              <a:rPr lang="en-US" altLang="ja-JP" sz="1200" b="0" i="0" dirty="0" err="1">
                <a:solidFill>
                  <a:srgbClr val="454545"/>
                </a:solidFill>
                <a:effectLst/>
                <a:latin typeface="Poppins" panose="00000500000000000000" pitchFamily="2" charset="0"/>
              </a:rPr>
              <a:t>etc</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の書き出しを提示しています。この書き出しを元に～を完結させてください。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モデルにコンテンツを生成するために守ってほしい要件は、キーワード、規則、ヒント、指示の形式で明確に提示すること。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エッセイや段落などを書かせたい時、参考にしてほしい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似せてほしい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例示のテキストを提示した後、</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提示した文章と同じ言語を用いて～についての～</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エッセイ・描写など</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を書いてください。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p>
          <a:p>
            <a:endParaRPr kumimoji="1"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9DC5CDAC-0EA3-5B90-2639-7DF113745927}"/>
              </a:ext>
            </a:extLst>
          </p:cNvPr>
          <p:cNvSpPr>
            <a:spLocks noGrp="1"/>
          </p:cNvSpPr>
          <p:nvPr>
            <p:ph type="sldNum" sz="quarter" idx="5"/>
          </p:nvPr>
        </p:nvSpPr>
        <p:spPr/>
        <p:txBody>
          <a:bodyPr/>
          <a:lstStyle/>
          <a:p>
            <a:fld id="{48450505-AF08-4BB3-AB9C-4AFE2B1F0B49}" type="slidenum">
              <a:rPr kumimoji="1" lang="ja-JP" altLang="en-US" smtClean="0"/>
              <a:t>14</a:t>
            </a:fld>
            <a:endParaRPr kumimoji="1" lang="ja-JP" altLang="en-US"/>
          </a:p>
        </p:txBody>
      </p:sp>
    </p:spTree>
    <p:extLst>
      <p:ext uri="{BB962C8B-B14F-4D97-AF65-F5344CB8AC3E}">
        <p14:creationId xmlns:p14="http://schemas.microsoft.com/office/powerpoint/2010/main" val="1436923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F6EC8-34FA-E6E6-BAD1-3F80B0687DF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9A0841-E48E-7509-23F6-E4FF9697D7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BB93AAB-C202-A7D1-EF55-72ECAE8CF2F8}"/>
              </a:ext>
            </a:extLst>
          </p:cNvPr>
          <p:cNvSpPr>
            <a:spLocks noGrp="1"/>
          </p:cNvSpPr>
          <p:nvPr>
            <p:ph type="body" idx="1"/>
          </p:nvPr>
        </p:nvSpPr>
        <p:spPr/>
        <p:txBody>
          <a:bodyPr/>
          <a:lstStyle/>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に対して丁寧である必要はありません。</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どうぞ</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よろしければ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ありがとう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など回りくどくなるような表現は使わずにすぐに要点を伝えること。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その領域に精通した人に対して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のように、アウトプットが誰に対するものなのかをプロンプトに含めること。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複雑なタスクはシンプルなタスクに分割し、一度に全てのタスクを</a:t>
            </a: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に指示するのではなく、順を追ってやり取りをしながら指示していくこと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4</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～しないでください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のような否定表現は避けて、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のような肯定的な表現を使うこと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5</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からより明確で深い情報を得たいときは、</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～について簡単な言葉で説明して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私のことを～についての初心者として説明して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より良い解決策には</a:t>
            </a:r>
            <a:r>
              <a:rPr lang="en-US" altLang="ja-JP" sz="1200" b="0" i="0" dirty="0">
                <a:solidFill>
                  <a:srgbClr val="454545"/>
                </a:solidFill>
                <a:effectLst/>
                <a:latin typeface="Poppins" panose="00000500000000000000" pitchFamily="2" charset="0"/>
              </a:rPr>
              <a:t>xxx</a:t>
            </a:r>
            <a:r>
              <a:rPr lang="ja-JP" altLang="en-US" sz="1200" b="0" i="0" dirty="0">
                <a:solidFill>
                  <a:srgbClr val="454545"/>
                </a:solidFill>
                <a:effectLst/>
                <a:latin typeface="Poppins" panose="00000500000000000000" pitchFamily="2" charset="0"/>
              </a:rPr>
              <a:t>円の報酬を支払いましょう！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を加えること。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いくつかの例示を含めること。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プロンプトをテンプレート化する時は</a:t>
            </a:r>
            <a:r>
              <a:rPr lang="en-US" altLang="ja-JP" sz="1200" b="0" i="0" dirty="0">
                <a:solidFill>
                  <a:srgbClr val="454545"/>
                </a:solidFill>
                <a:effectLst/>
                <a:latin typeface="Poppins" panose="00000500000000000000" pitchFamily="2" charset="0"/>
              </a:rPr>
              <a:t>"###Instruction###"</a:t>
            </a:r>
            <a:r>
              <a:rPr lang="ja-JP" altLang="en-US" sz="1200" b="0" i="0" dirty="0">
                <a:solidFill>
                  <a:srgbClr val="454545"/>
                </a:solidFill>
                <a:effectLst/>
                <a:latin typeface="Poppins" panose="00000500000000000000" pitchFamily="2" charset="0"/>
              </a:rPr>
              <a:t>という文字列から始まるパーツ、必要に応じて</a:t>
            </a:r>
            <a:r>
              <a:rPr lang="en-US" altLang="ja-JP" sz="1200" b="0" i="0" dirty="0">
                <a:solidFill>
                  <a:srgbClr val="454545"/>
                </a:solidFill>
                <a:effectLst/>
                <a:latin typeface="Poppins" panose="00000500000000000000" pitchFamily="2" charset="0"/>
              </a:rPr>
              <a:t>"###Example###"</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"###Question###"</a:t>
            </a:r>
            <a:r>
              <a:rPr lang="ja-JP" altLang="en-US" sz="1200" b="0" i="0" dirty="0">
                <a:solidFill>
                  <a:srgbClr val="454545"/>
                </a:solidFill>
                <a:effectLst/>
                <a:latin typeface="Poppins" panose="00000500000000000000" pitchFamily="2" charset="0"/>
              </a:rPr>
              <a:t>という文字列から始まるパーツを用意する。そしてそれらのパーツに対応する情報を</a:t>
            </a:r>
            <a:r>
              <a:rPr lang="en-US" altLang="ja-JP" sz="1200" b="0" i="0" dirty="0">
                <a:solidFill>
                  <a:srgbClr val="454545"/>
                </a:solidFill>
                <a:effectLst/>
                <a:latin typeface="Poppins" panose="00000500000000000000" pitchFamily="2" charset="0"/>
              </a:rPr>
              <a:t>1</a:t>
            </a:r>
            <a:r>
              <a:rPr lang="ja-JP" altLang="en-US" sz="1200" b="0" i="0" dirty="0">
                <a:solidFill>
                  <a:srgbClr val="454545"/>
                </a:solidFill>
                <a:effectLst/>
                <a:latin typeface="Poppins" panose="00000500000000000000" pitchFamily="2" charset="0"/>
              </a:rPr>
              <a:t>行か複数行に区切って与えること。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あなたのタスクは～です。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あなたは～をしなければならない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10</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もし～しないと、あなたにペナルティが与えられます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自然で、人間らしい表現で質問に回答して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"think step by step"</a:t>
            </a:r>
            <a:r>
              <a:rPr lang="ja-JP" altLang="en-US" sz="1200" b="0" i="0" dirty="0">
                <a:solidFill>
                  <a:srgbClr val="454545"/>
                </a:solidFill>
                <a:effectLst/>
                <a:latin typeface="Poppins" panose="00000500000000000000" pitchFamily="2" charset="0"/>
              </a:rPr>
              <a:t>のような表現を含めること。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13</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回答に偏見がなく、固定観念に捉われていないことを確認してください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～をするために十分な回答を得られるまで私に質問してください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あるトピックやアイデアについて質問し、どれくらい自分が理解出来たのかをテストするために、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～について教えてください。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という表現にさらに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最後にテストを含めてください。ただしその答えは私に教えないでください。もし私が正しい回答が出来たら答えを教えて下さい。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という表現を含めることが出来る。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16</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もしあなたが～の専門家だったら、～についてどのように回答しますか？</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というように役割を与えること。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区切り文字を使うこと。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特定の単語、フレーズをプロンプトの中で繰り返し使うこと。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Chain-of-thought(</a:t>
            </a:r>
            <a:r>
              <a:rPr lang="en-US" altLang="ja-JP" sz="1200" b="0" i="0" dirty="0" err="1">
                <a:solidFill>
                  <a:srgbClr val="454545"/>
                </a:solidFill>
                <a:effectLst/>
                <a:latin typeface="Poppins" panose="00000500000000000000" pitchFamily="2" charset="0"/>
              </a:rPr>
              <a:t>CoT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a:t>
            </a:r>
            <a:r>
              <a:rPr lang="en-US" altLang="ja-JP" sz="1200" b="0" i="0" dirty="0">
                <a:solidFill>
                  <a:srgbClr val="454545"/>
                </a:solidFill>
                <a:effectLst/>
                <a:latin typeface="Poppins" panose="00000500000000000000" pitchFamily="2" charset="0"/>
              </a:rPr>
              <a:t>few-Shot prompts</a:t>
            </a:r>
            <a:r>
              <a:rPr lang="ja-JP" altLang="en-US" sz="1200" b="0" i="0" dirty="0">
                <a:solidFill>
                  <a:srgbClr val="454545"/>
                </a:solidFill>
                <a:effectLst/>
                <a:latin typeface="Poppins" panose="00000500000000000000" pitchFamily="2" charset="0"/>
              </a:rPr>
              <a:t>を組み合わせて使うこと。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20</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プロンプトに対して出力してほしい回答の接頭語でプロンプトを締めくくること。たとえば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～について説明して下さい。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というプロンプトの末尾に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説明</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という言葉を含めて締めくくるなど。</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21</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～についての詳細なテキストを、必要な情報を全て加えることで詳細に書いてください。</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22</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あるテキストをそのスタイルを変えることなく修正したり変更したい時は以下のようなプロンプトを使用すること。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ユーザーから送られた文章の全ての段落を訂正してみてください。ユーザーの文法や用語だけを修正し、自然な文章にしてください。フォーマルな文章をカジュアルにするような、テキストのスタイルを変更してはいけません。</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複数の異なるファイルにまたがるような複雑なコード生成のプロンプトを与える場合、</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今後複数のファイルにまたがるようなコードを生成する時は常に、生成したコードを自動的に特定のファイルに書き込むための</a:t>
            </a:r>
            <a:r>
              <a:rPr lang="en-US" altLang="ja-JP" sz="1200" b="0" i="0" dirty="0">
                <a:solidFill>
                  <a:srgbClr val="454545"/>
                </a:solidFill>
                <a:effectLst/>
                <a:latin typeface="Poppins" panose="00000500000000000000" pitchFamily="2" charset="0"/>
              </a:rPr>
              <a:t>Python(</a:t>
            </a:r>
            <a:r>
              <a:rPr lang="ja-JP" altLang="en-US" sz="1200" b="0" i="0" dirty="0">
                <a:solidFill>
                  <a:srgbClr val="454545"/>
                </a:solidFill>
                <a:effectLst/>
                <a:latin typeface="Poppins" panose="00000500000000000000" pitchFamily="2" charset="0"/>
              </a:rPr>
              <a:t>任意のプログラミング言語を指定</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スクリプトを生成してください。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特定の単語、フレーズ、文脈を使ってテキストを書き始めたり続きのテキストを作らせたい場合は、その単語、フレーズ、文脈を提示した後に続けて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ファンタジー小説</a:t>
            </a:r>
            <a:r>
              <a:rPr lang="en-US" altLang="ja-JP" sz="1200" b="0" i="0" dirty="0" err="1">
                <a:solidFill>
                  <a:srgbClr val="454545"/>
                </a:solidFill>
                <a:effectLst/>
                <a:latin typeface="Poppins" panose="00000500000000000000" pitchFamily="2" charset="0"/>
              </a:rPr>
              <a:t>etc</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の書き出しを提示しています。この書き出しを元に～を完結させてください。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モデルにコンテンツを生成するために守ってほしい要件は、キーワード、規則、ヒント、指示の形式で明確に提示すること。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エッセイや段落などを書かせたい時、参考にしてほしい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似せてほしい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例示のテキストを提示した後、</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提示した文章と同じ言語を用いて～についての～</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エッセイ・描写など</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を書いてください。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p>
          <a:p>
            <a:endParaRPr kumimoji="1"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71B28B82-EAED-CD2B-F74D-E81C09818F01}"/>
              </a:ext>
            </a:extLst>
          </p:cNvPr>
          <p:cNvSpPr>
            <a:spLocks noGrp="1"/>
          </p:cNvSpPr>
          <p:nvPr>
            <p:ph type="sldNum" sz="quarter" idx="5"/>
          </p:nvPr>
        </p:nvSpPr>
        <p:spPr/>
        <p:txBody>
          <a:bodyPr/>
          <a:lstStyle/>
          <a:p>
            <a:fld id="{48450505-AF08-4BB3-AB9C-4AFE2B1F0B49}" type="slidenum">
              <a:rPr kumimoji="1" lang="ja-JP" altLang="en-US" smtClean="0"/>
              <a:t>15</a:t>
            </a:fld>
            <a:endParaRPr kumimoji="1" lang="ja-JP" altLang="en-US"/>
          </a:p>
        </p:txBody>
      </p:sp>
    </p:spTree>
    <p:extLst>
      <p:ext uri="{BB962C8B-B14F-4D97-AF65-F5344CB8AC3E}">
        <p14:creationId xmlns:p14="http://schemas.microsoft.com/office/powerpoint/2010/main" val="299331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5E77E-7756-43FC-2805-CA802915549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8E23D7-F533-5018-EAE8-F52F61F5CB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8E2B1B-C657-E16F-3E67-FC8C46FF8CE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65B7CBA-4192-3F65-22D9-123D81521F20}"/>
              </a:ext>
            </a:extLst>
          </p:cNvPr>
          <p:cNvSpPr>
            <a:spLocks noGrp="1"/>
          </p:cNvSpPr>
          <p:nvPr>
            <p:ph type="sldNum" sz="quarter" idx="5"/>
          </p:nvPr>
        </p:nvSpPr>
        <p:spPr/>
        <p:txBody>
          <a:bodyPr/>
          <a:lstStyle/>
          <a:p>
            <a:fld id="{48450505-AF08-4BB3-AB9C-4AFE2B1F0B49}" type="slidenum">
              <a:rPr kumimoji="1" lang="ja-JP" altLang="en-US" smtClean="0"/>
              <a:t>5</a:t>
            </a:fld>
            <a:endParaRPr kumimoji="1" lang="ja-JP" altLang="en-US"/>
          </a:p>
        </p:txBody>
      </p:sp>
    </p:spTree>
    <p:extLst>
      <p:ext uri="{BB962C8B-B14F-4D97-AF65-F5344CB8AC3E}">
        <p14:creationId xmlns:p14="http://schemas.microsoft.com/office/powerpoint/2010/main" val="309107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8450505-AF08-4BB3-AB9C-4AFE2B1F0B49}" type="slidenum">
              <a:rPr kumimoji="1" lang="ja-JP" altLang="en-US" smtClean="0"/>
              <a:t>6</a:t>
            </a:fld>
            <a:endParaRPr kumimoji="1" lang="ja-JP" altLang="en-US"/>
          </a:p>
        </p:txBody>
      </p:sp>
    </p:spTree>
    <p:extLst>
      <p:ext uri="{BB962C8B-B14F-4D97-AF65-F5344CB8AC3E}">
        <p14:creationId xmlns:p14="http://schemas.microsoft.com/office/powerpoint/2010/main" val="3665005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54E9E-26AA-DA9D-2FFE-B3EAD8575AF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5E356F-9DA6-6B43-FA61-39E229C8F20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73570E-6D94-C7A7-A1B8-FDC9551968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F8F961-F9E3-5E30-9107-4183C23BEF76}"/>
              </a:ext>
            </a:extLst>
          </p:cNvPr>
          <p:cNvSpPr>
            <a:spLocks noGrp="1"/>
          </p:cNvSpPr>
          <p:nvPr>
            <p:ph type="sldNum" sz="quarter" idx="5"/>
          </p:nvPr>
        </p:nvSpPr>
        <p:spPr/>
        <p:txBody>
          <a:bodyPr/>
          <a:lstStyle/>
          <a:p>
            <a:fld id="{48450505-AF08-4BB3-AB9C-4AFE2B1F0B49}" type="slidenum">
              <a:rPr kumimoji="1" lang="ja-JP" altLang="en-US" smtClean="0"/>
              <a:t>7</a:t>
            </a:fld>
            <a:endParaRPr kumimoji="1" lang="ja-JP" altLang="en-US"/>
          </a:p>
        </p:txBody>
      </p:sp>
    </p:spTree>
    <p:extLst>
      <p:ext uri="{BB962C8B-B14F-4D97-AF65-F5344CB8AC3E}">
        <p14:creationId xmlns:p14="http://schemas.microsoft.com/office/powerpoint/2010/main" val="263951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118BF-24C7-2C57-7777-86AD10A950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3197B9-225F-B9A7-EBFC-55B9759DE3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2DC843-ABED-4C10-5C8C-46ED2B33042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BD61C5C-B713-DA1D-5505-F0E7EB54CCB1}"/>
              </a:ext>
            </a:extLst>
          </p:cNvPr>
          <p:cNvSpPr>
            <a:spLocks noGrp="1"/>
          </p:cNvSpPr>
          <p:nvPr>
            <p:ph type="sldNum" sz="quarter" idx="5"/>
          </p:nvPr>
        </p:nvSpPr>
        <p:spPr/>
        <p:txBody>
          <a:bodyPr/>
          <a:lstStyle/>
          <a:p>
            <a:fld id="{48450505-AF08-4BB3-AB9C-4AFE2B1F0B49}" type="slidenum">
              <a:rPr kumimoji="1" lang="ja-JP" altLang="en-US" smtClean="0"/>
              <a:t>8</a:t>
            </a:fld>
            <a:endParaRPr kumimoji="1" lang="ja-JP" altLang="en-US"/>
          </a:p>
        </p:txBody>
      </p:sp>
    </p:spTree>
    <p:extLst>
      <p:ext uri="{BB962C8B-B14F-4D97-AF65-F5344CB8AC3E}">
        <p14:creationId xmlns:p14="http://schemas.microsoft.com/office/powerpoint/2010/main" val="79736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787F7-05C4-A0B8-C89E-0D43C0047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209732-1CA0-EC82-C0EF-50DF7E096A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9552D9-C0AD-4030-AC96-64E78A3501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6F86ADE-E782-8CB2-794C-766EBCFFBF05}"/>
              </a:ext>
            </a:extLst>
          </p:cNvPr>
          <p:cNvSpPr>
            <a:spLocks noGrp="1"/>
          </p:cNvSpPr>
          <p:nvPr>
            <p:ph type="sldNum" sz="quarter" idx="5"/>
          </p:nvPr>
        </p:nvSpPr>
        <p:spPr/>
        <p:txBody>
          <a:bodyPr/>
          <a:lstStyle/>
          <a:p>
            <a:fld id="{48450505-AF08-4BB3-AB9C-4AFE2B1F0B49}" type="slidenum">
              <a:rPr kumimoji="1" lang="ja-JP" altLang="en-US" smtClean="0"/>
              <a:t>9</a:t>
            </a:fld>
            <a:endParaRPr kumimoji="1" lang="ja-JP" altLang="en-US"/>
          </a:p>
        </p:txBody>
      </p:sp>
    </p:spTree>
    <p:extLst>
      <p:ext uri="{BB962C8B-B14F-4D97-AF65-F5344CB8AC3E}">
        <p14:creationId xmlns:p14="http://schemas.microsoft.com/office/powerpoint/2010/main" val="2433741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F23C0-A4C1-81BA-5018-75E6588CD37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B97915-771F-C25B-8EAB-C4C8861706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1CD25F-6E7B-05DA-DFD1-192D9DDAA88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D7B76D8-3FA9-7FE9-99A9-61B52759AC02}"/>
              </a:ext>
            </a:extLst>
          </p:cNvPr>
          <p:cNvSpPr>
            <a:spLocks noGrp="1"/>
          </p:cNvSpPr>
          <p:nvPr>
            <p:ph type="sldNum" sz="quarter" idx="5"/>
          </p:nvPr>
        </p:nvSpPr>
        <p:spPr/>
        <p:txBody>
          <a:bodyPr/>
          <a:lstStyle/>
          <a:p>
            <a:fld id="{48450505-AF08-4BB3-AB9C-4AFE2B1F0B49}" type="slidenum">
              <a:rPr kumimoji="1" lang="ja-JP" altLang="en-US" smtClean="0"/>
              <a:t>10</a:t>
            </a:fld>
            <a:endParaRPr kumimoji="1" lang="ja-JP" altLang="en-US"/>
          </a:p>
        </p:txBody>
      </p:sp>
    </p:spTree>
    <p:extLst>
      <p:ext uri="{BB962C8B-B14F-4D97-AF65-F5344CB8AC3E}">
        <p14:creationId xmlns:p14="http://schemas.microsoft.com/office/powerpoint/2010/main" val="1480755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10BC4-9EB4-2F0C-5DA3-4DA40FE4AF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613A6EB-5AE0-0BEA-08FA-EEE521B70E0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17FA377-5E42-7074-08DF-93136C347110}"/>
              </a:ext>
            </a:extLst>
          </p:cNvPr>
          <p:cNvSpPr>
            <a:spLocks noGrp="1"/>
          </p:cNvSpPr>
          <p:nvPr>
            <p:ph type="body" idx="1"/>
          </p:nvPr>
        </p:nvSpPr>
        <p:spPr/>
        <p:txBody>
          <a:bodyPr/>
          <a:lstStyle/>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に対して丁寧である必要はありません。</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どうぞ</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よろしければ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ありがとう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など回りくどくなるような表現は使わずにすぐに要点を伝えること。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その領域に精通した人に対して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のように、アウトプットが誰に対するものなのかをプロンプトに含めること。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複雑なタスクはシンプルなタスクに分割し、一度に全てのタスクを</a:t>
            </a: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に指示するのではなく、順を追ってやり取りをしながら指示していくこと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4</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～しないでください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のような否定表現は避けて、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のような肯定的な表現を使うこと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5</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からより明確で深い情報を得たいときは、</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～について簡単な言葉で説明して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私のことを～についての初心者として説明して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より良い解決策には</a:t>
            </a:r>
            <a:r>
              <a:rPr lang="en-US" altLang="ja-JP" sz="1200" b="0" i="0" dirty="0">
                <a:solidFill>
                  <a:srgbClr val="454545"/>
                </a:solidFill>
                <a:effectLst/>
                <a:latin typeface="Poppins" panose="00000500000000000000" pitchFamily="2" charset="0"/>
              </a:rPr>
              <a:t>xxx</a:t>
            </a:r>
            <a:r>
              <a:rPr lang="ja-JP" altLang="en-US" sz="1200" b="0" i="0" dirty="0">
                <a:solidFill>
                  <a:srgbClr val="454545"/>
                </a:solidFill>
                <a:effectLst/>
                <a:latin typeface="Poppins" panose="00000500000000000000" pitchFamily="2" charset="0"/>
              </a:rPr>
              <a:t>円の報酬を支払いましょう！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を加えること。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いくつかの例示を含めること。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プロンプトをテンプレート化する時は</a:t>
            </a:r>
            <a:r>
              <a:rPr lang="en-US" altLang="ja-JP" sz="1200" b="0" i="0" dirty="0">
                <a:solidFill>
                  <a:srgbClr val="454545"/>
                </a:solidFill>
                <a:effectLst/>
                <a:latin typeface="Poppins" panose="00000500000000000000" pitchFamily="2" charset="0"/>
              </a:rPr>
              <a:t>"###Instruction###"</a:t>
            </a:r>
            <a:r>
              <a:rPr lang="ja-JP" altLang="en-US" sz="1200" b="0" i="0" dirty="0">
                <a:solidFill>
                  <a:srgbClr val="454545"/>
                </a:solidFill>
                <a:effectLst/>
                <a:latin typeface="Poppins" panose="00000500000000000000" pitchFamily="2" charset="0"/>
              </a:rPr>
              <a:t>という文字列から始まるパーツ、必要に応じて</a:t>
            </a:r>
            <a:r>
              <a:rPr lang="en-US" altLang="ja-JP" sz="1200" b="0" i="0" dirty="0">
                <a:solidFill>
                  <a:srgbClr val="454545"/>
                </a:solidFill>
                <a:effectLst/>
                <a:latin typeface="Poppins" panose="00000500000000000000" pitchFamily="2" charset="0"/>
              </a:rPr>
              <a:t>"###Example###"</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"###Question###"</a:t>
            </a:r>
            <a:r>
              <a:rPr lang="ja-JP" altLang="en-US" sz="1200" b="0" i="0" dirty="0">
                <a:solidFill>
                  <a:srgbClr val="454545"/>
                </a:solidFill>
                <a:effectLst/>
                <a:latin typeface="Poppins" panose="00000500000000000000" pitchFamily="2" charset="0"/>
              </a:rPr>
              <a:t>という文字列から始まるパーツを用意する。そしてそれらのパーツに対応する情報を</a:t>
            </a:r>
            <a:r>
              <a:rPr lang="en-US" altLang="ja-JP" sz="1200" b="0" i="0" dirty="0">
                <a:solidFill>
                  <a:srgbClr val="454545"/>
                </a:solidFill>
                <a:effectLst/>
                <a:latin typeface="Poppins" panose="00000500000000000000" pitchFamily="2" charset="0"/>
              </a:rPr>
              <a:t>1</a:t>
            </a:r>
            <a:r>
              <a:rPr lang="ja-JP" altLang="en-US" sz="1200" b="0" i="0" dirty="0">
                <a:solidFill>
                  <a:srgbClr val="454545"/>
                </a:solidFill>
                <a:effectLst/>
                <a:latin typeface="Poppins" panose="00000500000000000000" pitchFamily="2" charset="0"/>
              </a:rPr>
              <a:t>行か複数行に区切って与えること。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あなたのタスクは～です。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あなたは～をしなければならない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10</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もし～しないと、あなたにペナルティが与えられます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自然で、人間らしい表現で質問に回答して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"think step by step"</a:t>
            </a:r>
            <a:r>
              <a:rPr lang="ja-JP" altLang="en-US" sz="1200" b="0" i="0" dirty="0">
                <a:solidFill>
                  <a:srgbClr val="454545"/>
                </a:solidFill>
                <a:effectLst/>
                <a:latin typeface="Poppins" panose="00000500000000000000" pitchFamily="2" charset="0"/>
              </a:rPr>
              <a:t>のような表現を含めること。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13</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回答に偏見がなく、固定観念に捉われていないことを確認してください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～をするために十分な回答を得られるまで私に質問してください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あるトピックやアイデアについて質問し、どれくらい自分が理解出来たのかをテストするために、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～について教えてください。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という表現にさらに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最後にテストを含めてください。ただしその答えは私に教えないでください。もし私が正しい回答が出来たら答えを教えて下さい。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という表現を含めることが出来る。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16</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もしあなたが～の専門家だったら、～についてどのように回答しますか？</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というように役割を与えること。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区切り文字を使うこと。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特定の単語、フレーズをプロンプトの中で繰り返し使うこと。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Chain-of-thought(</a:t>
            </a:r>
            <a:r>
              <a:rPr lang="en-US" altLang="ja-JP" sz="1200" b="0" i="0" dirty="0" err="1">
                <a:solidFill>
                  <a:srgbClr val="454545"/>
                </a:solidFill>
                <a:effectLst/>
                <a:latin typeface="Poppins" panose="00000500000000000000" pitchFamily="2" charset="0"/>
              </a:rPr>
              <a:t>CoT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a:t>
            </a:r>
            <a:r>
              <a:rPr lang="en-US" altLang="ja-JP" sz="1200" b="0" i="0" dirty="0">
                <a:solidFill>
                  <a:srgbClr val="454545"/>
                </a:solidFill>
                <a:effectLst/>
                <a:latin typeface="Poppins" panose="00000500000000000000" pitchFamily="2" charset="0"/>
              </a:rPr>
              <a:t>few-Shot prompts</a:t>
            </a:r>
            <a:r>
              <a:rPr lang="ja-JP" altLang="en-US" sz="1200" b="0" i="0" dirty="0">
                <a:solidFill>
                  <a:srgbClr val="454545"/>
                </a:solidFill>
                <a:effectLst/>
                <a:latin typeface="Poppins" panose="00000500000000000000" pitchFamily="2" charset="0"/>
              </a:rPr>
              <a:t>を組み合わせて使うこと。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20</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プロンプトに対して出力してほしい回答の接頭語でプロンプトを締めくくること。たとえば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～について説明して下さい。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というプロンプトの末尾に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説明</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という言葉を含めて締めくくるなど。</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21</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～についての詳細なテキストを、必要な情報を全て加えることで詳細に書いてください。</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22</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あるテキストをそのスタイルを変えることなく修正したり変更したい時は以下のようなプロンプトを使用すること。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ユーザーから送られた文章の全ての段落を訂正してみてください。ユーザーの文法や用語だけを修正し、自然な文章にしてください。フォーマルな文章をカジュアルにするような、テキストのスタイルを変更してはいけません。</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複数の異なるファイルにまたがるような複雑なコード生成のプロンプトを与える場合、</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今後複数のファイルにまたがるようなコードを生成する時は常に、生成したコードを自動的に特定のファイルに書き込むための</a:t>
            </a:r>
            <a:r>
              <a:rPr lang="en-US" altLang="ja-JP" sz="1200" b="0" i="0" dirty="0">
                <a:solidFill>
                  <a:srgbClr val="454545"/>
                </a:solidFill>
                <a:effectLst/>
                <a:latin typeface="Poppins" panose="00000500000000000000" pitchFamily="2" charset="0"/>
              </a:rPr>
              <a:t>Python(</a:t>
            </a:r>
            <a:r>
              <a:rPr lang="ja-JP" altLang="en-US" sz="1200" b="0" i="0" dirty="0">
                <a:solidFill>
                  <a:srgbClr val="454545"/>
                </a:solidFill>
                <a:effectLst/>
                <a:latin typeface="Poppins" panose="00000500000000000000" pitchFamily="2" charset="0"/>
              </a:rPr>
              <a:t>任意のプログラミング言語を指定</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スクリプトを生成してください。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特定の単語、フレーズ、文脈を使ってテキストを書き始めたり続きのテキストを作らせたい場合は、その単語、フレーズ、文脈を提示した後に続けて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ファンタジー小説</a:t>
            </a:r>
            <a:r>
              <a:rPr lang="en-US" altLang="ja-JP" sz="1200" b="0" i="0" dirty="0" err="1">
                <a:solidFill>
                  <a:srgbClr val="454545"/>
                </a:solidFill>
                <a:effectLst/>
                <a:latin typeface="Poppins" panose="00000500000000000000" pitchFamily="2" charset="0"/>
              </a:rPr>
              <a:t>etc</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の書き出しを提示しています。この書き出しを元に～を完結させてください。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モデルにコンテンツを生成するために守ってほしい要件は、キーワード、規則、ヒント、指示の形式で明確に提示すること。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エッセイや段落などを書かせたい時、参考にしてほしい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似せてほしい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例示のテキストを提示した後、</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提示した文章と同じ言語を用いて～についての～</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エッセイ・描写など</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を書いてください。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p>
          <a:p>
            <a:endParaRPr kumimoji="1"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C3DCED74-7CB3-E4E7-47CC-4972122C46BE}"/>
              </a:ext>
            </a:extLst>
          </p:cNvPr>
          <p:cNvSpPr>
            <a:spLocks noGrp="1"/>
          </p:cNvSpPr>
          <p:nvPr>
            <p:ph type="sldNum" sz="quarter" idx="5"/>
          </p:nvPr>
        </p:nvSpPr>
        <p:spPr/>
        <p:txBody>
          <a:bodyPr/>
          <a:lstStyle/>
          <a:p>
            <a:fld id="{48450505-AF08-4BB3-AB9C-4AFE2B1F0B49}" type="slidenum">
              <a:rPr kumimoji="1" lang="ja-JP" altLang="en-US" smtClean="0"/>
              <a:t>12</a:t>
            </a:fld>
            <a:endParaRPr kumimoji="1" lang="ja-JP" altLang="en-US"/>
          </a:p>
        </p:txBody>
      </p:sp>
    </p:spTree>
    <p:extLst>
      <p:ext uri="{BB962C8B-B14F-4D97-AF65-F5344CB8AC3E}">
        <p14:creationId xmlns:p14="http://schemas.microsoft.com/office/powerpoint/2010/main" val="933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9EEBC-4693-9260-A1B7-72BBBA295C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1AB18B6-3318-9E1A-03D3-420E54B625E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9DD7D47-400F-DF64-A270-07E757962E83}"/>
              </a:ext>
            </a:extLst>
          </p:cNvPr>
          <p:cNvSpPr>
            <a:spLocks noGrp="1"/>
          </p:cNvSpPr>
          <p:nvPr>
            <p:ph type="body" idx="1"/>
          </p:nvPr>
        </p:nvSpPr>
        <p:spPr/>
        <p:txBody>
          <a:bodyPr/>
          <a:lstStyle/>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に対して丁寧である必要はありません。</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どうぞ</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よろしければ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ありがとう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など回りくどくなるような表現は使わずにすぐに要点を伝えること。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その領域に精通した人に対して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のように、アウトプットが誰に対するものなのかをプロンプトに含めること。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複雑なタスクはシンプルなタスクに分割し、一度に全てのタスクを</a:t>
            </a: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に指示するのではなく、順を追ってやり取りをしながら指示していくこと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4</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～しないでください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のような否定表現は避けて、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のような肯定的な表現を使うこと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5</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からより明確で深い情報を得たいときは、</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～について簡単な言葉で説明して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私のことを～についての初心者として説明して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より良い解決策には</a:t>
            </a:r>
            <a:r>
              <a:rPr lang="en-US" altLang="ja-JP" sz="1200" b="0" i="0" dirty="0">
                <a:solidFill>
                  <a:srgbClr val="454545"/>
                </a:solidFill>
                <a:effectLst/>
                <a:latin typeface="Poppins" panose="00000500000000000000" pitchFamily="2" charset="0"/>
              </a:rPr>
              <a:t>xxx</a:t>
            </a:r>
            <a:r>
              <a:rPr lang="ja-JP" altLang="en-US" sz="1200" b="0" i="0" dirty="0">
                <a:solidFill>
                  <a:srgbClr val="454545"/>
                </a:solidFill>
                <a:effectLst/>
                <a:latin typeface="Poppins" panose="00000500000000000000" pitchFamily="2" charset="0"/>
              </a:rPr>
              <a:t>円の報酬を支払いましょう！</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を加えること。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いくつかの例示を含めること。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プロンプトをテンプレート化する時は</a:t>
            </a:r>
            <a:r>
              <a:rPr lang="en-US" altLang="ja-JP" sz="1200" b="0" i="0" dirty="0">
                <a:solidFill>
                  <a:srgbClr val="454545"/>
                </a:solidFill>
                <a:effectLst/>
                <a:latin typeface="Poppins" panose="00000500000000000000" pitchFamily="2" charset="0"/>
              </a:rPr>
              <a:t>"###Instruction###"</a:t>
            </a:r>
            <a:r>
              <a:rPr lang="ja-JP" altLang="en-US" sz="1200" b="0" i="0" dirty="0">
                <a:solidFill>
                  <a:srgbClr val="454545"/>
                </a:solidFill>
                <a:effectLst/>
                <a:latin typeface="Poppins" panose="00000500000000000000" pitchFamily="2" charset="0"/>
              </a:rPr>
              <a:t>という文字列から始まるパーツ、必要に応じて</a:t>
            </a:r>
            <a:r>
              <a:rPr lang="en-US" altLang="ja-JP" sz="1200" b="0" i="0" dirty="0">
                <a:solidFill>
                  <a:srgbClr val="454545"/>
                </a:solidFill>
                <a:effectLst/>
                <a:latin typeface="Poppins" panose="00000500000000000000" pitchFamily="2" charset="0"/>
              </a:rPr>
              <a:t>"###Example###"</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"###Question###"</a:t>
            </a:r>
            <a:r>
              <a:rPr lang="ja-JP" altLang="en-US" sz="1200" b="0" i="0" dirty="0">
                <a:solidFill>
                  <a:srgbClr val="454545"/>
                </a:solidFill>
                <a:effectLst/>
                <a:latin typeface="Poppins" panose="00000500000000000000" pitchFamily="2" charset="0"/>
              </a:rPr>
              <a:t>という文字列から始まるパーツを用意する。そしてそれらのパーツに対応する情報を</a:t>
            </a:r>
            <a:r>
              <a:rPr lang="en-US" altLang="ja-JP" sz="1200" b="0" i="0" dirty="0">
                <a:solidFill>
                  <a:srgbClr val="454545"/>
                </a:solidFill>
                <a:effectLst/>
                <a:latin typeface="Poppins" panose="00000500000000000000" pitchFamily="2" charset="0"/>
              </a:rPr>
              <a:t>1</a:t>
            </a:r>
            <a:r>
              <a:rPr lang="ja-JP" altLang="en-US" sz="1200" b="0" i="0" dirty="0">
                <a:solidFill>
                  <a:srgbClr val="454545"/>
                </a:solidFill>
                <a:effectLst/>
                <a:latin typeface="Poppins" panose="00000500000000000000" pitchFamily="2" charset="0"/>
              </a:rPr>
              <a:t>行か複数行に区切って与えること。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あなたのタスクは～です。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あなたは～をしなければならない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10</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もし～しないと、あなたにペナルティが与えられます</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11</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自然で、人間らしい表現で質問に回答して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12</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"think step by step"</a:t>
            </a:r>
            <a:r>
              <a:rPr lang="ja-JP" altLang="en-US" sz="1200" b="0" i="0" dirty="0">
                <a:solidFill>
                  <a:srgbClr val="454545"/>
                </a:solidFill>
                <a:effectLst/>
                <a:latin typeface="Poppins" panose="00000500000000000000" pitchFamily="2" charset="0"/>
              </a:rPr>
              <a:t>のような表現を含めること。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13</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回答に偏見がなく、固定観念に捉われていないことを確認してください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～をするために十分な回答を得られるまで私に質問してください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あるトピックやアイデアについて質問し、どれくらい自分が理解出来たのかをテストするために、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～について教えてください。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という表現にさらに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最後にテストを含めてください。ただしその答えは私に教えないでください。もし私が正しい回答が出来たら答えを教えて下さい。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という表現を含めることが出来る。</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16</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LLM</a:t>
            </a:r>
            <a:r>
              <a:rPr lang="ja-JP" altLang="en-US" sz="1200" b="0" i="0" dirty="0">
                <a:solidFill>
                  <a:srgbClr val="454545"/>
                </a:solidFill>
                <a:effectLst/>
                <a:latin typeface="Poppins" panose="00000500000000000000" pitchFamily="2" charset="0"/>
              </a:rPr>
              <a:t>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もしあなたが～の専門家だったら、～についてどのように回答しますか？</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というように役割を与えること。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17</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区切り文字を使うこと。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18</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特定の単語、フレーズをプロンプトの中で繰り返し使うこと。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19</a:t>
            </a:r>
            <a:br>
              <a:rPr lang="en-US" altLang="ja-JP" sz="1200" b="0" i="0" dirty="0">
                <a:solidFill>
                  <a:srgbClr val="454545"/>
                </a:solidFill>
                <a:effectLst/>
                <a:latin typeface="Poppins" panose="00000500000000000000" pitchFamily="2" charset="0"/>
              </a:rPr>
            </a:br>
            <a:r>
              <a:rPr lang="en-US" altLang="ja-JP" sz="1200" b="0" i="0" dirty="0">
                <a:solidFill>
                  <a:srgbClr val="454545"/>
                </a:solidFill>
                <a:effectLst/>
                <a:latin typeface="Poppins" panose="00000500000000000000" pitchFamily="2" charset="0"/>
              </a:rPr>
              <a:t>Chain-of-thought(</a:t>
            </a:r>
            <a:r>
              <a:rPr lang="en-US" altLang="ja-JP" sz="1200" b="0" i="0" dirty="0" err="1">
                <a:solidFill>
                  <a:srgbClr val="454545"/>
                </a:solidFill>
                <a:effectLst/>
                <a:latin typeface="Poppins" panose="00000500000000000000" pitchFamily="2" charset="0"/>
              </a:rPr>
              <a:t>CoT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a:t>
            </a:r>
            <a:r>
              <a:rPr lang="en-US" altLang="ja-JP" sz="1200" b="0" i="0" dirty="0">
                <a:solidFill>
                  <a:srgbClr val="454545"/>
                </a:solidFill>
                <a:effectLst/>
                <a:latin typeface="Poppins" panose="00000500000000000000" pitchFamily="2" charset="0"/>
              </a:rPr>
              <a:t>few-Shot prompts</a:t>
            </a:r>
            <a:r>
              <a:rPr lang="ja-JP" altLang="en-US" sz="1200" b="0" i="0" dirty="0">
                <a:solidFill>
                  <a:srgbClr val="454545"/>
                </a:solidFill>
                <a:effectLst/>
                <a:latin typeface="Poppins" panose="00000500000000000000" pitchFamily="2" charset="0"/>
              </a:rPr>
              <a:t>を組み合わせて使うこと。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20</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プロンプトに対して出力してほしい回答の接頭語でプロンプトを締めくくること。たとえば</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～について説明して下さい。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というプロンプトの末尾に</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説明</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という言葉を含めて締めくくるなど。</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21</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～についての詳細なテキストを、必要な情報を全て加えることで詳細に書いてください。</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22</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あるテキストをそのスタイルを変えることなく修正したり変更したい時は以下のようなプロンプトを使用すること。 </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ユーザーから送られた文章の全ての段落を訂正してみてください。ユーザーの文法や用語だけを修正し、自然な文章にしてください。フォーマルな文章をカジュアルにするような、テキストのスタイルを変更してはいけません。</a:t>
            </a:r>
            <a:r>
              <a:rPr lang="en-US" altLang="ja-JP" sz="1200" b="0" i="0" dirty="0">
                <a:solidFill>
                  <a:srgbClr val="454545"/>
                </a:solidFill>
                <a:effectLst/>
                <a:latin typeface="Poppins" panose="00000500000000000000" pitchFamily="2" charset="0"/>
              </a:rPr>
              <a:t>“</a:t>
            </a:r>
          </a:p>
          <a:p>
            <a:pPr algn="l">
              <a:buFont typeface="Arial" panose="020B0604020202020204" pitchFamily="34" charset="0"/>
              <a:buChar char="•"/>
            </a:pP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23</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複数の異なるファイルにまたがるような複雑なコード生成のプロンプトを与える場合、</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今後複数のファイルにまたがるようなコードを生成する時は常に、生成したコードを自動的に特定のファイルに書き込むための</a:t>
            </a:r>
            <a:r>
              <a:rPr lang="en-US" altLang="ja-JP" sz="1200" b="0" i="0" dirty="0">
                <a:solidFill>
                  <a:srgbClr val="454545"/>
                </a:solidFill>
                <a:effectLst/>
                <a:latin typeface="Poppins" panose="00000500000000000000" pitchFamily="2" charset="0"/>
              </a:rPr>
              <a:t>Python(</a:t>
            </a:r>
            <a:r>
              <a:rPr lang="ja-JP" altLang="en-US" sz="1200" b="0" i="0" dirty="0">
                <a:solidFill>
                  <a:srgbClr val="454545"/>
                </a:solidFill>
                <a:effectLst/>
                <a:latin typeface="Poppins" panose="00000500000000000000" pitchFamily="2" charset="0"/>
              </a:rPr>
              <a:t>任意のプログラミング言語を指定</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スクリプトを生成してください。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のような表現をプロンプトに含めること。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24</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特定の単語、フレーズ、文脈を使ってテキストを書き始めたり続きのテキストを作らせたい場合は、その単語、フレーズ、文脈を提示した後に続けて</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ファンタジー小説</a:t>
            </a:r>
            <a:r>
              <a:rPr lang="en-US" altLang="ja-JP" sz="1200" b="0" i="0" dirty="0" err="1">
                <a:solidFill>
                  <a:srgbClr val="454545"/>
                </a:solidFill>
                <a:effectLst/>
                <a:latin typeface="Poppins" panose="00000500000000000000" pitchFamily="2" charset="0"/>
              </a:rPr>
              <a:t>etc</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の書き出しを提示しています。この書き出しを元に～を完結させてください。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25</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モデルにコンテンツを生成するために守ってほしい要件は、キーワード、規則、ヒント、指示の形式で明確に提示すること。</a:t>
            </a:r>
            <a:endParaRPr lang="en-US" altLang="ja-JP" sz="12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2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200" b="0" i="0" dirty="0">
                <a:solidFill>
                  <a:srgbClr val="454545"/>
                </a:solidFill>
                <a:effectLst/>
                <a:latin typeface="Poppins" panose="00000500000000000000" pitchFamily="2" charset="0"/>
              </a:rPr>
              <a:t>方針</a:t>
            </a:r>
            <a:r>
              <a:rPr lang="en-US" altLang="ja-JP" sz="1200" b="0" i="0" dirty="0">
                <a:solidFill>
                  <a:srgbClr val="454545"/>
                </a:solidFill>
                <a:effectLst/>
                <a:latin typeface="Poppins" panose="00000500000000000000" pitchFamily="2" charset="0"/>
              </a:rPr>
              <a:t>26</a:t>
            </a:r>
            <a:br>
              <a:rPr lang="en-US" altLang="ja-JP" sz="1200" b="0" i="0" dirty="0">
                <a:solidFill>
                  <a:srgbClr val="454545"/>
                </a:solidFill>
                <a:effectLst/>
                <a:latin typeface="Poppins" panose="00000500000000000000" pitchFamily="2" charset="0"/>
              </a:rPr>
            </a:br>
            <a:r>
              <a:rPr lang="ja-JP" altLang="en-US" sz="1200" b="0" i="0" dirty="0">
                <a:solidFill>
                  <a:srgbClr val="454545"/>
                </a:solidFill>
                <a:effectLst/>
                <a:latin typeface="Poppins" panose="00000500000000000000" pitchFamily="2" charset="0"/>
              </a:rPr>
              <a:t>エッセイや段落などを書かせたい時、参考にしてほしい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似せてほしい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例示のテキストを提示した後、</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提示した文章と同じ言語を用いて～についての～</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エッセイ・描写など</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を書いてください。</a:t>
            </a:r>
            <a:r>
              <a:rPr lang="en-US" altLang="ja-JP" sz="1200" b="0" i="0" dirty="0">
                <a:solidFill>
                  <a:srgbClr val="454545"/>
                </a:solidFill>
                <a:effectLst/>
                <a:latin typeface="Poppins" panose="00000500000000000000" pitchFamily="2" charset="0"/>
              </a:rPr>
              <a:t>"</a:t>
            </a:r>
            <a:r>
              <a:rPr lang="ja-JP" altLang="en-US" sz="1200" b="0" i="0" dirty="0">
                <a:solidFill>
                  <a:srgbClr val="454545"/>
                </a:solidFill>
                <a:effectLst/>
                <a:latin typeface="Poppins" panose="00000500000000000000" pitchFamily="2" charset="0"/>
              </a:rPr>
              <a:t>のような指示を与えること。</a:t>
            </a:r>
          </a:p>
          <a:p>
            <a:endParaRPr kumimoji="1"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E50DB540-925E-3819-0855-825CED4BC09B}"/>
              </a:ext>
            </a:extLst>
          </p:cNvPr>
          <p:cNvSpPr>
            <a:spLocks noGrp="1"/>
          </p:cNvSpPr>
          <p:nvPr>
            <p:ph type="sldNum" sz="quarter" idx="5"/>
          </p:nvPr>
        </p:nvSpPr>
        <p:spPr/>
        <p:txBody>
          <a:bodyPr/>
          <a:lstStyle/>
          <a:p>
            <a:fld id="{48450505-AF08-4BB3-AB9C-4AFE2B1F0B49}" type="slidenum">
              <a:rPr kumimoji="1" lang="ja-JP" altLang="en-US" smtClean="0"/>
              <a:t>13</a:t>
            </a:fld>
            <a:endParaRPr kumimoji="1" lang="ja-JP" altLang="en-US"/>
          </a:p>
        </p:txBody>
      </p:sp>
    </p:spTree>
    <p:extLst>
      <p:ext uri="{BB962C8B-B14F-4D97-AF65-F5344CB8AC3E}">
        <p14:creationId xmlns:p14="http://schemas.microsoft.com/office/powerpoint/2010/main" val="146522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1982B-63B7-8F77-84CA-F97AA617FA4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B9F8BD9-FA65-4F1E-C531-95FCD3ABB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E10F851-9F56-0B43-5EC0-73A3FB0A29E9}"/>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210065E4-78FD-E981-476B-D1D1A00505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0D8C36-57F3-8B75-61B7-EF472D60D96D}"/>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332413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DD91A-4596-AAE4-1DC9-0488D5131FA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E49E4D9-454D-FCEB-BFAC-96FFF03BB6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3554C7-F58C-C8C6-07DC-E49E51486BAF}"/>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BF2BB352-26B2-8DD0-8453-AB0CDC9B87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E21363-8F84-CEE9-B03A-121F7332BA25}"/>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52861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F23ACB-7DE0-EBAB-C173-3CFC60B9FF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5AFF8B-3487-AC21-F10B-0FF86790FB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F31C9-33A0-9FBA-F455-85B6BDF3A6BE}"/>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7DDC4132-1BB0-0FC3-3D36-43288FAB4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78D633-D6AB-4A3F-A13C-B07682D1425E}"/>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406223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32BA98-601F-BD22-7659-EAC70A15B34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A35D65-8EC1-89DD-8495-0B88F1A1E6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0CE9E1-CCA4-0825-8311-980A71A2725E}"/>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186D2B53-11DD-D5CD-9BCA-E6AC90ACFF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F1250F-8529-0BCB-1E9E-5B9EC6D1FE15}"/>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51370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FC4F4D-D2E0-A154-9E21-DC8849520DD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33F1F1-4FD7-8363-7435-64D8A18C7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04E4ECB-191C-BA4F-9799-08B7A866D417}"/>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F050BA82-FA3F-2472-F615-C7ABF7E13F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8A5FA3-023D-3502-D5AF-01B833996362}"/>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2883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F80E80-1B7F-6843-E2CC-FC4A6912AFD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F52FC9-7765-2631-D1E8-E4BBE307683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FE70572-5300-E217-F869-548B88BDC6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3F35F53-8359-229A-3187-F2C01BCCCFC0}"/>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6" name="フッター プレースホルダー 5">
            <a:extLst>
              <a:ext uri="{FF2B5EF4-FFF2-40B4-BE49-F238E27FC236}">
                <a16:creationId xmlns:a16="http://schemas.microsoft.com/office/drawing/2014/main" id="{34B6A9CB-EF38-9A1B-7EA3-7042A1D376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BE9CBE-0A8A-1157-00D5-BB4756FE240E}"/>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199377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C3EEB3-3365-F604-4DEE-134CA7DC51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8AB19C-B770-636B-E3E3-5B9E3D876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78E085-FD63-6E74-667D-2F6B9123CC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6FEBA8-ABB3-B0A9-3F49-AAAF4DB5F6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B95FF31-68E0-E85B-9448-89CBDA0A5B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1045A78-8D0D-0720-8F40-82DA1ABCF10B}"/>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8" name="フッター プレースホルダー 7">
            <a:extLst>
              <a:ext uri="{FF2B5EF4-FFF2-40B4-BE49-F238E27FC236}">
                <a16:creationId xmlns:a16="http://schemas.microsoft.com/office/drawing/2014/main" id="{10E689B4-48B8-1542-5AA9-ADFF02CAB03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19A3634-040D-EDAF-F164-F72A169B368F}"/>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3377816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ABCAEA-C31A-45F6-C6E1-341AFE4947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763A45F-1B13-0F88-C345-8A4F14FFF7E6}"/>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4" name="フッター プレースホルダー 3">
            <a:extLst>
              <a:ext uri="{FF2B5EF4-FFF2-40B4-BE49-F238E27FC236}">
                <a16:creationId xmlns:a16="http://schemas.microsoft.com/office/drawing/2014/main" id="{D1E42D58-C30E-EFB9-1086-6875624B8F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FFF1A89-B5D0-4F74-696E-4AC2E0AE39A0}"/>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12610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2E3AD03-ADC5-4B52-DECC-32CC0A1CF57B}"/>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3" name="フッター プレースホルダー 2">
            <a:extLst>
              <a:ext uri="{FF2B5EF4-FFF2-40B4-BE49-F238E27FC236}">
                <a16:creationId xmlns:a16="http://schemas.microsoft.com/office/drawing/2014/main" id="{2D026B13-005F-4B35-A52D-0990604F29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CFFA1F-CC55-71A4-10CC-BD665501492D}"/>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247577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ECADFF-D9EE-D8AF-DBF5-DBA301C75CD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60F33-8AF3-7985-D757-5933F823B9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CAC15D1-5981-88C4-C7DB-68E846EC9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D4105C2-DFFE-E01B-F372-A3C046F58EF6}"/>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6" name="フッター プレースホルダー 5">
            <a:extLst>
              <a:ext uri="{FF2B5EF4-FFF2-40B4-BE49-F238E27FC236}">
                <a16:creationId xmlns:a16="http://schemas.microsoft.com/office/drawing/2014/main" id="{CEF1B933-3BD8-8530-6EA6-7BE97C491A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2FCA62-3EC4-504A-566A-8923AC61B0C9}"/>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219172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50F626-78DA-60B6-34B8-4508656E73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72053D5-0C73-1B4A-B902-019DA3CFFF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AA9BA17-5A91-9C8A-134E-FFA5D6804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6E6272-F279-FFA5-35C7-CEB3274ADCA0}"/>
              </a:ext>
            </a:extLst>
          </p:cNvPr>
          <p:cNvSpPr>
            <a:spLocks noGrp="1"/>
          </p:cNvSpPr>
          <p:nvPr>
            <p:ph type="dt" sz="half" idx="10"/>
          </p:nvPr>
        </p:nvSpPr>
        <p:spPr/>
        <p:txBody>
          <a:bodyPr/>
          <a:lstStyle/>
          <a:p>
            <a:fld id="{0D3B39CE-5853-4BFA-82C7-0014CB105385}" type="datetimeFigureOut">
              <a:rPr kumimoji="1" lang="ja-JP" altLang="en-US" smtClean="0"/>
              <a:t>2024/12/31</a:t>
            </a:fld>
            <a:endParaRPr kumimoji="1" lang="ja-JP" altLang="en-US"/>
          </a:p>
        </p:txBody>
      </p:sp>
      <p:sp>
        <p:nvSpPr>
          <p:cNvPr id="6" name="フッター プレースホルダー 5">
            <a:extLst>
              <a:ext uri="{FF2B5EF4-FFF2-40B4-BE49-F238E27FC236}">
                <a16:creationId xmlns:a16="http://schemas.microsoft.com/office/drawing/2014/main" id="{ED526A61-4973-3846-AD49-B1880D2463C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B73FFA-F169-2F8E-2E2A-1B21899B59B1}"/>
              </a:ext>
            </a:extLst>
          </p:cNvPr>
          <p:cNvSpPr>
            <a:spLocks noGrp="1"/>
          </p:cNvSpPr>
          <p:nvPr>
            <p:ph type="sldNum" sz="quarter" idx="12"/>
          </p:nvPr>
        </p:nvSpPr>
        <p:spPr/>
        <p:txBody>
          <a:body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372603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65DA6D4-C992-B89D-44A1-0521ACD37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F851C0-CBD8-5944-37C9-BCDB31A28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563B71-440D-736F-AA0F-0B29B4CCE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B39CE-5853-4BFA-82C7-0014CB105385}" type="datetimeFigureOut">
              <a:rPr kumimoji="1" lang="ja-JP" altLang="en-US" smtClean="0"/>
              <a:t>2024/12/31</a:t>
            </a:fld>
            <a:endParaRPr kumimoji="1" lang="ja-JP" altLang="en-US"/>
          </a:p>
        </p:txBody>
      </p:sp>
      <p:sp>
        <p:nvSpPr>
          <p:cNvPr id="5" name="フッター プレースホルダー 4">
            <a:extLst>
              <a:ext uri="{FF2B5EF4-FFF2-40B4-BE49-F238E27FC236}">
                <a16:creationId xmlns:a16="http://schemas.microsoft.com/office/drawing/2014/main" id="{E61F5605-94BE-E060-0607-D9205CFB5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7DA034-BB2F-EAC2-82F6-46F054BEE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2664A-9657-4E26-85EC-81029C807017}" type="slidenum">
              <a:rPr kumimoji="1" lang="ja-JP" altLang="en-US" smtClean="0"/>
              <a:t>‹#›</a:t>
            </a:fld>
            <a:endParaRPr kumimoji="1" lang="ja-JP" altLang="en-US"/>
          </a:p>
        </p:txBody>
      </p:sp>
    </p:spTree>
    <p:extLst>
      <p:ext uri="{BB962C8B-B14F-4D97-AF65-F5344CB8AC3E}">
        <p14:creationId xmlns:p14="http://schemas.microsoft.com/office/powerpoint/2010/main" val="539643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nthropic.com/en/prompt-library/librar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thon.langchain.com/v0.1/docs/templates/rag-fus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python.langchain.com/v0.1/docs/templates/rewrite-retrieve-rea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ython.langchain.com/v0.1/docs/templates/hyd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qiita.com/s3kzk/items/44b8780c656b4f747403"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312.1617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VILA-Lab/ATLAS/tree/main/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7B56D-BEF8-E327-13AE-32B987F065A7}"/>
              </a:ext>
            </a:extLst>
          </p:cNvPr>
          <p:cNvSpPr>
            <a:spLocks noGrp="1"/>
          </p:cNvSpPr>
          <p:nvPr>
            <p:ph type="ctrTitle"/>
          </p:nvPr>
        </p:nvSpPr>
        <p:spPr/>
        <p:txBody>
          <a:bodyPr>
            <a:normAutofit/>
          </a:bodyPr>
          <a:lstStyle/>
          <a:p>
            <a:r>
              <a:rPr kumimoji="1" lang="ja-JP" altLang="en-US" sz="5400" dirty="0"/>
              <a:t>生成</a:t>
            </a:r>
            <a:r>
              <a:rPr kumimoji="1" lang="en-US" altLang="ja-JP" sz="5400" dirty="0"/>
              <a:t>AI</a:t>
            </a:r>
            <a:r>
              <a:rPr kumimoji="1" lang="ja-JP" altLang="en-US" sz="5400" dirty="0"/>
              <a:t>テクニック勉強資料</a:t>
            </a:r>
          </a:p>
        </p:txBody>
      </p:sp>
      <p:sp>
        <p:nvSpPr>
          <p:cNvPr id="3" name="字幕 2">
            <a:extLst>
              <a:ext uri="{FF2B5EF4-FFF2-40B4-BE49-F238E27FC236}">
                <a16:creationId xmlns:a16="http://schemas.microsoft.com/office/drawing/2014/main" id="{86693ED8-76D8-0834-765B-6F09B2CD3F34}"/>
              </a:ext>
            </a:extLst>
          </p:cNvPr>
          <p:cNvSpPr>
            <a:spLocks noGrp="1"/>
          </p:cNvSpPr>
          <p:nvPr>
            <p:ph type="subTitle" idx="1"/>
          </p:nvPr>
        </p:nvSpPr>
        <p:spPr/>
        <p:txBody>
          <a:bodyPr/>
          <a:lstStyle/>
          <a:p>
            <a:r>
              <a:rPr kumimoji="1" lang="en-US" altLang="ja-JP" dirty="0"/>
              <a:t>2025/1</a:t>
            </a:r>
            <a:endParaRPr kumimoji="1" lang="ja-JP" altLang="en-US" dirty="0"/>
          </a:p>
        </p:txBody>
      </p:sp>
    </p:spTree>
    <p:extLst>
      <p:ext uri="{BB962C8B-B14F-4D97-AF65-F5344CB8AC3E}">
        <p14:creationId xmlns:p14="http://schemas.microsoft.com/office/powerpoint/2010/main" val="132239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F0D5-272E-FC2B-D3DD-6F18AE3CB3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125A2B-EB3A-32C1-7325-7FEA3945BFB2}"/>
              </a:ext>
            </a:extLst>
          </p:cNvPr>
          <p:cNvSpPr>
            <a:spLocks noGrp="1"/>
          </p:cNvSpPr>
          <p:nvPr>
            <p:ph type="title"/>
          </p:nvPr>
        </p:nvSpPr>
        <p:spPr>
          <a:xfrm>
            <a:off x="838200" y="0"/>
            <a:ext cx="10515600" cy="467833"/>
          </a:xfrm>
        </p:spPr>
        <p:txBody>
          <a:bodyPr>
            <a:normAutofit fontScale="90000"/>
          </a:bodyPr>
          <a:lstStyle/>
          <a:p>
            <a:r>
              <a:rPr lang="ja-JP" altLang="en-US" sz="2800" b="0" i="0" dirty="0">
                <a:solidFill>
                  <a:srgbClr val="454545"/>
                </a:solidFill>
                <a:effectLst/>
                <a:latin typeface="Poppins" panose="00000500000000000000" pitchFamily="2" charset="0"/>
              </a:rPr>
              <a:t>その他のプロンプトエンジニアリング関連の情報</a:t>
            </a:r>
            <a:endParaRPr kumimoji="1" lang="ja-JP" altLang="en-US" sz="2800" dirty="0"/>
          </a:p>
        </p:txBody>
      </p:sp>
      <p:sp>
        <p:nvSpPr>
          <p:cNvPr id="4" name="コンテンツ プレースホルダー 3">
            <a:extLst>
              <a:ext uri="{FF2B5EF4-FFF2-40B4-BE49-F238E27FC236}">
                <a16:creationId xmlns:a16="http://schemas.microsoft.com/office/drawing/2014/main" id="{BA1C90C5-9605-0B77-EF77-48A4DD433D93}"/>
              </a:ext>
            </a:extLst>
          </p:cNvPr>
          <p:cNvSpPr>
            <a:spLocks noGrp="1"/>
          </p:cNvSpPr>
          <p:nvPr>
            <p:ph idx="1"/>
          </p:nvPr>
        </p:nvSpPr>
        <p:spPr>
          <a:xfrm>
            <a:off x="397328" y="535584"/>
            <a:ext cx="11361856" cy="6322416"/>
          </a:xfrm>
        </p:spPr>
        <p:txBody>
          <a:bodyPr>
            <a:noAutofit/>
          </a:bodyPr>
          <a:lstStyle/>
          <a:p>
            <a:pPr algn="l">
              <a:buFont typeface="Arial" panose="020B0604020202020204" pitchFamily="34" charset="0"/>
              <a:buChar char="•"/>
            </a:pPr>
            <a:r>
              <a:rPr lang="en-US" altLang="ja-JP" sz="1600" b="0" i="0" dirty="0">
                <a:solidFill>
                  <a:srgbClr val="454545"/>
                </a:solidFill>
                <a:effectLst/>
                <a:latin typeface="Poppins" panose="00000500000000000000" pitchFamily="2" charset="0"/>
              </a:rPr>
              <a:t>Claude</a:t>
            </a:r>
            <a:r>
              <a:rPr lang="ja-JP" altLang="en-US" sz="1600" b="0" i="0" dirty="0">
                <a:solidFill>
                  <a:srgbClr val="454545"/>
                </a:solidFill>
                <a:effectLst/>
                <a:latin typeface="Poppins" panose="00000500000000000000" pitchFamily="2" charset="0"/>
              </a:rPr>
              <a:t>　プロンプトライブラリ</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hlinkClick r:id="rId3"/>
              </a:rPr>
              <a:t>https://docs.anthropic.com/en/prompt-library/library</a:t>
            </a:r>
            <a:endParaRPr lang="en-US" altLang="ja-JP" sz="1600" b="0" i="0" dirty="0">
              <a:solidFill>
                <a:srgbClr val="454545"/>
              </a:solidFill>
              <a:effectLst/>
              <a:latin typeface="Poppins" panose="00000500000000000000" pitchFamily="2" charset="0"/>
            </a:endParaRPr>
          </a:p>
          <a:p>
            <a:pPr algn="l">
              <a:buFont typeface="Arial" panose="020B0604020202020204" pitchFamily="34" charset="0"/>
              <a:buChar char="•"/>
            </a:pPr>
            <a:endParaRPr lang="en-US" altLang="ja-JP" sz="1600">
              <a:solidFill>
                <a:srgbClr val="454545"/>
              </a:solidFill>
              <a:latin typeface="Poppins" panose="00000500000000000000" pitchFamily="2" charset="0"/>
            </a:endParaRP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p:txBody>
      </p:sp>
    </p:spTree>
    <p:extLst>
      <p:ext uri="{BB962C8B-B14F-4D97-AF65-F5344CB8AC3E}">
        <p14:creationId xmlns:p14="http://schemas.microsoft.com/office/powerpoint/2010/main" val="139579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55BC4-94FB-F2B0-A7A3-5577C28B97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D8CA7-0F16-A0A5-A258-D53794F9DD9F}"/>
              </a:ext>
            </a:extLst>
          </p:cNvPr>
          <p:cNvSpPr>
            <a:spLocks noGrp="1"/>
          </p:cNvSpPr>
          <p:nvPr>
            <p:ph type="title"/>
          </p:nvPr>
        </p:nvSpPr>
        <p:spPr>
          <a:xfrm>
            <a:off x="838200" y="0"/>
            <a:ext cx="10515600" cy="467833"/>
          </a:xfrm>
        </p:spPr>
        <p:txBody>
          <a:bodyPr>
            <a:normAutofit fontScale="90000"/>
          </a:bodyPr>
          <a:lstStyle/>
          <a:p>
            <a:r>
              <a:rPr kumimoji="1" lang="ja-JP" altLang="en-US" sz="2800" dirty="0"/>
              <a:t>目次</a:t>
            </a:r>
          </a:p>
        </p:txBody>
      </p:sp>
      <p:sp>
        <p:nvSpPr>
          <p:cNvPr id="4" name="コンテンツ プレースホルダー 3">
            <a:extLst>
              <a:ext uri="{FF2B5EF4-FFF2-40B4-BE49-F238E27FC236}">
                <a16:creationId xmlns:a16="http://schemas.microsoft.com/office/drawing/2014/main" id="{872A7E34-566C-98F9-353D-FDFB24CDAE75}"/>
              </a:ext>
            </a:extLst>
          </p:cNvPr>
          <p:cNvSpPr>
            <a:spLocks noGrp="1"/>
          </p:cNvSpPr>
          <p:nvPr>
            <p:ph idx="1"/>
          </p:nvPr>
        </p:nvSpPr>
        <p:spPr>
          <a:xfrm>
            <a:off x="838200" y="621976"/>
            <a:ext cx="10515600" cy="4351338"/>
          </a:xfrm>
        </p:spPr>
        <p:txBody>
          <a:bodyPr/>
          <a:lstStyle/>
          <a:p>
            <a:r>
              <a:rPr lang="ja-JP" altLang="en-US" dirty="0"/>
              <a:t>プロンプトエンジニアリング</a:t>
            </a:r>
            <a:endParaRPr lang="en-US" altLang="ja-JP" dirty="0"/>
          </a:p>
          <a:p>
            <a:r>
              <a:rPr lang="en-US" altLang="ja-JP" dirty="0">
                <a:solidFill>
                  <a:srgbClr val="FF0000"/>
                </a:solidFill>
              </a:rPr>
              <a:t>RAG</a:t>
            </a:r>
          </a:p>
          <a:p>
            <a:pPr marL="0" indent="0">
              <a:buNone/>
            </a:pPr>
            <a:r>
              <a:rPr lang="ja-JP" altLang="en-US" dirty="0">
                <a:solidFill>
                  <a:srgbClr val="FF0000"/>
                </a:solidFill>
              </a:rPr>
              <a:t>　＞精度向上</a:t>
            </a:r>
            <a:endParaRPr lang="en-US" altLang="ja-JP" dirty="0">
              <a:solidFill>
                <a:srgbClr val="FF0000"/>
              </a:solidFill>
            </a:endParaRPr>
          </a:p>
          <a:p>
            <a:pPr marL="0" indent="0">
              <a:buNone/>
            </a:pPr>
            <a:r>
              <a:rPr lang="ja-JP" altLang="en-US" dirty="0">
                <a:solidFill>
                  <a:srgbClr val="FF0000"/>
                </a:solidFill>
              </a:rPr>
              <a:t>　＞評価手法</a:t>
            </a:r>
          </a:p>
        </p:txBody>
      </p:sp>
    </p:spTree>
    <p:extLst>
      <p:ext uri="{BB962C8B-B14F-4D97-AF65-F5344CB8AC3E}">
        <p14:creationId xmlns:p14="http://schemas.microsoft.com/office/powerpoint/2010/main" val="407378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D6F51-945B-2467-0F7C-D000E85808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6520053-A0F8-05E1-81C5-6A57FDDBFB9F}"/>
              </a:ext>
            </a:extLst>
          </p:cNvPr>
          <p:cNvSpPr>
            <a:spLocks noGrp="1"/>
          </p:cNvSpPr>
          <p:nvPr>
            <p:ph type="title"/>
          </p:nvPr>
        </p:nvSpPr>
        <p:spPr>
          <a:xfrm>
            <a:off x="838200" y="0"/>
            <a:ext cx="10515600" cy="467833"/>
          </a:xfrm>
        </p:spPr>
        <p:txBody>
          <a:bodyPr>
            <a:noAutofit/>
          </a:bodyPr>
          <a:lstStyle/>
          <a:p>
            <a:r>
              <a:rPr kumimoji="1" lang="en-US" altLang="ja-JP" sz="2000" dirty="0"/>
              <a:t>RAG</a:t>
            </a:r>
            <a:r>
              <a:rPr kumimoji="1" lang="ja-JP" altLang="en-US" sz="2000" dirty="0"/>
              <a:t>の回答品質を上げるための工夫（１）</a:t>
            </a:r>
          </a:p>
        </p:txBody>
      </p:sp>
      <p:sp>
        <p:nvSpPr>
          <p:cNvPr id="4" name="コンテンツ プレースホルダー 3">
            <a:extLst>
              <a:ext uri="{FF2B5EF4-FFF2-40B4-BE49-F238E27FC236}">
                <a16:creationId xmlns:a16="http://schemas.microsoft.com/office/drawing/2014/main" id="{D078BE2E-1802-C2AD-7E00-C744724AEF24}"/>
              </a:ext>
            </a:extLst>
          </p:cNvPr>
          <p:cNvSpPr>
            <a:spLocks noGrp="1"/>
          </p:cNvSpPr>
          <p:nvPr>
            <p:ph idx="1"/>
          </p:nvPr>
        </p:nvSpPr>
        <p:spPr>
          <a:xfrm>
            <a:off x="397326" y="535584"/>
            <a:ext cx="10956473" cy="5839816"/>
          </a:xfrm>
        </p:spPr>
        <p:txBody>
          <a:bodyPr>
            <a:normAutofit/>
          </a:bodyPr>
          <a:lstStyle/>
          <a:p>
            <a:pPr marL="0" indent="0">
              <a:buNone/>
            </a:pPr>
            <a:r>
              <a:rPr lang="ja-JP" altLang="en-US" sz="1600" i="0" dirty="0">
                <a:solidFill>
                  <a:srgbClr val="454545"/>
                </a:solidFill>
                <a:effectLst/>
                <a:latin typeface="Poppins" panose="020B0502040204020203" pitchFamily="2" charset="0"/>
              </a:rPr>
              <a:t>●チャンクサイズの調整</a:t>
            </a:r>
            <a:r>
              <a:rPr lang="en-US" altLang="ja-JP" sz="1600" i="0" dirty="0">
                <a:solidFill>
                  <a:srgbClr val="454545"/>
                </a:solidFill>
                <a:effectLst/>
                <a:latin typeface="Poppins" panose="020B0502040204020203" pitchFamily="2" charset="0"/>
              </a:rPr>
              <a:t> </a:t>
            </a:r>
          </a:p>
          <a:p>
            <a:pPr marL="0" indent="0">
              <a:buNone/>
            </a:pPr>
            <a:r>
              <a:rPr lang="ja-JP" altLang="en-US" sz="1600" dirty="0">
                <a:solidFill>
                  <a:srgbClr val="454545"/>
                </a:solidFill>
                <a:latin typeface="Poppins" panose="020B0502040204020203" pitchFamily="2" charset="0"/>
              </a:rPr>
              <a:t>・チャンク：ドキュメントをベクトルに変換する際に</a:t>
            </a:r>
            <a:r>
              <a:rPr lang="ja-JP" altLang="en-US" sz="1600" i="0" dirty="0">
                <a:solidFill>
                  <a:srgbClr val="333333"/>
                </a:solidFill>
                <a:effectLst/>
                <a:latin typeface="Hiragino Kaku Gothic ProN"/>
              </a:rPr>
              <a:t>データや情報を扱いやすくするために小さな単位</a:t>
            </a:r>
            <a:r>
              <a:rPr lang="ja-JP" altLang="en-US" sz="1600" dirty="0">
                <a:solidFill>
                  <a:srgbClr val="454545"/>
                </a:solidFill>
                <a:latin typeface="Poppins" panose="00000500000000000000" pitchFamily="2" charset="0"/>
              </a:rPr>
              <a:t>に</a:t>
            </a:r>
            <a:r>
              <a:rPr lang="ja-JP" altLang="en-US" sz="1600" i="0" dirty="0">
                <a:solidFill>
                  <a:srgbClr val="333333"/>
                </a:solidFill>
                <a:effectLst/>
                <a:latin typeface="Hiragino Kaku Gothic ProN"/>
              </a:rPr>
              <a:t>分割したもの</a:t>
            </a:r>
            <a:endParaRPr lang="en-US" altLang="ja-JP" sz="1600" i="0" dirty="0">
              <a:solidFill>
                <a:srgbClr val="333333"/>
              </a:solidFill>
              <a:effectLst/>
              <a:latin typeface="Hiragino Kaku Gothic ProN"/>
            </a:endParaRPr>
          </a:p>
          <a:p>
            <a:pPr marL="0" indent="0">
              <a:buNone/>
            </a:pPr>
            <a:endParaRPr lang="en-US" altLang="ja-JP" sz="1600" dirty="0">
              <a:solidFill>
                <a:srgbClr val="333333"/>
              </a:solidFill>
              <a:latin typeface="Hiragino Kaku Gothic ProN"/>
            </a:endParaRPr>
          </a:p>
          <a:p>
            <a:pPr marL="0" indent="0">
              <a:buNone/>
            </a:pPr>
            <a:r>
              <a:rPr lang="ja-JP" altLang="en-US" sz="1600" i="0" dirty="0">
                <a:solidFill>
                  <a:srgbClr val="333333"/>
                </a:solidFill>
                <a:effectLst/>
                <a:latin typeface="Hiragino Kaku Gothic ProN"/>
              </a:rPr>
              <a:t>調整の意味</a:t>
            </a:r>
            <a:endParaRPr lang="en-US" altLang="ja-JP" sz="1600" i="0" dirty="0">
              <a:solidFill>
                <a:srgbClr val="333333"/>
              </a:solidFill>
              <a:effectLst/>
              <a:latin typeface="Hiragino Kaku Gothic ProN"/>
            </a:endParaRPr>
          </a:p>
          <a:p>
            <a:pPr marL="0" indent="0">
              <a:buNone/>
            </a:pPr>
            <a:r>
              <a:rPr lang="ja-JP" altLang="en-US" sz="1600" dirty="0">
                <a:solidFill>
                  <a:srgbClr val="333333"/>
                </a:solidFill>
                <a:latin typeface="Hiragino Kaku Gothic ProN"/>
              </a:rPr>
              <a:t>＞一定の意味を持った塊（段落など）ごとに分割する</a:t>
            </a:r>
            <a:endParaRPr lang="en-US" altLang="ja-JP" sz="1600" dirty="0">
              <a:solidFill>
                <a:srgbClr val="333333"/>
              </a:solidFill>
              <a:latin typeface="Hiragino Kaku Gothic ProN"/>
            </a:endParaRPr>
          </a:p>
          <a:p>
            <a:pPr marL="0" indent="0">
              <a:buNone/>
            </a:pPr>
            <a:r>
              <a:rPr lang="ja-JP" altLang="en-US" sz="1600" dirty="0">
                <a:solidFill>
                  <a:srgbClr val="333333"/>
                </a:solidFill>
                <a:latin typeface="Hiragino Kaku Gothic ProN"/>
              </a:rPr>
              <a:t>＞チャンク間で文章の前後がわざと重複するよう分割する</a:t>
            </a:r>
            <a:endParaRPr lang="en-US" altLang="ja-JP" sz="1600" dirty="0">
              <a:solidFill>
                <a:srgbClr val="333333"/>
              </a:solidFill>
              <a:latin typeface="Hiragino Kaku Gothic ProN"/>
            </a:endParaRPr>
          </a:p>
          <a:p>
            <a:pPr marL="0" indent="0">
              <a:buNone/>
            </a:pPr>
            <a:endParaRPr lang="en-US" altLang="ja-JP" sz="1600" i="0" dirty="0">
              <a:solidFill>
                <a:srgbClr val="333333"/>
              </a:solidFill>
              <a:effectLst/>
              <a:latin typeface="Hiragino Kaku Gothic ProN"/>
            </a:endParaRPr>
          </a:p>
          <a:p>
            <a:pPr marL="0" indent="0">
              <a:buNone/>
            </a:pPr>
            <a:r>
              <a:rPr lang="ja-JP" altLang="en-US" sz="1600" dirty="0">
                <a:solidFill>
                  <a:srgbClr val="333333"/>
                </a:solidFill>
                <a:latin typeface="Hiragino Kaku Gothic ProN"/>
              </a:rPr>
              <a:t>・チャンク分割の処理は、</a:t>
            </a:r>
            <a:r>
              <a:rPr lang="en-US" altLang="ja-JP" sz="1600" dirty="0">
                <a:solidFill>
                  <a:srgbClr val="333333"/>
                </a:solidFill>
                <a:latin typeface="Hiragino Kaku Gothic ProN"/>
              </a:rPr>
              <a:t>Python</a:t>
            </a:r>
            <a:r>
              <a:rPr lang="ja-JP" altLang="en-US" sz="1600" dirty="0">
                <a:solidFill>
                  <a:srgbClr val="333333"/>
                </a:solidFill>
                <a:latin typeface="Hiragino Kaku Gothic ProN"/>
              </a:rPr>
              <a:t>などで実装するだけでなく、</a:t>
            </a:r>
            <a:r>
              <a:rPr lang="en-US" altLang="ja-JP" sz="1600" dirty="0">
                <a:solidFill>
                  <a:srgbClr val="333333"/>
                </a:solidFill>
                <a:latin typeface="Hiragino Kaku Gothic ProN"/>
              </a:rPr>
              <a:t>LLM</a:t>
            </a:r>
            <a:r>
              <a:rPr lang="ja-JP" altLang="en-US" sz="1600" dirty="0">
                <a:solidFill>
                  <a:srgbClr val="333333"/>
                </a:solidFill>
                <a:latin typeface="Hiragino Kaku Gothic ProN"/>
              </a:rPr>
              <a:t>に担わせることも可能</a:t>
            </a:r>
            <a:endParaRPr lang="en-US" altLang="ja-JP" sz="1600" dirty="0">
              <a:solidFill>
                <a:srgbClr val="333333"/>
              </a:solidFill>
              <a:latin typeface="Hiragino Kaku Gothic ProN"/>
            </a:endParaRPr>
          </a:p>
          <a:p>
            <a:pPr marL="0" indent="0">
              <a:buNone/>
            </a:pPr>
            <a:endParaRPr lang="en-US" altLang="ja-JP" sz="1600" i="0" dirty="0">
              <a:solidFill>
                <a:srgbClr val="333333"/>
              </a:solidFill>
              <a:effectLst/>
              <a:latin typeface="Hiragino Kaku Gothic ProN"/>
            </a:endParaRPr>
          </a:p>
          <a:p>
            <a:pPr marL="0" indent="0">
              <a:buNone/>
            </a:pPr>
            <a:r>
              <a:rPr lang="ja-JP" altLang="en-US" sz="1600" dirty="0">
                <a:solidFill>
                  <a:srgbClr val="333333"/>
                </a:solidFill>
                <a:latin typeface="Hiragino Kaku Gothic ProN"/>
              </a:rPr>
              <a:t>●メタデータの追加</a:t>
            </a:r>
            <a:endParaRPr lang="en-US" altLang="ja-JP" sz="1600" dirty="0">
              <a:solidFill>
                <a:srgbClr val="333333"/>
              </a:solidFill>
              <a:latin typeface="Hiragino Kaku Gothic ProN"/>
            </a:endParaRPr>
          </a:p>
          <a:p>
            <a:pPr marL="0" indent="0">
              <a:buNone/>
            </a:pPr>
            <a:r>
              <a:rPr lang="ja-JP" altLang="en-US" sz="1600" i="0" dirty="0">
                <a:solidFill>
                  <a:srgbClr val="333333"/>
                </a:solidFill>
                <a:effectLst/>
                <a:latin typeface="Hiragino Kaku Gothic ProN"/>
              </a:rPr>
              <a:t>・ドキュメントに、メタデータ（ファイル名や作成日時）を付与する</a:t>
            </a:r>
            <a:endParaRPr lang="en-US" altLang="ja-JP" sz="1600" i="0" dirty="0">
              <a:solidFill>
                <a:srgbClr val="333333"/>
              </a:solidFill>
              <a:effectLst/>
              <a:latin typeface="Hiragino Kaku Gothic ProN"/>
            </a:endParaRPr>
          </a:p>
          <a:p>
            <a:pPr marL="0" indent="0">
              <a:buNone/>
            </a:pPr>
            <a:r>
              <a:rPr lang="ja-JP" altLang="en-US" sz="1600" i="0" dirty="0">
                <a:solidFill>
                  <a:srgbClr val="333333"/>
                </a:solidFill>
                <a:effectLst/>
                <a:latin typeface="Hiragino Kaku Gothic ProN"/>
              </a:rPr>
              <a:t>・ </a:t>
            </a:r>
            <a:r>
              <a:rPr lang="en-US" altLang="ja-JP" sz="1600" i="0" dirty="0">
                <a:solidFill>
                  <a:srgbClr val="333333"/>
                </a:solidFill>
                <a:effectLst/>
                <a:latin typeface="Hiragino Kaku Gothic ProN"/>
              </a:rPr>
              <a:t>RAG</a:t>
            </a:r>
            <a:r>
              <a:rPr lang="ja-JP" altLang="en-US" sz="1600" i="0" dirty="0">
                <a:solidFill>
                  <a:srgbClr val="333333"/>
                </a:solidFill>
                <a:effectLst/>
                <a:latin typeface="Hiragino Kaku Gothic ProN"/>
              </a:rPr>
              <a:t>でチャンクを取得する際に特定のメタデータ情報でフィルタリングを行う</a:t>
            </a:r>
            <a:endParaRPr lang="en-US" altLang="ja-JP" sz="1600" i="0" dirty="0">
              <a:solidFill>
                <a:srgbClr val="333333"/>
              </a:solidFill>
              <a:effectLst/>
              <a:latin typeface="Hiragino Kaku Gothic ProN"/>
            </a:endParaRPr>
          </a:p>
          <a:p>
            <a:pPr marL="0" indent="0">
              <a:buNone/>
            </a:pPr>
            <a:r>
              <a:rPr lang="ja-JP" altLang="en-US" sz="1600" dirty="0">
                <a:solidFill>
                  <a:srgbClr val="333333"/>
                </a:solidFill>
                <a:latin typeface="Hiragino Kaku Gothic ProN"/>
              </a:rPr>
              <a:t>・単純にセマンティック検索を使ったときに、望ましくない検索結果が混ざってしまう場合に効果的</a:t>
            </a:r>
            <a:endParaRPr lang="en-US" altLang="ja-JP" sz="1600" dirty="0">
              <a:solidFill>
                <a:srgbClr val="333333"/>
              </a:solidFill>
              <a:latin typeface="Hiragino Kaku Gothic ProN"/>
            </a:endParaRPr>
          </a:p>
          <a:p>
            <a:pPr marL="0" indent="0">
              <a:buNone/>
            </a:pPr>
            <a:endParaRPr lang="en-US" altLang="ja-JP" sz="1600" i="0" dirty="0">
              <a:solidFill>
                <a:srgbClr val="333333"/>
              </a:solidFill>
              <a:effectLst/>
              <a:latin typeface="Hiragino Kaku Gothic ProN"/>
            </a:endParaRPr>
          </a:p>
          <a:p>
            <a:pPr marL="0" indent="0">
              <a:buNone/>
            </a:pPr>
            <a:r>
              <a:rPr lang="ja-JP" altLang="en-US" sz="1600" dirty="0">
                <a:solidFill>
                  <a:srgbClr val="333333"/>
                </a:solidFill>
                <a:latin typeface="Hiragino Kaku Gothic ProN"/>
              </a:rPr>
              <a:t>●リランク</a:t>
            </a:r>
            <a:endParaRPr lang="en-US" altLang="ja-JP" sz="1600" dirty="0">
              <a:solidFill>
                <a:srgbClr val="333333"/>
              </a:solidFill>
              <a:latin typeface="Hiragino Kaku Gothic ProN"/>
            </a:endParaRPr>
          </a:p>
          <a:p>
            <a:pPr marL="0" indent="0">
              <a:buNone/>
            </a:pPr>
            <a:r>
              <a:rPr lang="ja-JP" altLang="en-US" sz="1600" i="0" dirty="0">
                <a:solidFill>
                  <a:srgbClr val="333333"/>
                </a:solidFill>
                <a:effectLst/>
                <a:latin typeface="Hiragino Kaku Gothic ProN"/>
              </a:rPr>
              <a:t>・取得された検索結果を、ユーザ質問との関連性が高い順に並べ替えることで、回答の品質を高める手法</a:t>
            </a:r>
            <a:endParaRPr lang="en-US" altLang="ja-JP" sz="1600" i="0" dirty="0">
              <a:solidFill>
                <a:srgbClr val="333333"/>
              </a:solidFill>
              <a:effectLst/>
              <a:latin typeface="Hiragino Kaku Gothic ProN"/>
            </a:endParaRPr>
          </a:p>
        </p:txBody>
      </p:sp>
    </p:spTree>
    <p:extLst>
      <p:ext uri="{BB962C8B-B14F-4D97-AF65-F5344CB8AC3E}">
        <p14:creationId xmlns:p14="http://schemas.microsoft.com/office/powerpoint/2010/main" val="1489952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5C4CC-C4C3-61AD-A6CE-E5E999D56F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A4DFD4-C6C8-9663-47A3-7AD9054BFE29}"/>
              </a:ext>
            </a:extLst>
          </p:cNvPr>
          <p:cNvSpPr>
            <a:spLocks noGrp="1"/>
          </p:cNvSpPr>
          <p:nvPr>
            <p:ph type="title"/>
          </p:nvPr>
        </p:nvSpPr>
        <p:spPr>
          <a:xfrm>
            <a:off x="838200" y="0"/>
            <a:ext cx="10515600" cy="467833"/>
          </a:xfrm>
        </p:spPr>
        <p:txBody>
          <a:bodyPr>
            <a:noAutofit/>
          </a:bodyPr>
          <a:lstStyle/>
          <a:p>
            <a:r>
              <a:rPr kumimoji="1" lang="en-US" altLang="ja-JP" sz="2000" dirty="0"/>
              <a:t>RAG</a:t>
            </a:r>
            <a:r>
              <a:rPr kumimoji="1" lang="ja-JP" altLang="en-US" sz="2000" dirty="0"/>
              <a:t>の回答品質を上げるための工夫（２）</a:t>
            </a:r>
          </a:p>
        </p:txBody>
      </p:sp>
      <p:sp>
        <p:nvSpPr>
          <p:cNvPr id="4" name="コンテンツ プレースホルダー 3">
            <a:extLst>
              <a:ext uri="{FF2B5EF4-FFF2-40B4-BE49-F238E27FC236}">
                <a16:creationId xmlns:a16="http://schemas.microsoft.com/office/drawing/2014/main" id="{D2DDF4EC-F2E4-35E8-9504-C9E537D72C2B}"/>
              </a:ext>
            </a:extLst>
          </p:cNvPr>
          <p:cNvSpPr>
            <a:spLocks noGrp="1"/>
          </p:cNvSpPr>
          <p:nvPr>
            <p:ph idx="1"/>
          </p:nvPr>
        </p:nvSpPr>
        <p:spPr>
          <a:xfrm>
            <a:off x="397327" y="535584"/>
            <a:ext cx="6111049" cy="5839816"/>
          </a:xfrm>
        </p:spPr>
        <p:txBody>
          <a:bodyPr>
            <a:normAutofit/>
          </a:bodyPr>
          <a:lstStyle/>
          <a:p>
            <a:pPr marL="0" indent="0">
              <a:buNone/>
            </a:pPr>
            <a:r>
              <a:rPr lang="ja-JP" altLang="en-US" sz="1600" i="0" dirty="0">
                <a:solidFill>
                  <a:srgbClr val="454545"/>
                </a:solidFill>
                <a:effectLst/>
                <a:latin typeface="Poppins" panose="020B0502040204020203" pitchFamily="2" charset="0"/>
              </a:rPr>
              <a:t>●</a:t>
            </a:r>
            <a:r>
              <a:rPr lang="en-US" altLang="ja-JP" sz="1600" i="0" dirty="0">
                <a:solidFill>
                  <a:srgbClr val="454545"/>
                </a:solidFill>
                <a:effectLst/>
                <a:latin typeface="Poppins" panose="020B0502040204020203" pitchFamily="2" charset="0"/>
              </a:rPr>
              <a:t>RAG</a:t>
            </a:r>
            <a:r>
              <a:rPr lang="ja-JP" altLang="en-US" sz="1600" i="0" dirty="0">
                <a:solidFill>
                  <a:srgbClr val="454545"/>
                </a:solidFill>
                <a:effectLst/>
                <a:latin typeface="Poppins" panose="020B0502040204020203" pitchFamily="2" charset="0"/>
              </a:rPr>
              <a:t> </a:t>
            </a:r>
            <a:r>
              <a:rPr lang="en-US" altLang="ja-JP" sz="1600" i="0" dirty="0">
                <a:solidFill>
                  <a:srgbClr val="454545"/>
                </a:solidFill>
                <a:effectLst/>
                <a:latin typeface="Poppins" panose="020B0502040204020203" pitchFamily="2" charset="0"/>
              </a:rPr>
              <a:t>Fusion</a:t>
            </a:r>
          </a:p>
          <a:p>
            <a:pPr marL="0" indent="0">
              <a:buNone/>
            </a:pPr>
            <a:r>
              <a:rPr lang="ja-JP" altLang="en-US" sz="1600" dirty="0">
                <a:solidFill>
                  <a:srgbClr val="454545"/>
                </a:solidFill>
                <a:latin typeface="Poppins" panose="020B0502040204020203" pitchFamily="2" charset="0"/>
              </a:rPr>
              <a:t>・ユーザの質問をそのままベクトル変換してドキュメントを取得するのではなく、視点を変えた</a:t>
            </a:r>
            <a:r>
              <a:rPr lang="ja-JP" altLang="en-US" sz="1600" i="0" dirty="0">
                <a:solidFill>
                  <a:srgbClr val="454545"/>
                </a:solidFill>
                <a:effectLst/>
                <a:latin typeface="Poppins" panose="020B0502040204020203" pitchFamily="2" charset="0"/>
              </a:rPr>
              <a:t>複数の質問に</a:t>
            </a:r>
            <a:r>
              <a:rPr lang="en-US" altLang="ja-JP" sz="1600" i="0" dirty="0">
                <a:solidFill>
                  <a:srgbClr val="454545"/>
                </a:solidFill>
                <a:effectLst/>
                <a:latin typeface="Poppins" panose="020B0502040204020203" pitchFamily="2" charset="0"/>
              </a:rPr>
              <a:t>LLM</a:t>
            </a:r>
            <a:r>
              <a:rPr lang="ja-JP" altLang="en-US" sz="1600" i="0" dirty="0">
                <a:solidFill>
                  <a:srgbClr val="454545"/>
                </a:solidFill>
                <a:effectLst/>
                <a:latin typeface="Poppins" panose="020B0502040204020203" pitchFamily="2" charset="0"/>
              </a:rPr>
              <a:t>などで変換して、それらのクエリ結果を全て集約してリランクして最終的な回答を生成する</a:t>
            </a:r>
            <a:endParaRPr lang="en-US" altLang="ja-JP" sz="1600" i="0" dirty="0">
              <a:solidFill>
                <a:srgbClr val="454545"/>
              </a:solidFill>
              <a:effectLst/>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a:t>
            </a:r>
            <a:r>
              <a:rPr lang="en-US" altLang="ja-JP" sz="1600" dirty="0" err="1">
                <a:solidFill>
                  <a:srgbClr val="454545"/>
                </a:solidFill>
                <a:latin typeface="Poppins" panose="020B0502040204020203" pitchFamily="2" charset="0"/>
              </a:rPr>
              <a:t>LangChain</a:t>
            </a:r>
            <a:r>
              <a:rPr lang="ja-JP" altLang="en-US" sz="1600" dirty="0">
                <a:solidFill>
                  <a:srgbClr val="454545"/>
                </a:solidFill>
                <a:latin typeface="Poppins" panose="020B0502040204020203" pitchFamily="2" charset="0"/>
              </a:rPr>
              <a:t>における実装参考：</a:t>
            </a:r>
            <a:r>
              <a:rPr lang="en-US" altLang="ja-JP" sz="1600" dirty="0">
                <a:solidFill>
                  <a:srgbClr val="454545"/>
                </a:solidFill>
                <a:latin typeface="Poppins" panose="020B0502040204020203" pitchFamily="2" charset="0"/>
                <a:hlinkClick r:id="rId3"/>
              </a:rPr>
              <a:t>https://python.langchain.com/v0.1/docs/templates/rag-fusion/</a:t>
            </a:r>
            <a:endParaRPr lang="en-US" altLang="ja-JP" sz="1600" dirty="0">
              <a:solidFill>
                <a:srgbClr val="454545"/>
              </a:solidFill>
              <a:latin typeface="Poppins" panose="020B0502040204020203" pitchFamily="2" charset="0"/>
            </a:endParaRPr>
          </a:p>
          <a:p>
            <a:pPr marL="0" indent="0">
              <a:buNone/>
            </a:pPr>
            <a:endParaRPr lang="en-US" altLang="ja-JP" sz="1600" dirty="0">
              <a:solidFill>
                <a:srgbClr val="454545"/>
              </a:solidFill>
              <a:latin typeface="Poppins" panose="020B0502040204020203" pitchFamily="2" charset="0"/>
            </a:endParaRPr>
          </a:p>
          <a:p>
            <a:pPr marL="0" indent="0">
              <a:buNone/>
            </a:pPr>
            <a:r>
              <a:rPr lang="ja-JP" altLang="en-US" sz="1600" i="0" dirty="0">
                <a:solidFill>
                  <a:srgbClr val="454545"/>
                </a:solidFill>
                <a:effectLst/>
                <a:latin typeface="Poppins" panose="020B0502040204020203" pitchFamily="2" charset="0"/>
              </a:rPr>
              <a:t>●</a:t>
            </a:r>
            <a:r>
              <a:rPr lang="en-US" altLang="ja-JP" sz="1600" i="0" dirty="0">
                <a:solidFill>
                  <a:srgbClr val="454545"/>
                </a:solidFill>
                <a:effectLst/>
                <a:latin typeface="Poppins" panose="020B0502040204020203" pitchFamily="2" charset="0"/>
              </a:rPr>
              <a:t>Rewrite-Retrieve-Read</a:t>
            </a:r>
            <a:r>
              <a:rPr lang="ja-JP" altLang="en-US" sz="1600" i="0" dirty="0">
                <a:solidFill>
                  <a:srgbClr val="454545"/>
                </a:solidFill>
                <a:effectLst/>
                <a:latin typeface="Poppins" panose="020B0502040204020203" pitchFamily="2" charset="0"/>
              </a:rPr>
              <a:t>（</a:t>
            </a:r>
            <a:r>
              <a:rPr lang="en-US" altLang="ja-JP" sz="1600" i="0" dirty="0">
                <a:solidFill>
                  <a:srgbClr val="454545"/>
                </a:solidFill>
                <a:effectLst/>
                <a:latin typeface="Poppins" panose="020B0502040204020203" pitchFamily="2" charset="0"/>
              </a:rPr>
              <a:t>RRR</a:t>
            </a:r>
            <a:r>
              <a:rPr lang="ja-JP" altLang="en-US" sz="1600" i="0" dirty="0">
                <a:solidFill>
                  <a:srgbClr val="454545"/>
                </a:solidFill>
                <a:effectLst/>
                <a:latin typeface="Poppins" panose="020B0502040204020203" pitchFamily="2" charset="0"/>
              </a:rPr>
              <a:t>）</a:t>
            </a:r>
            <a:endParaRPr lang="en-US" altLang="ja-JP" sz="1600" i="0" dirty="0">
              <a:solidFill>
                <a:srgbClr val="454545"/>
              </a:solidFill>
              <a:effectLst/>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・ユーザの質問をそのままベクトル変換してドキュメントを取得するのではなく、</a:t>
            </a:r>
            <a:r>
              <a:rPr lang="en-US" altLang="ja-JP" sz="1600" dirty="0">
                <a:solidFill>
                  <a:srgbClr val="454545"/>
                </a:solidFill>
                <a:latin typeface="Poppins" panose="020B0502040204020203" pitchFamily="2" charset="0"/>
              </a:rPr>
              <a:t>LLM</a:t>
            </a:r>
            <a:r>
              <a:rPr lang="ja-JP" altLang="en-US" sz="1600" dirty="0">
                <a:solidFill>
                  <a:srgbClr val="454545"/>
                </a:solidFill>
                <a:latin typeface="Poppins" panose="020B0502040204020203" pitchFamily="2" charset="0"/>
              </a:rPr>
              <a:t>を用いてより検索に適したクエリに書き換えて</a:t>
            </a:r>
            <a:r>
              <a:rPr lang="en-US" altLang="ja-JP" sz="1600" dirty="0">
                <a:solidFill>
                  <a:srgbClr val="454545"/>
                </a:solidFill>
                <a:latin typeface="Poppins" panose="020B0502040204020203" pitchFamily="2" charset="0"/>
              </a:rPr>
              <a:t>RAG</a:t>
            </a:r>
            <a:r>
              <a:rPr lang="ja-JP" altLang="en-US" sz="1600" dirty="0">
                <a:solidFill>
                  <a:srgbClr val="454545"/>
                </a:solidFill>
                <a:latin typeface="Poppins" panose="020B0502040204020203" pitchFamily="2" charset="0"/>
              </a:rPr>
              <a:t>を行う手法</a:t>
            </a:r>
            <a:endParaRPr lang="en-US" altLang="ja-JP" sz="1600" dirty="0">
              <a:solidFill>
                <a:srgbClr val="454545"/>
              </a:solidFill>
              <a:latin typeface="Poppins" panose="020B0502040204020203" pitchFamily="2" charset="0"/>
            </a:endParaRPr>
          </a:p>
          <a:p>
            <a:pPr marL="0" indent="0">
              <a:buNone/>
            </a:pPr>
            <a:r>
              <a:rPr lang="ja-JP" altLang="en-US" sz="1600" i="0" dirty="0">
                <a:solidFill>
                  <a:srgbClr val="454545"/>
                </a:solidFill>
                <a:effectLst/>
                <a:latin typeface="Poppins" panose="020B0502040204020203" pitchFamily="2" charset="0"/>
              </a:rPr>
              <a:t>・</a:t>
            </a:r>
            <a:r>
              <a:rPr lang="en-US" altLang="ja-JP" sz="1600" i="0" dirty="0" err="1">
                <a:solidFill>
                  <a:srgbClr val="454545"/>
                </a:solidFill>
                <a:effectLst/>
                <a:latin typeface="Poppins" panose="020B0502040204020203" pitchFamily="2" charset="0"/>
              </a:rPr>
              <a:t>LangChain</a:t>
            </a:r>
            <a:r>
              <a:rPr lang="ja-JP" altLang="en-US" sz="1600" i="0" dirty="0">
                <a:solidFill>
                  <a:srgbClr val="454545"/>
                </a:solidFill>
                <a:effectLst/>
                <a:latin typeface="Poppins" panose="020B0502040204020203" pitchFamily="2" charset="0"/>
              </a:rPr>
              <a:t>における実装参考：</a:t>
            </a:r>
            <a:endParaRPr lang="en-US" altLang="ja-JP" sz="1600" i="0" dirty="0">
              <a:solidFill>
                <a:srgbClr val="454545"/>
              </a:solidFill>
              <a:effectLst/>
              <a:latin typeface="Poppins" panose="020B0502040204020203" pitchFamily="2" charset="0"/>
            </a:endParaRPr>
          </a:p>
          <a:p>
            <a:pPr marL="0" indent="0">
              <a:buNone/>
            </a:pPr>
            <a:r>
              <a:rPr lang="en-US" altLang="ja-JP" sz="1600" dirty="0">
                <a:solidFill>
                  <a:srgbClr val="454545"/>
                </a:solidFill>
                <a:latin typeface="Poppins" panose="020B0502040204020203" pitchFamily="2" charset="0"/>
                <a:hlinkClick r:id="rId4"/>
              </a:rPr>
              <a:t>https://python.langchain.com/v0.1/docs/templates/rewrite-retrieve-read/</a:t>
            </a:r>
            <a:endParaRPr lang="en-US" altLang="ja-JP" sz="1600" i="0" dirty="0">
              <a:solidFill>
                <a:srgbClr val="454545"/>
              </a:solidFill>
              <a:effectLst/>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a:t>
            </a:r>
            <a:r>
              <a:rPr lang="en-US" altLang="ja-JP" sz="1600" dirty="0">
                <a:solidFill>
                  <a:srgbClr val="454545"/>
                </a:solidFill>
                <a:latin typeface="Poppins" panose="020B0502040204020203" pitchFamily="2" charset="0"/>
              </a:rPr>
              <a:t>Cohere</a:t>
            </a:r>
            <a:r>
              <a:rPr lang="ja-JP" altLang="en-US" sz="1600" dirty="0">
                <a:solidFill>
                  <a:srgbClr val="454545"/>
                </a:solidFill>
                <a:latin typeface="Poppins" panose="020B0502040204020203" pitchFamily="2" charset="0"/>
              </a:rPr>
              <a:t>社の</a:t>
            </a:r>
            <a:r>
              <a:rPr lang="en-US" altLang="ja-JP" sz="1600" dirty="0">
                <a:solidFill>
                  <a:srgbClr val="454545"/>
                </a:solidFill>
                <a:latin typeface="Poppins" panose="020B0502040204020203" pitchFamily="2" charset="0"/>
              </a:rPr>
              <a:t>Command R</a:t>
            </a:r>
            <a:r>
              <a:rPr lang="ja-JP" altLang="en-US" sz="1600" dirty="0">
                <a:solidFill>
                  <a:srgbClr val="454545"/>
                </a:solidFill>
                <a:latin typeface="Poppins" panose="020B0502040204020203" pitchFamily="2" charset="0"/>
              </a:rPr>
              <a:t>はモデル自体にクエリ書き換え機能が用意されている）</a:t>
            </a:r>
            <a:endParaRPr lang="en-US" altLang="ja-JP" sz="1600" i="0" dirty="0">
              <a:solidFill>
                <a:srgbClr val="454545"/>
              </a:solidFill>
              <a:effectLst/>
              <a:latin typeface="Poppins" panose="020B0502040204020203" pitchFamily="2" charset="0"/>
            </a:endParaRPr>
          </a:p>
          <a:p>
            <a:pPr marL="0" indent="0">
              <a:buNone/>
            </a:pPr>
            <a:endParaRPr lang="en-US" altLang="ja-JP" sz="1600" i="0" dirty="0">
              <a:solidFill>
                <a:srgbClr val="333333"/>
              </a:solidFill>
              <a:effectLst/>
              <a:latin typeface="Hiragino Kaku Gothic ProN"/>
            </a:endParaRPr>
          </a:p>
        </p:txBody>
      </p:sp>
      <p:pic>
        <p:nvPicPr>
          <p:cNvPr id="5" name="図 4">
            <a:extLst>
              <a:ext uri="{FF2B5EF4-FFF2-40B4-BE49-F238E27FC236}">
                <a16:creationId xmlns:a16="http://schemas.microsoft.com/office/drawing/2014/main" id="{1E699E29-1380-D909-2DB7-2880CFA4E80B}"/>
              </a:ext>
            </a:extLst>
          </p:cNvPr>
          <p:cNvPicPr>
            <a:picLocks noChangeAspect="1"/>
          </p:cNvPicPr>
          <p:nvPr/>
        </p:nvPicPr>
        <p:blipFill>
          <a:blip r:embed="rId5"/>
          <a:stretch>
            <a:fillRect/>
          </a:stretch>
        </p:blipFill>
        <p:spPr>
          <a:xfrm>
            <a:off x="6993403" y="535584"/>
            <a:ext cx="4801270" cy="1857634"/>
          </a:xfrm>
          <a:prstGeom prst="rect">
            <a:avLst/>
          </a:prstGeom>
          <a:ln>
            <a:solidFill>
              <a:schemeClr val="accent1"/>
            </a:solidFill>
          </a:ln>
        </p:spPr>
      </p:pic>
      <p:pic>
        <p:nvPicPr>
          <p:cNvPr id="6" name="図 5">
            <a:extLst>
              <a:ext uri="{FF2B5EF4-FFF2-40B4-BE49-F238E27FC236}">
                <a16:creationId xmlns:a16="http://schemas.microsoft.com/office/drawing/2014/main" id="{91E332D5-ABDD-73A0-FFA0-B594D3ACCD82}"/>
              </a:ext>
            </a:extLst>
          </p:cNvPr>
          <p:cNvPicPr>
            <a:picLocks noChangeAspect="1"/>
          </p:cNvPicPr>
          <p:nvPr/>
        </p:nvPicPr>
        <p:blipFill>
          <a:blip r:embed="rId6"/>
          <a:stretch>
            <a:fillRect/>
          </a:stretch>
        </p:blipFill>
        <p:spPr>
          <a:xfrm>
            <a:off x="6993403" y="3065274"/>
            <a:ext cx="4830248" cy="1533620"/>
          </a:xfrm>
          <a:prstGeom prst="rect">
            <a:avLst/>
          </a:prstGeom>
          <a:ln>
            <a:solidFill>
              <a:schemeClr val="accent1"/>
            </a:solidFill>
          </a:ln>
        </p:spPr>
      </p:pic>
    </p:spTree>
    <p:extLst>
      <p:ext uri="{BB962C8B-B14F-4D97-AF65-F5344CB8AC3E}">
        <p14:creationId xmlns:p14="http://schemas.microsoft.com/office/powerpoint/2010/main" val="36683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E8A94-F358-5875-B10D-98775DFDFA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C2D660-AEFE-0DC5-4117-4668703C074D}"/>
              </a:ext>
            </a:extLst>
          </p:cNvPr>
          <p:cNvSpPr>
            <a:spLocks noGrp="1"/>
          </p:cNvSpPr>
          <p:nvPr>
            <p:ph type="title"/>
          </p:nvPr>
        </p:nvSpPr>
        <p:spPr>
          <a:xfrm>
            <a:off x="838200" y="0"/>
            <a:ext cx="10515600" cy="467833"/>
          </a:xfrm>
        </p:spPr>
        <p:txBody>
          <a:bodyPr>
            <a:noAutofit/>
          </a:bodyPr>
          <a:lstStyle/>
          <a:p>
            <a:r>
              <a:rPr kumimoji="1" lang="en-US" altLang="ja-JP" sz="2000" dirty="0"/>
              <a:t>RAG</a:t>
            </a:r>
            <a:r>
              <a:rPr kumimoji="1" lang="ja-JP" altLang="en-US" sz="2000" dirty="0"/>
              <a:t>の回答品質を上げるための工夫（３）</a:t>
            </a:r>
          </a:p>
        </p:txBody>
      </p:sp>
      <p:sp>
        <p:nvSpPr>
          <p:cNvPr id="4" name="コンテンツ プレースホルダー 3">
            <a:extLst>
              <a:ext uri="{FF2B5EF4-FFF2-40B4-BE49-F238E27FC236}">
                <a16:creationId xmlns:a16="http://schemas.microsoft.com/office/drawing/2014/main" id="{2DF4DFB8-CA3D-9D27-0D05-5509721BF4DD}"/>
              </a:ext>
            </a:extLst>
          </p:cNvPr>
          <p:cNvSpPr>
            <a:spLocks noGrp="1"/>
          </p:cNvSpPr>
          <p:nvPr>
            <p:ph idx="1"/>
          </p:nvPr>
        </p:nvSpPr>
        <p:spPr>
          <a:xfrm>
            <a:off x="195622" y="535585"/>
            <a:ext cx="5698673" cy="5839816"/>
          </a:xfrm>
        </p:spPr>
        <p:txBody>
          <a:bodyPr>
            <a:normAutofit/>
          </a:bodyPr>
          <a:lstStyle/>
          <a:p>
            <a:pPr marL="0" indent="0">
              <a:buNone/>
            </a:pPr>
            <a:r>
              <a:rPr lang="ja-JP" altLang="en-US" sz="1600" i="0" dirty="0">
                <a:solidFill>
                  <a:srgbClr val="454545"/>
                </a:solidFill>
                <a:effectLst/>
                <a:latin typeface="Poppins" panose="020B0502040204020203" pitchFamily="2" charset="0"/>
              </a:rPr>
              <a:t>● </a:t>
            </a:r>
            <a:r>
              <a:rPr lang="en-US" altLang="ja-JP" sz="1600" dirty="0" err="1">
                <a:solidFill>
                  <a:srgbClr val="454545"/>
                </a:solidFill>
                <a:latin typeface="Poppins" panose="020B0502040204020203" pitchFamily="2" charset="0"/>
              </a:rPr>
              <a:t>HyDE</a:t>
            </a:r>
            <a:r>
              <a:rPr lang="ja-JP" altLang="en-US" sz="1600" dirty="0">
                <a:solidFill>
                  <a:srgbClr val="454545"/>
                </a:solidFill>
                <a:latin typeface="Poppins" panose="020B0502040204020203" pitchFamily="2" charset="0"/>
              </a:rPr>
              <a:t>（</a:t>
            </a:r>
            <a:r>
              <a:rPr lang="en-US" altLang="ja-JP" sz="1600" dirty="0">
                <a:solidFill>
                  <a:srgbClr val="454545"/>
                </a:solidFill>
                <a:latin typeface="Poppins" panose="020B0502040204020203" pitchFamily="2" charset="0"/>
              </a:rPr>
              <a:t>Hypothetical Document Embeddings</a:t>
            </a:r>
            <a:r>
              <a:rPr lang="ja-JP" altLang="en-US" sz="1600" dirty="0">
                <a:solidFill>
                  <a:srgbClr val="454545"/>
                </a:solidFill>
                <a:latin typeface="Poppins" panose="020B0502040204020203" pitchFamily="2" charset="0"/>
              </a:rPr>
              <a:t>）</a:t>
            </a:r>
            <a:endParaRPr lang="en-US" altLang="ja-JP" sz="1600" dirty="0">
              <a:solidFill>
                <a:srgbClr val="454545"/>
              </a:solidFill>
              <a:latin typeface="Poppins" panose="020B0502040204020203" pitchFamily="2" charset="0"/>
            </a:endParaRPr>
          </a:p>
          <a:p>
            <a:pPr marL="0" indent="0">
              <a:buNone/>
            </a:pPr>
            <a:r>
              <a:rPr lang="ja-JP" altLang="en-US" sz="1600" i="0" dirty="0">
                <a:solidFill>
                  <a:srgbClr val="454545"/>
                </a:solidFill>
                <a:effectLst/>
                <a:latin typeface="Poppins" panose="020B0502040204020203" pitchFamily="2" charset="0"/>
              </a:rPr>
              <a:t>・</a:t>
            </a:r>
            <a:r>
              <a:rPr lang="ja-JP" altLang="en-US" sz="1600" dirty="0">
                <a:solidFill>
                  <a:srgbClr val="454545"/>
                </a:solidFill>
                <a:latin typeface="Poppins" panose="020B0502040204020203" pitchFamily="2" charset="0"/>
              </a:rPr>
              <a:t>ユーザの質問をそのままベクトル変換してドキュメントを取得するのではなく、仮の回答をいったん</a:t>
            </a:r>
            <a:r>
              <a:rPr lang="en-US" altLang="ja-JP" sz="1600" dirty="0">
                <a:solidFill>
                  <a:srgbClr val="454545"/>
                </a:solidFill>
                <a:latin typeface="Poppins" panose="020B0502040204020203" pitchFamily="2" charset="0"/>
              </a:rPr>
              <a:t>LLM</a:t>
            </a:r>
            <a:r>
              <a:rPr lang="ja-JP" altLang="en-US" sz="1600" dirty="0">
                <a:solidFill>
                  <a:srgbClr val="454545"/>
                </a:solidFill>
                <a:latin typeface="Poppins" panose="020B0502040204020203" pitchFamily="2" charset="0"/>
              </a:rPr>
              <a:t>に出力させてから、それを用いて検索する手法</a:t>
            </a:r>
            <a:endParaRPr lang="en-US" altLang="ja-JP" sz="1600" dirty="0">
              <a:solidFill>
                <a:srgbClr val="454545"/>
              </a:solidFill>
              <a:latin typeface="Poppins" panose="020B0502040204020203" pitchFamily="2" charset="0"/>
            </a:endParaRPr>
          </a:p>
          <a:p>
            <a:pPr marL="0" indent="0">
              <a:buNone/>
            </a:pPr>
            <a:endParaRPr lang="en-US" altLang="ja-JP" sz="1600" i="0" dirty="0">
              <a:solidFill>
                <a:srgbClr val="454545"/>
              </a:solidFill>
              <a:effectLst/>
              <a:latin typeface="Poppins" panose="020B0502040204020203" pitchFamily="2" charset="0"/>
            </a:endParaRPr>
          </a:p>
          <a:p>
            <a:pPr marL="0" indent="0">
              <a:buNone/>
            </a:pPr>
            <a:r>
              <a:rPr lang="ja-JP" altLang="en-US" sz="1600" i="0" dirty="0">
                <a:solidFill>
                  <a:srgbClr val="454545"/>
                </a:solidFill>
                <a:effectLst/>
                <a:latin typeface="Poppins" panose="020B0502040204020203" pitchFamily="2" charset="0"/>
              </a:rPr>
              <a:t>・</a:t>
            </a:r>
            <a:r>
              <a:rPr lang="en-US" altLang="ja-JP" sz="1600" i="0" dirty="0" err="1">
                <a:solidFill>
                  <a:srgbClr val="454545"/>
                </a:solidFill>
                <a:effectLst/>
                <a:latin typeface="Poppins" panose="020B0502040204020203" pitchFamily="2" charset="0"/>
              </a:rPr>
              <a:t>LangChain</a:t>
            </a:r>
            <a:r>
              <a:rPr lang="ja-JP" altLang="en-US" sz="1600" i="0" dirty="0">
                <a:solidFill>
                  <a:srgbClr val="454545"/>
                </a:solidFill>
                <a:effectLst/>
                <a:latin typeface="Poppins" panose="020B0502040204020203" pitchFamily="2" charset="0"/>
              </a:rPr>
              <a:t>における実装参考：</a:t>
            </a:r>
            <a:endParaRPr lang="en-US" altLang="ja-JP" sz="1600" i="0" dirty="0">
              <a:solidFill>
                <a:srgbClr val="454545"/>
              </a:solidFill>
              <a:effectLst/>
              <a:latin typeface="Poppins" panose="020B0502040204020203" pitchFamily="2" charset="0"/>
            </a:endParaRPr>
          </a:p>
          <a:p>
            <a:pPr marL="0" indent="0">
              <a:buNone/>
            </a:pPr>
            <a:r>
              <a:rPr lang="en-US" altLang="ja-JP" sz="1600" i="0" dirty="0">
                <a:solidFill>
                  <a:srgbClr val="454545"/>
                </a:solidFill>
                <a:effectLst/>
                <a:latin typeface="Poppins" panose="020B0502040204020203" pitchFamily="2" charset="0"/>
                <a:hlinkClick r:id="rId3"/>
              </a:rPr>
              <a:t>https://python.langchain.com/v0.1/docs/templates/hyde/</a:t>
            </a:r>
            <a:endParaRPr lang="en-US" altLang="ja-JP" sz="1600" i="0" dirty="0">
              <a:solidFill>
                <a:srgbClr val="454545"/>
              </a:solidFill>
              <a:effectLst/>
              <a:latin typeface="Poppins" panose="020B0502040204020203" pitchFamily="2" charset="0"/>
            </a:endParaRPr>
          </a:p>
          <a:p>
            <a:pPr marL="0" indent="0">
              <a:buNone/>
            </a:pPr>
            <a:endParaRPr lang="en-US" altLang="ja-JP" sz="1600" dirty="0">
              <a:solidFill>
                <a:srgbClr val="454545"/>
              </a:solidFill>
              <a:latin typeface="Poppins" panose="020B0502040204020203" pitchFamily="2" charset="0"/>
            </a:endParaRPr>
          </a:p>
        </p:txBody>
      </p:sp>
      <p:pic>
        <p:nvPicPr>
          <p:cNvPr id="7" name="図 6">
            <a:extLst>
              <a:ext uri="{FF2B5EF4-FFF2-40B4-BE49-F238E27FC236}">
                <a16:creationId xmlns:a16="http://schemas.microsoft.com/office/drawing/2014/main" id="{C2D1066D-A8F1-9B14-6267-8491357DB60C}"/>
              </a:ext>
            </a:extLst>
          </p:cNvPr>
          <p:cNvPicPr>
            <a:picLocks noChangeAspect="1"/>
          </p:cNvPicPr>
          <p:nvPr/>
        </p:nvPicPr>
        <p:blipFill>
          <a:blip r:embed="rId4"/>
          <a:stretch>
            <a:fillRect/>
          </a:stretch>
        </p:blipFill>
        <p:spPr>
          <a:xfrm>
            <a:off x="6096000" y="535585"/>
            <a:ext cx="5900378" cy="1790182"/>
          </a:xfrm>
          <a:prstGeom prst="rect">
            <a:avLst/>
          </a:prstGeom>
          <a:ln>
            <a:solidFill>
              <a:schemeClr val="accent1"/>
            </a:solidFill>
          </a:ln>
        </p:spPr>
      </p:pic>
    </p:spTree>
    <p:extLst>
      <p:ext uri="{BB962C8B-B14F-4D97-AF65-F5344CB8AC3E}">
        <p14:creationId xmlns:p14="http://schemas.microsoft.com/office/powerpoint/2010/main" val="69224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94053-B828-69D1-373E-89AFC45B447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5A31F7-4E30-CBF5-E872-3031094DD854}"/>
              </a:ext>
            </a:extLst>
          </p:cNvPr>
          <p:cNvSpPr>
            <a:spLocks noGrp="1"/>
          </p:cNvSpPr>
          <p:nvPr>
            <p:ph type="title"/>
          </p:nvPr>
        </p:nvSpPr>
        <p:spPr>
          <a:xfrm>
            <a:off x="838200" y="0"/>
            <a:ext cx="10515600" cy="467833"/>
          </a:xfrm>
        </p:spPr>
        <p:txBody>
          <a:bodyPr>
            <a:noAutofit/>
          </a:bodyPr>
          <a:lstStyle/>
          <a:p>
            <a:r>
              <a:rPr lang="ja-JP" altLang="en-US" sz="2000" dirty="0"/>
              <a:t>評価ツール</a:t>
            </a:r>
            <a:endParaRPr kumimoji="1" lang="ja-JP" altLang="en-US" sz="2000" dirty="0"/>
          </a:p>
        </p:txBody>
      </p:sp>
      <p:sp>
        <p:nvSpPr>
          <p:cNvPr id="4" name="コンテンツ プレースホルダー 3">
            <a:extLst>
              <a:ext uri="{FF2B5EF4-FFF2-40B4-BE49-F238E27FC236}">
                <a16:creationId xmlns:a16="http://schemas.microsoft.com/office/drawing/2014/main" id="{23E0865F-301E-8807-5220-080993D0C77F}"/>
              </a:ext>
            </a:extLst>
          </p:cNvPr>
          <p:cNvSpPr>
            <a:spLocks noGrp="1"/>
          </p:cNvSpPr>
          <p:nvPr>
            <p:ph idx="1"/>
          </p:nvPr>
        </p:nvSpPr>
        <p:spPr>
          <a:xfrm>
            <a:off x="168728" y="424678"/>
            <a:ext cx="5698673" cy="5839816"/>
          </a:xfrm>
        </p:spPr>
        <p:txBody>
          <a:bodyPr>
            <a:normAutofit/>
          </a:bodyPr>
          <a:lstStyle/>
          <a:p>
            <a:pPr marL="0" indent="0">
              <a:buNone/>
            </a:pPr>
            <a:r>
              <a:rPr lang="ja-JP" altLang="en-US" sz="1600" i="0" dirty="0">
                <a:solidFill>
                  <a:srgbClr val="454545"/>
                </a:solidFill>
                <a:effectLst/>
                <a:latin typeface="Poppins" panose="020B0502040204020203" pitchFamily="2" charset="0"/>
              </a:rPr>
              <a:t>● </a:t>
            </a:r>
            <a:r>
              <a:rPr lang="en-US" altLang="ja-JP" sz="1600" i="0" dirty="0">
                <a:solidFill>
                  <a:srgbClr val="454545"/>
                </a:solidFill>
                <a:effectLst/>
                <a:latin typeface="Poppins" panose="020B0502040204020203" pitchFamily="2" charset="0"/>
              </a:rPr>
              <a:t>Ragas</a:t>
            </a:r>
            <a:endParaRPr lang="en-US" altLang="ja-JP" sz="1600" dirty="0">
              <a:solidFill>
                <a:srgbClr val="454545"/>
              </a:solidFill>
              <a:latin typeface="Poppins" panose="020B0502040204020203" pitchFamily="2" charset="0"/>
            </a:endParaRPr>
          </a:p>
        </p:txBody>
      </p:sp>
      <p:pic>
        <p:nvPicPr>
          <p:cNvPr id="10" name="図 9">
            <a:extLst>
              <a:ext uri="{FF2B5EF4-FFF2-40B4-BE49-F238E27FC236}">
                <a16:creationId xmlns:a16="http://schemas.microsoft.com/office/drawing/2014/main" id="{6A9F345E-3E5C-B7C4-A888-794CD99311CA}"/>
              </a:ext>
            </a:extLst>
          </p:cNvPr>
          <p:cNvPicPr>
            <a:picLocks noChangeAspect="1"/>
          </p:cNvPicPr>
          <p:nvPr/>
        </p:nvPicPr>
        <p:blipFill>
          <a:blip r:embed="rId3"/>
          <a:stretch>
            <a:fillRect/>
          </a:stretch>
        </p:blipFill>
        <p:spPr>
          <a:xfrm>
            <a:off x="-2272714" y="711728"/>
            <a:ext cx="5290778" cy="6146272"/>
          </a:xfrm>
          <a:prstGeom prst="rect">
            <a:avLst/>
          </a:prstGeom>
          <a:ln>
            <a:solidFill>
              <a:schemeClr val="accent1"/>
            </a:solidFill>
          </a:ln>
        </p:spPr>
      </p:pic>
      <p:pic>
        <p:nvPicPr>
          <p:cNvPr id="13" name="図 12">
            <a:extLst>
              <a:ext uri="{FF2B5EF4-FFF2-40B4-BE49-F238E27FC236}">
                <a16:creationId xmlns:a16="http://schemas.microsoft.com/office/drawing/2014/main" id="{64068158-1BEF-FAF2-E8C5-A227ABC9C2AF}"/>
              </a:ext>
            </a:extLst>
          </p:cNvPr>
          <p:cNvPicPr>
            <a:picLocks noChangeAspect="1"/>
          </p:cNvPicPr>
          <p:nvPr/>
        </p:nvPicPr>
        <p:blipFill>
          <a:blip r:embed="rId4"/>
          <a:stretch>
            <a:fillRect/>
          </a:stretch>
        </p:blipFill>
        <p:spPr>
          <a:xfrm>
            <a:off x="3139224" y="1266045"/>
            <a:ext cx="6125430" cy="5591955"/>
          </a:xfrm>
          <a:prstGeom prst="rect">
            <a:avLst/>
          </a:prstGeom>
          <a:ln>
            <a:solidFill>
              <a:schemeClr val="accent1"/>
            </a:solidFill>
          </a:ln>
        </p:spPr>
      </p:pic>
      <p:pic>
        <p:nvPicPr>
          <p:cNvPr id="15" name="図 14">
            <a:extLst>
              <a:ext uri="{FF2B5EF4-FFF2-40B4-BE49-F238E27FC236}">
                <a16:creationId xmlns:a16="http://schemas.microsoft.com/office/drawing/2014/main" id="{CAF925C1-FD2D-23E5-6FF7-67DF4BBD2628}"/>
              </a:ext>
            </a:extLst>
          </p:cNvPr>
          <p:cNvPicPr>
            <a:picLocks noChangeAspect="1"/>
          </p:cNvPicPr>
          <p:nvPr/>
        </p:nvPicPr>
        <p:blipFill>
          <a:blip r:embed="rId5"/>
          <a:stretch>
            <a:fillRect/>
          </a:stretch>
        </p:blipFill>
        <p:spPr>
          <a:xfrm>
            <a:off x="9385814" y="1018360"/>
            <a:ext cx="6125430" cy="5839640"/>
          </a:xfrm>
          <a:prstGeom prst="rect">
            <a:avLst/>
          </a:prstGeom>
          <a:ln>
            <a:solidFill>
              <a:schemeClr val="accent1"/>
            </a:solidFill>
          </a:ln>
        </p:spPr>
      </p:pic>
      <p:sp>
        <p:nvSpPr>
          <p:cNvPr id="16" name="テキスト ボックス 15">
            <a:extLst>
              <a:ext uri="{FF2B5EF4-FFF2-40B4-BE49-F238E27FC236}">
                <a16:creationId xmlns:a16="http://schemas.microsoft.com/office/drawing/2014/main" id="{0A38201E-B64C-4DE1-3275-94B338F75DB6}"/>
              </a:ext>
            </a:extLst>
          </p:cNvPr>
          <p:cNvSpPr txBox="1"/>
          <p:nvPr/>
        </p:nvSpPr>
        <p:spPr>
          <a:xfrm>
            <a:off x="3275463" y="210874"/>
            <a:ext cx="6973384" cy="923330"/>
          </a:xfrm>
          <a:prstGeom prst="rect">
            <a:avLst/>
          </a:prstGeom>
          <a:noFill/>
        </p:spPr>
        <p:txBody>
          <a:bodyPr wrap="none" rtlCol="0">
            <a:spAutoFit/>
          </a:bodyPr>
          <a:lstStyle/>
          <a:p>
            <a:r>
              <a:rPr kumimoji="1" lang="ja-JP" altLang="en-US" dirty="0"/>
              <a:t>・</a:t>
            </a:r>
            <a:r>
              <a:rPr kumimoji="1" lang="en-US" altLang="ja-JP" dirty="0" err="1"/>
              <a:t>OpenAI×LangChain</a:t>
            </a:r>
            <a:r>
              <a:rPr kumimoji="1" lang="ja-JP" altLang="en-US" dirty="0"/>
              <a:t>で検証用コードを例示している</a:t>
            </a:r>
            <a:r>
              <a:rPr kumimoji="1" lang="en-US" altLang="ja-JP" dirty="0"/>
              <a:t>Web</a:t>
            </a:r>
            <a:r>
              <a:rPr kumimoji="1" lang="ja-JP" altLang="en-US" dirty="0"/>
              <a:t>ページ</a:t>
            </a:r>
            <a:br>
              <a:rPr kumimoji="1" lang="en-US" altLang="ja-JP" dirty="0"/>
            </a:br>
            <a:r>
              <a:rPr kumimoji="1" lang="en-US" altLang="ja-JP" dirty="0">
                <a:hlinkClick r:id="rId6"/>
              </a:rPr>
              <a:t>https://qiita.com/s3kzk/items/44b8780c656b4f747403</a:t>
            </a:r>
            <a:endParaRPr kumimoji="1" lang="en-US" altLang="ja-JP" dirty="0"/>
          </a:p>
          <a:p>
            <a:endParaRPr kumimoji="1" lang="ja-JP" altLang="en-US" dirty="0"/>
          </a:p>
        </p:txBody>
      </p:sp>
    </p:spTree>
    <p:extLst>
      <p:ext uri="{BB962C8B-B14F-4D97-AF65-F5344CB8AC3E}">
        <p14:creationId xmlns:p14="http://schemas.microsoft.com/office/powerpoint/2010/main" val="287659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A527E-8702-A4C6-6A57-6885C8E7FFA6}"/>
              </a:ext>
            </a:extLst>
          </p:cNvPr>
          <p:cNvSpPr>
            <a:spLocks noGrp="1"/>
          </p:cNvSpPr>
          <p:nvPr>
            <p:ph type="title"/>
          </p:nvPr>
        </p:nvSpPr>
        <p:spPr>
          <a:xfrm>
            <a:off x="838200" y="0"/>
            <a:ext cx="10515600" cy="467833"/>
          </a:xfrm>
        </p:spPr>
        <p:txBody>
          <a:bodyPr>
            <a:normAutofit fontScale="90000"/>
          </a:bodyPr>
          <a:lstStyle/>
          <a:p>
            <a:r>
              <a:rPr kumimoji="1" lang="ja-JP" altLang="en-US" sz="2800" dirty="0"/>
              <a:t>目次</a:t>
            </a:r>
          </a:p>
        </p:txBody>
      </p:sp>
      <p:sp>
        <p:nvSpPr>
          <p:cNvPr id="4" name="コンテンツ プレースホルダー 3">
            <a:extLst>
              <a:ext uri="{FF2B5EF4-FFF2-40B4-BE49-F238E27FC236}">
                <a16:creationId xmlns:a16="http://schemas.microsoft.com/office/drawing/2014/main" id="{CFEECD69-16AB-64DC-33CE-A798FA246430}"/>
              </a:ext>
            </a:extLst>
          </p:cNvPr>
          <p:cNvSpPr>
            <a:spLocks noGrp="1"/>
          </p:cNvSpPr>
          <p:nvPr>
            <p:ph idx="1"/>
          </p:nvPr>
        </p:nvSpPr>
        <p:spPr>
          <a:xfrm>
            <a:off x="838200" y="621976"/>
            <a:ext cx="10515600" cy="4351338"/>
          </a:xfrm>
        </p:spPr>
        <p:txBody>
          <a:bodyPr/>
          <a:lstStyle/>
          <a:p>
            <a:r>
              <a:rPr lang="ja-JP" altLang="en-US" dirty="0"/>
              <a:t>プロンプトエンジニアリング</a:t>
            </a:r>
            <a:endParaRPr lang="en-US" altLang="ja-JP" dirty="0"/>
          </a:p>
          <a:p>
            <a:r>
              <a:rPr lang="en-US" altLang="ja-JP" dirty="0"/>
              <a:t>RAG</a:t>
            </a:r>
          </a:p>
        </p:txBody>
      </p:sp>
    </p:spTree>
    <p:extLst>
      <p:ext uri="{BB962C8B-B14F-4D97-AF65-F5344CB8AC3E}">
        <p14:creationId xmlns:p14="http://schemas.microsoft.com/office/powerpoint/2010/main" val="210852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A7578-5574-A714-E8FC-6C22ACAF8C2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EBBCEE6-CA1F-3659-4A60-50B5D3607342}"/>
              </a:ext>
            </a:extLst>
          </p:cNvPr>
          <p:cNvSpPr>
            <a:spLocks noGrp="1"/>
          </p:cNvSpPr>
          <p:nvPr>
            <p:ph type="title"/>
          </p:nvPr>
        </p:nvSpPr>
        <p:spPr>
          <a:xfrm>
            <a:off x="838200" y="0"/>
            <a:ext cx="10515600" cy="467833"/>
          </a:xfrm>
        </p:spPr>
        <p:txBody>
          <a:bodyPr>
            <a:normAutofit fontScale="90000"/>
          </a:bodyPr>
          <a:lstStyle/>
          <a:p>
            <a:r>
              <a:rPr kumimoji="1" lang="ja-JP" altLang="en-US" sz="2800" dirty="0"/>
              <a:t>目次</a:t>
            </a:r>
          </a:p>
        </p:txBody>
      </p:sp>
      <p:sp>
        <p:nvSpPr>
          <p:cNvPr id="4" name="コンテンツ プレースホルダー 3">
            <a:extLst>
              <a:ext uri="{FF2B5EF4-FFF2-40B4-BE49-F238E27FC236}">
                <a16:creationId xmlns:a16="http://schemas.microsoft.com/office/drawing/2014/main" id="{F8E33ED1-8FEC-ED03-0F18-934EB6F43C48}"/>
              </a:ext>
            </a:extLst>
          </p:cNvPr>
          <p:cNvSpPr>
            <a:spLocks noGrp="1"/>
          </p:cNvSpPr>
          <p:nvPr>
            <p:ph idx="1"/>
          </p:nvPr>
        </p:nvSpPr>
        <p:spPr>
          <a:xfrm>
            <a:off x="838200" y="621976"/>
            <a:ext cx="10515600" cy="4351338"/>
          </a:xfrm>
        </p:spPr>
        <p:txBody>
          <a:bodyPr/>
          <a:lstStyle/>
          <a:p>
            <a:r>
              <a:rPr lang="ja-JP" altLang="en-US" dirty="0">
                <a:solidFill>
                  <a:srgbClr val="FF0000"/>
                </a:solidFill>
              </a:rPr>
              <a:t>プロンプトエンジニアリング</a:t>
            </a:r>
            <a:endParaRPr lang="en-US" altLang="ja-JP" dirty="0">
              <a:solidFill>
                <a:srgbClr val="FF0000"/>
              </a:solidFill>
            </a:endParaRPr>
          </a:p>
          <a:p>
            <a:r>
              <a:rPr lang="en-US" altLang="ja-JP" dirty="0"/>
              <a:t>RAG</a:t>
            </a:r>
            <a:endParaRPr lang="ja-JP" altLang="en-US" dirty="0"/>
          </a:p>
        </p:txBody>
      </p:sp>
    </p:spTree>
    <p:extLst>
      <p:ext uri="{BB962C8B-B14F-4D97-AF65-F5344CB8AC3E}">
        <p14:creationId xmlns:p14="http://schemas.microsoft.com/office/powerpoint/2010/main" val="177857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B9A3-877D-298A-2B45-227483FC6A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0FCAE99-9C99-6593-55A7-C86EAA2CCDCE}"/>
              </a:ext>
            </a:extLst>
          </p:cNvPr>
          <p:cNvSpPr>
            <a:spLocks noGrp="1"/>
          </p:cNvSpPr>
          <p:nvPr>
            <p:ph type="title"/>
          </p:nvPr>
        </p:nvSpPr>
        <p:spPr>
          <a:xfrm>
            <a:off x="838200" y="0"/>
            <a:ext cx="10515600" cy="467833"/>
          </a:xfrm>
        </p:spPr>
        <p:txBody>
          <a:bodyPr>
            <a:noAutofit/>
          </a:bodyPr>
          <a:lstStyle/>
          <a:p>
            <a:r>
              <a:rPr kumimoji="1" lang="ja-JP" altLang="en-US" sz="2000" dirty="0"/>
              <a:t>回答精度を向上させるためのプロンプト方針</a:t>
            </a:r>
          </a:p>
        </p:txBody>
      </p:sp>
      <p:sp>
        <p:nvSpPr>
          <p:cNvPr id="4" name="コンテンツ プレースホルダー 3">
            <a:extLst>
              <a:ext uri="{FF2B5EF4-FFF2-40B4-BE49-F238E27FC236}">
                <a16:creationId xmlns:a16="http://schemas.microsoft.com/office/drawing/2014/main" id="{5E83D0E9-69B8-CA9C-D471-4CDF7A39758E}"/>
              </a:ext>
            </a:extLst>
          </p:cNvPr>
          <p:cNvSpPr>
            <a:spLocks noGrp="1"/>
          </p:cNvSpPr>
          <p:nvPr>
            <p:ph idx="1"/>
          </p:nvPr>
        </p:nvSpPr>
        <p:spPr>
          <a:xfrm>
            <a:off x="397327" y="535584"/>
            <a:ext cx="5940720" cy="4027452"/>
          </a:xfrm>
        </p:spPr>
        <p:txBody>
          <a:bodyPr>
            <a:normAutofit/>
          </a:bodyPr>
          <a:lstStyle/>
          <a:p>
            <a:r>
              <a:rPr lang="en-US" altLang="ja-JP" sz="1600" b="0" i="0" dirty="0">
                <a:solidFill>
                  <a:srgbClr val="454545"/>
                </a:solidFill>
                <a:effectLst/>
                <a:latin typeface="Poppins" panose="020B0502040204020203" pitchFamily="2" charset="0"/>
              </a:rPr>
              <a:t> Principled Instructions Are All You Need for Questioning</a:t>
            </a:r>
            <a:r>
              <a:rPr lang="ja-JP" altLang="en-US" sz="1600" dirty="0">
                <a:solidFill>
                  <a:srgbClr val="454545"/>
                </a:solidFill>
                <a:latin typeface="Poppins" panose="020B0502040204020203" pitchFamily="2" charset="0"/>
              </a:rPr>
              <a:t> </a:t>
            </a:r>
            <a:r>
              <a:rPr lang="en-US" altLang="ja-JP" sz="1600" b="0" i="0" dirty="0">
                <a:solidFill>
                  <a:srgbClr val="454545"/>
                </a:solidFill>
                <a:effectLst/>
                <a:latin typeface="Poppins" panose="00000500000000000000" pitchFamily="2" charset="0"/>
              </a:rPr>
              <a:t>LLaMA-1/2, GPT-3.5/4</a:t>
            </a:r>
            <a:r>
              <a:rPr lang="ja-JP" altLang="en-US" sz="1600" b="0" i="0" dirty="0">
                <a:solidFill>
                  <a:srgbClr val="454545"/>
                </a:solidFill>
                <a:effectLst/>
                <a:latin typeface="Poppins" panose="00000500000000000000" pitchFamily="2" charset="0"/>
              </a:rPr>
              <a:t>　（</a:t>
            </a:r>
            <a:r>
              <a:rPr lang="en-US" altLang="ja-JP" sz="1600" dirty="0">
                <a:solidFill>
                  <a:srgbClr val="454545"/>
                </a:solidFill>
                <a:latin typeface="Poppins" panose="00000500000000000000" pitchFamily="2" charset="0"/>
              </a:rPr>
              <a:t>2024/1</a:t>
            </a:r>
            <a:r>
              <a:rPr lang="ja-JP" altLang="en-US" sz="1600" b="0" i="0" dirty="0">
                <a:solidFill>
                  <a:srgbClr val="454545"/>
                </a:solidFill>
                <a:effectLst/>
                <a:latin typeface="Poppins" panose="00000500000000000000" pitchFamily="2" charset="0"/>
              </a:rPr>
              <a:t>）</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 </a:t>
            </a:r>
            <a:r>
              <a:rPr lang="ja-JP" altLang="en-US" sz="1600" b="0" i="0" dirty="0">
                <a:solidFill>
                  <a:srgbClr val="454545"/>
                </a:solidFill>
                <a:effectLst/>
                <a:latin typeface="Poppins" panose="00000500000000000000" pitchFamily="2" charset="0"/>
              </a:rPr>
              <a:t>（</a:t>
            </a:r>
            <a:r>
              <a:rPr lang="en-US" altLang="ja-JP" sz="1600" b="0" i="0" u="sng" dirty="0">
                <a:solidFill>
                  <a:srgbClr val="1487BD"/>
                </a:solidFill>
                <a:effectLst/>
                <a:latin typeface="Poppins" panose="00000500000000000000" pitchFamily="2" charset="0"/>
                <a:hlinkClick r:id="rId3"/>
              </a:rPr>
              <a:t>https://arxiv.org/abs/2312.16171</a:t>
            </a:r>
            <a:r>
              <a:rPr lang="ja-JP" altLang="en-US" sz="1600" b="0" i="0" dirty="0">
                <a:solidFill>
                  <a:srgbClr val="454545"/>
                </a:solidFill>
                <a:effectLst/>
                <a:latin typeface="Poppins" panose="00000500000000000000" pitchFamily="2" charset="0"/>
              </a:rPr>
              <a:t>）</a:t>
            </a:r>
            <a:endParaRPr lang="en-US" altLang="ja-JP" sz="1600" b="0" i="0" dirty="0">
              <a:solidFill>
                <a:srgbClr val="454545"/>
              </a:solidFill>
              <a:effectLst/>
              <a:latin typeface="Poppins" panose="00000500000000000000" pitchFamily="2" charset="0"/>
            </a:endParaRPr>
          </a:p>
          <a:p>
            <a:endParaRPr lang="en-US" altLang="ja-JP"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より良いプロンプトを作るための</a:t>
            </a:r>
            <a:r>
              <a:rPr lang="en-US" altLang="ja-JP" sz="1600" b="0" i="0" dirty="0">
                <a:solidFill>
                  <a:srgbClr val="454545"/>
                </a:solidFill>
                <a:effectLst/>
                <a:latin typeface="Poppins" panose="00000500000000000000" pitchFamily="2" charset="0"/>
              </a:rPr>
              <a:t>26</a:t>
            </a:r>
            <a:r>
              <a:rPr lang="ja-JP" altLang="en-US" sz="1600" b="0" i="0" dirty="0">
                <a:solidFill>
                  <a:srgbClr val="454545"/>
                </a:solidFill>
                <a:effectLst/>
                <a:latin typeface="Poppins" panose="00000500000000000000" pitchFamily="2" charset="0"/>
              </a:rPr>
              <a:t>の方針について</a:t>
            </a:r>
            <a:endParaRPr lang="en-US" altLang="ja-JP" sz="1600" b="0" i="0" dirty="0">
              <a:solidFill>
                <a:srgbClr val="454545"/>
              </a:solidFill>
              <a:effectLst/>
              <a:latin typeface="Poppins" panose="00000500000000000000" pitchFamily="2" charset="0"/>
            </a:endParaRPr>
          </a:p>
          <a:p>
            <a:endParaRPr lang="en-US" altLang="ja-JP" sz="1600" dirty="0">
              <a:solidFill>
                <a:srgbClr val="454545"/>
              </a:solidFill>
              <a:latin typeface="Poppins" panose="00000500000000000000" pitchFamily="2" charset="0"/>
            </a:endParaRPr>
          </a:p>
          <a:p>
            <a:r>
              <a:rPr lang="en-US" altLang="ja-JP" sz="1600" b="0" i="0" dirty="0">
                <a:solidFill>
                  <a:srgbClr val="454545"/>
                </a:solidFill>
                <a:effectLst/>
                <a:latin typeface="Poppins" panose="020B0502040204020203" pitchFamily="2" charset="0"/>
              </a:rPr>
              <a:t> 26</a:t>
            </a:r>
            <a:r>
              <a:rPr lang="ja-JP" altLang="en-US" sz="1600" b="0" i="0" dirty="0">
                <a:solidFill>
                  <a:srgbClr val="454545"/>
                </a:solidFill>
                <a:effectLst/>
                <a:latin typeface="Poppins" panose="020B0502040204020203" pitchFamily="2" charset="0"/>
              </a:rPr>
              <a:t>の方針の中身はこちらから（</a:t>
            </a:r>
            <a:r>
              <a:rPr lang="ja-JP" altLang="en-US" sz="1600" dirty="0">
                <a:solidFill>
                  <a:srgbClr val="454545"/>
                </a:solidFill>
                <a:latin typeface="Poppins" panose="00000500000000000000" pitchFamily="2" charset="0"/>
              </a:rPr>
              <a:t>日本語に意訳してくれている</a:t>
            </a:r>
            <a:r>
              <a:rPr lang="en-US" altLang="ja-JP" sz="1600" dirty="0">
                <a:solidFill>
                  <a:srgbClr val="454545"/>
                </a:solidFill>
                <a:latin typeface="Poppins" panose="00000500000000000000" pitchFamily="2" charset="0"/>
              </a:rPr>
              <a:t>Web</a:t>
            </a:r>
            <a:r>
              <a:rPr lang="ja-JP" altLang="en-US" sz="1600" dirty="0">
                <a:solidFill>
                  <a:srgbClr val="454545"/>
                </a:solidFill>
                <a:latin typeface="Poppins" panose="00000500000000000000" pitchFamily="2" charset="0"/>
              </a:rPr>
              <a:t>ページがあったのでノートにコピペしました</a:t>
            </a:r>
            <a:r>
              <a:rPr lang="ja-JP" altLang="en-US" sz="1600" b="0" i="0" dirty="0">
                <a:solidFill>
                  <a:srgbClr val="454545"/>
                </a:solidFill>
                <a:effectLst/>
                <a:latin typeface="Poppins" panose="020B0502040204020203" pitchFamily="2" charset="0"/>
              </a:rPr>
              <a:t>）</a:t>
            </a:r>
            <a:br>
              <a:rPr lang="en-US" altLang="ja-JP" sz="1600" b="0" i="0" dirty="0">
                <a:solidFill>
                  <a:srgbClr val="454545"/>
                </a:solidFill>
                <a:effectLst/>
                <a:latin typeface="Poppins" panose="020B0502040204020203" pitchFamily="2" charset="0"/>
              </a:rPr>
            </a:br>
            <a:r>
              <a:rPr lang="en-US" altLang="ja-JP" sz="1600" b="0" i="0" dirty="0">
                <a:solidFill>
                  <a:srgbClr val="454545"/>
                </a:solidFill>
                <a:effectLst/>
                <a:latin typeface="Poppins" panose="020B0502040204020203" pitchFamily="2" charset="0"/>
                <a:hlinkClick r:id="rId4"/>
              </a:rPr>
              <a:t>https://github.com/VILA-Lab/ATLAS/tree/main/data</a:t>
            </a:r>
            <a:endParaRPr lang="en-US" altLang="ja-JP" sz="1600" b="0" i="0" dirty="0">
              <a:solidFill>
                <a:srgbClr val="454545"/>
              </a:solidFill>
              <a:effectLst/>
              <a:latin typeface="Poppins" panose="020B0502040204020203" pitchFamily="2" charset="0"/>
            </a:endParaRPr>
          </a:p>
          <a:p>
            <a:pPr marL="0" indent="0">
              <a:buNone/>
            </a:pPr>
            <a:endParaRPr lang="en-US" altLang="ja-JP" sz="1600" dirty="0">
              <a:solidFill>
                <a:srgbClr val="454545"/>
              </a:solidFill>
              <a:latin typeface="Poppins" panose="00000500000000000000" pitchFamily="2" charset="0"/>
            </a:endParaRPr>
          </a:p>
          <a:p>
            <a:r>
              <a:rPr lang="ja-JP" altLang="en-US" sz="1600" dirty="0">
                <a:solidFill>
                  <a:srgbClr val="454545"/>
                </a:solidFill>
                <a:latin typeface="Poppins" panose="00000500000000000000" pitchFamily="2" charset="0"/>
              </a:rPr>
              <a:t>各方針について、</a:t>
            </a:r>
            <a:r>
              <a:rPr lang="ja-JP" altLang="en-US" sz="1600" b="0" i="0" dirty="0">
                <a:solidFill>
                  <a:srgbClr val="454545"/>
                </a:solidFill>
                <a:effectLst/>
                <a:latin typeface="Poppins" panose="00000500000000000000" pitchFamily="2" charset="0"/>
              </a:rPr>
              <a:t>質の向上</a:t>
            </a:r>
            <a:r>
              <a:rPr lang="en-US" altLang="ja-JP" sz="1600" b="0" i="0" dirty="0">
                <a:solidFill>
                  <a:srgbClr val="454545"/>
                </a:solidFill>
                <a:effectLst/>
                <a:latin typeface="Poppins" panose="00000500000000000000" pitchFamily="2" charset="0"/>
              </a:rPr>
              <a:t>(Boosting)</a:t>
            </a:r>
            <a:r>
              <a:rPr lang="ja-JP" altLang="en-US" sz="1600" b="0" i="0" dirty="0">
                <a:solidFill>
                  <a:srgbClr val="454545"/>
                </a:solidFill>
                <a:effectLst/>
                <a:latin typeface="Poppins" panose="00000500000000000000" pitchFamily="2" charset="0"/>
              </a:rPr>
              <a:t>と、内容の正しさの向上</a:t>
            </a:r>
            <a:r>
              <a:rPr lang="en-US" altLang="ja-JP" sz="1600" b="0" i="0" dirty="0">
                <a:solidFill>
                  <a:srgbClr val="454545"/>
                </a:solidFill>
                <a:effectLst/>
                <a:latin typeface="Poppins" panose="00000500000000000000" pitchFamily="2" charset="0"/>
              </a:rPr>
              <a:t>(Correctness)</a:t>
            </a:r>
            <a:r>
              <a:rPr lang="ja-JP" altLang="en-US" sz="1600" dirty="0">
                <a:solidFill>
                  <a:srgbClr val="454545"/>
                </a:solidFill>
                <a:latin typeface="Poppins" panose="00000500000000000000" pitchFamily="2" charset="0"/>
              </a:rPr>
              <a:t>がどれだけ向上するかを</a:t>
            </a:r>
            <a:r>
              <a:rPr lang="en-US" altLang="ja-JP" sz="1600" dirty="0">
                <a:solidFill>
                  <a:srgbClr val="454545"/>
                </a:solidFill>
                <a:latin typeface="Poppins" panose="00000500000000000000" pitchFamily="2" charset="0"/>
              </a:rPr>
              <a:t>20</a:t>
            </a:r>
            <a:r>
              <a:rPr lang="ja-JP" altLang="en-US" sz="1600" dirty="0">
                <a:solidFill>
                  <a:srgbClr val="454545"/>
                </a:solidFill>
                <a:latin typeface="Poppins" panose="00000500000000000000" pitchFamily="2" charset="0"/>
              </a:rPr>
              <a:t>個の質問を使って評価（マニュアルによる評価とのこと）</a:t>
            </a:r>
            <a:endParaRPr lang="en-US" altLang="ja-JP" sz="1600" dirty="0">
              <a:solidFill>
                <a:srgbClr val="454545"/>
              </a:solidFill>
              <a:latin typeface="Poppins" panose="00000500000000000000" pitchFamily="2" charset="0"/>
            </a:endParaRPr>
          </a:p>
          <a:p>
            <a:endParaRPr lang="en-US" altLang="ja-JP" sz="1600" dirty="0">
              <a:solidFill>
                <a:srgbClr val="454545"/>
              </a:solidFill>
              <a:latin typeface="Poppins" panose="00000500000000000000" pitchFamily="2" charset="0"/>
            </a:endParaRPr>
          </a:p>
          <a:p>
            <a:pPr marL="0" indent="0">
              <a:buNone/>
            </a:pPr>
            <a:endParaRPr lang="en-US" altLang="ja-JP" sz="1600" dirty="0">
              <a:solidFill>
                <a:srgbClr val="454545"/>
              </a:solidFill>
              <a:latin typeface="Poppins" panose="020B0502040204020203" pitchFamily="2" charset="0"/>
            </a:endParaRPr>
          </a:p>
          <a:p>
            <a:endParaRPr lang="en-US" altLang="ja-JP" sz="1600" dirty="0">
              <a:solidFill>
                <a:srgbClr val="454545"/>
              </a:solidFill>
              <a:latin typeface="Poppins" panose="00000500000000000000" pitchFamily="2" charset="0"/>
            </a:endParaRPr>
          </a:p>
          <a:p>
            <a:endParaRPr lang="ja-JP" altLang="en-US" sz="1600" dirty="0"/>
          </a:p>
        </p:txBody>
      </p:sp>
      <p:pic>
        <p:nvPicPr>
          <p:cNvPr id="28" name="図 27">
            <a:extLst>
              <a:ext uri="{FF2B5EF4-FFF2-40B4-BE49-F238E27FC236}">
                <a16:creationId xmlns:a16="http://schemas.microsoft.com/office/drawing/2014/main" id="{511F991A-920F-E1C5-BE5C-B11CB8A1A651}"/>
              </a:ext>
            </a:extLst>
          </p:cNvPr>
          <p:cNvPicPr>
            <a:picLocks noChangeAspect="1"/>
          </p:cNvPicPr>
          <p:nvPr/>
        </p:nvPicPr>
        <p:blipFill>
          <a:blip r:embed="rId5"/>
          <a:stretch>
            <a:fillRect/>
          </a:stretch>
        </p:blipFill>
        <p:spPr>
          <a:xfrm>
            <a:off x="6620435" y="535584"/>
            <a:ext cx="4819331" cy="4501890"/>
          </a:xfrm>
          <a:prstGeom prst="rect">
            <a:avLst/>
          </a:prstGeom>
          <a:ln>
            <a:solidFill>
              <a:schemeClr val="accent1">
                <a:shade val="15000"/>
              </a:schemeClr>
            </a:solidFill>
          </a:ln>
        </p:spPr>
      </p:pic>
      <p:sp>
        <p:nvSpPr>
          <p:cNvPr id="29" name="コンテンツ プレースホルダー 3">
            <a:extLst>
              <a:ext uri="{FF2B5EF4-FFF2-40B4-BE49-F238E27FC236}">
                <a16:creationId xmlns:a16="http://schemas.microsoft.com/office/drawing/2014/main" id="{2B7AEAEB-187C-0D88-2EC1-2E46859F89B7}"/>
              </a:ext>
            </a:extLst>
          </p:cNvPr>
          <p:cNvSpPr txBox="1">
            <a:spLocks/>
          </p:cNvSpPr>
          <p:nvPr/>
        </p:nvSpPr>
        <p:spPr>
          <a:xfrm>
            <a:off x="6620435" y="5307106"/>
            <a:ext cx="4263519" cy="109599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600" dirty="0">
                <a:solidFill>
                  <a:srgbClr val="454545"/>
                </a:solidFill>
                <a:latin typeface="Poppins" panose="020B0502040204020203" pitchFamily="2" charset="0"/>
              </a:rPr>
              <a:t>ヒートマップで方針の有効度を表している</a:t>
            </a:r>
            <a:endParaRPr lang="en-US" altLang="ja-JP" sz="1600" dirty="0">
              <a:solidFill>
                <a:srgbClr val="454545"/>
              </a:solidFill>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縦軸：方針</a:t>
            </a:r>
            <a:endParaRPr lang="en-US" altLang="ja-JP" sz="1600" dirty="0">
              <a:solidFill>
                <a:srgbClr val="454545"/>
              </a:solidFill>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横軸：</a:t>
            </a:r>
            <a:r>
              <a:rPr lang="en-US" altLang="ja-JP" sz="1600" dirty="0">
                <a:solidFill>
                  <a:srgbClr val="454545"/>
                </a:solidFill>
                <a:latin typeface="Poppins" panose="020B0502040204020203" pitchFamily="2" charset="0"/>
              </a:rPr>
              <a:t>AI</a:t>
            </a:r>
            <a:r>
              <a:rPr lang="ja-JP" altLang="en-US" sz="1600" dirty="0">
                <a:solidFill>
                  <a:srgbClr val="454545"/>
                </a:solidFill>
                <a:latin typeface="Poppins" panose="020B0502040204020203" pitchFamily="2" charset="0"/>
              </a:rPr>
              <a:t>モデルの種類</a:t>
            </a:r>
            <a:endParaRPr lang="en-US" altLang="ja-JP" sz="1600" dirty="0">
              <a:solidFill>
                <a:srgbClr val="454545"/>
              </a:solidFill>
              <a:latin typeface="Poppins" panose="020B0502040204020203" pitchFamily="2" charset="0"/>
            </a:endParaRPr>
          </a:p>
          <a:p>
            <a:pPr marL="0" indent="0">
              <a:buNone/>
            </a:pPr>
            <a:r>
              <a:rPr lang="ja-JP" altLang="en-US" sz="1600" dirty="0">
                <a:solidFill>
                  <a:srgbClr val="454545"/>
                </a:solidFill>
                <a:latin typeface="Poppins" panose="020B0502040204020203" pitchFamily="2" charset="0"/>
              </a:rPr>
              <a:t>色の濃さ：濃いほど効果あり</a:t>
            </a:r>
            <a:endParaRPr lang="ja-JP" altLang="en-US" sz="1600" dirty="0"/>
          </a:p>
        </p:txBody>
      </p:sp>
    </p:spTree>
    <p:extLst>
      <p:ext uri="{BB962C8B-B14F-4D97-AF65-F5344CB8AC3E}">
        <p14:creationId xmlns:p14="http://schemas.microsoft.com/office/powerpoint/2010/main" val="16593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2D766-70EE-52FE-FB83-5DB393E937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330B84-7E34-EC6E-1C05-69629F5FC68B}"/>
              </a:ext>
            </a:extLst>
          </p:cNvPr>
          <p:cNvSpPr>
            <a:spLocks noGrp="1"/>
          </p:cNvSpPr>
          <p:nvPr>
            <p:ph type="title"/>
          </p:nvPr>
        </p:nvSpPr>
        <p:spPr>
          <a:xfrm>
            <a:off x="297179" y="0"/>
            <a:ext cx="11391901" cy="467833"/>
          </a:xfrm>
        </p:spPr>
        <p:txBody>
          <a:bodyPr>
            <a:normAutofit fontScale="90000"/>
          </a:bodyPr>
          <a:lstStyle/>
          <a:p>
            <a:r>
              <a:rPr lang="ja-JP" altLang="en-US" sz="2800" b="0" i="0" dirty="0">
                <a:solidFill>
                  <a:srgbClr val="454545"/>
                </a:solidFill>
                <a:effectLst/>
                <a:latin typeface="Poppins" panose="00000500000000000000" pitchFamily="2" charset="0"/>
              </a:rPr>
              <a:t>（補足）質の向上</a:t>
            </a:r>
            <a:r>
              <a:rPr lang="en-US" altLang="ja-JP" sz="2800" b="0" i="0" dirty="0">
                <a:solidFill>
                  <a:srgbClr val="454545"/>
                </a:solidFill>
                <a:effectLst/>
                <a:latin typeface="Poppins" panose="00000500000000000000" pitchFamily="2" charset="0"/>
              </a:rPr>
              <a:t>(Boosting)</a:t>
            </a:r>
            <a:r>
              <a:rPr lang="ja-JP" altLang="en-US" sz="2800" b="0" i="0" dirty="0">
                <a:solidFill>
                  <a:srgbClr val="454545"/>
                </a:solidFill>
                <a:effectLst/>
                <a:latin typeface="Poppins" panose="00000500000000000000" pitchFamily="2" charset="0"/>
              </a:rPr>
              <a:t>、内容の正しさの向上</a:t>
            </a:r>
            <a:r>
              <a:rPr lang="en-US" altLang="ja-JP" sz="2800" b="0" i="0" dirty="0">
                <a:solidFill>
                  <a:srgbClr val="454545"/>
                </a:solidFill>
                <a:effectLst/>
                <a:latin typeface="Poppins" panose="00000500000000000000" pitchFamily="2" charset="0"/>
              </a:rPr>
              <a:t>(Correctness)</a:t>
            </a:r>
            <a:r>
              <a:rPr lang="ja-JP" altLang="en-US" sz="2800" b="0" i="0" dirty="0">
                <a:solidFill>
                  <a:srgbClr val="454545"/>
                </a:solidFill>
                <a:effectLst/>
                <a:latin typeface="Poppins" panose="00000500000000000000" pitchFamily="2" charset="0"/>
              </a:rPr>
              <a:t> </a:t>
            </a:r>
            <a:endParaRPr kumimoji="1" lang="ja-JP" altLang="en-US" sz="2800" dirty="0"/>
          </a:p>
        </p:txBody>
      </p:sp>
      <p:sp>
        <p:nvSpPr>
          <p:cNvPr id="4" name="コンテンツ プレースホルダー 3">
            <a:extLst>
              <a:ext uri="{FF2B5EF4-FFF2-40B4-BE49-F238E27FC236}">
                <a16:creationId xmlns:a16="http://schemas.microsoft.com/office/drawing/2014/main" id="{79BA5488-9734-9D40-D5F8-9891167B6773}"/>
              </a:ext>
            </a:extLst>
          </p:cNvPr>
          <p:cNvSpPr>
            <a:spLocks noGrp="1"/>
          </p:cNvSpPr>
          <p:nvPr>
            <p:ph idx="1"/>
          </p:nvPr>
        </p:nvSpPr>
        <p:spPr>
          <a:xfrm>
            <a:off x="397327" y="535584"/>
            <a:ext cx="11391901" cy="1941398"/>
          </a:xfrm>
        </p:spPr>
        <p:txBody>
          <a:bodyPr>
            <a:normAutofit/>
          </a:bodyPr>
          <a:lstStyle/>
          <a:p>
            <a:endParaRPr lang="en-US" altLang="ja-JP" sz="1600" dirty="0">
              <a:solidFill>
                <a:srgbClr val="454545"/>
              </a:solidFill>
              <a:latin typeface="Poppins" panose="00000500000000000000" pitchFamily="2" charset="0"/>
            </a:endParaRPr>
          </a:p>
          <a:p>
            <a:endParaRPr lang="en-US" altLang="ja-JP" sz="1600" dirty="0">
              <a:solidFill>
                <a:srgbClr val="454545"/>
              </a:solidFill>
              <a:latin typeface="Poppins" panose="00000500000000000000" pitchFamily="2" charset="0"/>
            </a:endParaRPr>
          </a:p>
          <a:p>
            <a:endParaRPr lang="ja-JP" altLang="en-US" sz="1600" dirty="0"/>
          </a:p>
        </p:txBody>
      </p:sp>
      <p:pic>
        <p:nvPicPr>
          <p:cNvPr id="26" name="図 25">
            <a:extLst>
              <a:ext uri="{FF2B5EF4-FFF2-40B4-BE49-F238E27FC236}">
                <a16:creationId xmlns:a16="http://schemas.microsoft.com/office/drawing/2014/main" id="{0CB08049-8D2A-24AD-FB79-20CE31A7EDCD}"/>
              </a:ext>
            </a:extLst>
          </p:cNvPr>
          <p:cNvPicPr>
            <a:picLocks noChangeAspect="1"/>
          </p:cNvPicPr>
          <p:nvPr/>
        </p:nvPicPr>
        <p:blipFill>
          <a:blip r:embed="rId3"/>
          <a:stretch>
            <a:fillRect/>
          </a:stretch>
        </p:blipFill>
        <p:spPr>
          <a:xfrm>
            <a:off x="6093277" y="734785"/>
            <a:ext cx="7230484" cy="5925377"/>
          </a:xfrm>
          <a:prstGeom prst="rect">
            <a:avLst/>
          </a:prstGeom>
          <a:ln>
            <a:solidFill>
              <a:schemeClr val="accent1">
                <a:shade val="15000"/>
              </a:schemeClr>
            </a:solidFill>
          </a:ln>
        </p:spPr>
      </p:pic>
      <p:pic>
        <p:nvPicPr>
          <p:cNvPr id="6" name="図 5">
            <a:extLst>
              <a:ext uri="{FF2B5EF4-FFF2-40B4-BE49-F238E27FC236}">
                <a16:creationId xmlns:a16="http://schemas.microsoft.com/office/drawing/2014/main" id="{42129534-9C51-7CE8-228E-91BAB27279C1}"/>
              </a:ext>
            </a:extLst>
          </p:cNvPr>
          <p:cNvPicPr>
            <a:picLocks noChangeAspect="1"/>
          </p:cNvPicPr>
          <p:nvPr/>
        </p:nvPicPr>
        <p:blipFill>
          <a:blip r:embed="rId4"/>
          <a:stretch>
            <a:fillRect/>
          </a:stretch>
        </p:blipFill>
        <p:spPr>
          <a:xfrm>
            <a:off x="-1166318" y="1727756"/>
            <a:ext cx="7257545" cy="4932406"/>
          </a:xfrm>
          <a:prstGeom prst="rect">
            <a:avLst/>
          </a:prstGeom>
          <a:ln>
            <a:solidFill>
              <a:schemeClr val="accent1">
                <a:shade val="15000"/>
              </a:schemeClr>
            </a:solidFill>
          </a:ln>
        </p:spPr>
      </p:pic>
    </p:spTree>
    <p:extLst>
      <p:ext uri="{BB962C8B-B14F-4D97-AF65-F5344CB8AC3E}">
        <p14:creationId xmlns:p14="http://schemas.microsoft.com/office/powerpoint/2010/main" val="476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ACD4-B438-7D68-E87D-0489C90B7E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1691B96-03AA-C244-8424-CE553B1E35FA}"/>
              </a:ext>
            </a:extLst>
          </p:cNvPr>
          <p:cNvSpPr>
            <a:spLocks noGrp="1"/>
          </p:cNvSpPr>
          <p:nvPr>
            <p:ph type="title"/>
          </p:nvPr>
        </p:nvSpPr>
        <p:spPr>
          <a:xfrm>
            <a:off x="838200" y="0"/>
            <a:ext cx="10515600" cy="467833"/>
          </a:xfrm>
        </p:spPr>
        <p:txBody>
          <a:bodyPr>
            <a:normAutofit fontScale="90000"/>
          </a:bodyPr>
          <a:lstStyle/>
          <a:p>
            <a:r>
              <a:rPr lang="ja-JP" altLang="en-US" sz="2800" b="0" i="0" dirty="0">
                <a:solidFill>
                  <a:srgbClr val="454545"/>
                </a:solidFill>
                <a:effectLst/>
                <a:latin typeface="Poppins" panose="00000500000000000000" pitchFamily="2" charset="0"/>
              </a:rPr>
              <a:t>質の向上</a:t>
            </a:r>
            <a:r>
              <a:rPr lang="en-US" altLang="ja-JP" sz="2800" b="0" i="0" dirty="0">
                <a:solidFill>
                  <a:srgbClr val="454545"/>
                </a:solidFill>
                <a:effectLst/>
                <a:latin typeface="Poppins" panose="00000500000000000000" pitchFamily="2" charset="0"/>
              </a:rPr>
              <a:t>(Boosting)</a:t>
            </a:r>
            <a:r>
              <a:rPr lang="ja-JP" altLang="en-US" sz="2800" b="0" i="0" dirty="0">
                <a:solidFill>
                  <a:srgbClr val="454545"/>
                </a:solidFill>
                <a:effectLst/>
                <a:latin typeface="Poppins" panose="00000500000000000000" pitchFamily="2" charset="0"/>
              </a:rPr>
              <a:t>に特に大きく寄与した方針</a:t>
            </a:r>
            <a:endParaRPr kumimoji="1" lang="ja-JP" altLang="en-US" sz="2800" dirty="0"/>
          </a:p>
        </p:txBody>
      </p:sp>
      <p:sp>
        <p:nvSpPr>
          <p:cNvPr id="4" name="コンテンツ プレースホルダー 3">
            <a:extLst>
              <a:ext uri="{FF2B5EF4-FFF2-40B4-BE49-F238E27FC236}">
                <a16:creationId xmlns:a16="http://schemas.microsoft.com/office/drawing/2014/main" id="{3CBE73F0-FF4D-C3DB-B129-FC3DB19D84A3}"/>
              </a:ext>
            </a:extLst>
          </p:cNvPr>
          <p:cNvSpPr>
            <a:spLocks noGrp="1"/>
          </p:cNvSpPr>
          <p:nvPr>
            <p:ph idx="1"/>
          </p:nvPr>
        </p:nvSpPr>
        <p:spPr>
          <a:xfrm>
            <a:off x="397328" y="535584"/>
            <a:ext cx="11361856" cy="6322416"/>
          </a:xfrm>
        </p:spPr>
        <p:txBody>
          <a:bodyPr>
            <a:noAutofit/>
          </a:bodyPr>
          <a:lstStyle/>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a:t>
            </a:r>
            <a:r>
              <a:rPr lang="ja-JP" altLang="en-US" sz="1600" dirty="0">
                <a:solidFill>
                  <a:srgbClr val="454545"/>
                </a:solidFill>
                <a:latin typeface="Poppins" panose="00000500000000000000" pitchFamily="2" charset="0"/>
              </a:rPr>
              <a:t>　</a:t>
            </a:r>
            <a:r>
              <a:rPr lang="ja-JP" altLang="en-US" sz="1600" b="0" i="0" dirty="0">
                <a:solidFill>
                  <a:srgbClr val="454545"/>
                </a:solidFill>
                <a:effectLst/>
                <a:latin typeface="Poppins" panose="00000500000000000000" pitchFamily="2" charset="0"/>
              </a:rPr>
              <a:t>★特に効果あり</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その領域に精通した人に対して</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のように、</a:t>
            </a:r>
            <a:r>
              <a:rPr lang="ja-JP" altLang="en-US" sz="1600" b="0" i="0" dirty="0">
                <a:solidFill>
                  <a:srgbClr val="FF0000"/>
                </a:solidFill>
                <a:effectLst/>
                <a:latin typeface="Poppins" panose="00000500000000000000" pitchFamily="2" charset="0"/>
              </a:rPr>
              <a:t>アウトプットが誰に対するものなのか</a:t>
            </a:r>
            <a:r>
              <a:rPr lang="ja-JP" altLang="en-US" sz="1600" b="0" i="0" dirty="0">
                <a:solidFill>
                  <a:srgbClr val="454545"/>
                </a:solidFill>
                <a:effectLst/>
                <a:latin typeface="Poppins" panose="00000500000000000000" pitchFamily="2" charset="0"/>
              </a:rPr>
              <a:t>をプロンプトに含めること。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ja-JP" altLang="en-US" sz="1600" b="0" i="0" dirty="0">
                <a:solidFill>
                  <a:srgbClr val="FF0000"/>
                </a:solidFill>
                <a:effectLst/>
                <a:latin typeface="Poppins" panose="00000500000000000000" pitchFamily="2" charset="0"/>
              </a:rPr>
              <a:t>スマートフォンを使ったことのないシニアを対象に</a:t>
            </a:r>
            <a:r>
              <a:rPr lang="ja-JP" altLang="en-US" sz="1600" b="0" i="0" dirty="0">
                <a:solidFill>
                  <a:srgbClr val="454545"/>
                </a:solidFill>
                <a:effectLst/>
                <a:latin typeface="Poppins" panose="00000500000000000000" pitchFamily="2" charset="0"/>
              </a:rPr>
              <a:t>、スマートフォンの仕組みの概要を説明してください。」</a:t>
            </a:r>
          </a:p>
          <a:p>
            <a:endParaRPr lang="en-US" altLang="ja-JP"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4</a:t>
            </a:r>
            <a:r>
              <a:rPr lang="ja-JP" altLang="en-US" sz="1600" b="0" i="0" dirty="0">
                <a:solidFill>
                  <a:srgbClr val="454545"/>
                </a:solidFill>
                <a:effectLst/>
                <a:latin typeface="Poppins" panose="00000500000000000000" pitchFamily="2" charset="0"/>
              </a:rPr>
              <a:t> 　☆効果あり</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～しないでください</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のような否定表現は避けて、</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～してください</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のような肯定的な表現を使うこと</a:t>
            </a:r>
            <a:endParaRPr lang="en-US" altLang="ja-JP" sz="1600" b="0" i="0" dirty="0">
              <a:solidFill>
                <a:srgbClr val="454545"/>
              </a:solidFill>
              <a:effectLst/>
              <a:latin typeface="Poppins" panose="00000500000000000000" pitchFamily="2" charset="0"/>
            </a:endParaRPr>
          </a:p>
          <a:p>
            <a:endParaRPr lang="en-US" altLang="ja-JP"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5</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LLM</a:t>
            </a:r>
            <a:r>
              <a:rPr lang="ja-JP" altLang="en-US" sz="1600" b="0" i="0" dirty="0">
                <a:solidFill>
                  <a:srgbClr val="454545"/>
                </a:solidFill>
                <a:effectLst/>
                <a:latin typeface="Poppins" panose="00000500000000000000" pitchFamily="2" charset="0"/>
              </a:rPr>
              <a:t>からより明確で深い情報を得たいときは、</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～について簡単な言葉で説明して</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私のことを～についての初心者として説明して</a:t>
            </a:r>
            <a:r>
              <a:rPr lang="en-US" altLang="ja-JP" sz="1600" b="0" i="0" dirty="0">
                <a:solidFill>
                  <a:srgbClr val="FF0000"/>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のような表現を使うこと。</a:t>
            </a:r>
            <a:br>
              <a:rPr lang="en-US" altLang="ja-JP" sz="1600" dirty="0">
                <a:solidFill>
                  <a:srgbClr val="454545"/>
                </a:solidFill>
                <a:latin typeface="Poppins" panose="00000500000000000000" pitchFamily="2" charset="0"/>
              </a:rPr>
            </a:br>
            <a:r>
              <a:rPr lang="ja-JP" altLang="en-US" sz="1600" dirty="0">
                <a:solidFill>
                  <a:srgbClr val="454545"/>
                </a:solidFill>
                <a:latin typeface="Poppins" panose="00000500000000000000" pitchFamily="2" charset="0"/>
              </a:rPr>
              <a:t>例：「</a:t>
            </a:r>
            <a:r>
              <a:rPr lang="en-US" altLang="ja-JP" sz="1600" dirty="0">
                <a:solidFill>
                  <a:srgbClr val="FF0000"/>
                </a:solidFill>
                <a:latin typeface="Poppins" panose="00000500000000000000" pitchFamily="2" charset="0"/>
              </a:rPr>
              <a:t>11</a:t>
            </a:r>
            <a:r>
              <a:rPr lang="ja-JP" altLang="en-US" sz="1600" dirty="0">
                <a:solidFill>
                  <a:srgbClr val="FF0000"/>
                </a:solidFill>
                <a:latin typeface="Poppins" panose="00000500000000000000" pitchFamily="2" charset="0"/>
              </a:rPr>
              <a:t>歳の私に説明して下さい</a:t>
            </a:r>
            <a:r>
              <a:rPr lang="ja-JP" altLang="en-US" sz="1600" dirty="0">
                <a:solidFill>
                  <a:srgbClr val="454545"/>
                </a:solidFill>
                <a:latin typeface="Poppins" panose="00000500000000000000" pitchFamily="2" charset="0"/>
              </a:rPr>
              <a:t>： 暗号化の仕組みは？」</a:t>
            </a:r>
            <a:endParaRPr lang="en-US" altLang="ja-JP" sz="1600" b="0" i="0" dirty="0">
              <a:solidFill>
                <a:srgbClr val="454545"/>
              </a:solidFill>
              <a:effectLst/>
              <a:latin typeface="Poppins" panose="00000500000000000000" pitchFamily="2" charset="0"/>
            </a:endParaRPr>
          </a:p>
          <a:p>
            <a:endParaRPr lang="en-US" altLang="ja-JP"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9</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あなたのタスクは～です。</a:t>
            </a:r>
            <a:r>
              <a:rPr lang="en-US" altLang="ja-JP" sz="1600" b="0" i="0" dirty="0">
                <a:solidFill>
                  <a:srgbClr val="FF0000"/>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や</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あなたは～をしなければならない</a:t>
            </a:r>
            <a:r>
              <a:rPr lang="en-US" altLang="ja-JP" sz="1600" b="0" i="0" dirty="0">
                <a:solidFill>
                  <a:srgbClr val="FF0000"/>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という表現を含めること。</a:t>
            </a:r>
            <a:br>
              <a:rPr lang="en-US" altLang="ja-JP" sz="1600" dirty="0">
                <a:solidFill>
                  <a:srgbClr val="454545"/>
                </a:solidFill>
                <a:latin typeface="Poppins" panose="00000500000000000000" pitchFamily="2" charset="0"/>
              </a:rPr>
            </a:br>
            <a:r>
              <a:rPr lang="ja-JP" altLang="en-US" sz="1600" dirty="0">
                <a:solidFill>
                  <a:srgbClr val="454545"/>
                </a:solidFill>
                <a:latin typeface="Poppins" panose="00000500000000000000" pitchFamily="2" charset="0"/>
              </a:rPr>
              <a:t>例：「</a:t>
            </a:r>
            <a:r>
              <a:rPr lang="ja-JP" altLang="en-US" sz="1600" dirty="0">
                <a:solidFill>
                  <a:srgbClr val="FF0000"/>
                </a:solidFill>
                <a:latin typeface="Poppins" panose="00000500000000000000" pitchFamily="2" charset="0"/>
              </a:rPr>
              <a:t>あなたの課題は</a:t>
            </a:r>
            <a:r>
              <a:rPr lang="ja-JP" altLang="en-US" sz="1600" dirty="0">
                <a:solidFill>
                  <a:srgbClr val="454545"/>
                </a:solidFill>
                <a:latin typeface="Poppins" panose="00000500000000000000" pitchFamily="2" charset="0"/>
              </a:rPr>
              <a:t>、友人に水の循環について説明することです。簡単な言葉を</a:t>
            </a:r>
            <a:r>
              <a:rPr lang="ja-JP" altLang="en-US" sz="1600" dirty="0">
                <a:solidFill>
                  <a:srgbClr val="FF0000"/>
                </a:solidFill>
                <a:latin typeface="Poppins" panose="00000500000000000000" pitchFamily="2" charset="0"/>
              </a:rPr>
              <a:t>使わなければなりません</a:t>
            </a:r>
            <a:r>
              <a:rPr lang="ja-JP" altLang="en-US" sz="1600" dirty="0">
                <a:solidFill>
                  <a:srgbClr val="454545"/>
                </a:solidFill>
                <a:latin typeface="Poppins" panose="00000500000000000000" pitchFamily="2" charset="0"/>
              </a:rPr>
              <a:t>。」</a:t>
            </a:r>
            <a:endParaRPr lang="en-US" altLang="ja-JP" sz="1600" b="0" i="0" dirty="0">
              <a:solidFill>
                <a:srgbClr val="454545"/>
              </a:solidFill>
              <a:effectLst/>
              <a:latin typeface="Poppins" panose="00000500000000000000" pitchFamily="2" charset="0"/>
            </a:endParaRPr>
          </a:p>
          <a:p>
            <a:pPr marL="0" indent="0">
              <a:buNone/>
            </a:pPr>
            <a:endParaRPr lang="en-US" altLang="ja-JP"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14</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たとえば、</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～をするために十分な回答を得られるまで私に質問してください</a:t>
            </a:r>
            <a:r>
              <a:rPr lang="en-US" altLang="ja-JP" sz="1600" b="0" i="0" dirty="0">
                <a:solidFill>
                  <a:srgbClr val="FF0000"/>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といった表現をプロンプトに含めることで、モデルに回答に必要になる正確で十分な情報を引き出させる。</a:t>
            </a:r>
            <a:br>
              <a:rPr lang="en-US" altLang="ja-JP" sz="1600" dirty="0">
                <a:solidFill>
                  <a:srgbClr val="454545"/>
                </a:solidFill>
                <a:latin typeface="Poppins" panose="00000500000000000000" pitchFamily="2" charset="0"/>
              </a:rPr>
            </a:br>
            <a:r>
              <a:rPr lang="ja-JP" altLang="en-US" sz="1600" dirty="0">
                <a:solidFill>
                  <a:srgbClr val="454545"/>
                </a:solidFill>
                <a:latin typeface="Poppins" panose="00000500000000000000" pitchFamily="2" charset="0"/>
              </a:rPr>
              <a:t>例：「これからは、あなただけのフィットネス・ルーティンを作るのに</a:t>
            </a:r>
            <a:r>
              <a:rPr lang="ja-JP" altLang="en-US" sz="1600" dirty="0">
                <a:solidFill>
                  <a:srgbClr val="FF0000"/>
                </a:solidFill>
                <a:latin typeface="Poppins" panose="00000500000000000000" pitchFamily="2" charset="0"/>
              </a:rPr>
              <a:t>十分な情報が得られるまで、私に質問してください。</a:t>
            </a:r>
            <a:r>
              <a:rPr lang="ja-JP" altLang="en-US" sz="1600" dirty="0">
                <a:solidFill>
                  <a:srgbClr val="454545"/>
                </a:solidFill>
                <a:latin typeface="Poppins" panose="00000500000000000000" pitchFamily="2" charset="0"/>
              </a:rPr>
              <a:t> 」</a:t>
            </a:r>
            <a:endParaRPr lang="en-US" altLang="ja-JP" sz="1600" dirty="0">
              <a:solidFill>
                <a:srgbClr val="454545"/>
              </a:solidFill>
              <a:latin typeface="Poppins" panose="00000500000000000000" pitchFamily="2" charset="0"/>
            </a:endParaRPr>
          </a:p>
        </p:txBody>
      </p:sp>
      <p:grpSp>
        <p:nvGrpSpPr>
          <p:cNvPr id="19" name="グループ化 18">
            <a:extLst>
              <a:ext uri="{FF2B5EF4-FFF2-40B4-BE49-F238E27FC236}">
                <a16:creationId xmlns:a16="http://schemas.microsoft.com/office/drawing/2014/main" id="{940150AD-C75F-8EB3-D1E7-9FD446977ACC}"/>
              </a:ext>
            </a:extLst>
          </p:cNvPr>
          <p:cNvGrpSpPr/>
          <p:nvPr/>
        </p:nvGrpSpPr>
        <p:grpSpPr>
          <a:xfrm>
            <a:off x="12324523" y="3667613"/>
            <a:ext cx="3415349" cy="3190387"/>
            <a:chOff x="8776651" y="3595894"/>
            <a:chExt cx="3415349" cy="3190387"/>
          </a:xfrm>
        </p:grpSpPr>
        <p:pic>
          <p:nvPicPr>
            <p:cNvPr id="5" name="図 4">
              <a:extLst>
                <a:ext uri="{FF2B5EF4-FFF2-40B4-BE49-F238E27FC236}">
                  <a16:creationId xmlns:a16="http://schemas.microsoft.com/office/drawing/2014/main" id="{14763842-40F2-2484-6439-3ED6A5B00FF7}"/>
                </a:ext>
              </a:extLst>
            </p:cNvPr>
            <p:cNvPicPr>
              <a:picLocks noChangeAspect="1"/>
            </p:cNvPicPr>
            <p:nvPr/>
          </p:nvPicPr>
          <p:blipFill>
            <a:blip r:embed="rId3"/>
            <a:stretch>
              <a:fillRect/>
            </a:stretch>
          </p:blipFill>
          <p:spPr>
            <a:xfrm>
              <a:off x="8776651" y="3595894"/>
              <a:ext cx="3415349" cy="3190387"/>
            </a:xfrm>
            <a:prstGeom prst="rect">
              <a:avLst/>
            </a:prstGeom>
            <a:ln>
              <a:solidFill>
                <a:schemeClr val="accent1">
                  <a:shade val="15000"/>
                </a:schemeClr>
              </a:solidFill>
            </a:ln>
          </p:spPr>
        </p:pic>
        <p:sp>
          <p:nvSpPr>
            <p:cNvPr id="6" name="楕円 5">
              <a:extLst>
                <a:ext uri="{FF2B5EF4-FFF2-40B4-BE49-F238E27FC236}">
                  <a16:creationId xmlns:a16="http://schemas.microsoft.com/office/drawing/2014/main" id="{5A68BB99-12E3-E0A4-09EF-A147539EAAFB}"/>
                </a:ext>
              </a:extLst>
            </p:cNvPr>
            <p:cNvSpPr/>
            <p:nvPr/>
          </p:nvSpPr>
          <p:spPr>
            <a:xfrm>
              <a:off x="8776651" y="38458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D0DBF609-0C69-22A8-D5DB-B1B38E951960}"/>
                </a:ext>
              </a:extLst>
            </p:cNvPr>
            <p:cNvSpPr/>
            <p:nvPr/>
          </p:nvSpPr>
          <p:spPr>
            <a:xfrm>
              <a:off x="8776651" y="39982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EBBE53D-E9FE-6B01-5709-7641D964431E}"/>
                </a:ext>
              </a:extLst>
            </p:cNvPr>
            <p:cNvSpPr/>
            <p:nvPr/>
          </p:nvSpPr>
          <p:spPr>
            <a:xfrm>
              <a:off x="8776651" y="4095824"/>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15A2B87-B9B3-1ABF-5243-1B4191782846}"/>
                </a:ext>
              </a:extLst>
            </p:cNvPr>
            <p:cNvSpPr/>
            <p:nvPr/>
          </p:nvSpPr>
          <p:spPr>
            <a:xfrm>
              <a:off x="8776651" y="4436483"/>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C3ECE25-AFEB-FF4A-4A3B-5569D5C183D1}"/>
                </a:ext>
              </a:extLst>
            </p:cNvPr>
            <p:cNvSpPr/>
            <p:nvPr/>
          </p:nvSpPr>
          <p:spPr>
            <a:xfrm>
              <a:off x="8776651" y="4875753"/>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C316A6BE-27C1-FECA-14C3-D4E11E589853}"/>
                </a:ext>
              </a:extLst>
            </p:cNvPr>
            <p:cNvSpPr/>
            <p:nvPr/>
          </p:nvSpPr>
          <p:spPr>
            <a:xfrm>
              <a:off x="8776651" y="5391747"/>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427E6F3-AE0E-3A29-BE6E-D888362C0388}"/>
                </a:ext>
              </a:extLst>
            </p:cNvPr>
            <p:cNvSpPr/>
            <p:nvPr/>
          </p:nvSpPr>
          <p:spPr>
            <a:xfrm>
              <a:off x="8776651" y="547242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298B2A6B-6938-9AEB-942E-05E6715633D6}"/>
                </a:ext>
              </a:extLst>
            </p:cNvPr>
            <p:cNvSpPr/>
            <p:nvPr/>
          </p:nvSpPr>
          <p:spPr>
            <a:xfrm>
              <a:off x="8776651" y="5732406"/>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548DCC76-BD86-D7AA-EC05-9E2424109CB9}"/>
                </a:ext>
              </a:extLst>
            </p:cNvPr>
            <p:cNvSpPr/>
            <p:nvPr/>
          </p:nvSpPr>
          <p:spPr>
            <a:xfrm>
              <a:off x="8776651" y="58270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C4E64B6-419D-E6E2-529C-96F753F8F0FA}"/>
                </a:ext>
              </a:extLst>
            </p:cNvPr>
            <p:cNvSpPr/>
            <p:nvPr/>
          </p:nvSpPr>
          <p:spPr>
            <a:xfrm>
              <a:off x="8776651" y="5921712"/>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43650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6797D-F366-D60D-D56E-A0D20E2CEFF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2B3001-D615-9D2E-AE6A-025DA5337A39}"/>
              </a:ext>
            </a:extLst>
          </p:cNvPr>
          <p:cNvSpPr>
            <a:spLocks noGrp="1"/>
          </p:cNvSpPr>
          <p:nvPr>
            <p:ph type="title"/>
          </p:nvPr>
        </p:nvSpPr>
        <p:spPr>
          <a:xfrm>
            <a:off x="838200" y="0"/>
            <a:ext cx="10515600" cy="467833"/>
          </a:xfrm>
        </p:spPr>
        <p:txBody>
          <a:bodyPr>
            <a:normAutofit fontScale="90000"/>
          </a:bodyPr>
          <a:lstStyle/>
          <a:p>
            <a:r>
              <a:rPr lang="ja-JP" altLang="en-US" sz="2800" b="0" i="0" dirty="0">
                <a:solidFill>
                  <a:srgbClr val="454545"/>
                </a:solidFill>
                <a:effectLst/>
                <a:latin typeface="Poppins" panose="00000500000000000000" pitchFamily="2" charset="0"/>
              </a:rPr>
              <a:t>質の向上</a:t>
            </a:r>
            <a:r>
              <a:rPr lang="en-US" altLang="ja-JP" sz="2800" b="0" i="0" dirty="0">
                <a:solidFill>
                  <a:srgbClr val="454545"/>
                </a:solidFill>
                <a:effectLst/>
                <a:latin typeface="Poppins" panose="00000500000000000000" pitchFamily="2" charset="0"/>
              </a:rPr>
              <a:t>(Boosting)</a:t>
            </a:r>
            <a:r>
              <a:rPr lang="ja-JP" altLang="en-US" sz="2800" b="0" i="0" dirty="0">
                <a:solidFill>
                  <a:srgbClr val="454545"/>
                </a:solidFill>
                <a:effectLst/>
                <a:latin typeface="Poppins" panose="00000500000000000000" pitchFamily="2" charset="0"/>
              </a:rPr>
              <a:t>に特に大きく寄与した方針</a:t>
            </a:r>
            <a:endParaRPr kumimoji="1" lang="ja-JP" altLang="en-US" sz="2800" dirty="0"/>
          </a:p>
        </p:txBody>
      </p:sp>
      <p:sp>
        <p:nvSpPr>
          <p:cNvPr id="4" name="コンテンツ プレースホルダー 3">
            <a:extLst>
              <a:ext uri="{FF2B5EF4-FFF2-40B4-BE49-F238E27FC236}">
                <a16:creationId xmlns:a16="http://schemas.microsoft.com/office/drawing/2014/main" id="{EB718436-1AB6-F488-9EE8-692F76326077}"/>
              </a:ext>
            </a:extLst>
          </p:cNvPr>
          <p:cNvSpPr>
            <a:spLocks noGrp="1"/>
          </p:cNvSpPr>
          <p:nvPr>
            <p:ph idx="1"/>
          </p:nvPr>
        </p:nvSpPr>
        <p:spPr>
          <a:xfrm>
            <a:off x="397328" y="535584"/>
            <a:ext cx="11361856" cy="6322416"/>
          </a:xfrm>
        </p:spPr>
        <p:txBody>
          <a:bodyPr>
            <a:noAutofit/>
          </a:bodyPr>
          <a:lstStyle/>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20</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プロンプトに対して</a:t>
            </a:r>
            <a:r>
              <a:rPr lang="ja-JP" altLang="en-US" sz="1600" b="0" i="0" dirty="0">
                <a:solidFill>
                  <a:srgbClr val="FF0000"/>
                </a:solidFill>
                <a:effectLst/>
                <a:latin typeface="Poppins" panose="00000500000000000000" pitchFamily="2" charset="0"/>
              </a:rPr>
              <a:t>出力してほしい回答の接頭語でプロンプトを締めくくる</a:t>
            </a:r>
            <a:r>
              <a:rPr lang="ja-JP" altLang="en-US" sz="1600" b="0" i="0" dirty="0">
                <a:solidFill>
                  <a:srgbClr val="454545"/>
                </a:solidFill>
                <a:effectLst/>
                <a:latin typeface="Poppins" panose="00000500000000000000" pitchFamily="2" charset="0"/>
              </a:rPr>
              <a:t>こと。たとえば</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～について説明して下さい。</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というプロンプトの末尾に</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説明</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という言葉を含めて締めくくるなど。</a:t>
            </a:r>
            <a:br>
              <a:rPr lang="en-US" altLang="ja-JP" sz="1600" dirty="0">
                <a:solidFill>
                  <a:srgbClr val="454545"/>
                </a:solidFill>
                <a:latin typeface="Poppins" panose="00000500000000000000" pitchFamily="2" charset="0"/>
              </a:rPr>
            </a:br>
            <a:r>
              <a:rPr lang="ja-JP" altLang="en-US" sz="1600" dirty="0">
                <a:solidFill>
                  <a:srgbClr val="454545"/>
                </a:solidFill>
                <a:latin typeface="Poppins" panose="00000500000000000000" pitchFamily="2" charset="0"/>
              </a:rPr>
              <a:t>例：「ニュートンの運動第一法則の原理を説明しなさい。</a:t>
            </a:r>
            <a:r>
              <a:rPr lang="ja-JP" altLang="en-US" sz="1600" dirty="0">
                <a:solidFill>
                  <a:srgbClr val="FF0000"/>
                </a:solidFill>
                <a:latin typeface="Poppins" panose="00000500000000000000" pitchFamily="2" charset="0"/>
              </a:rPr>
              <a:t>説明しなさい：</a:t>
            </a:r>
            <a:r>
              <a:rPr lang="ja-JP" altLang="en-US" sz="1600" dirty="0">
                <a:solidFill>
                  <a:srgbClr val="454545"/>
                </a:solidFill>
                <a:latin typeface="Poppins" panose="00000500000000000000" pitchFamily="2" charset="0"/>
              </a:rPr>
              <a:t>」</a:t>
            </a:r>
            <a:endParaRPr lang="en-US" altLang="ja-JP" sz="1600" dirty="0">
              <a:solidFill>
                <a:srgbClr val="454545"/>
              </a:solidFill>
              <a:latin typeface="Poppins" panose="00000500000000000000" pitchFamily="2" charset="0"/>
            </a:endParaRP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21</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詳細な内容のテキストを書かせたい場合は以下のようなプロンプトを使用すること。 </a:t>
            </a:r>
            <a:r>
              <a:rPr lang="en-US" altLang="ja-JP" sz="1600" b="0" i="0" dirty="0">
                <a:solidFill>
                  <a:srgbClr val="454545"/>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～についての詳細なテキストを、必要な情報を全て加えることで詳細に書いてください。</a:t>
            </a:r>
            <a:r>
              <a:rPr lang="en-US" altLang="ja-JP" sz="1600" b="0" i="0" dirty="0">
                <a:solidFill>
                  <a:srgbClr val="454545"/>
                </a:solidFill>
                <a:effectLst/>
                <a:latin typeface="Poppins" panose="00000500000000000000" pitchFamily="2" charset="0"/>
              </a:rPr>
              <a:t>“</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例：「スマートフォンの進化について、</a:t>
            </a:r>
            <a:r>
              <a:rPr lang="ja-JP" altLang="en-US" sz="1600" b="0" i="0" dirty="0">
                <a:solidFill>
                  <a:srgbClr val="FF0000"/>
                </a:solidFill>
                <a:effectLst/>
                <a:latin typeface="Poppins" panose="00000500000000000000" pitchFamily="2" charset="0"/>
              </a:rPr>
              <a:t>必要な情報をすべて加えて詳しく書いてください</a:t>
            </a:r>
            <a:r>
              <a:rPr lang="ja-JP" altLang="en-US" sz="1600" b="0" i="0" dirty="0">
                <a:solidFill>
                  <a:srgbClr val="454545"/>
                </a:solidFill>
                <a:effectLst/>
                <a:latin typeface="Poppins" panose="00000500000000000000" pitchFamily="2" charset="0"/>
              </a:rPr>
              <a:t>。」</a:t>
            </a:r>
            <a:endParaRPr lang="en-US" altLang="ja-JP" sz="16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25</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モデルにコンテンツを生成するために</a:t>
            </a:r>
            <a:r>
              <a:rPr lang="ja-JP" altLang="en-US" sz="1600" b="0" i="0" dirty="0">
                <a:solidFill>
                  <a:srgbClr val="FF0000"/>
                </a:solidFill>
                <a:effectLst/>
                <a:latin typeface="Poppins" panose="00000500000000000000" pitchFamily="2" charset="0"/>
              </a:rPr>
              <a:t>守ってほしい要件は、キーワード、規則、ヒント、指示の形式で明確に提示</a:t>
            </a:r>
            <a:r>
              <a:rPr lang="ja-JP" altLang="en-US" sz="1600" b="0" i="0" dirty="0">
                <a:solidFill>
                  <a:srgbClr val="454545"/>
                </a:solidFill>
                <a:effectLst/>
                <a:latin typeface="Poppins" panose="00000500000000000000" pitchFamily="2" charset="0"/>
              </a:rPr>
              <a:t>すること。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ja-JP" altLang="en-US" sz="1600" b="0" i="0" dirty="0">
                <a:solidFill>
                  <a:srgbClr val="FF0000"/>
                </a:solidFill>
                <a:effectLst/>
                <a:latin typeface="Poppins" panose="00000500000000000000" pitchFamily="2" charset="0"/>
              </a:rPr>
              <a:t>必須アイテムとして「日焼け止め」「水着」「ビーチタオル」をキーワード</a:t>
            </a:r>
            <a:r>
              <a:rPr lang="ja-JP" altLang="en-US" sz="1600" b="0" i="0" dirty="0">
                <a:solidFill>
                  <a:srgbClr val="454545"/>
                </a:solidFill>
                <a:effectLst/>
                <a:latin typeface="Poppins" panose="00000500000000000000" pitchFamily="2" charset="0"/>
              </a:rPr>
              <a:t>に、ビーチでの休暇のパッキングリストを作成する。」</a:t>
            </a:r>
            <a:endParaRPr lang="en-US" altLang="ja-JP" sz="16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26</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エッセイや段落などを書かせたい時、</a:t>
            </a:r>
            <a:r>
              <a:rPr lang="ja-JP" altLang="en-US" sz="1600" b="0" i="0" dirty="0">
                <a:solidFill>
                  <a:srgbClr val="FF0000"/>
                </a:solidFill>
                <a:effectLst/>
                <a:latin typeface="Poppins" panose="00000500000000000000" pitchFamily="2" charset="0"/>
              </a:rPr>
              <a:t>参考にしてほしい</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似せてほしい</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例示のテキストを提示</a:t>
            </a:r>
            <a:r>
              <a:rPr lang="ja-JP" altLang="en-US" sz="1600" b="0" i="0" dirty="0">
                <a:solidFill>
                  <a:srgbClr val="454545"/>
                </a:solidFill>
                <a:effectLst/>
                <a:latin typeface="Poppins" panose="00000500000000000000" pitchFamily="2" charset="0"/>
              </a:rPr>
              <a:t>した後、</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提示した文章と同じ言語を用いて～についての～を書いてください。</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のような指示を与えること。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 </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穏やかな波が銀色に輝く砂浜に昔話をささやく。</a:t>
            </a:r>
            <a:r>
              <a:rPr lang="en-US" altLang="ja-JP" sz="1600" b="0" i="0" dirty="0">
                <a:solidFill>
                  <a:srgbClr val="454545"/>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提供されたテキストに基づき</a:t>
            </a:r>
            <a:r>
              <a:rPr lang="ja-JP" altLang="en-US" sz="1600" b="0" i="0" dirty="0">
                <a:solidFill>
                  <a:srgbClr val="454545"/>
                </a:solidFill>
                <a:effectLst/>
                <a:latin typeface="Poppins" panose="00000500000000000000" pitchFamily="2" charset="0"/>
              </a:rPr>
              <a:t>、同じ言葉を使って山と風の相互作用を描きなさい。 」</a:t>
            </a:r>
          </a:p>
        </p:txBody>
      </p:sp>
      <p:grpSp>
        <p:nvGrpSpPr>
          <p:cNvPr id="19" name="グループ化 18">
            <a:extLst>
              <a:ext uri="{FF2B5EF4-FFF2-40B4-BE49-F238E27FC236}">
                <a16:creationId xmlns:a16="http://schemas.microsoft.com/office/drawing/2014/main" id="{DD050A9D-C322-5C4D-7E51-3F1119AAF331}"/>
              </a:ext>
            </a:extLst>
          </p:cNvPr>
          <p:cNvGrpSpPr/>
          <p:nvPr/>
        </p:nvGrpSpPr>
        <p:grpSpPr>
          <a:xfrm>
            <a:off x="12324523" y="3667613"/>
            <a:ext cx="3415349" cy="3190387"/>
            <a:chOff x="8776651" y="3595894"/>
            <a:chExt cx="3415349" cy="3190387"/>
          </a:xfrm>
        </p:grpSpPr>
        <p:pic>
          <p:nvPicPr>
            <p:cNvPr id="5" name="図 4">
              <a:extLst>
                <a:ext uri="{FF2B5EF4-FFF2-40B4-BE49-F238E27FC236}">
                  <a16:creationId xmlns:a16="http://schemas.microsoft.com/office/drawing/2014/main" id="{923332D4-02DD-92EC-166A-AD77C728BA04}"/>
                </a:ext>
              </a:extLst>
            </p:cNvPr>
            <p:cNvPicPr>
              <a:picLocks noChangeAspect="1"/>
            </p:cNvPicPr>
            <p:nvPr/>
          </p:nvPicPr>
          <p:blipFill>
            <a:blip r:embed="rId3"/>
            <a:stretch>
              <a:fillRect/>
            </a:stretch>
          </p:blipFill>
          <p:spPr>
            <a:xfrm>
              <a:off x="8776651" y="3595894"/>
              <a:ext cx="3415349" cy="3190387"/>
            </a:xfrm>
            <a:prstGeom prst="rect">
              <a:avLst/>
            </a:prstGeom>
            <a:ln>
              <a:solidFill>
                <a:schemeClr val="accent1">
                  <a:shade val="15000"/>
                </a:schemeClr>
              </a:solidFill>
            </a:ln>
          </p:spPr>
        </p:pic>
        <p:sp>
          <p:nvSpPr>
            <p:cNvPr id="6" name="楕円 5">
              <a:extLst>
                <a:ext uri="{FF2B5EF4-FFF2-40B4-BE49-F238E27FC236}">
                  <a16:creationId xmlns:a16="http://schemas.microsoft.com/office/drawing/2014/main" id="{5496D673-CE08-EBAF-A683-A81CE10E2D72}"/>
                </a:ext>
              </a:extLst>
            </p:cNvPr>
            <p:cNvSpPr/>
            <p:nvPr/>
          </p:nvSpPr>
          <p:spPr>
            <a:xfrm>
              <a:off x="8776651" y="38458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762914A-C6FE-BC21-1419-D578F9D33BF0}"/>
                </a:ext>
              </a:extLst>
            </p:cNvPr>
            <p:cNvSpPr/>
            <p:nvPr/>
          </p:nvSpPr>
          <p:spPr>
            <a:xfrm>
              <a:off x="8776651" y="39982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D6B82D7-D576-1E36-A5D7-A8451F099938}"/>
                </a:ext>
              </a:extLst>
            </p:cNvPr>
            <p:cNvSpPr/>
            <p:nvPr/>
          </p:nvSpPr>
          <p:spPr>
            <a:xfrm>
              <a:off x="8776651" y="4095824"/>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0C5A326D-2BBF-9711-2B83-F8B00F898409}"/>
                </a:ext>
              </a:extLst>
            </p:cNvPr>
            <p:cNvSpPr/>
            <p:nvPr/>
          </p:nvSpPr>
          <p:spPr>
            <a:xfrm>
              <a:off x="8776651" y="4436483"/>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145DD80-5431-40F3-9E81-8442F25FD7DB}"/>
                </a:ext>
              </a:extLst>
            </p:cNvPr>
            <p:cNvSpPr/>
            <p:nvPr/>
          </p:nvSpPr>
          <p:spPr>
            <a:xfrm>
              <a:off x="8776651" y="4875753"/>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999DB187-5826-3148-2E43-A93B7FFD995F}"/>
                </a:ext>
              </a:extLst>
            </p:cNvPr>
            <p:cNvSpPr/>
            <p:nvPr/>
          </p:nvSpPr>
          <p:spPr>
            <a:xfrm>
              <a:off x="8776651" y="5391747"/>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958A420-5E19-881C-D310-C2EDD387E2B7}"/>
                </a:ext>
              </a:extLst>
            </p:cNvPr>
            <p:cNvSpPr/>
            <p:nvPr/>
          </p:nvSpPr>
          <p:spPr>
            <a:xfrm>
              <a:off x="8776651" y="547242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456A1A68-AD94-8AB4-DE09-F94F495336D6}"/>
                </a:ext>
              </a:extLst>
            </p:cNvPr>
            <p:cNvSpPr/>
            <p:nvPr/>
          </p:nvSpPr>
          <p:spPr>
            <a:xfrm>
              <a:off x="8776651" y="5732406"/>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DD98468F-02D0-6C47-062A-FA752723FDA5}"/>
                </a:ext>
              </a:extLst>
            </p:cNvPr>
            <p:cNvSpPr/>
            <p:nvPr/>
          </p:nvSpPr>
          <p:spPr>
            <a:xfrm>
              <a:off x="8776651" y="5827059"/>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488DDC1-A62B-856D-9D79-ED4966C1C309}"/>
                </a:ext>
              </a:extLst>
            </p:cNvPr>
            <p:cNvSpPr/>
            <p:nvPr/>
          </p:nvSpPr>
          <p:spPr>
            <a:xfrm>
              <a:off x="8776651" y="5921712"/>
              <a:ext cx="71718" cy="80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8228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7A2B-2C5B-8845-B22C-CA699BA4A7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206E8-D9A7-BB48-5C29-CC4E6B46BD65}"/>
              </a:ext>
            </a:extLst>
          </p:cNvPr>
          <p:cNvSpPr>
            <a:spLocks noGrp="1"/>
          </p:cNvSpPr>
          <p:nvPr>
            <p:ph type="title"/>
          </p:nvPr>
        </p:nvSpPr>
        <p:spPr>
          <a:xfrm>
            <a:off x="838200" y="0"/>
            <a:ext cx="10515600" cy="467833"/>
          </a:xfrm>
        </p:spPr>
        <p:txBody>
          <a:bodyPr>
            <a:normAutofit fontScale="90000"/>
          </a:bodyPr>
          <a:lstStyle/>
          <a:p>
            <a:r>
              <a:rPr lang="ja-JP" altLang="en-US" sz="2800" b="0" i="0" dirty="0">
                <a:solidFill>
                  <a:srgbClr val="454545"/>
                </a:solidFill>
                <a:effectLst/>
                <a:latin typeface="Poppins" panose="00000500000000000000" pitchFamily="2" charset="0"/>
              </a:rPr>
              <a:t>内容の正しさの向上</a:t>
            </a:r>
            <a:r>
              <a:rPr lang="en-US" altLang="ja-JP" sz="2800" b="0" i="0" dirty="0">
                <a:solidFill>
                  <a:srgbClr val="454545"/>
                </a:solidFill>
                <a:effectLst/>
                <a:latin typeface="Poppins" panose="00000500000000000000" pitchFamily="2" charset="0"/>
              </a:rPr>
              <a:t>(Correctness)</a:t>
            </a:r>
            <a:r>
              <a:rPr lang="ja-JP" altLang="en-US" sz="2800" b="0" i="0" dirty="0">
                <a:solidFill>
                  <a:srgbClr val="454545"/>
                </a:solidFill>
                <a:effectLst/>
                <a:latin typeface="Poppins" panose="00000500000000000000" pitchFamily="2" charset="0"/>
              </a:rPr>
              <a:t>に特に大きく寄与した方針</a:t>
            </a:r>
            <a:endParaRPr kumimoji="1" lang="ja-JP" altLang="en-US" sz="2800" dirty="0"/>
          </a:p>
        </p:txBody>
      </p:sp>
      <p:sp>
        <p:nvSpPr>
          <p:cNvPr id="4" name="コンテンツ プレースホルダー 3">
            <a:extLst>
              <a:ext uri="{FF2B5EF4-FFF2-40B4-BE49-F238E27FC236}">
                <a16:creationId xmlns:a16="http://schemas.microsoft.com/office/drawing/2014/main" id="{166C69E1-C3CC-574D-F47C-E9E79D8CF49A}"/>
              </a:ext>
            </a:extLst>
          </p:cNvPr>
          <p:cNvSpPr>
            <a:spLocks noGrp="1"/>
          </p:cNvSpPr>
          <p:nvPr>
            <p:ph idx="1"/>
          </p:nvPr>
        </p:nvSpPr>
        <p:spPr>
          <a:xfrm>
            <a:off x="397328" y="535584"/>
            <a:ext cx="11361856" cy="6322416"/>
          </a:xfrm>
        </p:spPr>
        <p:txBody>
          <a:bodyPr>
            <a:noAutofit/>
          </a:bodyPr>
          <a:lstStyle/>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dirty="0">
                <a:solidFill>
                  <a:srgbClr val="454545"/>
                </a:solidFill>
                <a:latin typeface="Poppins" panose="00000500000000000000" pitchFamily="2" charset="0"/>
              </a:rPr>
              <a:t>2</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その領域に精通した人に対して</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のように、</a:t>
            </a:r>
            <a:r>
              <a:rPr lang="ja-JP" altLang="en-US" sz="1600" b="0" i="0" dirty="0">
                <a:solidFill>
                  <a:srgbClr val="FF0000"/>
                </a:solidFill>
                <a:effectLst/>
                <a:latin typeface="Poppins" panose="00000500000000000000" pitchFamily="2" charset="0"/>
              </a:rPr>
              <a:t>アウトプットが誰に対するものなのか</a:t>
            </a:r>
            <a:r>
              <a:rPr lang="ja-JP" altLang="en-US" sz="1600" b="0" i="0" dirty="0">
                <a:solidFill>
                  <a:srgbClr val="454545"/>
                </a:solidFill>
                <a:effectLst/>
                <a:latin typeface="Poppins" panose="00000500000000000000" pitchFamily="2" charset="0"/>
              </a:rPr>
              <a:t>をプロンプトに含めること。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ja-JP" altLang="en-US" sz="1600" b="0" i="0" dirty="0">
                <a:solidFill>
                  <a:srgbClr val="FF0000"/>
                </a:solidFill>
                <a:effectLst/>
                <a:latin typeface="Poppins" panose="00000500000000000000" pitchFamily="2" charset="0"/>
              </a:rPr>
              <a:t>スマートフォンを使ったことのないシニアを対象に</a:t>
            </a:r>
            <a:r>
              <a:rPr lang="ja-JP" altLang="en-US" sz="1600" b="0" i="0" dirty="0">
                <a:solidFill>
                  <a:srgbClr val="454545"/>
                </a:solidFill>
                <a:effectLst/>
                <a:latin typeface="Poppins" panose="00000500000000000000" pitchFamily="2" charset="0"/>
              </a:rPr>
              <a:t>、スマートフォンの仕組みの概要を説明してください。」</a:t>
            </a: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dirty="0">
                <a:solidFill>
                  <a:srgbClr val="454545"/>
                </a:solidFill>
                <a:latin typeface="Poppins" panose="00000500000000000000" pitchFamily="2" charset="0"/>
              </a:rPr>
              <a:t>7</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いくつかの</a:t>
            </a:r>
            <a:r>
              <a:rPr lang="ja-JP" altLang="en-US" sz="1600" b="0" i="0" dirty="0">
                <a:solidFill>
                  <a:srgbClr val="FF0000"/>
                </a:solidFill>
                <a:effectLst/>
                <a:latin typeface="Poppins" panose="00000500000000000000" pitchFamily="2" charset="0"/>
              </a:rPr>
              <a:t>例示を含める</a:t>
            </a:r>
            <a:r>
              <a:rPr lang="ja-JP" altLang="en-US" sz="1600" b="0" i="0" dirty="0">
                <a:solidFill>
                  <a:srgbClr val="454545"/>
                </a:solidFill>
                <a:effectLst/>
                <a:latin typeface="Poppins" panose="00000500000000000000" pitchFamily="2" charset="0"/>
              </a:rPr>
              <a:t>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en-US" altLang="ja-JP" sz="1600" b="0" i="0" dirty="0">
                <a:solidFill>
                  <a:srgbClr val="454545"/>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例</a:t>
            </a:r>
            <a:r>
              <a:rPr lang="en-US" altLang="ja-JP" sz="1600" b="0" i="0" dirty="0">
                <a:solidFill>
                  <a:srgbClr val="FF0000"/>
                </a:solidFill>
                <a:effectLst/>
                <a:latin typeface="Poppins" panose="00000500000000000000" pitchFamily="2" charset="0"/>
              </a:rPr>
              <a:t>1</a:t>
            </a:r>
            <a:r>
              <a:rPr lang="ja-JP" altLang="en-US" sz="1600" b="0" i="0" dirty="0">
                <a:solidFill>
                  <a:srgbClr val="454545"/>
                </a:solidFill>
                <a:effectLst/>
                <a:latin typeface="Poppins" panose="00000500000000000000" pitchFamily="2" charset="0"/>
              </a:rPr>
              <a:t>：次の英文をフランス語に翻訳しなさい：      </a:t>
            </a:r>
            <a:r>
              <a:rPr lang="en-US" altLang="ja-JP" sz="1600" b="0" i="0" dirty="0">
                <a:solidFill>
                  <a:srgbClr val="454545"/>
                </a:solidFill>
                <a:effectLst/>
                <a:latin typeface="Poppins" panose="00000500000000000000" pitchFamily="2" charset="0"/>
              </a:rPr>
              <a:t>The sky is blue.</a:t>
            </a:r>
            <a:r>
              <a:rPr lang="ja-JP" altLang="en-US" sz="1600" b="0" i="0" dirty="0">
                <a:solidFill>
                  <a:srgbClr val="454545"/>
                </a:solidFill>
                <a:effectLst/>
                <a:latin typeface="Poppins" panose="00000500000000000000" pitchFamily="2" charset="0"/>
              </a:rPr>
              <a:t>（応答：</a:t>
            </a:r>
            <a:r>
              <a:rPr lang="en-US" altLang="ja-JP" sz="1600" b="0" i="0" dirty="0">
                <a:solidFill>
                  <a:srgbClr val="454545"/>
                </a:solidFill>
                <a:effectLst/>
                <a:latin typeface="Poppins" panose="00000500000000000000" pitchFamily="2" charset="0"/>
              </a:rPr>
              <a:t>Le </a:t>
            </a:r>
            <a:r>
              <a:rPr lang="en-US" altLang="ja-JP" sz="1600" b="0" i="0" dirty="0" err="1">
                <a:solidFill>
                  <a:srgbClr val="454545"/>
                </a:solidFill>
                <a:effectLst/>
                <a:latin typeface="Poppins" panose="00000500000000000000" pitchFamily="2" charset="0"/>
              </a:rPr>
              <a:t>ciel</a:t>
            </a:r>
            <a:r>
              <a:rPr lang="en-US" altLang="ja-JP" sz="1600" b="0" i="0" dirty="0">
                <a:solidFill>
                  <a:srgbClr val="454545"/>
                </a:solidFill>
                <a:effectLst/>
                <a:latin typeface="Poppins" panose="00000500000000000000" pitchFamily="2" charset="0"/>
              </a:rPr>
              <a:t> </a:t>
            </a:r>
            <a:r>
              <a:rPr lang="en-US" altLang="ja-JP" sz="1600" b="0" i="0" dirty="0" err="1">
                <a:solidFill>
                  <a:srgbClr val="454545"/>
                </a:solidFill>
                <a:effectLst/>
                <a:latin typeface="Poppins" panose="00000500000000000000" pitchFamily="2" charset="0"/>
              </a:rPr>
              <a:t>est</a:t>
            </a:r>
            <a:r>
              <a:rPr lang="en-US" altLang="ja-JP" sz="1600" b="0" i="0" dirty="0">
                <a:solidFill>
                  <a:srgbClr val="454545"/>
                </a:solidFill>
                <a:effectLst/>
                <a:latin typeface="Poppins" panose="00000500000000000000" pitchFamily="2" charset="0"/>
              </a:rPr>
              <a:t> bleu. </a:t>
            </a:r>
            <a:r>
              <a:rPr lang="ja-JP" altLang="en-US" sz="1600" dirty="0">
                <a:solidFill>
                  <a:srgbClr val="454545"/>
                </a:solidFill>
                <a:latin typeface="Poppins" panose="00000500000000000000" pitchFamily="2" charset="0"/>
              </a:rPr>
              <a:t>）</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　　　</a:t>
            </a:r>
            <a:r>
              <a:rPr lang="ja-JP" altLang="en-US" sz="1600" b="0" i="0" dirty="0">
                <a:solidFill>
                  <a:srgbClr val="FF0000"/>
                </a:solidFill>
                <a:effectLst/>
                <a:latin typeface="Poppins" panose="00000500000000000000" pitchFamily="2" charset="0"/>
              </a:rPr>
              <a:t>例</a:t>
            </a:r>
            <a:r>
              <a:rPr lang="en-US" altLang="ja-JP" sz="1600" b="0" i="0" dirty="0">
                <a:solidFill>
                  <a:srgbClr val="FF0000"/>
                </a:solidFill>
                <a:effectLst/>
                <a:latin typeface="Poppins" panose="00000500000000000000" pitchFamily="2" charset="0"/>
              </a:rPr>
              <a:t>2</a:t>
            </a:r>
            <a:r>
              <a:rPr lang="en-US" altLang="ja-JP" sz="1600" b="0" i="0" dirty="0">
                <a:solidFill>
                  <a:srgbClr val="454545"/>
                </a:solidFill>
                <a:effectLst/>
                <a:latin typeface="Poppins" panose="00000500000000000000" pitchFamily="2" charset="0"/>
              </a:rPr>
              <a:t>: </a:t>
            </a:r>
            <a:r>
              <a:rPr lang="ja-JP" altLang="en-US" sz="1600" b="0" i="0" dirty="0">
                <a:solidFill>
                  <a:srgbClr val="454545"/>
                </a:solidFill>
                <a:effectLst/>
                <a:latin typeface="Poppins" panose="00000500000000000000" pitchFamily="2" charset="0"/>
              </a:rPr>
              <a:t>次の英文をスペイン語に翻訳してください</a:t>
            </a:r>
            <a:r>
              <a:rPr lang="en-US" altLang="ja-JP" sz="1600" b="0" i="0" dirty="0">
                <a:solidFill>
                  <a:srgbClr val="454545"/>
                </a:solidFill>
                <a:effectLst/>
                <a:latin typeface="Poppins" panose="00000500000000000000" pitchFamily="2" charset="0"/>
              </a:rPr>
              <a:t>:   I love books.     </a:t>
            </a:r>
            <a:r>
              <a:rPr lang="ja-JP" altLang="en-US" sz="1600" dirty="0">
                <a:solidFill>
                  <a:srgbClr val="454545"/>
                </a:solidFill>
                <a:latin typeface="Poppins" panose="00000500000000000000" pitchFamily="2" charset="0"/>
              </a:rPr>
              <a:t>（</a:t>
            </a:r>
            <a:r>
              <a:rPr lang="ja-JP" altLang="en-US" sz="1600" b="0" i="0" dirty="0">
                <a:solidFill>
                  <a:srgbClr val="454545"/>
                </a:solidFill>
                <a:effectLst/>
                <a:latin typeface="Poppins" panose="00000500000000000000" pitchFamily="2" charset="0"/>
              </a:rPr>
              <a:t>返答</a:t>
            </a:r>
            <a:r>
              <a:rPr lang="en-US" altLang="ja-JP" sz="1600" b="0" i="0" dirty="0">
                <a:solidFill>
                  <a:srgbClr val="454545"/>
                </a:solidFill>
                <a:effectLst/>
                <a:latin typeface="Poppins" panose="00000500000000000000" pitchFamily="2" charset="0"/>
              </a:rPr>
              <a:t>: Amo </a:t>
            </a:r>
            <a:r>
              <a:rPr lang="en-US" altLang="ja-JP" sz="1600" b="0" i="0" dirty="0" err="1">
                <a:solidFill>
                  <a:srgbClr val="454545"/>
                </a:solidFill>
                <a:effectLst/>
                <a:latin typeface="Poppins" panose="00000500000000000000" pitchFamily="2" charset="0"/>
              </a:rPr>
              <a:t>los</a:t>
            </a:r>
            <a:r>
              <a:rPr lang="en-US" altLang="ja-JP" sz="1600" b="0" i="0" dirty="0">
                <a:solidFill>
                  <a:srgbClr val="454545"/>
                </a:solidFill>
                <a:effectLst/>
                <a:latin typeface="Poppins" panose="00000500000000000000" pitchFamily="2" charset="0"/>
              </a:rPr>
              <a:t> </a:t>
            </a:r>
            <a:r>
              <a:rPr lang="en-US" altLang="ja-JP" sz="1600" b="0" i="0" dirty="0" err="1">
                <a:solidFill>
                  <a:srgbClr val="454545"/>
                </a:solidFill>
                <a:effectLst/>
                <a:latin typeface="Poppins" panose="00000500000000000000" pitchFamily="2" charset="0"/>
              </a:rPr>
              <a:t>libros</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a:t>
            </a:r>
            <a:r>
              <a:rPr lang="en-US" altLang="ja-JP" sz="1600" b="0" i="0" dirty="0">
                <a:solidFill>
                  <a:srgbClr val="454545"/>
                </a:solidFill>
                <a:effectLst/>
                <a:latin typeface="Poppins" panose="00000500000000000000" pitchFamily="2" charset="0"/>
              </a:rPr>
              <a:t>』</a:t>
            </a:r>
          </a:p>
          <a:p>
            <a:endParaRPr lang="en-US" altLang="ja-JP" sz="1600" dirty="0">
              <a:solidFill>
                <a:srgbClr val="454545"/>
              </a:solidFill>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dirty="0">
                <a:solidFill>
                  <a:srgbClr val="454545"/>
                </a:solidFill>
                <a:latin typeface="Poppins" panose="00000500000000000000" pitchFamily="2" charset="0"/>
              </a:rPr>
              <a:t>12</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FF0000"/>
                </a:solidFill>
                <a:effectLst/>
                <a:latin typeface="Poppins" panose="00000500000000000000" pitchFamily="2" charset="0"/>
              </a:rPr>
              <a:t>ステップバイステップ</a:t>
            </a:r>
            <a:r>
              <a:rPr lang="ja-JP" altLang="en-US" sz="1600" b="0" i="0" dirty="0">
                <a:solidFill>
                  <a:srgbClr val="454545"/>
                </a:solidFill>
                <a:effectLst/>
                <a:latin typeface="Poppins" panose="00000500000000000000" pitchFamily="2" charset="0"/>
              </a:rPr>
              <a:t>で考えさせること。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en-US" altLang="ja-JP" sz="1600" b="0" i="0" dirty="0">
                <a:solidFill>
                  <a:srgbClr val="454545"/>
                </a:solidFill>
                <a:effectLst/>
                <a:latin typeface="Poppins" panose="00000500000000000000" pitchFamily="2" charset="0"/>
              </a:rPr>
              <a:t>『10</a:t>
            </a:r>
            <a:r>
              <a:rPr lang="ja-JP" altLang="en-US" sz="1600" b="0" i="0" dirty="0">
                <a:solidFill>
                  <a:srgbClr val="454545"/>
                </a:solidFill>
                <a:effectLst/>
                <a:latin typeface="Poppins" panose="00000500000000000000" pitchFamily="2" charset="0"/>
              </a:rPr>
              <a:t>個の数字をループさせて合計する</a:t>
            </a:r>
            <a:r>
              <a:rPr lang="en-US" altLang="ja-JP" sz="1600" b="0" i="0" dirty="0">
                <a:solidFill>
                  <a:srgbClr val="454545"/>
                </a:solidFill>
                <a:effectLst/>
                <a:latin typeface="Poppins" panose="00000500000000000000" pitchFamily="2" charset="0"/>
              </a:rPr>
              <a:t>Python</a:t>
            </a:r>
            <a:r>
              <a:rPr lang="ja-JP" altLang="en-US" sz="1600" b="0" i="0" dirty="0">
                <a:solidFill>
                  <a:srgbClr val="454545"/>
                </a:solidFill>
                <a:effectLst/>
                <a:latin typeface="Poppins" panose="00000500000000000000" pitchFamily="2" charset="0"/>
              </a:rPr>
              <a:t>コードを書きなさい。</a:t>
            </a:r>
            <a:r>
              <a:rPr lang="ja-JP" altLang="en-US" sz="1600" b="0" i="0" dirty="0">
                <a:solidFill>
                  <a:srgbClr val="FF0000"/>
                </a:solidFill>
                <a:effectLst/>
                <a:latin typeface="Poppins" panose="00000500000000000000" pitchFamily="2" charset="0"/>
              </a:rPr>
              <a:t>ステップ・バイ・ステップで考えよう</a:t>
            </a:r>
            <a:r>
              <a:rPr lang="ja-JP" altLang="en-US" sz="1600" b="0" i="0" dirty="0">
                <a:solidFill>
                  <a:srgbClr val="454545"/>
                </a:solidFill>
                <a:effectLst/>
                <a:latin typeface="Poppins" panose="00000500000000000000" pitchFamily="2" charset="0"/>
              </a:rPr>
              <a:t>。</a:t>
            </a:r>
            <a:r>
              <a:rPr lang="en-US" altLang="ja-JP" sz="1600" b="0" i="0" dirty="0">
                <a:solidFill>
                  <a:srgbClr val="454545"/>
                </a:solidFill>
                <a:effectLst/>
                <a:latin typeface="Poppins" panose="00000500000000000000" pitchFamily="2" charset="0"/>
              </a:rPr>
              <a:t>』</a:t>
            </a:r>
          </a:p>
          <a:p>
            <a:endParaRPr lang="en-US" altLang="ja-JP" sz="1600" dirty="0">
              <a:solidFill>
                <a:srgbClr val="454545"/>
              </a:solidFill>
              <a:latin typeface="Poppins" panose="00000500000000000000" pitchFamily="2" charset="0"/>
            </a:endParaRPr>
          </a:p>
          <a:p>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19</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en-US" altLang="ja-JP" sz="1600" b="0" i="0" dirty="0">
                <a:solidFill>
                  <a:srgbClr val="454545"/>
                </a:solidFill>
                <a:effectLst/>
                <a:latin typeface="Poppins" panose="00000500000000000000" pitchFamily="2" charset="0"/>
              </a:rPr>
              <a:t>Chain-of-thought</a:t>
            </a:r>
            <a:r>
              <a:rPr lang="ja-JP" altLang="en-US" sz="1600" b="0" i="0">
                <a:solidFill>
                  <a:srgbClr val="454545"/>
                </a:solidFill>
                <a:effectLst/>
                <a:latin typeface="Poppins" panose="00000500000000000000" pitchFamily="2" charset="0"/>
              </a:rPr>
              <a:t>（</a:t>
            </a:r>
            <a:r>
              <a:rPr lang="ja-JP" altLang="en-US" sz="1600">
                <a:solidFill>
                  <a:srgbClr val="FF0000"/>
                </a:solidFill>
                <a:latin typeface="Poppins" panose="00000500000000000000" pitchFamily="2" charset="0"/>
              </a:rPr>
              <a:t>ステップバイステップ</a:t>
            </a:r>
            <a:r>
              <a:rPr lang="ja-JP" altLang="en-US" sz="1600" b="0" i="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と</a:t>
            </a:r>
            <a:r>
              <a:rPr lang="en-US" altLang="ja-JP" sz="1600" b="0" i="0" dirty="0">
                <a:solidFill>
                  <a:srgbClr val="454545"/>
                </a:solidFill>
                <a:effectLst/>
                <a:latin typeface="Poppins" panose="00000500000000000000" pitchFamily="2" charset="0"/>
              </a:rPr>
              <a:t>few-Shot prompts</a:t>
            </a:r>
            <a:r>
              <a:rPr lang="ja-JP" altLang="en-US" sz="1600" b="0" i="0" dirty="0">
                <a:solidFill>
                  <a:srgbClr val="454545"/>
                </a:solidFill>
                <a:effectLst/>
                <a:latin typeface="Poppins" panose="00000500000000000000" pitchFamily="2" charset="0"/>
              </a:rPr>
              <a:t>（</a:t>
            </a:r>
            <a:r>
              <a:rPr lang="ja-JP" altLang="en-US" sz="1600" b="0" i="0" dirty="0">
                <a:solidFill>
                  <a:srgbClr val="040C28"/>
                </a:solidFill>
                <a:effectLst/>
                <a:latin typeface="Arial" panose="020B0604020202020204" pitchFamily="34" charset="0"/>
              </a:rPr>
              <a:t>例やデモンストレーションを提供し、</a:t>
            </a:r>
            <a:r>
              <a:rPr lang="ja-JP" altLang="en-US" sz="1600" b="0" i="0" dirty="0">
                <a:solidFill>
                  <a:srgbClr val="FF0000"/>
                </a:solidFill>
                <a:effectLst/>
                <a:latin typeface="Arial" panose="020B0604020202020204" pitchFamily="34" charset="0"/>
              </a:rPr>
              <a:t>文脈学習を通して質問や指示と回答のパターンを学習させる</a:t>
            </a:r>
            <a:r>
              <a:rPr lang="ja-JP" altLang="en-US" sz="1600" b="0" i="0" dirty="0">
                <a:solidFill>
                  <a:srgbClr val="040C28"/>
                </a:solidFill>
                <a:effectLst/>
                <a:latin typeface="Arial" panose="020B0604020202020204" pitchFamily="34" charset="0"/>
              </a:rPr>
              <a:t>手法</a:t>
            </a:r>
            <a:r>
              <a:rPr lang="ja-JP" altLang="en-US" sz="1600" b="0" i="0" dirty="0">
                <a:solidFill>
                  <a:srgbClr val="454545"/>
                </a:solidFill>
                <a:effectLst/>
                <a:latin typeface="Poppins" panose="00000500000000000000" pitchFamily="2" charset="0"/>
              </a:rPr>
              <a:t>）を組み合わせて使うこと。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a:t>
            </a:r>
            <a:r>
              <a:rPr lang="en-US" altLang="ja-JP" sz="1600" b="0" i="0" dirty="0">
                <a:solidFill>
                  <a:srgbClr val="454545"/>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例</a:t>
            </a:r>
            <a:r>
              <a:rPr lang="en-US" altLang="ja-JP" sz="1600" b="0" i="0" dirty="0">
                <a:solidFill>
                  <a:srgbClr val="FF0000"/>
                </a:solidFill>
                <a:effectLst/>
                <a:latin typeface="Poppins" panose="00000500000000000000" pitchFamily="2" charset="0"/>
              </a:rPr>
              <a:t>1</a:t>
            </a:r>
            <a:r>
              <a:rPr lang="ja-JP" altLang="en-US" sz="1600" b="0" i="0" dirty="0">
                <a:solidFill>
                  <a:srgbClr val="454545"/>
                </a:solidFill>
                <a:effectLst/>
                <a:latin typeface="Poppins" panose="00000500000000000000" pitchFamily="2" charset="0"/>
              </a:rPr>
              <a:t>：</a:t>
            </a:r>
            <a:r>
              <a:rPr lang="en-US" altLang="ja-JP" sz="1600" b="0" i="0" dirty="0">
                <a:solidFill>
                  <a:srgbClr val="454545"/>
                </a:solidFill>
                <a:effectLst/>
                <a:latin typeface="Poppins" panose="00000500000000000000" pitchFamily="2" charset="0"/>
              </a:rPr>
              <a:t>10</a:t>
            </a:r>
            <a:r>
              <a:rPr lang="ja-JP" altLang="en-US" sz="1600" b="0" i="0" dirty="0">
                <a:solidFill>
                  <a:srgbClr val="454545"/>
                </a:solidFill>
                <a:effectLst/>
                <a:latin typeface="Poppins" panose="00000500000000000000" pitchFamily="2" charset="0"/>
              </a:rPr>
              <a:t>を</a:t>
            </a:r>
            <a:r>
              <a:rPr lang="en-US" altLang="ja-JP" sz="1600" b="0" i="0" dirty="0">
                <a:solidFill>
                  <a:srgbClr val="454545"/>
                </a:solidFill>
                <a:effectLst/>
                <a:latin typeface="Poppins" panose="00000500000000000000" pitchFamily="2" charset="0"/>
              </a:rPr>
              <a:t>2</a:t>
            </a:r>
            <a:r>
              <a:rPr lang="ja-JP" altLang="en-US" sz="1600" b="0" i="0" dirty="0">
                <a:solidFill>
                  <a:srgbClr val="454545"/>
                </a:solidFill>
                <a:effectLst/>
                <a:latin typeface="Poppins" panose="00000500000000000000" pitchFamily="2" charset="0"/>
              </a:rPr>
              <a:t>で割る。まず、</a:t>
            </a:r>
            <a:r>
              <a:rPr lang="en-US" altLang="ja-JP" sz="1600" b="0" i="0" dirty="0">
                <a:solidFill>
                  <a:srgbClr val="454545"/>
                </a:solidFill>
                <a:effectLst/>
                <a:latin typeface="Poppins" panose="00000500000000000000" pitchFamily="2" charset="0"/>
              </a:rPr>
              <a:t>10</a:t>
            </a:r>
            <a:r>
              <a:rPr lang="ja-JP" altLang="en-US" sz="1600" b="0" i="0" dirty="0">
                <a:solidFill>
                  <a:srgbClr val="454545"/>
                </a:solidFill>
                <a:effectLst/>
                <a:latin typeface="Poppins" panose="00000500000000000000" pitchFamily="2" charset="0"/>
              </a:rPr>
              <a:t>をとって</a:t>
            </a:r>
            <a:r>
              <a:rPr lang="en-US" altLang="ja-JP" sz="1600" b="0" i="0" dirty="0">
                <a:solidFill>
                  <a:srgbClr val="454545"/>
                </a:solidFill>
                <a:effectLst/>
                <a:latin typeface="Poppins" panose="00000500000000000000" pitchFamily="2" charset="0"/>
              </a:rPr>
              <a:t>2</a:t>
            </a:r>
            <a:r>
              <a:rPr lang="ja-JP" altLang="en-US" sz="1600" b="0" i="0" dirty="0">
                <a:solidFill>
                  <a:srgbClr val="454545"/>
                </a:solidFill>
                <a:effectLst/>
                <a:latin typeface="Poppins" panose="00000500000000000000" pitchFamily="2" charset="0"/>
              </a:rPr>
              <a:t>で割る。結果は</a:t>
            </a:r>
            <a:r>
              <a:rPr lang="en-US" altLang="ja-JP" sz="1600" b="0" i="0" dirty="0">
                <a:solidFill>
                  <a:srgbClr val="454545"/>
                </a:solidFill>
                <a:effectLst/>
                <a:latin typeface="Poppins" panose="00000500000000000000" pitchFamily="2" charset="0"/>
              </a:rPr>
              <a:t>5</a:t>
            </a:r>
            <a:r>
              <a:rPr lang="ja-JP" altLang="en-US" sz="1600" b="0" i="0" dirty="0">
                <a:solidFill>
                  <a:srgbClr val="454545"/>
                </a:solidFill>
                <a:effectLst/>
                <a:latin typeface="Poppins" panose="00000500000000000000" pitchFamily="2" charset="0"/>
              </a:rPr>
              <a:t>である。</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　　　</a:t>
            </a:r>
            <a:r>
              <a:rPr lang="ja-JP" altLang="en-US" sz="1600" b="0" i="0" dirty="0">
                <a:solidFill>
                  <a:srgbClr val="FF0000"/>
                </a:solidFill>
                <a:effectLst/>
                <a:latin typeface="Poppins" panose="00000500000000000000" pitchFamily="2" charset="0"/>
              </a:rPr>
              <a:t>例</a:t>
            </a:r>
            <a:r>
              <a:rPr lang="en-US" altLang="ja-JP" sz="1600" b="0" i="0" dirty="0">
                <a:solidFill>
                  <a:srgbClr val="FF0000"/>
                </a:solidFill>
                <a:effectLst/>
                <a:latin typeface="Poppins" panose="00000500000000000000" pitchFamily="2" charset="0"/>
              </a:rPr>
              <a:t>2</a:t>
            </a:r>
            <a:r>
              <a:rPr lang="ja-JP" altLang="en-US" sz="1600" b="0" i="0" dirty="0">
                <a:solidFill>
                  <a:srgbClr val="454545"/>
                </a:solidFill>
                <a:effectLst/>
                <a:latin typeface="Poppins" panose="00000500000000000000" pitchFamily="2" charset="0"/>
              </a:rPr>
              <a:t>：</a:t>
            </a:r>
            <a:r>
              <a:rPr lang="en-US" altLang="ja-JP" sz="1600" b="0" i="0" dirty="0">
                <a:solidFill>
                  <a:srgbClr val="454545"/>
                </a:solidFill>
                <a:effectLst/>
                <a:latin typeface="Poppins" panose="00000500000000000000" pitchFamily="2" charset="0"/>
              </a:rPr>
              <a:t>20</a:t>
            </a:r>
            <a:r>
              <a:rPr lang="ja-JP" altLang="en-US" sz="1600" b="0" i="0" dirty="0">
                <a:solidFill>
                  <a:srgbClr val="454545"/>
                </a:solidFill>
                <a:effectLst/>
                <a:latin typeface="Poppins" panose="00000500000000000000" pitchFamily="2" charset="0"/>
              </a:rPr>
              <a:t>を</a:t>
            </a:r>
            <a:r>
              <a:rPr lang="en-US" altLang="ja-JP" sz="1600" b="0" i="0" dirty="0">
                <a:solidFill>
                  <a:srgbClr val="454545"/>
                </a:solidFill>
                <a:effectLst/>
                <a:latin typeface="Poppins" panose="00000500000000000000" pitchFamily="2" charset="0"/>
              </a:rPr>
              <a:t>4</a:t>
            </a:r>
            <a:r>
              <a:rPr lang="ja-JP" altLang="en-US" sz="1600" b="0" i="0" dirty="0">
                <a:solidFill>
                  <a:srgbClr val="454545"/>
                </a:solidFill>
                <a:effectLst/>
                <a:latin typeface="Poppins" panose="00000500000000000000" pitchFamily="2" charset="0"/>
              </a:rPr>
              <a:t>で割る。まず、</a:t>
            </a:r>
            <a:r>
              <a:rPr lang="en-US" altLang="ja-JP" sz="1600" b="0" i="0" dirty="0">
                <a:solidFill>
                  <a:srgbClr val="454545"/>
                </a:solidFill>
                <a:effectLst/>
                <a:latin typeface="Poppins" panose="00000500000000000000" pitchFamily="2" charset="0"/>
              </a:rPr>
              <a:t>20</a:t>
            </a:r>
            <a:r>
              <a:rPr lang="ja-JP" altLang="en-US" sz="1600" b="0" i="0" dirty="0">
                <a:solidFill>
                  <a:srgbClr val="454545"/>
                </a:solidFill>
                <a:effectLst/>
                <a:latin typeface="Poppins" panose="00000500000000000000" pitchFamily="2" charset="0"/>
              </a:rPr>
              <a:t>をとって</a:t>
            </a:r>
            <a:r>
              <a:rPr lang="en-US" altLang="ja-JP" sz="1600" b="0" i="0" dirty="0">
                <a:solidFill>
                  <a:srgbClr val="454545"/>
                </a:solidFill>
                <a:effectLst/>
                <a:latin typeface="Poppins" panose="00000500000000000000" pitchFamily="2" charset="0"/>
              </a:rPr>
              <a:t>4</a:t>
            </a:r>
            <a:r>
              <a:rPr lang="ja-JP" altLang="en-US" sz="1600" b="0" i="0" dirty="0">
                <a:solidFill>
                  <a:srgbClr val="454545"/>
                </a:solidFill>
                <a:effectLst/>
                <a:latin typeface="Poppins" panose="00000500000000000000" pitchFamily="2" charset="0"/>
              </a:rPr>
              <a:t>で割る。結果は</a:t>
            </a:r>
            <a:r>
              <a:rPr lang="en-US" altLang="ja-JP" sz="1600" b="0" i="0" dirty="0">
                <a:solidFill>
                  <a:srgbClr val="454545"/>
                </a:solidFill>
                <a:effectLst/>
                <a:latin typeface="Poppins" panose="00000500000000000000" pitchFamily="2" charset="0"/>
              </a:rPr>
              <a:t>5</a:t>
            </a:r>
            <a:r>
              <a:rPr lang="ja-JP" altLang="en-US" sz="1600" b="0" i="0" dirty="0">
                <a:solidFill>
                  <a:srgbClr val="454545"/>
                </a:solidFill>
                <a:effectLst/>
                <a:latin typeface="Poppins" panose="00000500000000000000" pitchFamily="2" charset="0"/>
              </a:rPr>
              <a:t>である。</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　　　</a:t>
            </a:r>
            <a:r>
              <a:rPr lang="ja-JP" altLang="en-US" sz="1600" b="0" i="0" dirty="0">
                <a:solidFill>
                  <a:srgbClr val="FF0000"/>
                </a:solidFill>
                <a:effectLst/>
                <a:latin typeface="Poppins" panose="00000500000000000000" pitchFamily="2" charset="0"/>
              </a:rPr>
              <a:t>本題</a:t>
            </a:r>
            <a:r>
              <a:rPr lang="ja-JP" altLang="en-US" sz="1600" b="0" i="0" dirty="0">
                <a:solidFill>
                  <a:srgbClr val="454545"/>
                </a:solidFill>
                <a:effectLst/>
                <a:latin typeface="Poppins" panose="00000500000000000000" pitchFamily="2" charset="0"/>
              </a:rPr>
              <a:t> ：</a:t>
            </a:r>
            <a:r>
              <a:rPr lang="en-US" altLang="ja-JP" sz="1600" b="0" i="0" dirty="0">
                <a:solidFill>
                  <a:srgbClr val="454545"/>
                </a:solidFill>
                <a:effectLst/>
                <a:latin typeface="Poppins" panose="00000500000000000000" pitchFamily="2" charset="0"/>
              </a:rPr>
              <a:t>30</a:t>
            </a:r>
            <a:r>
              <a:rPr lang="ja-JP" altLang="en-US" sz="1600" b="0" i="0" dirty="0">
                <a:solidFill>
                  <a:srgbClr val="454545"/>
                </a:solidFill>
                <a:effectLst/>
                <a:latin typeface="Poppins" panose="00000500000000000000" pitchFamily="2" charset="0"/>
              </a:rPr>
              <a:t>を</a:t>
            </a:r>
            <a:r>
              <a:rPr lang="en-US" altLang="ja-JP" sz="1600" b="0" i="0" dirty="0">
                <a:solidFill>
                  <a:srgbClr val="454545"/>
                </a:solidFill>
                <a:effectLst/>
                <a:latin typeface="Poppins" panose="00000500000000000000" pitchFamily="2" charset="0"/>
              </a:rPr>
              <a:t>6</a:t>
            </a:r>
            <a:r>
              <a:rPr lang="ja-JP" altLang="en-US" sz="1600" b="0" i="0" dirty="0">
                <a:solidFill>
                  <a:srgbClr val="454545"/>
                </a:solidFill>
                <a:effectLst/>
                <a:latin typeface="Poppins" panose="00000500000000000000" pitchFamily="2" charset="0"/>
              </a:rPr>
              <a:t>で割る。まず、</a:t>
            </a:r>
            <a:r>
              <a:rPr lang="en-US" altLang="ja-JP" sz="1600" b="0" i="0" dirty="0">
                <a:solidFill>
                  <a:srgbClr val="454545"/>
                </a:solidFill>
                <a:effectLst/>
                <a:latin typeface="Poppins" panose="00000500000000000000" pitchFamily="2" charset="0"/>
              </a:rPr>
              <a:t>30</a:t>
            </a:r>
            <a:r>
              <a:rPr lang="ja-JP" altLang="en-US" sz="1600" b="0" i="0" dirty="0">
                <a:solidFill>
                  <a:srgbClr val="454545"/>
                </a:solidFill>
                <a:effectLst/>
                <a:latin typeface="Poppins" panose="00000500000000000000" pitchFamily="2" charset="0"/>
              </a:rPr>
              <a:t>を</a:t>
            </a:r>
            <a:r>
              <a:rPr lang="en-US" altLang="ja-JP" sz="1600" b="0" i="0" dirty="0">
                <a:solidFill>
                  <a:srgbClr val="454545"/>
                </a:solidFill>
                <a:effectLst/>
                <a:latin typeface="Poppins" panose="00000500000000000000" pitchFamily="2" charset="0"/>
              </a:rPr>
              <a:t>6</a:t>
            </a:r>
            <a:r>
              <a:rPr lang="ja-JP" altLang="en-US" sz="1600" b="0" i="0" dirty="0">
                <a:solidFill>
                  <a:srgbClr val="454545"/>
                </a:solidFill>
                <a:effectLst/>
                <a:latin typeface="Poppins" panose="00000500000000000000" pitchFamily="2" charset="0"/>
              </a:rPr>
              <a:t>で割ります。結果は</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a:t>
            </a:r>
            <a:r>
              <a:rPr lang="en-US" altLang="ja-JP" sz="1600" b="0" i="0" dirty="0">
                <a:solidFill>
                  <a:srgbClr val="454545"/>
                </a:solidFill>
                <a:effectLst/>
                <a:latin typeface="Poppins" panose="00000500000000000000" pitchFamily="2" charset="0"/>
              </a:rPr>
              <a:t>』</a:t>
            </a: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方針</a:t>
            </a:r>
            <a:r>
              <a:rPr lang="en-US" altLang="ja-JP" sz="1600" b="0" i="0" dirty="0">
                <a:solidFill>
                  <a:srgbClr val="454545"/>
                </a:solidFill>
                <a:effectLst/>
                <a:latin typeface="Poppins" panose="00000500000000000000" pitchFamily="2" charset="0"/>
              </a:rPr>
              <a:t>26</a:t>
            </a:r>
            <a:r>
              <a:rPr lang="ja-JP" altLang="en-US" sz="1600" b="0" i="0" dirty="0">
                <a:solidFill>
                  <a:srgbClr val="454545"/>
                </a:solidFill>
                <a:effectLst/>
                <a:latin typeface="Poppins" panose="00000500000000000000" pitchFamily="2" charset="0"/>
              </a:rPr>
              <a:t>　★</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エッセイや段落などを書かせたい時、</a:t>
            </a:r>
            <a:r>
              <a:rPr lang="ja-JP" altLang="en-US" sz="1600" b="0" i="0" dirty="0">
                <a:solidFill>
                  <a:srgbClr val="FF0000"/>
                </a:solidFill>
                <a:effectLst/>
                <a:latin typeface="Poppins" panose="00000500000000000000" pitchFamily="2" charset="0"/>
              </a:rPr>
              <a:t>参考にしてほしい</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似せてほしい</a:t>
            </a:r>
            <a:r>
              <a:rPr lang="en-US" altLang="ja-JP" sz="1600" b="0" i="0" dirty="0">
                <a:solidFill>
                  <a:srgbClr val="FF0000"/>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例示のテキストを提示</a:t>
            </a:r>
            <a:r>
              <a:rPr lang="ja-JP" altLang="en-US" sz="1600" b="0" i="0" dirty="0">
                <a:solidFill>
                  <a:srgbClr val="454545"/>
                </a:solidFill>
                <a:effectLst/>
                <a:latin typeface="Poppins" panose="00000500000000000000" pitchFamily="2" charset="0"/>
              </a:rPr>
              <a:t>した後、</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提示した文章と同じ言語を用いて～についての～を書いてください。</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のような指示を与えること。</a:t>
            </a:r>
            <a:br>
              <a:rPr lang="en-US" altLang="ja-JP" sz="1600" b="0" i="0" dirty="0">
                <a:solidFill>
                  <a:srgbClr val="454545"/>
                </a:solidFill>
                <a:effectLst/>
                <a:latin typeface="Poppins" panose="00000500000000000000" pitchFamily="2" charset="0"/>
              </a:rPr>
            </a:br>
            <a:r>
              <a:rPr lang="ja-JP" altLang="en-US" sz="1600" b="0" i="0" dirty="0">
                <a:solidFill>
                  <a:srgbClr val="454545"/>
                </a:solidFill>
                <a:effectLst/>
                <a:latin typeface="Poppins" panose="00000500000000000000" pitchFamily="2" charset="0"/>
              </a:rPr>
              <a:t>例：「 </a:t>
            </a:r>
            <a:r>
              <a:rPr lang="en-US" altLang="ja-JP" sz="1600" b="0" i="0" dirty="0">
                <a:solidFill>
                  <a:srgbClr val="454545"/>
                </a:solidFill>
                <a:effectLst/>
                <a:latin typeface="Poppins" panose="00000500000000000000" pitchFamily="2" charset="0"/>
              </a:rPr>
              <a:t>『</a:t>
            </a:r>
            <a:r>
              <a:rPr lang="ja-JP" altLang="en-US" sz="1600" b="0" i="0" dirty="0">
                <a:solidFill>
                  <a:srgbClr val="454545"/>
                </a:solidFill>
                <a:effectLst/>
                <a:latin typeface="Poppins" panose="00000500000000000000" pitchFamily="2" charset="0"/>
              </a:rPr>
              <a:t>穏やかな波が銀色に輝く砂浜に昔話をささやく。</a:t>
            </a:r>
            <a:r>
              <a:rPr lang="en-US" altLang="ja-JP" sz="1600" b="0" i="0" dirty="0">
                <a:solidFill>
                  <a:srgbClr val="454545"/>
                </a:solidFill>
                <a:effectLst/>
                <a:latin typeface="Poppins" panose="00000500000000000000" pitchFamily="2" charset="0"/>
              </a:rPr>
              <a:t>』</a:t>
            </a:r>
            <a:r>
              <a:rPr lang="ja-JP" altLang="en-US" sz="1600" b="0" i="0" dirty="0">
                <a:solidFill>
                  <a:srgbClr val="FF0000"/>
                </a:solidFill>
                <a:effectLst/>
                <a:latin typeface="Poppins" panose="00000500000000000000" pitchFamily="2" charset="0"/>
              </a:rPr>
              <a:t>提供されたテキストに基づき</a:t>
            </a:r>
            <a:r>
              <a:rPr lang="ja-JP" altLang="en-US" sz="1600" b="0" i="0" dirty="0">
                <a:solidFill>
                  <a:srgbClr val="454545"/>
                </a:solidFill>
                <a:effectLst/>
                <a:latin typeface="Poppins" panose="00000500000000000000" pitchFamily="2" charset="0"/>
              </a:rPr>
              <a:t>、同じ言葉を使って山と風の相互作用を描きなさい。 」</a:t>
            </a:r>
          </a:p>
        </p:txBody>
      </p:sp>
      <p:pic>
        <p:nvPicPr>
          <p:cNvPr id="9" name="図 8">
            <a:extLst>
              <a:ext uri="{FF2B5EF4-FFF2-40B4-BE49-F238E27FC236}">
                <a16:creationId xmlns:a16="http://schemas.microsoft.com/office/drawing/2014/main" id="{40402EB6-061A-907B-E633-CFDD6E358A96}"/>
              </a:ext>
            </a:extLst>
          </p:cNvPr>
          <p:cNvPicPr>
            <a:picLocks noChangeAspect="1"/>
          </p:cNvPicPr>
          <p:nvPr/>
        </p:nvPicPr>
        <p:blipFill>
          <a:blip r:embed="rId3"/>
          <a:stretch>
            <a:fillRect/>
          </a:stretch>
        </p:blipFill>
        <p:spPr>
          <a:xfrm>
            <a:off x="12278943" y="3572256"/>
            <a:ext cx="4265813" cy="3285744"/>
          </a:xfrm>
          <a:prstGeom prst="rect">
            <a:avLst/>
          </a:prstGeom>
        </p:spPr>
      </p:pic>
    </p:spTree>
    <p:extLst>
      <p:ext uri="{BB962C8B-B14F-4D97-AF65-F5344CB8AC3E}">
        <p14:creationId xmlns:p14="http://schemas.microsoft.com/office/powerpoint/2010/main" val="194975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5BD28-B9A8-0CA1-65D8-9F7FAEBE9A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842802-AF87-9578-CA6E-99738DB03421}"/>
              </a:ext>
            </a:extLst>
          </p:cNvPr>
          <p:cNvSpPr>
            <a:spLocks noGrp="1"/>
          </p:cNvSpPr>
          <p:nvPr>
            <p:ph type="title"/>
          </p:nvPr>
        </p:nvSpPr>
        <p:spPr>
          <a:xfrm>
            <a:off x="838200" y="0"/>
            <a:ext cx="10515600" cy="467833"/>
          </a:xfrm>
        </p:spPr>
        <p:txBody>
          <a:bodyPr>
            <a:normAutofit fontScale="90000"/>
          </a:bodyPr>
          <a:lstStyle/>
          <a:p>
            <a:r>
              <a:rPr lang="ja-JP" altLang="en-US" sz="2800" b="0" i="0" dirty="0">
                <a:solidFill>
                  <a:srgbClr val="454545"/>
                </a:solidFill>
                <a:effectLst/>
                <a:latin typeface="Poppins" panose="00000500000000000000" pitchFamily="2" charset="0"/>
              </a:rPr>
              <a:t>マルチモーダルの場合のプロンプトエンジニアリング</a:t>
            </a:r>
            <a:endParaRPr kumimoji="1" lang="ja-JP" altLang="en-US" sz="2800" dirty="0"/>
          </a:p>
        </p:txBody>
      </p:sp>
      <p:sp>
        <p:nvSpPr>
          <p:cNvPr id="4" name="コンテンツ プレースホルダー 3">
            <a:extLst>
              <a:ext uri="{FF2B5EF4-FFF2-40B4-BE49-F238E27FC236}">
                <a16:creationId xmlns:a16="http://schemas.microsoft.com/office/drawing/2014/main" id="{86AD9E39-65FE-3E24-0A15-E922467EC701}"/>
              </a:ext>
            </a:extLst>
          </p:cNvPr>
          <p:cNvSpPr>
            <a:spLocks noGrp="1"/>
          </p:cNvSpPr>
          <p:nvPr>
            <p:ph idx="1"/>
          </p:nvPr>
        </p:nvSpPr>
        <p:spPr>
          <a:xfrm>
            <a:off x="397328" y="535584"/>
            <a:ext cx="11361856" cy="6322416"/>
          </a:xfrm>
        </p:spPr>
        <p:txBody>
          <a:bodyPr>
            <a:noAutofit/>
          </a:bodyPr>
          <a:lstStyle/>
          <a:p>
            <a:pPr algn="l">
              <a:buFont typeface="Arial" panose="020B0604020202020204" pitchFamily="34" charset="0"/>
              <a:buChar char="•"/>
            </a:pPr>
            <a:r>
              <a:rPr lang="ja-JP" altLang="en-US" sz="1600" dirty="0">
                <a:solidFill>
                  <a:srgbClr val="454545"/>
                </a:solidFill>
                <a:latin typeface="Poppins" panose="00000500000000000000" pitchFamily="2" charset="0"/>
              </a:rPr>
              <a:t>質問や指示の前に、画像データを配置する</a:t>
            </a:r>
            <a:endParaRPr lang="en-US" altLang="ja-JP" sz="1600" dirty="0">
              <a:solidFill>
                <a:srgbClr val="454545"/>
              </a:solidFill>
              <a:latin typeface="Poppins" panose="00000500000000000000" pitchFamily="2" charset="0"/>
            </a:endParaRPr>
          </a:p>
          <a:p>
            <a:pPr algn="l">
              <a:buFont typeface="Arial" panose="020B0604020202020204" pitchFamily="34" charset="0"/>
              <a:buChar char="•"/>
            </a:pPr>
            <a:r>
              <a:rPr lang="ja-JP" altLang="en-US" sz="1600" b="0" i="0" dirty="0">
                <a:solidFill>
                  <a:srgbClr val="454545"/>
                </a:solidFill>
                <a:effectLst/>
                <a:latin typeface="Poppins" panose="00000500000000000000" pitchFamily="2" charset="0"/>
              </a:rPr>
              <a:t>画像の直前に画像の名称を記載することで質問や指示をする際に名称を使用できる</a:t>
            </a:r>
            <a:endParaRPr lang="en-US" altLang="ja-JP" sz="1600" b="0" i="0" dirty="0">
              <a:solidFill>
                <a:srgbClr val="454545"/>
              </a:solidFill>
              <a:effectLst/>
              <a:latin typeface="Poppins" panose="00000500000000000000" pitchFamily="2" charset="0"/>
            </a:endParaRPr>
          </a:p>
          <a:p>
            <a:pPr algn="l">
              <a:buFont typeface="Arial" panose="020B0604020202020204" pitchFamily="34" charset="0"/>
              <a:buChar char="•"/>
            </a:pPr>
            <a:endParaRPr lang="ja-JP" altLang="en-US" sz="1600" b="0" i="0" dirty="0">
              <a:solidFill>
                <a:srgbClr val="454545"/>
              </a:solidFill>
              <a:effectLst/>
              <a:latin typeface="Poppins" panose="00000500000000000000" pitchFamily="2" charset="0"/>
            </a:endParaRPr>
          </a:p>
        </p:txBody>
      </p:sp>
      <p:pic>
        <p:nvPicPr>
          <p:cNvPr id="9" name="図 8">
            <a:extLst>
              <a:ext uri="{FF2B5EF4-FFF2-40B4-BE49-F238E27FC236}">
                <a16:creationId xmlns:a16="http://schemas.microsoft.com/office/drawing/2014/main" id="{2A0727F1-18AE-E95A-C275-831F201702BE}"/>
              </a:ext>
            </a:extLst>
          </p:cNvPr>
          <p:cNvPicPr>
            <a:picLocks noChangeAspect="1"/>
          </p:cNvPicPr>
          <p:nvPr/>
        </p:nvPicPr>
        <p:blipFill>
          <a:blip r:embed="rId3"/>
          <a:stretch>
            <a:fillRect/>
          </a:stretch>
        </p:blipFill>
        <p:spPr>
          <a:xfrm>
            <a:off x="12278943" y="3572256"/>
            <a:ext cx="4265813" cy="3285744"/>
          </a:xfrm>
          <a:prstGeom prst="rect">
            <a:avLst/>
          </a:prstGeom>
        </p:spPr>
      </p:pic>
      <p:pic>
        <p:nvPicPr>
          <p:cNvPr id="5" name="図 4">
            <a:extLst>
              <a:ext uri="{FF2B5EF4-FFF2-40B4-BE49-F238E27FC236}">
                <a16:creationId xmlns:a16="http://schemas.microsoft.com/office/drawing/2014/main" id="{0814529F-EEA2-70DB-6BEA-DE8E995C6C6C}"/>
              </a:ext>
            </a:extLst>
          </p:cNvPr>
          <p:cNvPicPr>
            <a:picLocks noChangeAspect="1"/>
          </p:cNvPicPr>
          <p:nvPr/>
        </p:nvPicPr>
        <p:blipFill>
          <a:blip r:embed="rId4"/>
          <a:stretch>
            <a:fillRect/>
          </a:stretch>
        </p:blipFill>
        <p:spPr>
          <a:xfrm>
            <a:off x="0" y="1291007"/>
            <a:ext cx="5582653" cy="5566993"/>
          </a:xfrm>
          <a:prstGeom prst="rect">
            <a:avLst/>
          </a:prstGeom>
          <a:ln>
            <a:solidFill>
              <a:schemeClr val="accent1"/>
            </a:solidFill>
          </a:ln>
        </p:spPr>
      </p:pic>
      <p:pic>
        <p:nvPicPr>
          <p:cNvPr id="7" name="図 6">
            <a:extLst>
              <a:ext uri="{FF2B5EF4-FFF2-40B4-BE49-F238E27FC236}">
                <a16:creationId xmlns:a16="http://schemas.microsoft.com/office/drawing/2014/main" id="{BA164667-24C6-8895-D56E-C2100A84EAE0}"/>
              </a:ext>
            </a:extLst>
          </p:cNvPr>
          <p:cNvPicPr>
            <a:picLocks noChangeAspect="1"/>
          </p:cNvPicPr>
          <p:nvPr/>
        </p:nvPicPr>
        <p:blipFill>
          <a:blip r:embed="rId5"/>
          <a:stretch>
            <a:fillRect/>
          </a:stretch>
        </p:blipFill>
        <p:spPr>
          <a:xfrm>
            <a:off x="5979981" y="1291007"/>
            <a:ext cx="4613822" cy="5710249"/>
          </a:xfrm>
          <a:prstGeom prst="rect">
            <a:avLst/>
          </a:prstGeom>
          <a:ln>
            <a:solidFill>
              <a:schemeClr val="accent1"/>
            </a:solidFill>
          </a:ln>
        </p:spPr>
      </p:pic>
    </p:spTree>
    <p:extLst>
      <p:ext uri="{BB962C8B-B14F-4D97-AF65-F5344CB8AC3E}">
        <p14:creationId xmlns:p14="http://schemas.microsoft.com/office/powerpoint/2010/main" val="4662758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6707</Words>
  <Application>Microsoft Office PowerPoint</Application>
  <PresentationFormat>ワイド画面</PresentationFormat>
  <Paragraphs>364</Paragraphs>
  <Slides>15</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Hiragino Kaku Gothic ProN</vt:lpstr>
      <vt:lpstr>游ゴシック</vt:lpstr>
      <vt:lpstr>游ゴシック Light</vt:lpstr>
      <vt:lpstr>Arial</vt:lpstr>
      <vt:lpstr>Poppins</vt:lpstr>
      <vt:lpstr>Office テーマ</vt:lpstr>
      <vt:lpstr>生成AIテクニック勉強資料</vt:lpstr>
      <vt:lpstr>目次</vt:lpstr>
      <vt:lpstr>目次</vt:lpstr>
      <vt:lpstr>回答精度を向上させるためのプロンプト方針</vt:lpstr>
      <vt:lpstr>（補足）質の向上(Boosting)、内容の正しさの向上(Correctness) </vt:lpstr>
      <vt:lpstr>質の向上(Boosting)に特に大きく寄与した方針</vt:lpstr>
      <vt:lpstr>質の向上(Boosting)に特に大きく寄与した方針</vt:lpstr>
      <vt:lpstr>内容の正しさの向上(Correctness)に特に大きく寄与した方針</vt:lpstr>
      <vt:lpstr>マルチモーダルの場合のプロンプトエンジニアリング</vt:lpstr>
      <vt:lpstr>その他のプロンプトエンジニアリング関連の情報</vt:lpstr>
      <vt:lpstr>目次</vt:lpstr>
      <vt:lpstr>RAGの回答品質を上げるための工夫（１）</vt:lpstr>
      <vt:lpstr>RAGの回答品質を上げるための工夫（２）</vt:lpstr>
      <vt:lpstr>RAGの回答品質を上げるための工夫（３）</vt:lpstr>
      <vt:lpstr>評価ツール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Yousuke Kikuchi</dc:creator>
  <cp:lastModifiedBy>Yousuke Kikuchi</cp:lastModifiedBy>
  <cp:revision>86</cp:revision>
  <dcterms:created xsi:type="dcterms:W3CDTF">2024-12-29T08:23:12Z</dcterms:created>
  <dcterms:modified xsi:type="dcterms:W3CDTF">2024-12-31T04:08:55Z</dcterms:modified>
</cp:coreProperties>
</file>