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94" r:id="rId4"/>
    <p:sldId id="260" r:id="rId5"/>
    <p:sldId id="261" r:id="rId6"/>
    <p:sldId id="262" r:id="rId7"/>
    <p:sldId id="301" r:id="rId8"/>
    <p:sldId id="302" r:id="rId9"/>
    <p:sldId id="289" r:id="rId10"/>
    <p:sldId id="304" r:id="rId11"/>
    <p:sldId id="305" r:id="rId12"/>
    <p:sldId id="306" r:id="rId13"/>
    <p:sldId id="307" r:id="rId14"/>
    <p:sldId id="308" r:id="rId15"/>
    <p:sldId id="295" r:id="rId16"/>
    <p:sldId id="309" r:id="rId17"/>
    <p:sldId id="310" r:id="rId18"/>
    <p:sldId id="311" r:id="rId19"/>
    <p:sldId id="312" r:id="rId20"/>
    <p:sldId id="313" r:id="rId21"/>
    <p:sldId id="315" r:id="rId22"/>
    <p:sldId id="314" r:id="rId23"/>
    <p:sldId id="316" r:id="rId24"/>
    <p:sldId id="317" r:id="rId25"/>
    <p:sldId id="318" r:id="rId26"/>
    <p:sldId id="319" r:id="rId27"/>
    <p:sldId id="32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1" d="100"/>
          <a:sy n="101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 err="1"/>
              <a:t>vm</a:t>
            </a:r>
            <a:r>
              <a:rPr lang="ko-KR" altLang="en-US" dirty="0"/>
              <a:t>에서는 독립적인 운영체제를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7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컨테이너의 이미지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CPU/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메모리 리소스 할당 설정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port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매핑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volume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설정 같은 것들이 포함되며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기존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docker run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명령에서 가능했던 대부분 옵션이 설정 가능하다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컨테이너 오케스트레이션에서는 컨테이너가 필요에 따라서 자동적으로 실행되거나 종료될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따라서 매번 이러한 설정들을 지정하기보다는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미리 설정들의 집합을 하나의 단위로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정의해놓고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사용한다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이 단위가 바로 태스크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디피니션이다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1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93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47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12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2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09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68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15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3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커널에 관련된 작업은 가능하지만 컨테이너마다 다른 커널 작업을 수행 할 수는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1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커널에 관련된 작업은 가능하지만 컨테이너마다 다른 커널 작업을 수행 할 수는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프로그램</a:t>
            </a:r>
            <a:r>
              <a:rPr lang="en-US" altLang="ko-KR" dirty="0"/>
              <a:t>, </a:t>
            </a:r>
            <a:r>
              <a:rPr lang="ko-KR" altLang="en-US" dirty="0"/>
              <a:t>데이터베이스 서버</a:t>
            </a:r>
            <a:r>
              <a:rPr lang="en-US" altLang="ko-KR" dirty="0"/>
              <a:t>, </a:t>
            </a:r>
            <a:r>
              <a:rPr lang="ko-KR" altLang="en-US" dirty="0"/>
              <a:t>메시지 큐 등 어떤 프로그램도 컨테이너로 </a:t>
            </a:r>
            <a:r>
              <a:rPr lang="ko-KR" altLang="en-US" dirty="0" err="1"/>
              <a:t>추상화할</a:t>
            </a:r>
            <a:r>
              <a:rPr lang="ko-KR" altLang="en-US" dirty="0"/>
              <a:t>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6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2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0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이미지는 변하지 않는다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3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이미지는 변하지 않는다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Ecs</a:t>
            </a:r>
            <a:r>
              <a:rPr lang="ko-KR" altLang="en-US" dirty="0"/>
              <a:t>외의 오케스트레이션 서비스는 </a:t>
            </a:r>
            <a:r>
              <a:rPr lang="en-US" altLang="ko-KR" dirty="0"/>
              <a:t>docker swarm, </a:t>
            </a:r>
            <a:r>
              <a:rPr lang="ko-KR" altLang="en-US" dirty="0" err="1"/>
              <a:t>쿠버네티스</a:t>
            </a:r>
            <a:r>
              <a:rPr lang="en-US" altLang="ko-KR" dirty="0"/>
              <a:t>, </a:t>
            </a:r>
            <a:r>
              <a:rPr lang="ko-KR" altLang="en-US" dirty="0" err="1"/>
              <a:t>노마드</a:t>
            </a:r>
            <a:r>
              <a:rPr lang="ko-KR" altLang="en-US" dirty="0"/>
              <a:t> 등이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AWS Container Service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도커</a:t>
            </a:r>
            <a:r>
              <a:rPr lang="en-US" altLang="ko-KR" sz="4000" b="1" dirty="0"/>
              <a:t>(Docker)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도커는</a:t>
            </a:r>
            <a:r>
              <a:rPr lang="ko-KR" altLang="en-US" sz="2000" dirty="0"/>
              <a:t> 컨테이너 기반의 오픈소스 가상화 플랫폼 중 하나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도커를</a:t>
            </a:r>
            <a:r>
              <a:rPr lang="ko-KR" altLang="en-US" sz="2000" dirty="0"/>
              <a:t> 사용하면 인프라에서 애플리케이션을 분리하여 컨테이너로 </a:t>
            </a:r>
            <a:r>
              <a:rPr lang="ko-KR" altLang="en-US" sz="2000" dirty="0" err="1"/>
              <a:t>추상화시켜</a:t>
            </a:r>
            <a:r>
              <a:rPr lang="ko-KR" altLang="en-US" sz="2000" dirty="0"/>
              <a:t> 소프트웨어를 빠르게 제공할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도커는</a:t>
            </a:r>
            <a:r>
              <a:rPr lang="ko-KR" altLang="en-US" sz="2000" dirty="0"/>
              <a:t> 컨테이너의 라이프사이클을 관리하고 어플리케이션을 </a:t>
            </a:r>
            <a:r>
              <a:rPr lang="ko-KR" altLang="en-US" sz="2000" dirty="0" err="1"/>
              <a:t>오케스트레이션된</a:t>
            </a:r>
            <a:r>
              <a:rPr lang="ko-KR" altLang="en-US" sz="2000" dirty="0"/>
              <a:t> 서비스로 배포할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73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도커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아키텍처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도커는</a:t>
            </a:r>
            <a:r>
              <a:rPr lang="ko-KR" altLang="en-US" sz="2000" dirty="0"/>
              <a:t> 클라이언트</a:t>
            </a:r>
            <a:r>
              <a:rPr lang="en-US" altLang="ko-KR" sz="2000" dirty="0"/>
              <a:t>-</a:t>
            </a:r>
            <a:r>
              <a:rPr lang="ko-KR" altLang="en-US" sz="2000" dirty="0"/>
              <a:t>서버 아키텍처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도커</a:t>
            </a:r>
            <a:r>
              <a:rPr lang="ko-KR" altLang="en-US" sz="2000" dirty="0"/>
              <a:t> 클라이언트와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데몬이</a:t>
            </a:r>
            <a:r>
              <a:rPr lang="ko-KR" altLang="en-US" sz="2000" dirty="0"/>
              <a:t> </a:t>
            </a:r>
            <a:r>
              <a:rPr lang="en-US" altLang="ko-KR" sz="2000" dirty="0" err="1"/>
              <a:t>RestAPI</a:t>
            </a:r>
            <a:r>
              <a:rPr lang="ko-KR" altLang="en-US" sz="2000" dirty="0"/>
              <a:t>를 사용하여 통신</a:t>
            </a:r>
            <a:r>
              <a:rPr lang="en-US" altLang="ko-KR" sz="20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07D7E9-BFB9-459E-6D9E-333A64437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7" y="3272450"/>
            <a:ext cx="6143325" cy="320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53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도커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아키텍처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8"/>
            <a:ext cx="10515600" cy="4700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도커</a:t>
            </a:r>
            <a:r>
              <a:rPr lang="ko-KR" altLang="en-US" sz="2000" dirty="0"/>
              <a:t> 데몬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도커</a:t>
            </a:r>
            <a:r>
              <a:rPr lang="ko-KR" altLang="en-US" sz="1600" dirty="0"/>
              <a:t> </a:t>
            </a:r>
            <a:r>
              <a:rPr lang="en-US" altLang="ko-KR" sz="1600" dirty="0"/>
              <a:t>API </a:t>
            </a:r>
            <a:r>
              <a:rPr lang="ko-KR" altLang="en-US" sz="1600" dirty="0"/>
              <a:t>요청수신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컨테이너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네트워크와 같은 </a:t>
            </a:r>
            <a:r>
              <a:rPr lang="ko-KR" altLang="en-US" sz="1600" dirty="0" err="1"/>
              <a:t>도커</a:t>
            </a:r>
            <a:r>
              <a:rPr lang="ko-KR" altLang="en-US" sz="1600" dirty="0"/>
              <a:t> 객체 및 </a:t>
            </a:r>
            <a:r>
              <a:rPr lang="ko-KR" altLang="en-US" sz="1600" dirty="0" err="1"/>
              <a:t>도커</a:t>
            </a:r>
            <a:r>
              <a:rPr lang="ko-KR" altLang="en-US" sz="1600" dirty="0"/>
              <a:t> 서비스 관리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도커</a:t>
            </a:r>
            <a:r>
              <a:rPr lang="ko-KR" altLang="en-US" sz="2000" dirty="0"/>
              <a:t> 클라이언트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도커</a:t>
            </a:r>
            <a:r>
              <a:rPr lang="ko-KR" altLang="en-US" sz="1600" dirty="0"/>
              <a:t> 사용자가 </a:t>
            </a:r>
            <a:r>
              <a:rPr lang="ko-KR" altLang="en-US" sz="1600" dirty="0" err="1"/>
              <a:t>도커와</a:t>
            </a:r>
            <a:r>
              <a:rPr lang="ko-KR" altLang="en-US" sz="1600" dirty="0"/>
              <a:t> 상호작용하기 위한 방법</a:t>
            </a:r>
            <a:r>
              <a:rPr lang="en-US" altLang="ko-KR" sz="1600" dirty="0"/>
              <a:t>. </a:t>
            </a:r>
            <a:r>
              <a:rPr lang="ko-KR" altLang="en-US" sz="1600" dirty="0"/>
              <a:t>기본적인 </a:t>
            </a:r>
            <a:r>
              <a:rPr lang="ko-KR" altLang="en-US" sz="1600" dirty="0" err="1"/>
              <a:t>도커</a:t>
            </a:r>
            <a:r>
              <a:rPr lang="ko-KR" altLang="en-US" sz="1600" dirty="0"/>
              <a:t> 명령어를 통해서 </a:t>
            </a:r>
            <a:r>
              <a:rPr lang="ko-KR" altLang="en-US" sz="1600" dirty="0" err="1"/>
              <a:t>도커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데몬과</a:t>
            </a:r>
            <a:r>
              <a:rPr lang="ko-KR" altLang="en-US" sz="1600" dirty="0"/>
              <a:t> 통신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도커</a:t>
            </a:r>
            <a:r>
              <a:rPr lang="ko-KR" altLang="en-US" sz="2000" dirty="0"/>
              <a:t> 레지스트리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도커</a:t>
            </a:r>
            <a:r>
              <a:rPr lang="ko-KR" altLang="en-US" sz="1600" dirty="0"/>
              <a:t> 이미지를 저장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도커</a:t>
            </a:r>
            <a:r>
              <a:rPr lang="ko-KR" altLang="en-US" sz="1600" dirty="0"/>
              <a:t> 허브라는 공용 레지스트리와 개인 </a:t>
            </a:r>
            <a:r>
              <a:rPr lang="en-US" altLang="ko-KR" sz="1600" dirty="0"/>
              <a:t>private</a:t>
            </a:r>
            <a:r>
              <a:rPr lang="ko-KR" altLang="en-US" sz="1600" dirty="0"/>
              <a:t>한 레지스트리가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도커</a:t>
            </a:r>
            <a:r>
              <a:rPr lang="ko-KR" altLang="en-US" sz="2000" dirty="0"/>
              <a:t> 객체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도커</a:t>
            </a:r>
            <a:r>
              <a:rPr lang="ko-KR" altLang="en-US" sz="1600" dirty="0"/>
              <a:t> 이미지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도커</a:t>
            </a:r>
            <a:r>
              <a:rPr lang="ko-KR" altLang="en-US" sz="1600" dirty="0"/>
              <a:t> 이미지는 컨테이너 실행에 필요한 파일과 설정 값 등을 포함하고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컨테이너</a:t>
            </a:r>
            <a:r>
              <a:rPr lang="en-US" altLang="ko-KR" sz="1600" dirty="0"/>
              <a:t>: </a:t>
            </a:r>
            <a:r>
              <a:rPr lang="ko-KR" altLang="en-US" sz="1600" dirty="0"/>
              <a:t>컨테이너는 </a:t>
            </a:r>
            <a:r>
              <a:rPr lang="ko-KR" altLang="en-US" sz="1600" dirty="0" err="1"/>
              <a:t>도커</a:t>
            </a:r>
            <a:r>
              <a:rPr lang="ko-KR" altLang="en-US" sz="1600" dirty="0"/>
              <a:t> 이미지의 실행 가능한 인스턴스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54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도커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이미지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8"/>
            <a:ext cx="10515600" cy="4700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도커</a:t>
            </a:r>
            <a:r>
              <a:rPr lang="ko-KR" altLang="en-US" sz="2000" dirty="0"/>
              <a:t> 이미지는 컨테이너 실행에 필요한 파일과 설정 값 등을 포함하고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컨테이너에 따른 상태 값이 변하지 않으므로 라이브러리의 버전이 의도치 않게 바뀜에 따른 의존성 문제가 발생하지 않는다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컨테이너는 이미지를 실행한 상태이며</a:t>
            </a:r>
            <a:r>
              <a:rPr lang="en-US" altLang="ko-KR" sz="2000" dirty="0"/>
              <a:t>, </a:t>
            </a:r>
            <a:r>
              <a:rPr lang="ko-KR" altLang="en-US" sz="2000" dirty="0"/>
              <a:t>변하는 값은 컨테이너에 저장된다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같은 이미지에서 여러 개의 컨테이너를 생성할 수 있다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1431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도커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이미지의 경로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AF910E-B3DA-FF77-68C0-69BF5CC2B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12" y="1603978"/>
            <a:ext cx="8961120" cy="49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2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AWS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ECS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169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Container Service(ECS)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AWS ECS</a:t>
            </a:r>
            <a:r>
              <a:rPr lang="ko-KR" altLang="en-US" sz="2000" dirty="0"/>
              <a:t>는 클러스터에서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컨테이너를 손쉽게 실행</a:t>
            </a:r>
            <a:r>
              <a:rPr lang="en-US" altLang="ko-KR" sz="2000" dirty="0"/>
              <a:t>, </a:t>
            </a:r>
            <a:r>
              <a:rPr lang="ko-KR" altLang="en-US" sz="2000" dirty="0"/>
              <a:t>중지 및 관리할 수 있게 해주는 컨테이너 관리 서비스로 확장성과 속도가 뛰어나다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특정 </a:t>
            </a:r>
            <a:r>
              <a:rPr lang="ko-KR" altLang="en-US" sz="2000" dirty="0" err="1"/>
              <a:t>리전</a:t>
            </a:r>
            <a:r>
              <a:rPr lang="ko-KR" altLang="en-US" sz="2000" dirty="0"/>
              <a:t> 내 여러 가용 영역에 걸쳐 고 가용성 방식으로 컨테이너를 실행하는 과정을 간소화하는 </a:t>
            </a:r>
            <a:r>
              <a:rPr lang="ko-KR" altLang="en-US" sz="2000" dirty="0" err="1"/>
              <a:t>리전</a:t>
            </a:r>
            <a:r>
              <a:rPr lang="ko-KR" altLang="en-US" sz="2000" dirty="0"/>
              <a:t> 서비스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0F5A75-228F-0E60-86A2-98A6BE87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42" y="3761487"/>
            <a:ext cx="4531741" cy="251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ECS</a:t>
            </a:r>
            <a:r>
              <a:rPr lang="ko-KR" altLang="en-US" sz="4000" b="1" dirty="0"/>
              <a:t> 사용시 이점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간단한 </a:t>
            </a:r>
            <a:r>
              <a:rPr lang="en-US" altLang="ko-KR" sz="2000" dirty="0"/>
              <a:t>API </a:t>
            </a:r>
            <a:r>
              <a:rPr lang="ko-KR" altLang="en-US" sz="2000" dirty="0"/>
              <a:t>호출을 사용하여 컨테이너 기반 애플리케이션을 시작 및 중지할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중앙 </a:t>
            </a:r>
            <a:r>
              <a:rPr lang="ko-KR" altLang="en-US" sz="2000" dirty="0" err="1"/>
              <a:t>집중식</a:t>
            </a:r>
            <a:r>
              <a:rPr lang="ko-KR" altLang="en-US" sz="2000" dirty="0"/>
              <a:t> 서비스를 사용하여 클러스터 상태를 확인할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다수의 친숙한 </a:t>
            </a:r>
            <a:r>
              <a:rPr lang="en-US" altLang="ko-KR" sz="2000" dirty="0"/>
              <a:t>EC2 </a:t>
            </a:r>
            <a:r>
              <a:rPr lang="ko-KR" altLang="en-US" sz="2000" dirty="0"/>
              <a:t>기능에 액세스할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일관된 배포 및 구축 환경을 생성하고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배치 및 </a:t>
            </a:r>
            <a:r>
              <a:rPr lang="en-US" altLang="ko-KR" sz="2000" dirty="0"/>
              <a:t>ETL(Extract-Transform-Load) </a:t>
            </a:r>
            <a:r>
              <a:rPr lang="ko-KR" altLang="en-US" sz="2000" dirty="0"/>
              <a:t>워크로드를 관리 및 크기 조정하고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마이크로 서비스 모델에 정교한 애플리케이션 아키텍처를 구축할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23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ECS </a:t>
            </a:r>
            <a:r>
              <a:rPr lang="ko-KR" altLang="en-US" sz="4000" b="1" dirty="0"/>
              <a:t>구성 요소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Task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Service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Container Instance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54253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Task definition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26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원하는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컨테이너를 생성할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어떤 설정으로 몇 개 이상 생성 할 지를 정의한 </a:t>
            </a:r>
            <a:r>
              <a:rPr lang="en-US" altLang="ko-KR" sz="2000" dirty="0"/>
              <a:t>set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Task definition</a:t>
            </a:r>
            <a:r>
              <a:rPr lang="ko-KR" altLang="en-US" sz="2000" dirty="0"/>
              <a:t>에는 한 개 의상의 컨테이너에 대해 정의가 가능하며</a:t>
            </a:r>
            <a:r>
              <a:rPr lang="en-US" altLang="ko-KR" sz="2000" dirty="0"/>
              <a:t>, Task definition </a:t>
            </a:r>
            <a:r>
              <a:rPr lang="ko-KR" altLang="en-US" sz="2000" dirty="0"/>
              <a:t>내부에 정의된 컨테이너 사이는 </a:t>
            </a:r>
            <a:r>
              <a:rPr lang="en-US" altLang="ko-KR" sz="2000" dirty="0"/>
              <a:t>link </a:t>
            </a:r>
            <a:r>
              <a:rPr lang="ko-KR" altLang="en-US" sz="2000" dirty="0"/>
              <a:t>설정으로 연결이 가능하다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Task definition</a:t>
            </a:r>
            <a:r>
              <a:rPr lang="ko-KR" altLang="en-US" sz="2000" dirty="0"/>
              <a:t>에서 정의된 대로 실제 생성된 </a:t>
            </a:r>
            <a:r>
              <a:rPr lang="en-US" altLang="ko-KR" sz="2000" dirty="0"/>
              <a:t>container set</a:t>
            </a:r>
            <a:r>
              <a:rPr lang="ko-KR" altLang="en-US" sz="2000" dirty="0"/>
              <a:t>들을 </a:t>
            </a:r>
            <a:r>
              <a:rPr lang="en-US" altLang="ko-KR" sz="2000" dirty="0"/>
              <a:t>Task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03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목차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Container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Docker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AWS ECS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Task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26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Task definition</a:t>
            </a:r>
            <a:r>
              <a:rPr lang="ko-KR" altLang="en-US" sz="2000" dirty="0"/>
              <a:t>에서 정의된 대로 배포된 </a:t>
            </a:r>
            <a:r>
              <a:rPr lang="en-US" altLang="ko-KR" sz="2000" dirty="0"/>
              <a:t>container set</a:t>
            </a:r>
            <a:r>
              <a:rPr lang="ko-KR" altLang="en-US" sz="2000" dirty="0"/>
              <a:t>을 </a:t>
            </a:r>
            <a:r>
              <a:rPr lang="en-US" altLang="ko-KR" sz="2000" dirty="0"/>
              <a:t>Task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Task</a:t>
            </a:r>
            <a:r>
              <a:rPr lang="ko-KR" altLang="en-US" sz="2000" dirty="0"/>
              <a:t>는 </a:t>
            </a:r>
            <a:r>
              <a:rPr lang="en-US" altLang="ko-KR" sz="2000" dirty="0"/>
              <a:t>Cluster</a:t>
            </a:r>
            <a:r>
              <a:rPr lang="ko-KR" altLang="en-US" sz="2000" dirty="0"/>
              <a:t>에 속한 </a:t>
            </a:r>
            <a:r>
              <a:rPr lang="en-US" altLang="ko-KR" sz="2000" dirty="0"/>
              <a:t>Container instance(EC2 Instance)</a:t>
            </a:r>
            <a:r>
              <a:rPr lang="ko-KR" altLang="en-US" sz="2000" dirty="0"/>
              <a:t>에 배포된다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또한</a:t>
            </a:r>
            <a:r>
              <a:rPr lang="en-US" altLang="ko-KR" sz="2000" dirty="0"/>
              <a:t>, Task</a:t>
            </a:r>
            <a:r>
              <a:rPr lang="ko-KR" altLang="en-US" sz="2000" dirty="0"/>
              <a:t>는 여러 </a:t>
            </a:r>
            <a:r>
              <a:rPr lang="en-US" altLang="ko-KR" sz="2000" dirty="0"/>
              <a:t>Container instance(EC2 Instance)</a:t>
            </a:r>
            <a:r>
              <a:rPr lang="ko-KR" altLang="en-US" sz="2000" dirty="0"/>
              <a:t>에 배포 가능하다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567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26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Task</a:t>
            </a:r>
            <a:r>
              <a:rPr lang="ko-KR" altLang="en-US" sz="2000" dirty="0"/>
              <a:t>들의 </a:t>
            </a:r>
            <a:r>
              <a:rPr lang="en-US" altLang="ko-KR" sz="2000" dirty="0"/>
              <a:t>Life cycle</a:t>
            </a:r>
            <a:r>
              <a:rPr lang="ko-KR" altLang="en-US" sz="2000" dirty="0"/>
              <a:t>을 관리하는 부분을 </a:t>
            </a:r>
            <a:r>
              <a:rPr lang="en-US" altLang="ko-KR" sz="2000" dirty="0"/>
              <a:t>Service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Task</a:t>
            </a:r>
            <a:r>
              <a:rPr lang="ko-KR" altLang="en-US" sz="2000" dirty="0"/>
              <a:t>들은 각자 다른 서비스이다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Task</a:t>
            </a:r>
            <a:r>
              <a:rPr lang="ko-KR" altLang="en-US" sz="2000" dirty="0"/>
              <a:t>를 </a:t>
            </a:r>
            <a:r>
              <a:rPr lang="en-US" altLang="ko-KR" sz="2000" dirty="0"/>
              <a:t>Cluster</a:t>
            </a:r>
            <a:r>
              <a:rPr lang="ko-KR" altLang="en-US" sz="2000" dirty="0"/>
              <a:t>에 몇 개나 배포할 것인지 결정하고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실제 </a:t>
            </a:r>
            <a:r>
              <a:rPr lang="en-US" altLang="ko-KR" sz="2000" dirty="0"/>
              <a:t>Task</a:t>
            </a:r>
            <a:r>
              <a:rPr lang="ko-KR" altLang="en-US" sz="2000" dirty="0"/>
              <a:t>들을 외부에 서비스 하기 위해 </a:t>
            </a:r>
            <a:r>
              <a:rPr lang="en-US" altLang="ko-KR" sz="2000" dirty="0"/>
              <a:t>ELB</a:t>
            </a:r>
            <a:r>
              <a:rPr lang="ko-KR" altLang="en-US" sz="2000" dirty="0"/>
              <a:t>에 연동되는 부분을 관리하게 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만약 실행중인 </a:t>
            </a:r>
            <a:r>
              <a:rPr lang="en-US" altLang="ko-KR" sz="2000" dirty="0"/>
              <a:t>Task</a:t>
            </a:r>
            <a:r>
              <a:rPr lang="ko-KR" altLang="en-US" sz="2000" dirty="0"/>
              <a:t>가 어떤 이유로 작동이 중지되면 이것을 자동으로 감지해 새로운 </a:t>
            </a:r>
            <a:r>
              <a:rPr lang="en-US" altLang="ko-KR" sz="2000" dirty="0"/>
              <a:t>Task</a:t>
            </a:r>
            <a:r>
              <a:rPr lang="ko-KR" altLang="en-US" sz="2000" dirty="0"/>
              <a:t>를 </a:t>
            </a:r>
            <a:r>
              <a:rPr lang="en-US" altLang="ko-KR" sz="2000" dirty="0"/>
              <a:t>Cluster</a:t>
            </a:r>
            <a:r>
              <a:rPr lang="ko-KR" altLang="en-US" sz="2000" dirty="0"/>
              <a:t>에 배포하는 고가용성에 대한 정책도 </a:t>
            </a:r>
            <a:r>
              <a:rPr lang="en-US" altLang="ko-KR" sz="2000" dirty="0"/>
              <a:t>Service</a:t>
            </a:r>
            <a:r>
              <a:rPr lang="ko-KR" altLang="en-US" sz="2000" dirty="0"/>
              <a:t>에서 관리한다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오토스케일링과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로드밸런싱을</a:t>
            </a:r>
            <a:r>
              <a:rPr lang="ko-KR" altLang="en-US" sz="2000" dirty="0"/>
              <a:t> 관리하는 역할이다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962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Task / Service </a:t>
            </a:r>
            <a:r>
              <a:rPr lang="ko-KR" altLang="en-US" sz="4000" b="1" dirty="0"/>
              <a:t>관계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EB61BA-D13A-6283-5D37-91DA64489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033" y="1449506"/>
            <a:ext cx="6271933" cy="50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15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Container Instance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26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ECS</a:t>
            </a:r>
            <a:r>
              <a:rPr lang="ko-KR" altLang="en-US" sz="2000" dirty="0"/>
              <a:t>는 기본적으로 </a:t>
            </a:r>
            <a:r>
              <a:rPr lang="en-US" altLang="ko-KR" sz="2000" dirty="0"/>
              <a:t>Container </a:t>
            </a:r>
            <a:r>
              <a:rPr lang="ko-KR" altLang="en-US" sz="2000" dirty="0"/>
              <a:t>배포를 </a:t>
            </a:r>
            <a:r>
              <a:rPr lang="en-US" altLang="ko-KR" sz="2000" dirty="0"/>
              <a:t>EC2 Instance </a:t>
            </a:r>
            <a:r>
              <a:rPr lang="ko-KR" altLang="en-US" sz="2000" dirty="0"/>
              <a:t>기반에 올리도록 설계됨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Task</a:t>
            </a:r>
            <a:r>
              <a:rPr lang="ko-KR" altLang="en-US" sz="2000" dirty="0"/>
              <a:t>를 올리기 위해 등록된 </a:t>
            </a:r>
            <a:r>
              <a:rPr lang="en-US" altLang="ko-KR" sz="2000" dirty="0"/>
              <a:t>EC2 Instance</a:t>
            </a:r>
            <a:r>
              <a:rPr lang="ko-KR" altLang="en-US" sz="2000" dirty="0"/>
              <a:t>를 </a:t>
            </a:r>
            <a:r>
              <a:rPr lang="en-US" altLang="ko-KR" sz="2000" dirty="0"/>
              <a:t>Container Instance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하나의 </a:t>
            </a:r>
            <a:r>
              <a:rPr lang="en-US" altLang="ko-KR" sz="2000" dirty="0"/>
              <a:t>Container Instance </a:t>
            </a:r>
            <a:r>
              <a:rPr lang="ko-KR" altLang="en-US" sz="2000" dirty="0"/>
              <a:t>내부에는 각각의 다른 </a:t>
            </a:r>
            <a:r>
              <a:rPr lang="en-US" altLang="ko-KR" sz="2000" dirty="0"/>
              <a:t>Task</a:t>
            </a:r>
            <a:r>
              <a:rPr lang="ko-KR" altLang="en-US" sz="2000" dirty="0"/>
              <a:t>가 여러 개 있을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7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Cluster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26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Task</a:t>
            </a:r>
            <a:r>
              <a:rPr lang="ko-KR" altLang="en-US" sz="2000" dirty="0"/>
              <a:t>가 배포되는 </a:t>
            </a:r>
            <a:r>
              <a:rPr lang="en-US" altLang="ko-KR" sz="2000" dirty="0"/>
              <a:t>Container Instance</a:t>
            </a:r>
            <a:r>
              <a:rPr lang="ko-KR" altLang="en-US" sz="2000" dirty="0"/>
              <a:t>들을 논리적인 그룹으로 묶은 단위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Task</a:t>
            </a:r>
            <a:r>
              <a:rPr lang="ko-KR" altLang="en-US" sz="2000" dirty="0"/>
              <a:t>를 배포하기 위한 </a:t>
            </a:r>
            <a:r>
              <a:rPr lang="en-US" altLang="ko-KR" sz="2000" dirty="0"/>
              <a:t>instance</a:t>
            </a:r>
            <a:r>
              <a:rPr lang="ko-KR" altLang="en-US" sz="2000" dirty="0"/>
              <a:t>는 반드시 </a:t>
            </a:r>
            <a:r>
              <a:rPr lang="en-US" altLang="ko-KR" sz="2000" dirty="0"/>
              <a:t>Cluster</a:t>
            </a:r>
            <a:r>
              <a:rPr lang="ko-KR" altLang="en-US" sz="2000" dirty="0"/>
              <a:t>에 등록되어야 한다</a:t>
            </a:r>
            <a:r>
              <a:rPr lang="en-US" altLang="ko-KR" sz="20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6A52B3-66E9-BE4F-C56D-A7170543A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53" y="3223932"/>
            <a:ext cx="762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16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Cluster </a:t>
            </a:r>
            <a:r>
              <a:rPr lang="ko-KR" altLang="en-US" sz="4000" b="1" dirty="0"/>
              <a:t>관계 도식화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98D6EB-9C78-2A26-77B1-705478DD5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04" y="1402229"/>
            <a:ext cx="6155391" cy="538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2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ABADB75-4F2B-6B9B-E5F7-73C68F2F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49" y="142765"/>
            <a:ext cx="4685927" cy="65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5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ECS</a:t>
            </a:r>
            <a:r>
              <a:rPr lang="ko-KR" altLang="en-US" sz="4000" b="1" dirty="0"/>
              <a:t>의 구조적 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26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ECS</a:t>
            </a:r>
            <a:r>
              <a:rPr lang="ko-KR" altLang="en-US" sz="2000" dirty="0"/>
              <a:t>의 </a:t>
            </a:r>
            <a:r>
              <a:rPr lang="en-US" altLang="ko-KR" sz="2000" dirty="0"/>
              <a:t>Docker host </a:t>
            </a:r>
            <a:r>
              <a:rPr lang="ko-KR" altLang="en-US" sz="2000" dirty="0"/>
              <a:t>역할은 </a:t>
            </a:r>
            <a:r>
              <a:rPr lang="en-US" altLang="ko-KR" sz="2000" dirty="0"/>
              <a:t>EC2 Instance</a:t>
            </a:r>
            <a:r>
              <a:rPr lang="ko-KR" altLang="en-US" sz="2000" dirty="0"/>
              <a:t>가 담당한다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Overlay network</a:t>
            </a:r>
            <a:r>
              <a:rPr lang="ko-KR" altLang="en-US" sz="2000" dirty="0"/>
              <a:t>가 아닌 </a:t>
            </a:r>
            <a:r>
              <a:rPr lang="en-US" altLang="ko-KR" sz="2000" dirty="0"/>
              <a:t>ELB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Network </a:t>
            </a:r>
            <a:r>
              <a:rPr lang="ko-KR" altLang="en-US" sz="2000" dirty="0"/>
              <a:t>구조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하나의 </a:t>
            </a:r>
            <a:r>
              <a:rPr lang="en-US" altLang="ko-KR" sz="2000" dirty="0"/>
              <a:t>Host</a:t>
            </a:r>
            <a:r>
              <a:rPr lang="ko-KR" altLang="en-US" sz="2000" dirty="0"/>
              <a:t>에는 한 개의 </a:t>
            </a:r>
            <a:r>
              <a:rPr lang="en-US" altLang="ko-KR" sz="2000" dirty="0"/>
              <a:t>Task</a:t>
            </a:r>
            <a:r>
              <a:rPr lang="ko-KR" altLang="en-US" sz="2000" dirty="0"/>
              <a:t>만 수용 가능하다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ECS </a:t>
            </a:r>
            <a:r>
              <a:rPr lang="ko-KR" altLang="en-US" sz="2000" dirty="0"/>
              <a:t>특성에 맞는 </a:t>
            </a:r>
            <a:r>
              <a:rPr lang="en-US" altLang="ko-KR" sz="2000" dirty="0"/>
              <a:t>Application </a:t>
            </a:r>
            <a:r>
              <a:rPr lang="ko-KR" altLang="en-US" sz="2000" dirty="0"/>
              <a:t>설계가 필요하다</a:t>
            </a:r>
            <a:r>
              <a:rPr lang="en-US" altLang="ko-KR" sz="20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8B2CE9-1F6E-3244-E1E1-5785BD0C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93" y="804943"/>
            <a:ext cx="3744976" cy="56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78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Container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07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컨테이너</a:t>
            </a:r>
            <a:r>
              <a:rPr lang="en-US" altLang="ko-KR" sz="4000" b="1" dirty="0"/>
              <a:t>(Container)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컨테이너</a:t>
            </a:r>
            <a:r>
              <a:rPr lang="en-US" altLang="ko-KR" sz="2000" dirty="0"/>
              <a:t>(container)</a:t>
            </a:r>
            <a:r>
              <a:rPr lang="ko-KR" altLang="en-US" sz="2000" dirty="0"/>
              <a:t>는 개별 소프트웨어의 실행에 필요한 실행환경을 독립적으로 운용할 수 있도록 기반환경 또는 다른 실행환경과의 간섭을 막고 실행의 독립성을 확보해주는 운영체제 수준의 격리 기술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281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292432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컨테이너와 가상머신</a:t>
            </a:r>
            <a:r>
              <a:rPr lang="en-US" altLang="ko-KR" sz="4000" b="1" dirty="0"/>
              <a:t>(VM)</a:t>
            </a:r>
            <a:r>
              <a:rPr lang="ko-KR" altLang="en-US" sz="4000" b="1" dirty="0"/>
              <a:t>의 차이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2BDA839-9051-5202-D994-6EC536D4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가상머신은 </a:t>
            </a:r>
            <a:r>
              <a:rPr lang="en-US" altLang="ko-KR" sz="2000" dirty="0" err="1"/>
              <a:t>HyperVisor</a:t>
            </a:r>
            <a:r>
              <a:rPr lang="ko-KR" altLang="en-US" sz="2000" dirty="0"/>
              <a:t>가 운영체제와 가상머신의 리소스를 분리해 </a:t>
            </a:r>
            <a:r>
              <a:rPr lang="en-US" altLang="ko-KR" sz="2000" dirty="0"/>
              <a:t>VM</a:t>
            </a:r>
            <a:r>
              <a:rPr lang="ko-KR" altLang="en-US" sz="2000" dirty="0"/>
              <a:t>의 생성과 관리를 지원한다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HyperVisor</a:t>
            </a:r>
            <a:r>
              <a:rPr lang="ko-KR" altLang="en-US" sz="2000" dirty="0"/>
              <a:t>로 사용되는 물리 하드웨어를 </a:t>
            </a:r>
            <a:r>
              <a:rPr lang="en-US" altLang="ko-KR" sz="2000" dirty="0"/>
              <a:t>Host</a:t>
            </a:r>
            <a:r>
              <a:rPr lang="ko-KR" altLang="en-US" sz="2000" dirty="0"/>
              <a:t>라고 하고 리소스를 사용하는 여러 </a:t>
            </a:r>
            <a:r>
              <a:rPr lang="en-US" altLang="ko-KR" sz="2000" dirty="0"/>
              <a:t>VM</a:t>
            </a:r>
            <a:r>
              <a:rPr lang="ko-KR" altLang="en-US" sz="2000" dirty="0"/>
              <a:t>을 </a:t>
            </a:r>
            <a:r>
              <a:rPr lang="en-US" altLang="ko-KR" sz="2000" dirty="0"/>
              <a:t>Guest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컨테이너의 경우 하나의 </a:t>
            </a:r>
            <a:r>
              <a:rPr lang="en-US" altLang="ko-KR" sz="2000" dirty="0"/>
              <a:t>Host OS</a:t>
            </a:r>
            <a:r>
              <a:rPr lang="ko-KR" altLang="en-US" sz="2000" dirty="0"/>
              <a:t>위에서 마치 각각의 독립적인 프로그램처럼 관리되고 실행된다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불필요한 </a:t>
            </a:r>
            <a:r>
              <a:rPr lang="en-US" altLang="ko-KR" sz="2000" dirty="0"/>
              <a:t>OS</a:t>
            </a:r>
            <a:r>
              <a:rPr lang="ko-KR" altLang="en-US" sz="2000" dirty="0"/>
              <a:t>만드는 작업 및 </a:t>
            </a:r>
            <a:r>
              <a:rPr lang="en-US" altLang="ko-KR" sz="2000" dirty="0"/>
              <a:t>Infra</a:t>
            </a:r>
            <a:r>
              <a:rPr lang="ko-KR" altLang="en-US" sz="2000" dirty="0"/>
              <a:t>를 독립적으로 나눌 필요가 없어서 확장성이 좋고 빠르다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026" name="Picture 2" descr="가상머신(VM)과 컨테이너">
            <a:extLst>
              <a:ext uri="{FF2B5EF4-FFF2-40B4-BE49-F238E27FC236}">
                <a16:creationId xmlns:a16="http://schemas.microsoft.com/office/drawing/2014/main" id="{84027159-FA8A-8F1C-9647-93348533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93" y="4407408"/>
            <a:ext cx="3296473" cy="234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48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292432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컨테이너 장점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애플리케이션 레벨의 고립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VM</a:t>
            </a:r>
            <a:r>
              <a:rPr lang="ko-KR" altLang="en-US" sz="2000" dirty="0"/>
              <a:t>보다 빠른 셋업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VM</a:t>
            </a:r>
            <a:r>
              <a:rPr lang="ko-KR" altLang="en-US" sz="2000" dirty="0"/>
              <a:t>보다 메모리 덜 소모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마이그레이션</a:t>
            </a:r>
            <a:r>
              <a:rPr lang="en-US" altLang="ko-KR" sz="2000" dirty="0"/>
              <a:t>, </a:t>
            </a:r>
            <a:r>
              <a:rPr lang="ko-KR" altLang="en-US" sz="2000" dirty="0"/>
              <a:t>백업</a:t>
            </a:r>
            <a:r>
              <a:rPr lang="en-US" altLang="ko-KR" sz="2000" dirty="0"/>
              <a:t>, </a:t>
            </a:r>
            <a:r>
              <a:rPr lang="ko-KR" altLang="en-US" sz="2000" dirty="0"/>
              <a:t>전송이 쉬움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애플리케이션 배치와 유지보수 향상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애플리케이션 전달 시간 감소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9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292432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컨테이너 단점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Host OS</a:t>
            </a:r>
            <a:r>
              <a:rPr lang="ko-KR" altLang="en-US" sz="2000" dirty="0"/>
              <a:t>에 종속적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컨테이너별 커널 구성이 불가능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9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292432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가상환경</a:t>
            </a:r>
            <a:r>
              <a:rPr lang="en-US" altLang="ko-KR" sz="4000" b="1" dirty="0"/>
              <a:t>(VE)</a:t>
            </a:r>
            <a:r>
              <a:rPr lang="ko-KR" altLang="en-US" sz="4000" b="1" dirty="0"/>
              <a:t>과 컨테이너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Anaconda</a:t>
            </a:r>
            <a:r>
              <a:rPr lang="ko-KR" altLang="en-US" sz="2000" dirty="0"/>
              <a:t>로 구축한 가상환경은 </a:t>
            </a:r>
            <a:r>
              <a:rPr lang="en-US" altLang="ko-KR" sz="2000" dirty="0"/>
              <a:t>PC Computer</a:t>
            </a:r>
            <a:r>
              <a:rPr lang="ko-KR" altLang="en-US" sz="2000" dirty="0"/>
              <a:t>에 종속된다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F1B24A-BFD2-1231-D7BA-218F46B7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84" y="2550291"/>
            <a:ext cx="5057466" cy="41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8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Docker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0835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901</Words>
  <Application>Microsoft Office PowerPoint</Application>
  <PresentationFormat>와이드스크린</PresentationFormat>
  <Paragraphs>120</Paragraphs>
  <Slides>27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Spoqa Han Sans</vt:lpstr>
      <vt:lpstr>맑은 고딕</vt:lpstr>
      <vt:lpstr>Arial</vt:lpstr>
      <vt:lpstr>Calibri</vt:lpstr>
      <vt:lpstr>Office 테마</vt:lpstr>
      <vt:lpstr>AWS Container Service</vt:lpstr>
      <vt:lpstr>목차</vt:lpstr>
      <vt:lpstr>Container</vt:lpstr>
      <vt:lpstr>컨테이너(Container)</vt:lpstr>
      <vt:lpstr>컨테이너와 가상머신(VM)의 차이</vt:lpstr>
      <vt:lpstr>컨테이너 장점</vt:lpstr>
      <vt:lpstr>컨테이너 단점</vt:lpstr>
      <vt:lpstr>가상환경(VE)과 컨테이너</vt:lpstr>
      <vt:lpstr>Docker</vt:lpstr>
      <vt:lpstr>도커(Docker)</vt:lpstr>
      <vt:lpstr>도커 아키텍처</vt:lpstr>
      <vt:lpstr>도커 아키텍처</vt:lpstr>
      <vt:lpstr>도커 이미지</vt:lpstr>
      <vt:lpstr>도커 이미지의 경로</vt:lpstr>
      <vt:lpstr>AWS ECS</vt:lpstr>
      <vt:lpstr>AWS Elastic Container Service(ECS)</vt:lpstr>
      <vt:lpstr>AWS ECS 사용시 이점</vt:lpstr>
      <vt:lpstr>AWS ECS 구성 요소</vt:lpstr>
      <vt:lpstr>Task definition</vt:lpstr>
      <vt:lpstr>Task</vt:lpstr>
      <vt:lpstr>Service</vt:lpstr>
      <vt:lpstr>Task / Service 관계</vt:lpstr>
      <vt:lpstr>Container Instance</vt:lpstr>
      <vt:lpstr>Cluster</vt:lpstr>
      <vt:lpstr>Cluster 관계 도식화</vt:lpstr>
      <vt:lpstr>PowerPoint 프레젠테이션</vt:lpstr>
      <vt:lpstr>ECS의 구조적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108</cp:revision>
  <dcterms:created xsi:type="dcterms:W3CDTF">2022-06-28T01:58:12Z</dcterms:created>
  <dcterms:modified xsi:type="dcterms:W3CDTF">2022-09-02T08:12:55Z</dcterms:modified>
</cp:coreProperties>
</file>