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0"/>
  </p:notesMasterIdLst>
  <p:handoutMasterIdLst>
    <p:handoutMasterId r:id="rId31"/>
  </p:handoutMasterIdLst>
  <p:sldIdLst>
    <p:sldId id="412" r:id="rId2"/>
    <p:sldId id="416" r:id="rId3"/>
    <p:sldId id="425" r:id="rId4"/>
    <p:sldId id="419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8" r:id="rId25"/>
    <p:sldId id="449" r:id="rId26"/>
    <p:sldId id="426" r:id="rId27"/>
    <p:sldId id="447" r:id="rId28"/>
    <p:sldId id="415" r:id="rId29"/>
  </p:sldIdLst>
  <p:sldSz cx="12192000" cy="6858000"/>
  <p:notesSz cx="6797675" cy="9928225"/>
  <p:embeddedFontLst>
    <p:embeddedFont>
      <p:font typeface="나눔고딕 ExtraBold" panose="020B0600000101010101" charset="-127"/>
      <p:bold r:id="rId32"/>
    </p:embeddedFont>
    <p:embeddedFont>
      <p:font typeface="나눔바른고딕" panose="020B0600000101010101" charset="-127"/>
      <p:regular r:id="rId33"/>
      <p:bold r:id="rId34"/>
    </p:embeddedFont>
    <p:embeddedFont>
      <p:font typeface="나눔고딕" pitchFamily="2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4A8E"/>
    <a:srgbClr val="005CAD"/>
    <a:srgbClr val="941C58"/>
    <a:srgbClr val="AA2065"/>
    <a:srgbClr val="932258"/>
    <a:srgbClr val="D7BA93"/>
    <a:srgbClr val="BB815D"/>
    <a:srgbClr val="A61C61"/>
    <a:srgbClr val="AB2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108" d="100"/>
          <a:sy n="108" d="100"/>
        </p:scale>
        <p:origin x="684" y="96"/>
      </p:cViewPr>
      <p:guideLst>
        <p:guide orient="horz" pos="2205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8F6B-3F51-4A8F-9F44-BC2A8AB3EEF8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CE2C0-677D-42B4-99BF-82F30FD35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AE56-7F63-4D94-8C88-A4D9F483D2F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FE92-455A-4DA0-9131-57DAB90A5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0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4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8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9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D42AAF-3DED-4E19-885B-18CF7016BD8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0101"/>
            <a:ext cx="2230215" cy="568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240645-2BCF-40B1-B83D-D28E391A2E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231755"/>
            <a:ext cx="1816092" cy="4255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F606C4-2C05-4DD3-AEB4-DC9B1C100E2B}"/>
              </a:ext>
            </a:extLst>
          </p:cNvPr>
          <p:cNvSpPr/>
          <p:nvPr userDrawn="1"/>
        </p:nvSpPr>
        <p:spPr>
          <a:xfrm>
            <a:off x="407368" y="706101"/>
            <a:ext cx="1944216" cy="45719"/>
          </a:xfrm>
          <a:prstGeom prst="rect">
            <a:avLst/>
          </a:prstGeom>
          <a:solidFill>
            <a:srgbClr val="941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noFill/>
                </a:ln>
              </a:rPr>
              <a:t>  </a:t>
            </a:r>
            <a:endParaRPr lang="ko-KR" altLang="en-US" dirty="0">
              <a:ln>
                <a:noFill/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AB5D92-3929-4E54-9AF4-E571D051F322}"/>
              </a:ext>
            </a:extLst>
          </p:cNvPr>
          <p:cNvSpPr/>
          <p:nvPr userDrawn="1"/>
        </p:nvSpPr>
        <p:spPr>
          <a:xfrm>
            <a:off x="2351584" y="706100"/>
            <a:ext cx="9433048" cy="45719"/>
          </a:xfrm>
          <a:prstGeom prst="rect">
            <a:avLst/>
          </a:prstGeom>
          <a:solidFill>
            <a:srgbClr val="00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noFill/>
                </a:ln>
              </a:rPr>
              <a:t>  </a:t>
            </a:r>
            <a:endParaRPr lang="ko-KR" altLang="en-US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6499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81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67F9B8-C236-4BA5-8F5E-DF4C8C75620A}"/>
              </a:ext>
            </a:extLst>
          </p:cNvPr>
          <p:cNvGrpSpPr/>
          <p:nvPr/>
        </p:nvGrpSpPr>
        <p:grpSpPr>
          <a:xfrm>
            <a:off x="-36004" y="-1"/>
            <a:ext cx="12228004" cy="6912539"/>
            <a:chOff x="-36004" y="-1"/>
            <a:chExt cx="12228004" cy="691253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D5098B1-C3B4-4166-A463-33685F2B8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04"/>
            <a:stretch/>
          </p:blipFill>
          <p:spPr>
            <a:xfrm>
              <a:off x="-36004" y="0"/>
              <a:ext cx="12228004" cy="691253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06E817-3F74-4317-9FE0-7D683AE599D2}"/>
                </a:ext>
              </a:extLst>
            </p:cNvPr>
            <p:cNvSpPr/>
            <p:nvPr/>
          </p:nvSpPr>
          <p:spPr>
            <a:xfrm>
              <a:off x="-36004" y="160749"/>
              <a:ext cx="12228004" cy="67517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5996DD-2011-4FD6-88FD-F853B9ECE544}"/>
                </a:ext>
              </a:extLst>
            </p:cNvPr>
            <p:cNvSpPr/>
            <p:nvPr/>
          </p:nvSpPr>
          <p:spPr>
            <a:xfrm>
              <a:off x="-36004" y="-1"/>
              <a:ext cx="12228004" cy="160749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9224496-B80D-4455-A063-B01F567F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96" y="415746"/>
              <a:ext cx="1708323" cy="34237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7012D44-4076-45D1-936C-C7D63C259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075" y="415746"/>
              <a:ext cx="1656184" cy="38808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824138" y="2584514"/>
            <a:ext cx="6606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Computing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32732" y="3979158"/>
            <a:ext cx="27895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JEONBUK NATIONAL UNIVERSITY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3143672" y="2247651"/>
            <a:ext cx="58326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143672" y="3918540"/>
            <a:ext cx="590465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12192000" cy="116609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26" y="1717987"/>
            <a:ext cx="1921948" cy="3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ases of over-provisioning, under-provisioning and delay caused by... |  Download Scientific Diagram">
            <a:extLst>
              <a:ext uri="{FF2B5EF4-FFF2-40B4-BE49-F238E27FC236}">
                <a16:creationId xmlns:a16="http://schemas.microsoft.com/office/drawing/2014/main" id="{5D81F832-765B-473B-9FEE-64C5D648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924944"/>
            <a:ext cx="10282207" cy="304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7CF271-B0C0-4498-9FAA-4B24FC0F7A66}"/>
              </a:ext>
            </a:extLst>
          </p:cNvPr>
          <p:cNvSpPr txBox="1"/>
          <p:nvPr/>
        </p:nvSpPr>
        <p:spPr>
          <a:xfrm>
            <a:off x="623392" y="1340768"/>
            <a:ext cx="7128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</a:t>
            </a:r>
            <a:r>
              <a:rPr lang="en-US" altLang="ko-KR" sz="2800" b="1" dirty="0"/>
              <a:t>over-provisioning, under-provisioning</a:t>
            </a:r>
          </a:p>
        </p:txBody>
      </p:sp>
    </p:spTree>
    <p:extLst>
      <p:ext uri="{BB962C8B-B14F-4D97-AF65-F5344CB8AC3E}">
        <p14:creationId xmlns:p14="http://schemas.microsoft.com/office/powerpoint/2010/main" val="188944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hapter 4 Cloud Architectures and Service Platform Design - ppt download">
            <a:extLst>
              <a:ext uri="{FF2B5EF4-FFF2-40B4-BE49-F238E27FC236}">
                <a16:creationId xmlns:a16="http://schemas.microsoft.com/office/drawing/2014/main" id="{5A8E5A09-3539-49E7-AFF5-C9C401AEA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7" t="49759" r="-975"/>
          <a:stretch/>
        </p:blipFill>
        <p:spPr bwMode="auto">
          <a:xfrm>
            <a:off x="2783632" y="3284984"/>
            <a:ext cx="594866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2D73A9-4B48-463B-AC62-511D0805C556}"/>
              </a:ext>
            </a:extLst>
          </p:cNvPr>
          <p:cNvSpPr txBox="1"/>
          <p:nvPr/>
        </p:nvSpPr>
        <p:spPr>
          <a:xfrm>
            <a:off x="587388" y="1196752"/>
            <a:ext cx="112332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•In traditional computing model, two common problems</a:t>
            </a:r>
          </a:p>
          <a:p>
            <a:r>
              <a:rPr lang="en-US" altLang="ko-KR" sz="2800" dirty="0"/>
              <a:t> </a:t>
            </a:r>
            <a:r>
              <a:rPr lang="en-US" altLang="ko-KR" sz="2600" dirty="0"/>
              <a:t>Underestimate system utilization which result in under provision</a:t>
            </a:r>
            <a:endParaRPr lang="en-US" altLang="ko-KR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0AA12-58AE-4ED3-A1A7-8D72FFAA239F}"/>
              </a:ext>
            </a:extLst>
          </p:cNvPr>
          <p:cNvSpPr txBox="1"/>
          <p:nvPr/>
        </p:nvSpPr>
        <p:spPr>
          <a:xfrm>
            <a:off x="3503712" y="2915698"/>
            <a:ext cx="2376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</a:rPr>
              <a:t>Loss Revenue</a:t>
            </a:r>
            <a:endParaRPr lang="en-US" altLang="ko-KR" sz="2000" b="1" i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19954-97BF-4692-A435-83086E5A1122}"/>
              </a:ext>
            </a:extLst>
          </p:cNvPr>
          <p:cNvSpPr txBox="1"/>
          <p:nvPr/>
        </p:nvSpPr>
        <p:spPr>
          <a:xfrm>
            <a:off x="6168008" y="4581128"/>
            <a:ext cx="2088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</a:rPr>
              <a:t>Loss Users</a:t>
            </a:r>
            <a:endParaRPr lang="en-US" altLang="ko-KR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1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cases of over-provisioning, under-provisioning and delay caused by... |  Download Scientific Diagram">
            <a:extLst>
              <a:ext uri="{FF2B5EF4-FFF2-40B4-BE49-F238E27FC236}">
                <a16:creationId xmlns:a16="http://schemas.microsoft.com/office/drawing/2014/main" id="{EE30505A-8F11-4D22-B7E8-7B3971A99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86" b="19376"/>
          <a:stretch/>
        </p:blipFill>
        <p:spPr bwMode="auto">
          <a:xfrm>
            <a:off x="3575720" y="2204864"/>
            <a:ext cx="408233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cases of over-provisioning, under-provisioning and delay caused by... |  Download Scientific Diagram">
            <a:extLst>
              <a:ext uri="{FF2B5EF4-FFF2-40B4-BE49-F238E27FC236}">
                <a16:creationId xmlns:a16="http://schemas.microsoft.com/office/drawing/2014/main" id="{2A6F6EF1-BD5C-4628-A2B0-5306D1BA5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5" t="85039" r="43974" b="788"/>
          <a:stretch/>
        </p:blipFill>
        <p:spPr bwMode="auto">
          <a:xfrm>
            <a:off x="7824192" y="3426788"/>
            <a:ext cx="237626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CE8A3-99D7-45F0-849B-BB140483AC86}"/>
              </a:ext>
            </a:extLst>
          </p:cNvPr>
          <p:cNvSpPr txBox="1"/>
          <p:nvPr/>
        </p:nvSpPr>
        <p:spPr>
          <a:xfrm>
            <a:off x="407368" y="1079738"/>
            <a:ext cx="1123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• </a:t>
            </a:r>
            <a:r>
              <a:rPr lang="en-US" altLang="ko-KR" sz="2800" dirty="0"/>
              <a:t>Overestimate system utilization which results in low utilization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66792-5930-4836-B8A9-E5BF7437F149}"/>
              </a:ext>
            </a:extLst>
          </p:cNvPr>
          <p:cNvSpPr txBox="1"/>
          <p:nvPr/>
        </p:nvSpPr>
        <p:spPr>
          <a:xfrm>
            <a:off x="275823" y="6093296"/>
            <a:ext cx="11640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•How do we solve this problem? - </a:t>
            </a:r>
            <a:r>
              <a:rPr lang="en-US" altLang="ko-KR" sz="2600" b="1" dirty="0"/>
              <a:t>Dynamically provision resources 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28067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63DB0F-AD8C-44EE-925D-7FD469327E52}"/>
              </a:ext>
            </a:extLst>
          </p:cNvPr>
          <p:cNvSpPr txBox="1"/>
          <p:nvPr/>
        </p:nvSpPr>
        <p:spPr>
          <a:xfrm>
            <a:off x="695400" y="1484784"/>
            <a:ext cx="106571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</a:t>
            </a:r>
            <a:r>
              <a:rPr lang="en-US" altLang="ko-KR" sz="2800" b="1" dirty="0"/>
              <a:t>There are four primary cloud deployment models</a:t>
            </a:r>
          </a:p>
          <a:p>
            <a:r>
              <a:rPr lang="en-US" altLang="ko-KR" sz="2800" dirty="0"/>
              <a:t> </a:t>
            </a:r>
          </a:p>
          <a:p>
            <a:r>
              <a:rPr lang="en-US" altLang="ko-KR" sz="2800" dirty="0"/>
              <a:t>- </a:t>
            </a:r>
            <a:r>
              <a:rPr lang="en-US" altLang="ko-KR" sz="2600" dirty="0"/>
              <a:t>Public Cloud </a:t>
            </a:r>
          </a:p>
          <a:p>
            <a:r>
              <a:rPr lang="en-US" altLang="ko-KR" sz="2600" dirty="0"/>
              <a:t>- Private Cloud </a:t>
            </a:r>
          </a:p>
          <a:p>
            <a:r>
              <a:rPr lang="en-US" altLang="ko-KR" sz="2600" dirty="0"/>
              <a:t>- Community Cloud </a:t>
            </a:r>
          </a:p>
          <a:p>
            <a:r>
              <a:rPr lang="en-US" altLang="ko-KR" sz="2600" dirty="0"/>
              <a:t>- Hybrid Cloud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2239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3574B7-177E-49AC-A673-07EE3DAA2AA4}"/>
              </a:ext>
            </a:extLst>
          </p:cNvPr>
          <p:cNvSpPr txBox="1"/>
          <p:nvPr/>
        </p:nvSpPr>
        <p:spPr>
          <a:xfrm>
            <a:off x="479376" y="1340768"/>
            <a:ext cx="108732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</a:t>
            </a:r>
            <a:r>
              <a:rPr lang="en-US" altLang="ko-KR" sz="2800" b="1" dirty="0"/>
              <a:t>Public clouds </a:t>
            </a:r>
            <a:r>
              <a:rPr lang="en-US" altLang="ko-KR" sz="2800" dirty="0"/>
              <a:t>are owned by cloud service providers who charge for the use of cloud resources. </a:t>
            </a:r>
          </a:p>
          <a:p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2AEE4-C485-43B0-AEAA-0B0C151C9212}"/>
              </a:ext>
            </a:extLst>
          </p:cNvPr>
          <p:cNvSpPr txBox="1"/>
          <p:nvPr/>
        </p:nvSpPr>
        <p:spPr>
          <a:xfrm>
            <a:off x="767408" y="2852936"/>
            <a:ext cx="609452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800" b="1" dirty="0"/>
          </a:p>
          <a:p>
            <a:r>
              <a:rPr lang="en-US" altLang="ko-KR" sz="2800" b="1" dirty="0"/>
              <a:t>•</a:t>
            </a:r>
            <a:r>
              <a:rPr lang="en-US" altLang="ko-KR" sz="2600" b="1" dirty="0"/>
              <a:t>AWS/EC2 (Amazon) </a:t>
            </a:r>
          </a:p>
          <a:p>
            <a:r>
              <a:rPr lang="en-US" altLang="ko-KR" sz="2600" b="1" dirty="0"/>
              <a:t>•Azure (Microsoft) </a:t>
            </a:r>
          </a:p>
          <a:p>
            <a:r>
              <a:rPr lang="en-US" altLang="ko-KR" sz="2600" b="1" dirty="0"/>
              <a:t>•Google Cloud Platform. </a:t>
            </a:r>
          </a:p>
          <a:p>
            <a:r>
              <a:rPr lang="en-US" altLang="ko-KR" sz="2600" b="1" dirty="0"/>
              <a:t>•Rackspace.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12689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CDB66-7C13-4463-B89D-D40A85CAC898}"/>
              </a:ext>
            </a:extLst>
          </p:cNvPr>
          <p:cNvSpPr txBox="1"/>
          <p:nvPr/>
        </p:nvSpPr>
        <p:spPr>
          <a:xfrm>
            <a:off x="551384" y="1340768"/>
            <a:ext cx="105131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</a:t>
            </a:r>
            <a:r>
              <a:rPr lang="en-US" altLang="ko-KR" sz="2800" b="1" dirty="0"/>
              <a:t>Private clouds </a:t>
            </a:r>
            <a:r>
              <a:rPr lang="en-US" altLang="ko-KR" sz="2800" dirty="0"/>
              <a:t>are infrastructure belongs to and is operated by only one organization. 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6C054-44A4-4F3D-B563-C93AAC0C05F9}"/>
              </a:ext>
            </a:extLst>
          </p:cNvPr>
          <p:cNvSpPr txBox="1"/>
          <p:nvPr/>
        </p:nvSpPr>
        <p:spPr>
          <a:xfrm>
            <a:off x="767408" y="2852936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800" b="1" dirty="0"/>
          </a:p>
          <a:p>
            <a:r>
              <a:rPr lang="en-US" altLang="ko-KR" sz="2800" b="1" dirty="0"/>
              <a:t>•</a:t>
            </a:r>
            <a:r>
              <a:rPr lang="en-US" altLang="ko-KR" sz="2600" b="1" dirty="0"/>
              <a:t>Eucalyptus Systems</a:t>
            </a:r>
          </a:p>
          <a:p>
            <a:r>
              <a:rPr lang="en-US" altLang="ko-KR" sz="2600" b="1" dirty="0"/>
              <a:t>•</a:t>
            </a:r>
            <a:r>
              <a:rPr lang="en-US" altLang="ko-KR" sz="2600" b="1" dirty="0" err="1"/>
              <a:t>OpenNebula</a:t>
            </a:r>
            <a:endParaRPr lang="en-US" altLang="ko-KR" sz="2600" b="1" dirty="0"/>
          </a:p>
          <a:p>
            <a:r>
              <a:rPr lang="en-US" altLang="ko-KR" sz="2600" b="1" dirty="0"/>
              <a:t>•</a:t>
            </a:r>
            <a:r>
              <a:rPr lang="en-US" altLang="ko-KR" sz="2600" b="1" dirty="0" err="1"/>
              <a:t>Openstack</a:t>
            </a:r>
            <a:r>
              <a:rPr lang="en-US" altLang="ko-KR" sz="2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57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7D466A-1C9F-493A-9717-8769041A93A6}"/>
              </a:ext>
            </a:extLst>
          </p:cNvPr>
          <p:cNvSpPr txBox="1"/>
          <p:nvPr/>
        </p:nvSpPr>
        <p:spPr>
          <a:xfrm>
            <a:off x="515380" y="1340768"/>
            <a:ext cx="1116124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•Community cloud </a:t>
            </a:r>
          </a:p>
          <a:p>
            <a:r>
              <a:rPr lang="en-US" altLang="ko-KR" sz="2600" dirty="0"/>
              <a:t>The cloud infrastructure is shared by several organizations and supports a specific community that has shared concerns </a:t>
            </a:r>
          </a:p>
          <a:p>
            <a:r>
              <a:rPr lang="en-US" altLang="ko-KR" sz="2600" dirty="0"/>
              <a:t>(e.g., mission, security requirements, policy, and compliance considerations). </a:t>
            </a:r>
          </a:p>
          <a:p>
            <a:endParaRPr lang="en-US" altLang="ko-KR" sz="2800" dirty="0"/>
          </a:p>
          <a:p>
            <a:r>
              <a:rPr lang="en-US" altLang="ko-KR" sz="2800" b="1" dirty="0"/>
              <a:t>•Hybrid cloud </a:t>
            </a:r>
          </a:p>
          <a:p>
            <a:r>
              <a:rPr lang="en-US" altLang="ko-KR" sz="2600" dirty="0"/>
              <a:t>The cloud infrastructure is a composition of two or more clouds (private, community, or public) that remain unique entities but are bound together by standardized or proprietary technology that enables data and application portability.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792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B43967-673B-493A-B4F7-2767DDED38D6}"/>
              </a:ext>
            </a:extLst>
          </p:cNvPr>
          <p:cNvSpPr txBox="1"/>
          <p:nvPr/>
        </p:nvSpPr>
        <p:spPr>
          <a:xfrm>
            <a:off x="357060" y="2636912"/>
            <a:ext cx="60945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•Infrastructure as a Service (IaaS) </a:t>
            </a:r>
          </a:p>
          <a:p>
            <a:r>
              <a:rPr lang="en-US" altLang="ko-KR" sz="2800" dirty="0"/>
              <a:t>•Platform as a Service (PaaS) </a:t>
            </a:r>
          </a:p>
          <a:p>
            <a:r>
              <a:rPr lang="en-US" altLang="ko-KR" sz="2800" dirty="0"/>
              <a:t>•Software as a Service (SaaS)</a:t>
            </a:r>
            <a:endParaRPr lang="ko-KR" altLang="en-US" sz="2800" dirty="0"/>
          </a:p>
        </p:txBody>
      </p:sp>
      <p:pic>
        <p:nvPicPr>
          <p:cNvPr id="3074" name="Picture 2" descr="IaaS, PaaS, SaaS 정리">
            <a:extLst>
              <a:ext uri="{FF2B5EF4-FFF2-40B4-BE49-F238E27FC236}">
                <a16:creationId xmlns:a16="http://schemas.microsoft.com/office/drawing/2014/main" id="{968EBC42-C629-42A0-93AC-8C2DF869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060848"/>
            <a:ext cx="5810948" cy="43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0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aaS, SaaS, IaaS: The forefront of Digital India - SMEChannels">
            <a:extLst>
              <a:ext uri="{FF2B5EF4-FFF2-40B4-BE49-F238E27FC236}">
                <a16:creationId xmlns:a16="http://schemas.microsoft.com/office/drawing/2014/main" id="{2F229C05-7D73-42B1-ABA7-BB1C08D1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196752"/>
            <a:ext cx="7873677" cy="49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2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DAE01-CC44-41E6-B3C4-0C5DC4E4FD72}"/>
              </a:ext>
            </a:extLst>
          </p:cNvPr>
          <p:cNvSpPr txBox="1"/>
          <p:nvPr/>
        </p:nvSpPr>
        <p:spPr>
          <a:xfrm>
            <a:off x="551384" y="1659285"/>
            <a:ext cx="110892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•IaaS provides virtual machines, but it cannot provide elastic computing by itself, where services scale up and down to meet user demand. </a:t>
            </a:r>
          </a:p>
          <a:p>
            <a:r>
              <a:rPr lang="en-US" altLang="ko-KR" sz="2800" b="1" dirty="0"/>
              <a:t>- </a:t>
            </a:r>
            <a:r>
              <a:rPr lang="en-US" altLang="ko-KR" sz="2600" b="1" dirty="0"/>
              <a:t>Dynamic provisioning</a:t>
            </a:r>
          </a:p>
          <a:p>
            <a:endParaRPr lang="en-US" altLang="ko-KR" sz="2800" dirty="0"/>
          </a:p>
          <a:p>
            <a:r>
              <a:rPr lang="en-US" altLang="ko-KR" sz="2800" dirty="0"/>
              <a:t> •Existing IaaS do not provide support for the sharing middleware platforms among different VMs </a:t>
            </a:r>
          </a:p>
          <a:p>
            <a:r>
              <a:rPr lang="en-US" altLang="ko-KR" sz="2800" b="1" dirty="0"/>
              <a:t>- </a:t>
            </a:r>
            <a:r>
              <a:rPr lang="en-US" altLang="ko-KR" sz="2600" b="1" dirty="0"/>
              <a:t>Multi-tenancy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0628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48" y="2777892"/>
            <a:ext cx="5328592" cy="1302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What is Cloud Computing?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Study Roadmap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5400" y="1484784"/>
            <a:ext cx="40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376092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  <a:endParaRPr lang="ko-KR" altLang="en-US" sz="3200" b="1" dirty="0">
              <a:solidFill>
                <a:srgbClr val="376092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003CDA-42C9-4E04-8D0C-8CE92EB6A5E1}"/>
              </a:ext>
            </a:extLst>
          </p:cNvPr>
          <p:cNvSpPr txBox="1"/>
          <p:nvPr/>
        </p:nvSpPr>
        <p:spPr>
          <a:xfrm>
            <a:off x="335360" y="1443841"/>
            <a:ext cx="1137726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•Multi-tenancy is where a single instance of the software runs on a server, serving multiple clients.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Think multiple users in a MySQL database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Java 9 should support multi-tenancy (many java programs running in the same JVM)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•The software should be able to provide a single service to all customers by setting configurations </a:t>
            </a:r>
          </a:p>
          <a:p>
            <a:r>
              <a:rPr lang="en-US" altLang="ko-KR" sz="2800" dirty="0"/>
              <a:t>- </a:t>
            </a:r>
            <a:r>
              <a:rPr lang="en-US" altLang="ko-KR" sz="2600" dirty="0"/>
              <a:t>More efficient use of server resources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776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3A181D-C3F9-48FB-9CC1-1490DE77AC42}"/>
              </a:ext>
            </a:extLst>
          </p:cNvPr>
          <p:cNvSpPr txBox="1"/>
          <p:nvPr/>
        </p:nvSpPr>
        <p:spPr>
          <a:xfrm>
            <a:off x="623392" y="1556792"/>
            <a:ext cx="103691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</a:t>
            </a:r>
            <a:r>
              <a:rPr lang="en-US" altLang="ko-KR" sz="2800" b="1" dirty="0"/>
              <a:t>Platform as a Service (PaaS) </a:t>
            </a:r>
            <a:r>
              <a:rPr lang="en-US" altLang="ko-KR" sz="2800" dirty="0"/>
              <a:t>is a computing platform that abstracts the infrastructure, OS, and middleware to drive developer productivity.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•PaaS leverages </a:t>
            </a:r>
            <a:r>
              <a:rPr lang="en-US" altLang="ko-KR" sz="2800" b="1" dirty="0"/>
              <a:t>dynamic provisioning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•PaaS leverages </a:t>
            </a:r>
            <a:r>
              <a:rPr lang="en-US" altLang="ko-KR" sz="2800" b="1" dirty="0"/>
              <a:t>multi-tenancy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53542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A832DC-AD4D-434B-9693-6CABB4E334B4}"/>
              </a:ext>
            </a:extLst>
          </p:cNvPr>
          <p:cNvSpPr txBox="1"/>
          <p:nvPr/>
        </p:nvSpPr>
        <p:spPr>
          <a:xfrm>
            <a:off x="767408" y="1628800"/>
            <a:ext cx="103691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•A closed PaaS </a:t>
            </a:r>
            <a:r>
              <a:rPr lang="en-US" altLang="ko-KR" sz="2800" dirty="0"/>
              <a:t>provides a fixed set of services you can use. You cannot install your own services.</a:t>
            </a:r>
          </a:p>
          <a:p>
            <a:endParaRPr lang="en-US" altLang="ko-KR" sz="2800" dirty="0"/>
          </a:p>
          <a:p>
            <a:r>
              <a:rPr lang="en-US" altLang="ko-KR" sz="2800" b="1" dirty="0"/>
              <a:t>•An open PaaS </a:t>
            </a:r>
            <a:r>
              <a:rPr lang="en-US" altLang="ko-KR" sz="2800" dirty="0"/>
              <a:t>provides support for you to develop your own automated service deployments.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488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4B0F68-6E0D-440D-957A-0A4678057F8D}"/>
              </a:ext>
            </a:extLst>
          </p:cNvPr>
          <p:cNvSpPr txBox="1"/>
          <p:nvPr/>
        </p:nvSpPr>
        <p:spPr>
          <a:xfrm>
            <a:off x="767408" y="1443841"/>
            <a:ext cx="10801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•Software as a Service - SaaS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Run applications on a provider’s on a cloud infrastructure.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Applications are accessible from various client devices through a thin client interface such as a web browser.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User is oblivious to the underlying cloud infrastructure 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r>
              <a:rPr lang="en-US" altLang="ko-KR" sz="2800" b="1" dirty="0"/>
              <a:t>•</a:t>
            </a:r>
            <a:r>
              <a:rPr lang="en-US" altLang="ko-KR" sz="2800" dirty="0"/>
              <a:t>Examples - Dropbox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Google Apps (e.g., Gmail, Google Docs, Google sites,..)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SalesForce.com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60520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loud Computing Service Model Architecture | Download Scientific Diagram">
            <a:extLst>
              <a:ext uri="{FF2B5EF4-FFF2-40B4-BE49-F238E27FC236}">
                <a16:creationId xmlns:a16="http://schemas.microsoft.com/office/drawing/2014/main" id="{24938A0F-AD35-4223-85BD-684AB785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63" y="1340768"/>
            <a:ext cx="9017474" cy="46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6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F31101-4E63-48C8-8912-93FCA14B891A}"/>
              </a:ext>
            </a:extLst>
          </p:cNvPr>
          <p:cNvSpPr txBox="1"/>
          <p:nvPr/>
        </p:nvSpPr>
        <p:spPr>
          <a:xfrm>
            <a:off x="623392" y="1340768"/>
            <a:ext cx="105851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•Cloud computing has enabled an explosion in largescale computing services and applications.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•Clouds provide services at three main levels: IaaS, PaaS, SaaS.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•New programming models enable easier development of large-scale applications.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312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98D2F0E-626B-42B6-AEDA-61B48BA02DAF}"/>
              </a:ext>
            </a:extLst>
          </p:cNvPr>
          <p:cNvGrpSpPr/>
          <p:nvPr/>
        </p:nvGrpSpPr>
        <p:grpSpPr>
          <a:xfrm>
            <a:off x="-36004" y="-1"/>
            <a:ext cx="12228004" cy="6912539"/>
            <a:chOff x="-36004" y="-1"/>
            <a:chExt cx="12228004" cy="69125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C2FAB9B-896D-4CB3-81C0-BACF74D2D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04"/>
            <a:stretch/>
          </p:blipFill>
          <p:spPr>
            <a:xfrm>
              <a:off x="-36004" y="0"/>
              <a:ext cx="12228004" cy="691253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A0CBCC-DA33-4140-BFD1-2188DEF85C7E}"/>
                </a:ext>
              </a:extLst>
            </p:cNvPr>
            <p:cNvSpPr/>
            <p:nvPr/>
          </p:nvSpPr>
          <p:spPr>
            <a:xfrm>
              <a:off x="-36004" y="160749"/>
              <a:ext cx="12228004" cy="67517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61820D-9A23-4004-8693-A09CB1A93008}"/>
                </a:ext>
              </a:extLst>
            </p:cNvPr>
            <p:cNvSpPr/>
            <p:nvPr/>
          </p:nvSpPr>
          <p:spPr>
            <a:xfrm>
              <a:off x="-36004" y="-1"/>
              <a:ext cx="12228004" cy="160749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1F370A1-88A8-45CC-B00D-7A25AA427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96" y="415746"/>
              <a:ext cx="1708323" cy="34237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FB8CA19-7CBF-4354-8FB0-BC443C92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075" y="415746"/>
              <a:ext cx="1656184" cy="38808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231904" y="2564905"/>
            <a:ext cx="327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Study Roadmap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25680" y="3871444"/>
            <a:ext cx="2912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JEONBUK NATIONAL UNIVERSITY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657509" y="3809972"/>
            <a:ext cx="26642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935760" y="2595640"/>
            <a:ext cx="1800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3760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7200" dirty="0">
              <a:solidFill>
                <a:srgbClr val="3760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625679" y="2492896"/>
            <a:ext cx="26642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83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6D98B9-E337-443B-97FB-082AABAA48BB}"/>
              </a:ext>
            </a:extLst>
          </p:cNvPr>
          <p:cNvSpPr/>
          <p:nvPr/>
        </p:nvSpPr>
        <p:spPr>
          <a:xfrm>
            <a:off x="2351584" y="1304764"/>
            <a:ext cx="2232248" cy="223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FA00A7-5EE3-48E1-B5B5-3F0AFDA2FB74}"/>
              </a:ext>
            </a:extLst>
          </p:cNvPr>
          <p:cNvSpPr/>
          <p:nvPr/>
        </p:nvSpPr>
        <p:spPr>
          <a:xfrm>
            <a:off x="2351584" y="4116042"/>
            <a:ext cx="2232248" cy="223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8364C7-B25B-459B-84B6-925D66225283}"/>
              </a:ext>
            </a:extLst>
          </p:cNvPr>
          <p:cNvSpPr/>
          <p:nvPr/>
        </p:nvSpPr>
        <p:spPr>
          <a:xfrm>
            <a:off x="7104112" y="2420888"/>
            <a:ext cx="2232248" cy="223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528EF8D-E18F-463E-8809-E36240A0849E}"/>
              </a:ext>
            </a:extLst>
          </p:cNvPr>
          <p:cNvSpPr/>
          <p:nvPr/>
        </p:nvSpPr>
        <p:spPr>
          <a:xfrm>
            <a:off x="5354768" y="3359713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319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628" y="3068961"/>
            <a:ext cx="301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77203" y="3679976"/>
            <a:ext cx="2340705" cy="325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JEONBUK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48435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1601BD-EF1E-4E54-9BA8-F2D25B099E41}"/>
              </a:ext>
            </a:extLst>
          </p:cNvPr>
          <p:cNvGrpSpPr/>
          <p:nvPr/>
        </p:nvGrpSpPr>
        <p:grpSpPr>
          <a:xfrm>
            <a:off x="-36004" y="-1"/>
            <a:ext cx="12228004" cy="6912539"/>
            <a:chOff x="-36004" y="-1"/>
            <a:chExt cx="12228004" cy="69125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04"/>
            <a:stretch/>
          </p:blipFill>
          <p:spPr>
            <a:xfrm>
              <a:off x="-36004" y="0"/>
              <a:ext cx="12228004" cy="691253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-36004" y="160749"/>
              <a:ext cx="12228004" cy="67517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36004" y="-1"/>
              <a:ext cx="12228004" cy="160749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96" y="415746"/>
              <a:ext cx="1708323" cy="34237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075" y="415746"/>
              <a:ext cx="1656184" cy="388083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4669590" y="3870590"/>
            <a:ext cx="27895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JEONBUK NATIONAL UNIVERSITY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727848" y="3809972"/>
            <a:ext cx="26642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7974FF-21FC-4A4B-A23F-F69731763005}"/>
              </a:ext>
            </a:extLst>
          </p:cNvPr>
          <p:cNvGrpSpPr/>
          <p:nvPr/>
        </p:nvGrpSpPr>
        <p:grpSpPr>
          <a:xfrm>
            <a:off x="3191805" y="2563176"/>
            <a:ext cx="5772386" cy="1323439"/>
            <a:chOff x="4079776" y="2564905"/>
            <a:chExt cx="5772386" cy="1323439"/>
          </a:xfrm>
        </p:grpSpPr>
        <p:sp>
          <p:nvSpPr>
            <p:cNvPr id="5" name="TextBox 4"/>
            <p:cNvSpPr txBox="1"/>
            <p:nvPr/>
          </p:nvSpPr>
          <p:spPr>
            <a:xfrm>
              <a:off x="5231904" y="2564905"/>
              <a:ext cx="46202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What is</a:t>
              </a:r>
            </a:p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Cloud Computing?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79776" y="2564905"/>
              <a:ext cx="16566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rgbClr val="3760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8000" dirty="0">
                <a:solidFill>
                  <a:srgbClr val="3760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727848" y="2492896"/>
            <a:ext cx="26642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3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7BD03E4-D8CF-4A00-A220-CE5B304EF367}"/>
              </a:ext>
            </a:extLst>
          </p:cNvPr>
          <p:cNvSpPr txBox="1"/>
          <p:nvPr/>
        </p:nvSpPr>
        <p:spPr>
          <a:xfrm>
            <a:off x="695400" y="1412776"/>
            <a:ext cx="90730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</a:t>
            </a:r>
            <a:r>
              <a:rPr lang="en-US" altLang="ko-KR" sz="2800" b="1" dirty="0"/>
              <a:t>Cloud computing </a:t>
            </a:r>
            <a:r>
              <a:rPr lang="en-US" altLang="ko-KR" sz="2800" dirty="0"/>
              <a:t>is the delivery of hosting services that are provided to a client over the Internet.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999DF-7D36-4B10-8138-142E68EBC3DD}"/>
              </a:ext>
            </a:extLst>
          </p:cNvPr>
          <p:cNvSpPr txBox="1"/>
          <p:nvPr/>
        </p:nvSpPr>
        <p:spPr>
          <a:xfrm>
            <a:off x="695400" y="2708920"/>
            <a:ext cx="10441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•Enable large-scale services without up-front investment.</a:t>
            </a:r>
          </a:p>
        </p:txBody>
      </p:sp>
    </p:spTree>
    <p:extLst>
      <p:ext uri="{BB962C8B-B14F-4D97-AF65-F5344CB8AC3E}">
        <p14:creationId xmlns:p14="http://schemas.microsoft.com/office/powerpoint/2010/main" val="386452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1E2AF5-FE2D-4541-BE38-1A3393DD749C}"/>
              </a:ext>
            </a:extLst>
          </p:cNvPr>
          <p:cNvSpPr txBox="1"/>
          <p:nvPr/>
        </p:nvSpPr>
        <p:spPr>
          <a:xfrm>
            <a:off x="623392" y="1268760"/>
            <a:ext cx="1130525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</a:t>
            </a:r>
            <a:r>
              <a:rPr lang="en-US" altLang="ko-KR" sz="2800" b="1" dirty="0"/>
              <a:t>NIST Definition of Cloud Computing </a:t>
            </a:r>
          </a:p>
          <a:p>
            <a:endParaRPr lang="en-US" altLang="ko-KR" sz="2800" dirty="0"/>
          </a:p>
          <a:p>
            <a:r>
              <a:rPr lang="en-US" altLang="ko-KR" sz="2600" dirty="0"/>
              <a:t>Cloud computing is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6634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121C-7C95-4FEE-A658-5F8105F81712}"/>
              </a:ext>
            </a:extLst>
          </p:cNvPr>
          <p:cNvSpPr txBox="1"/>
          <p:nvPr/>
        </p:nvSpPr>
        <p:spPr>
          <a:xfrm>
            <a:off x="695400" y="1484784"/>
            <a:ext cx="109452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•Cloud computing is Utility Computing </a:t>
            </a:r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600" dirty="0"/>
              <a:t>Cloud services are controlled and monitored by the cloud provider through a pay-per-use business model. 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9957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8B227B-F365-4988-9886-45FA7AE3A58C}"/>
              </a:ext>
            </a:extLst>
          </p:cNvPr>
          <p:cNvSpPr txBox="1"/>
          <p:nvPr/>
        </p:nvSpPr>
        <p:spPr>
          <a:xfrm>
            <a:off x="839416" y="1556792"/>
            <a:ext cx="86409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•</a:t>
            </a:r>
            <a:r>
              <a:rPr lang="en-US" altLang="ko-KR" sz="2800" b="1" dirty="0"/>
              <a:t>An ideal cloud computing platform</a:t>
            </a:r>
          </a:p>
          <a:p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600" dirty="0"/>
              <a:t>efficient in its use of resources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elastic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self-managing </a:t>
            </a:r>
          </a:p>
          <a:p>
            <a:pPr marL="285750" indent="-285750">
              <a:buFontTx/>
              <a:buChar char="-"/>
            </a:pPr>
            <a:r>
              <a:rPr lang="en-US" altLang="ko-KR" sz="2600" dirty="0"/>
              <a:t>highly available and accessible </a:t>
            </a:r>
          </a:p>
        </p:txBody>
      </p:sp>
    </p:spTree>
    <p:extLst>
      <p:ext uri="{BB962C8B-B14F-4D97-AF65-F5344CB8AC3E}">
        <p14:creationId xmlns:p14="http://schemas.microsoft.com/office/powerpoint/2010/main" val="154238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AB153-1B4B-4564-8BFD-144BAFE46E92}"/>
              </a:ext>
            </a:extLst>
          </p:cNvPr>
          <p:cNvSpPr txBox="1"/>
          <p:nvPr/>
        </p:nvSpPr>
        <p:spPr>
          <a:xfrm>
            <a:off x="623392" y="1556792"/>
            <a:ext cx="10873208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•Resource efficiency</a:t>
            </a:r>
          </a:p>
          <a:p>
            <a:r>
              <a:rPr lang="en-US" altLang="ko-KR" sz="2600" dirty="0"/>
              <a:t>computing and network resources are pooled to provide services to multiple users. Resource allocation is dynamically adapted according to user demand. </a:t>
            </a:r>
          </a:p>
          <a:p>
            <a:endParaRPr lang="en-US" altLang="ko-KR" sz="2800" dirty="0"/>
          </a:p>
          <a:p>
            <a:r>
              <a:rPr lang="en-US" altLang="ko-KR" sz="2800" b="1" dirty="0"/>
              <a:t>•Elasticity</a:t>
            </a:r>
          </a:p>
          <a:p>
            <a:r>
              <a:rPr lang="en-US" altLang="ko-KR" sz="2600" dirty="0"/>
              <a:t>computing resources can be rapidly and elastically provisioned to scale up, and released to scale down based on consumer’s demand. 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6882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6F88B4-6BC7-4C10-B7F3-F82E5C691349}"/>
              </a:ext>
            </a:extLst>
          </p:cNvPr>
          <p:cNvSpPr txBox="1"/>
          <p:nvPr/>
        </p:nvSpPr>
        <p:spPr>
          <a:xfrm>
            <a:off x="551384" y="1268760"/>
            <a:ext cx="106571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•Self-managing services</a:t>
            </a:r>
          </a:p>
          <a:p>
            <a:r>
              <a:rPr lang="en-US" altLang="ko-KR" sz="2800" dirty="0"/>
              <a:t> </a:t>
            </a:r>
            <a:r>
              <a:rPr lang="en-US" altLang="ko-KR" sz="2600" dirty="0"/>
              <a:t>a consumer can provision cloud services, such as web applications, server time, processing, storage and network as needed and automatically without requiring human interaction with each service’s provider </a:t>
            </a:r>
          </a:p>
          <a:p>
            <a:endParaRPr lang="en-US" altLang="ko-KR" sz="2800" dirty="0"/>
          </a:p>
          <a:p>
            <a:r>
              <a:rPr lang="en-US" altLang="ko-KR" sz="2800" b="1" dirty="0"/>
              <a:t>•Accessible and highly available</a:t>
            </a:r>
          </a:p>
          <a:p>
            <a:r>
              <a:rPr lang="en-US" altLang="ko-KR" sz="2600" dirty="0"/>
              <a:t>cloud resources are available over the network anytime and anywhere and are accessed through standard mechanisms that promote use by different types of platform (e.g., mobile phones, laptops, and PDAs).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3258992"/>
      </p:ext>
    </p:extLst>
  </p:cSld>
  <p:clrMapOvr>
    <a:masterClrMapping/>
  </p:clrMapOvr>
</p:sld>
</file>

<file path=ppt/theme/theme1.xml><?xml version="1.0" encoding="utf-8"?>
<a:theme xmlns:a="http://schemas.openxmlformats.org/drawingml/2006/main" name="1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8486</TotalTime>
  <Words>810</Words>
  <Application>Microsoft Office PowerPoint</Application>
  <PresentationFormat>와이드스크린</PresentationFormat>
  <Paragraphs>106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Arial</vt:lpstr>
      <vt:lpstr>맑은 고딕</vt:lpstr>
      <vt:lpstr>나눔바른고딕</vt:lpstr>
      <vt:lpstr>나눔고딕</vt:lpstr>
      <vt:lpstr>나눔고딕 ExtraBold</vt:lpstr>
      <vt:lpstr>1_전북대학교_01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김재현</cp:lastModifiedBy>
  <cp:revision>549</cp:revision>
  <cp:lastPrinted>2017-03-20T00:08:41Z</cp:lastPrinted>
  <dcterms:created xsi:type="dcterms:W3CDTF">2015-12-17T06:17:50Z</dcterms:created>
  <dcterms:modified xsi:type="dcterms:W3CDTF">2022-04-14T08:18:41Z</dcterms:modified>
</cp:coreProperties>
</file>