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6" r:id="rId1"/>
  </p:sldMasterIdLst>
  <p:notesMasterIdLst>
    <p:notesMasterId r:id="rId29"/>
  </p:notesMasterIdLst>
  <p:handoutMasterIdLst>
    <p:handoutMasterId r:id="rId30"/>
  </p:handoutMasterIdLst>
  <p:sldIdLst>
    <p:sldId id="412" r:id="rId2"/>
    <p:sldId id="416" r:id="rId3"/>
    <p:sldId id="425" r:id="rId4"/>
    <p:sldId id="419" r:id="rId5"/>
    <p:sldId id="426" r:id="rId6"/>
    <p:sldId id="427" r:id="rId7"/>
    <p:sldId id="428" r:id="rId8"/>
    <p:sldId id="429" r:id="rId9"/>
    <p:sldId id="430" r:id="rId10"/>
    <p:sldId id="431" r:id="rId11"/>
    <p:sldId id="432" r:id="rId12"/>
    <p:sldId id="433" r:id="rId13"/>
    <p:sldId id="434" r:id="rId14"/>
    <p:sldId id="435" r:id="rId15"/>
    <p:sldId id="436" r:id="rId16"/>
    <p:sldId id="439" r:id="rId17"/>
    <p:sldId id="440" r:id="rId18"/>
    <p:sldId id="441" r:id="rId19"/>
    <p:sldId id="442" r:id="rId20"/>
    <p:sldId id="443" r:id="rId21"/>
    <p:sldId id="444" r:id="rId22"/>
    <p:sldId id="438" r:id="rId23"/>
    <p:sldId id="448" r:id="rId24"/>
    <p:sldId id="437" r:id="rId25"/>
    <p:sldId id="445" r:id="rId26"/>
    <p:sldId id="446" r:id="rId27"/>
    <p:sldId id="447" r:id="rId28"/>
  </p:sldIdLst>
  <p:sldSz cx="12192000" cy="6858000"/>
  <p:notesSz cx="6797675" cy="9928225"/>
  <p:embeddedFontLst>
    <p:embeddedFont>
      <p:font typeface="나눔바른고딕" panose="020B0600000101010101" charset="-127"/>
      <p:regular r:id="rId31"/>
      <p:bold r:id="rId32"/>
    </p:embeddedFont>
    <p:embeddedFont>
      <p:font typeface="Verdana" panose="020B0604030504040204" pitchFamily="34" charset="0"/>
      <p:regular r:id="rId33"/>
      <p:bold r:id="rId34"/>
      <p:italic r:id="rId35"/>
      <p:boldItalic r:id="rId36"/>
    </p:embeddedFont>
    <p:embeddedFont>
      <p:font typeface="맑은 고딕" panose="020B0503020000020004" pitchFamily="50" charset="-127"/>
      <p:regular r:id="rId37"/>
      <p:bold r:id="rId38"/>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7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004A8E"/>
    <a:srgbClr val="005CAD"/>
    <a:srgbClr val="941C58"/>
    <a:srgbClr val="AA2065"/>
    <a:srgbClr val="932258"/>
    <a:srgbClr val="D7BA93"/>
    <a:srgbClr val="BB815D"/>
    <a:srgbClr val="A61C61"/>
    <a:srgbClr val="AB2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660"/>
  </p:normalViewPr>
  <p:slideViewPr>
    <p:cSldViewPr>
      <p:cViewPr varScale="1">
        <p:scale>
          <a:sx n="108" d="100"/>
          <a:sy n="108" d="100"/>
        </p:scale>
        <p:origin x="684" y="96"/>
      </p:cViewPr>
      <p:guideLst>
        <p:guide orient="horz" pos="2205"/>
        <p:guide pos="37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26F78F6B-3F51-4A8F-9F44-BC2A8AB3EEF8}" type="datetimeFigureOut">
              <a:rPr lang="ko-KR" altLang="en-US" smtClean="0"/>
              <a:t>2022-05-05</a:t>
            </a:fld>
            <a:endParaRPr lang="ko-KR" altLang="en-US"/>
          </a:p>
        </p:txBody>
      </p:sp>
      <p:sp>
        <p:nvSpPr>
          <p:cNvPr id="4" name="바닥글 개체 틀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2ACE2C0-677D-42B4-99BF-82F30FD35236}" type="slidenum">
              <a:rPr lang="ko-KR" altLang="en-US" smtClean="0"/>
              <a:t>‹#›</a:t>
            </a:fld>
            <a:endParaRPr lang="ko-KR" altLang="en-US"/>
          </a:p>
        </p:txBody>
      </p:sp>
    </p:spTree>
    <p:extLst>
      <p:ext uri="{BB962C8B-B14F-4D97-AF65-F5344CB8AC3E}">
        <p14:creationId xmlns:p14="http://schemas.microsoft.com/office/powerpoint/2010/main" val="19032089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79C5AE56-7F63-4D94-8C88-A4D9F483D2F0}" type="datetimeFigureOut">
              <a:rPr lang="ko-KR" altLang="en-US" smtClean="0"/>
              <a:t>2022-05-05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C2AFFE92-455A-4DA0-9131-57DAB90A5704}" type="slidenum">
              <a:rPr lang="ko-KR" altLang="en-US" smtClean="0"/>
              <a:t>‹#›</a:t>
            </a:fld>
            <a:endParaRPr lang="ko-KR" altLang="en-US"/>
          </a:p>
        </p:txBody>
      </p:sp>
    </p:spTree>
    <p:extLst>
      <p:ext uri="{BB962C8B-B14F-4D97-AF65-F5344CB8AC3E}">
        <p14:creationId xmlns:p14="http://schemas.microsoft.com/office/powerpoint/2010/main" val="19646032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994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a:t>마스터 제목 스타일 편집</a:t>
            </a:r>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2022-05-05</a:t>
            </a:fld>
            <a:endParaRPr lang="ko-KR" altLang="en-US">
              <a:solidFill>
                <a:prstClr val="black">
                  <a:tint val="75000"/>
                </a:prstClr>
              </a:solidFill>
            </a:endParaRPr>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0254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09600" y="274639"/>
            <a:ext cx="8026400" cy="5851525"/>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2022-05-05</a:t>
            </a:fld>
            <a:endParaRPr lang="ko-KR" altLang="en-US">
              <a:solidFill>
                <a:prstClr val="black">
                  <a:tint val="75000"/>
                </a:prstClr>
              </a:solidFill>
            </a:endParaRPr>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58241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a:t>마스터 제목 스타일 편집</a:t>
            </a:r>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2022-05-05</a:t>
            </a:fld>
            <a:endParaRPr lang="ko-KR" altLang="en-US">
              <a:solidFill>
                <a:prstClr val="black">
                  <a:tint val="75000"/>
                </a:prstClr>
              </a:solidFill>
            </a:endParaRPr>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05216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87287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2022-05-05</a:t>
            </a:fld>
            <a:endParaRPr lang="ko-KR" altLang="en-US">
              <a:solidFill>
                <a:prstClr val="black">
                  <a:tint val="75000"/>
                </a:prstClr>
              </a:solidFill>
            </a:endParaRPr>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484866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a:t>마스터 제목 스타일 편집</a:t>
            </a:r>
          </a:p>
        </p:txBody>
      </p:sp>
      <p:sp>
        <p:nvSpPr>
          <p:cNvPr id="3" name="내용 개체 틀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2022-05-05</a:t>
            </a:fld>
            <a:endParaRPr lang="ko-KR" altLang="en-US">
              <a:solidFill>
                <a:prstClr val="black">
                  <a:tint val="75000"/>
                </a:prstClr>
              </a:solidFill>
            </a:endParaRPr>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8010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2022-05-05</a:t>
            </a:fld>
            <a:endParaRPr lang="ko-KR" altLang="en-US">
              <a:solidFill>
                <a:prstClr val="black">
                  <a:tint val="75000"/>
                </a:prstClr>
              </a:solidFill>
            </a:endParaRPr>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9" name="슬라이드 번호 개체 틀 8"/>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12153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a:t>마스터 제목 스타일 편집</a:t>
            </a:r>
          </a:p>
        </p:txBody>
      </p:sp>
      <p:sp>
        <p:nvSpPr>
          <p:cNvPr id="3" name="날짜 개체 틀 2"/>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2022-05-05</a:t>
            </a:fld>
            <a:endParaRPr lang="ko-KR" altLang="en-US">
              <a:solidFill>
                <a:prstClr val="black">
                  <a:tint val="75000"/>
                </a:prstClr>
              </a:solidFill>
            </a:endParaRPr>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5" name="슬라이드 번호 개체 틀 4"/>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65725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2022-05-05</a:t>
            </a:fld>
            <a:endParaRPr lang="ko-KR" altLang="en-US">
              <a:solidFill>
                <a:prstClr val="black">
                  <a:tint val="75000"/>
                </a:prstClr>
              </a:solidFill>
            </a:endParaRPr>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4" name="슬라이드 번호 개체 틀 3"/>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22894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1" y="273050"/>
            <a:ext cx="4011084" cy="1162050"/>
          </a:xfrm>
          <a:prstGeom prst="rect">
            <a:avLst/>
          </a:prstGeo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2022-05-05</a:t>
            </a:fld>
            <a:endParaRPr lang="ko-KR" altLang="en-US">
              <a:solidFill>
                <a:prstClr val="black">
                  <a:tint val="75000"/>
                </a:prstClr>
              </a:solidFill>
            </a:endParaRPr>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8353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8"/>
          </a:xfrm>
          <a:prstGeom prst="rect">
            <a:avLst/>
          </a:prstGeo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2022-05-05</a:t>
            </a:fld>
            <a:endParaRPr lang="ko-KR" altLang="en-US">
              <a:solidFill>
                <a:prstClr val="black">
                  <a:tint val="75000"/>
                </a:prstClr>
              </a:solidFill>
            </a:endParaRPr>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5687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CFD42AAF-3DED-4E19-885B-18CF7016BD87}"/>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63352" y="160101"/>
            <a:ext cx="2230215" cy="568860"/>
          </a:xfrm>
          <a:prstGeom prst="rect">
            <a:avLst/>
          </a:prstGeom>
        </p:spPr>
      </p:pic>
      <p:pic>
        <p:nvPicPr>
          <p:cNvPr id="5" name="그림 4">
            <a:extLst>
              <a:ext uri="{FF2B5EF4-FFF2-40B4-BE49-F238E27FC236}">
                <a16:creationId xmlns:a16="http://schemas.microsoft.com/office/drawing/2014/main" id="{22240645-2BCF-40B1-B83D-D28E391A2E2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912424" y="231755"/>
            <a:ext cx="1816092" cy="425553"/>
          </a:xfrm>
          <a:prstGeom prst="rect">
            <a:avLst/>
          </a:prstGeom>
        </p:spPr>
      </p:pic>
      <p:sp>
        <p:nvSpPr>
          <p:cNvPr id="6" name="직사각형 5">
            <a:extLst>
              <a:ext uri="{FF2B5EF4-FFF2-40B4-BE49-F238E27FC236}">
                <a16:creationId xmlns:a16="http://schemas.microsoft.com/office/drawing/2014/main" id="{1AF606C4-2C05-4DD3-AEB4-DC9B1C100E2B}"/>
              </a:ext>
            </a:extLst>
          </p:cNvPr>
          <p:cNvSpPr/>
          <p:nvPr userDrawn="1"/>
        </p:nvSpPr>
        <p:spPr>
          <a:xfrm>
            <a:off x="407368" y="706101"/>
            <a:ext cx="1944216" cy="45719"/>
          </a:xfrm>
          <a:prstGeom prst="rect">
            <a:avLst/>
          </a:prstGeom>
          <a:solidFill>
            <a:srgbClr val="941C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n>
                  <a:noFill/>
                </a:ln>
              </a:rPr>
              <a:t>  </a:t>
            </a:r>
            <a:endParaRPr lang="ko-KR" altLang="en-US" dirty="0">
              <a:ln>
                <a:noFill/>
              </a:ln>
            </a:endParaRPr>
          </a:p>
        </p:txBody>
      </p:sp>
      <p:sp>
        <p:nvSpPr>
          <p:cNvPr id="7" name="직사각형 6">
            <a:extLst>
              <a:ext uri="{FF2B5EF4-FFF2-40B4-BE49-F238E27FC236}">
                <a16:creationId xmlns:a16="http://schemas.microsoft.com/office/drawing/2014/main" id="{A7AB5D92-3929-4E54-9AF4-E571D051F322}"/>
              </a:ext>
            </a:extLst>
          </p:cNvPr>
          <p:cNvSpPr/>
          <p:nvPr userDrawn="1"/>
        </p:nvSpPr>
        <p:spPr>
          <a:xfrm>
            <a:off x="2351584" y="706100"/>
            <a:ext cx="9433048" cy="45719"/>
          </a:xfrm>
          <a:prstGeom prst="rect">
            <a:avLst/>
          </a:prstGeom>
          <a:solidFill>
            <a:srgbClr val="004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n>
                  <a:noFill/>
                </a:ln>
              </a:rPr>
              <a:t>  </a:t>
            </a:r>
            <a:endParaRPr lang="ko-KR" altLang="en-US" dirty="0">
              <a:ln>
                <a:noFill/>
              </a:ln>
            </a:endParaRPr>
          </a:p>
        </p:txBody>
      </p:sp>
    </p:spTree>
    <p:extLst>
      <p:ext uri="{BB962C8B-B14F-4D97-AF65-F5344CB8AC3E}">
        <p14:creationId xmlns:p14="http://schemas.microsoft.com/office/powerpoint/2010/main" val="106499982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816"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그룹 10">
            <a:extLst>
              <a:ext uri="{FF2B5EF4-FFF2-40B4-BE49-F238E27FC236}">
                <a16:creationId xmlns:a16="http://schemas.microsoft.com/office/drawing/2014/main" id="{1767F9B8-C236-4BA5-8F5E-DF4C8C75620A}"/>
              </a:ext>
            </a:extLst>
          </p:cNvPr>
          <p:cNvGrpSpPr/>
          <p:nvPr/>
        </p:nvGrpSpPr>
        <p:grpSpPr>
          <a:xfrm>
            <a:off x="-36004" y="-1"/>
            <a:ext cx="12228004" cy="6912539"/>
            <a:chOff x="-36004" y="-1"/>
            <a:chExt cx="12228004" cy="6912539"/>
          </a:xfrm>
        </p:grpSpPr>
        <p:pic>
          <p:nvPicPr>
            <p:cNvPr id="16" name="그림 15">
              <a:extLst>
                <a:ext uri="{FF2B5EF4-FFF2-40B4-BE49-F238E27FC236}">
                  <a16:creationId xmlns:a16="http://schemas.microsoft.com/office/drawing/2014/main" id="{2D5098B1-C3B4-4166-A463-33685F2B89E8}"/>
                </a:ext>
              </a:extLst>
            </p:cNvPr>
            <p:cNvPicPr>
              <a:picLocks noChangeAspect="1"/>
            </p:cNvPicPr>
            <p:nvPr/>
          </p:nvPicPr>
          <p:blipFill rotWithShape="1">
            <a:blip r:embed="rId2">
              <a:extLst>
                <a:ext uri="{28A0092B-C50C-407E-A947-70E740481C1C}">
                  <a14:useLocalDpi xmlns:a14="http://schemas.microsoft.com/office/drawing/2010/main" val="0"/>
                </a:ext>
              </a:extLst>
            </a:blip>
            <a:srcRect t="24404"/>
            <a:stretch/>
          </p:blipFill>
          <p:spPr>
            <a:xfrm>
              <a:off x="-36004" y="0"/>
              <a:ext cx="12228004" cy="6912538"/>
            </a:xfrm>
            <a:prstGeom prst="rect">
              <a:avLst/>
            </a:prstGeom>
          </p:spPr>
        </p:pic>
        <p:sp>
          <p:nvSpPr>
            <p:cNvPr id="17" name="직사각형 16">
              <a:extLst>
                <a:ext uri="{FF2B5EF4-FFF2-40B4-BE49-F238E27FC236}">
                  <a16:creationId xmlns:a16="http://schemas.microsoft.com/office/drawing/2014/main" id="{0406E817-3F74-4317-9FE0-7D683AE599D2}"/>
                </a:ext>
              </a:extLst>
            </p:cNvPr>
            <p:cNvSpPr/>
            <p:nvPr/>
          </p:nvSpPr>
          <p:spPr>
            <a:xfrm>
              <a:off x="-36004" y="160749"/>
              <a:ext cx="12228004" cy="6751789"/>
            </a:xfrm>
            <a:prstGeom prst="rect">
              <a:avLst/>
            </a:prstGeom>
            <a:gradFill flip="none" rotWithShape="1">
              <a:gsLst>
                <a:gs pos="0">
                  <a:schemeClr val="bg1">
                    <a:lumMod val="85000"/>
                    <a:alpha val="50000"/>
                  </a:schemeClr>
                </a:gs>
                <a:gs pos="100000">
                  <a:schemeClr val="bg1">
                    <a:alpha val="7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noFill/>
              </a:endParaRPr>
            </a:p>
          </p:txBody>
        </p:sp>
        <p:sp>
          <p:nvSpPr>
            <p:cNvPr id="18" name="직사각형 17">
              <a:extLst>
                <a:ext uri="{FF2B5EF4-FFF2-40B4-BE49-F238E27FC236}">
                  <a16:creationId xmlns:a16="http://schemas.microsoft.com/office/drawing/2014/main" id="{B25996DD-2011-4FD6-88FD-F853B9ECE544}"/>
                </a:ext>
              </a:extLst>
            </p:cNvPr>
            <p:cNvSpPr/>
            <p:nvPr/>
          </p:nvSpPr>
          <p:spPr>
            <a:xfrm>
              <a:off x="-36004" y="-1"/>
              <a:ext cx="12228004" cy="160749"/>
            </a:xfrm>
            <a:prstGeom prst="rect">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pic>
          <p:nvPicPr>
            <p:cNvPr id="19" name="그림 18">
              <a:extLst>
                <a:ext uri="{FF2B5EF4-FFF2-40B4-BE49-F238E27FC236}">
                  <a16:creationId xmlns:a16="http://schemas.microsoft.com/office/drawing/2014/main" id="{39224496-B80D-4455-A063-B01F567FE0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396" y="415746"/>
              <a:ext cx="1708323" cy="342378"/>
            </a:xfrm>
            <a:prstGeom prst="rect">
              <a:avLst/>
            </a:prstGeom>
          </p:spPr>
        </p:pic>
        <p:pic>
          <p:nvPicPr>
            <p:cNvPr id="20" name="그림 19">
              <a:extLst>
                <a:ext uri="{FF2B5EF4-FFF2-40B4-BE49-F238E27FC236}">
                  <a16:creationId xmlns:a16="http://schemas.microsoft.com/office/drawing/2014/main" id="{C7012D44-4076-45D1-936C-C7D63C2594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075" y="415746"/>
              <a:ext cx="1656184" cy="388083"/>
            </a:xfrm>
            <a:prstGeom prst="rect">
              <a:avLst/>
            </a:prstGeom>
          </p:spPr>
        </p:pic>
      </p:grpSp>
      <p:sp>
        <p:nvSpPr>
          <p:cNvPr id="2" name="TextBox 1"/>
          <p:cNvSpPr txBox="1"/>
          <p:nvPr/>
        </p:nvSpPr>
        <p:spPr>
          <a:xfrm>
            <a:off x="2824138" y="2584514"/>
            <a:ext cx="6606734" cy="1015663"/>
          </a:xfrm>
          <a:prstGeom prst="rect">
            <a:avLst/>
          </a:prstGeom>
          <a:noFill/>
        </p:spPr>
        <p:txBody>
          <a:bodyPr wrap="square" rtlCol="0">
            <a:spAutoFit/>
          </a:bodyPr>
          <a:lstStyle/>
          <a:p>
            <a:pPr algn="ctr"/>
            <a:r>
              <a:rPr lang="en-US" altLang="ko-KR" sz="6000" b="1" dirty="0">
                <a:solidFill>
                  <a:schemeClr val="tx1">
                    <a:lumMod val="65000"/>
                    <a:lumOff val="35000"/>
                  </a:schemeClr>
                </a:solidFill>
                <a:latin typeface="Verdana" panose="020B0604030504040204" pitchFamily="34" charset="0"/>
                <a:ea typeface="Verdana" panose="020B0604030504040204" pitchFamily="34" charset="0"/>
              </a:rPr>
              <a:t>Linux Practice</a:t>
            </a:r>
          </a:p>
        </p:txBody>
      </p:sp>
      <p:sp>
        <p:nvSpPr>
          <p:cNvPr id="12" name="직사각형 11"/>
          <p:cNvSpPr/>
          <p:nvPr/>
        </p:nvSpPr>
        <p:spPr>
          <a:xfrm>
            <a:off x="4732732" y="3979158"/>
            <a:ext cx="2789546" cy="261610"/>
          </a:xfrm>
          <a:prstGeom prst="rect">
            <a:avLst/>
          </a:prstGeom>
        </p:spPr>
        <p:txBody>
          <a:bodyPr wrap="none">
            <a:spAutoFit/>
          </a:bodyPr>
          <a:lstStyle/>
          <a:p>
            <a:pPr>
              <a:lnSpc>
                <a:spcPct val="150000"/>
              </a:lnSpc>
            </a:pPr>
            <a:r>
              <a:rPr lang="en-US" altLang="ko-KR" sz="800" spc="300" dirty="0">
                <a:solidFill>
                  <a:schemeClr val="tx1">
                    <a:lumMod val="65000"/>
                    <a:lumOff val="35000"/>
                  </a:schemeClr>
                </a:solidFill>
                <a:latin typeface="나눔바른고딕" panose="020B0603020101020101" pitchFamily="50" charset="-127"/>
                <a:ea typeface="나눔바른고딕" panose="020B0603020101020101" pitchFamily="50" charset="-127"/>
              </a:rPr>
              <a:t>JEONBUK NATIONAL UNIVERSITY</a:t>
            </a:r>
          </a:p>
        </p:txBody>
      </p:sp>
      <p:cxnSp>
        <p:nvCxnSpPr>
          <p:cNvPr id="9" name="직선 연결선 8"/>
          <p:cNvCxnSpPr>
            <a:cxnSpLocks/>
          </p:cNvCxnSpPr>
          <p:nvPr/>
        </p:nvCxnSpPr>
        <p:spPr>
          <a:xfrm>
            <a:off x="3143672" y="2247651"/>
            <a:ext cx="583264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a:cxnSpLocks/>
          </p:cNvCxnSpPr>
          <p:nvPr/>
        </p:nvCxnSpPr>
        <p:spPr>
          <a:xfrm>
            <a:off x="3143672" y="3918540"/>
            <a:ext cx="590465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직사각형 5"/>
          <p:cNvSpPr/>
          <p:nvPr/>
        </p:nvSpPr>
        <p:spPr>
          <a:xfrm>
            <a:off x="0" y="0"/>
            <a:ext cx="12192000" cy="116609"/>
          </a:xfrm>
          <a:prstGeom prst="rect">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spTree>
    <p:extLst>
      <p:ext uri="{BB962C8B-B14F-4D97-AF65-F5344CB8AC3E}">
        <p14:creationId xmlns:p14="http://schemas.microsoft.com/office/powerpoint/2010/main" val="2492176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369332"/>
          </a:xfrm>
          <a:prstGeom prst="rect">
            <a:avLst/>
          </a:prstGeom>
          <a:noFill/>
        </p:spPr>
        <p:txBody>
          <a:bodyPr wrap="square">
            <a:spAutoFit/>
          </a:bodyPr>
          <a:lstStyle/>
          <a:p>
            <a:endParaRPr lang="en-US" altLang="ko-KR" dirty="0"/>
          </a:p>
        </p:txBody>
      </p:sp>
      <p:sp>
        <p:nvSpPr>
          <p:cNvPr id="7" name="TextBox 6">
            <a:extLst>
              <a:ext uri="{FF2B5EF4-FFF2-40B4-BE49-F238E27FC236}">
                <a16:creationId xmlns:a16="http://schemas.microsoft.com/office/drawing/2014/main" id="{6CCEBEC5-8746-50FD-9F3B-4D9FFA1543E1}"/>
              </a:ext>
            </a:extLst>
          </p:cNvPr>
          <p:cNvSpPr txBox="1"/>
          <p:nvPr/>
        </p:nvSpPr>
        <p:spPr>
          <a:xfrm>
            <a:off x="675683" y="1412776"/>
            <a:ext cx="11089232" cy="2246769"/>
          </a:xfrm>
          <a:prstGeom prst="rect">
            <a:avLst/>
          </a:prstGeom>
          <a:noFill/>
        </p:spPr>
        <p:txBody>
          <a:bodyPr wrap="square">
            <a:spAutoFit/>
          </a:bodyPr>
          <a:lstStyle/>
          <a:p>
            <a:pPr algn="l"/>
            <a:r>
              <a:rPr lang="en-US" altLang="ko-KR" sz="2800" dirty="0"/>
              <a:t>•</a:t>
            </a:r>
            <a:r>
              <a:rPr lang="en-US" altLang="ko-KR" sz="2800" b="1" i="0" dirty="0">
                <a:solidFill>
                  <a:srgbClr val="222222"/>
                </a:solidFill>
                <a:effectLst/>
                <a:latin typeface="Verdana" panose="020B0604030504040204" pitchFamily="34" charset="0"/>
              </a:rPr>
              <a:t>Graphical server –</a:t>
            </a:r>
            <a:r>
              <a:rPr lang="en-US" altLang="ko-KR" sz="2800" b="0" i="0" dirty="0">
                <a:solidFill>
                  <a:srgbClr val="222222"/>
                </a:solidFill>
                <a:effectLst/>
                <a:latin typeface="Verdana" panose="020B0604030504040204" pitchFamily="34" charset="0"/>
              </a:rPr>
              <a:t> This is the sub-system that displays the graphics on your monitor. </a:t>
            </a:r>
          </a:p>
          <a:p>
            <a:pPr algn="l"/>
            <a:endParaRPr lang="en-US" altLang="ko-KR" sz="2800" dirty="0">
              <a:solidFill>
                <a:srgbClr val="222222"/>
              </a:solidFill>
              <a:latin typeface="Verdana" panose="020B0604030504040204" pitchFamily="34" charset="0"/>
            </a:endParaRPr>
          </a:p>
          <a:p>
            <a:pPr algn="l"/>
            <a:r>
              <a:rPr lang="en-US" altLang="ko-KR" sz="2800" b="0" i="0" dirty="0">
                <a:solidFill>
                  <a:srgbClr val="222222"/>
                </a:solidFill>
                <a:effectLst/>
                <a:latin typeface="Verdana" panose="020B0604030504040204" pitchFamily="34" charset="0"/>
              </a:rPr>
              <a:t>It is commonly referred to as the X server or just X.</a:t>
            </a:r>
          </a:p>
          <a:p>
            <a:endParaRPr lang="en-US" altLang="ko-KR" sz="2800" dirty="0"/>
          </a:p>
        </p:txBody>
      </p:sp>
    </p:spTree>
    <p:extLst>
      <p:ext uri="{BB962C8B-B14F-4D97-AF65-F5344CB8AC3E}">
        <p14:creationId xmlns:p14="http://schemas.microsoft.com/office/powerpoint/2010/main" val="2721110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369332"/>
          </a:xfrm>
          <a:prstGeom prst="rect">
            <a:avLst/>
          </a:prstGeom>
          <a:noFill/>
        </p:spPr>
        <p:txBody>
          <a:bodyPr wrap="square">
            <a:spAutoFit/>
          </a:bodyPr>
          <a:lstStyle/>
          <a:p>
            <a:endParaRPr lang="en-US" altLang="ko-KR" dirty="0"/>
          </a:p>
        </p:txBody>
      </p:sp>
      <p:sp>
        <p:nvSpPr>
          <p:cNvPr id="7" name="TextBox 6">
            <a:extLst>
              <a:ext uri="{FF2B5EF4-FFF2-40B4-BE49-F238E27FC236}">
                <a16:creationId xmlns:a16="http://schemas.microsoft.com/office/drawing/2014/main" id="{6CCEBEC5-8746-50FD-9F3B-4D9FFA1543E1}"/>
              </a:ext>
            </a:extLst>
          </p:cNvPr>
          <p:cNvSpPr txBox="1"/>
          <p:nvPr/>
        </p:nvSpPr>
        <p:spPr>
          <a:xfrm>
            <a:off x="675683" y="1412776"/>
            <a:ext cx="11089232" cy="4832092"/>
          </a:xfrm>
          <a:prstGeom prst="rect">
            <a:avLst/>
          </a:prstGeom>
          <a:noFill/>
        </p:spPr>
        <p:txBody>
          <a:bodyPr wrap="square">
            <a:spAutoFit/>
          </a:bodyPr>
          <a:lstStyle/>
          <a:p>
            <a:pPr algn="l"/>
            <a:r>
              <a:rPr lang="en-US" altLang="ko-KR" sz="2800" dirty="0"/>
              <a:t>•</a:t>
            </a:r>
            <a:r>
              <a:rPr lang="en-US" altLang="ko-KR" sz="2800" b="1" i="0" dirty="0">
                <a:solidFill>
                  <a:srgbClr val="222222"/>
                </a:solidFill>
                <a:effectLst/>
                <a:latin typeface="Verdana" panose="020B0604030504040204" pitchFamily="34" charset="0"/>
              </a:rPr>
              <a:t>Desktop environment –</a:t>
            </a:r>
            <a:r>
              <a:rPr lang="en-US" altLang="ko-KR" sz="2800" b="0" i="0" dirty="0">
                <a:solidFill>
                  <a:srgbClr val="222222"/>
                </a:solidFill>
                <a:effectLst/>
                <a:latin typeface="Verdana" panose="020B0604030504040204" pitchFamily="34" charset="0"/>
              </a:rPr>
              <a:t> This is the piece that the users actually interact with. </a:t>
            </a:r>
          </a:p>
          <a:p>
            <a:pPr algn="l"/>
            <a:endParaRPr lang="en-US" altLang="ko-KR" sz="2800" dirty="0">
              <a:solidFill>
                <a:srgbClr val="222222"/>
              </a:solidFill>
              <a:latin typeface="Verdana" panose="020B0604030504040204" pitchFamily="34" charset="0"/>
            </a:endParaRPr>
          </a:p>
          <a:p>
            <a:pPr algn="l"/>
            <a:r>
              <a:rPr lang="en-US" altLang="ko-KR" sz="2800" b="0" i="0" dirty="0">
                <a:solidFill>
                  <a:srgbClr val="222222"/>
                </a:solidFill>
                <a:effectLst/>
                <a:latin typeface="Verdana" panose="020B0604030504040204" pitchFamily="34" charset="0"/>
              </a:rPr>
              <a:t>There are many desktop environments to choose from (GNOME, Cinnamon, Mate, Pantheon, Enlightenment, KDE, </a:t>
            </a:r>
            <a:r>
              <a:rPr lang="en-US" altLang="ko-KR" sz="2800" b="0" i="0" dirty="0" err="1">
                <a:solidFill>
                  <a:srgbClr val="222222"/>
                </a:solidFill>
                <a:effectLst/>
                <a:latin typeface="Verdana" panose="020B0604030504040204" pitchFamily="34" charset="0"/>
              </a:rPr>
              <a:t>Xfce</a:t>
            </a:r>
            <a:r>
              <a:rPr lang="en-US" altLang="ko-KR" sz="2800" b="0" i="0" dirty="0">
                <a:solidFill>
                  <a:srgbClr val="222222"/>
                </a:solidFill>
                <a:effectLst/>
                <a:latin typeface="Verdana" panose="020B0604030504040204" pitchFamily="34" charset="0"/>
              </a:rPr>
              <a:t>, etc.). </a:t>
            </a:r>
          </a:p>
          <a:p>
            <a:pPr algn="l"/>
            <a:endParaRPr lang="en-US" altLang="ko-KR" sz="2800" dirty="0">
              <a:solidFill>
                <a:srgbClr val="222222"/>
              </a:solidFill>
              <a:latin typeface="Verdana" panose="020B0604030504040204" pitchFamily="34" charset="0"/>
            </a:endParaRPr>
          </a:p>
          <a:p>
            <a:pPr algn="l"/>
            <a:r>
              <a:rPr lang="en-US" altLang="ko-KR" sz="2800" b="0" i="0" dirty="0">
                <a:solidFill>
                  <a:srgbClr val="222222"/>
                </a:solidFill>
                <a:effectLst/>
                <a:latin typeface="Verdana" panose="020B0604030504040204" pitchFamily="34" charset="0"/>
              </a:rPr>
              <a:t>Each desktop environment includes built-in applications (such as file managers, configuration tools, web browsers, and games).</a:t>
            </a:r>
          </a:p>
          <a:p>
            <a:endParaRPr lang="en-US" altLang="ko-KR" sz="2800" dirty="0"/>
          </a:p>
        </p:txBody>
      </p:sp>
    </p:spTree>
    <p:extLst>
      <p:ext uri="{BB962C8B-B14F-4D97-AF65-F5344CB8AC3E}">
        <p14:creationId xmlns:p14="http://schemas.microsoft.com/office/powerpoint/2010/main" val="359500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369332"/>
          </a:xfrm>
          <a:prstGeom prst="rect">
            <a:avLst/>
          </a:prstGeom>
          <a:noFill/>
        </p:spPr>
        <p:txBody>
          <a:bodyPr wrap="square">
            <a:spAutoFit/>
          </a:bodyPr>
          <a:lstStyle/>
          <a:p>
            <a:endParaRPr lang="en-US" altLang="ko-KR" dirty="0"/>
          </a:p>
        </p:txBody>
      </p:sp>
      <p:sp>
        <p:nvSpPr>
          <p:cNvPr id="7" name="TextBox 6">
            <a:extLst>
              <a:ext uri="{FF2B5EF4-FFF2-40B4-BE49-F238E27FC236}">
                <a16:creationId xmlns:a16="http://schemas.microsoft.com/office/drawing/2014/main" id="{6CCEBEC5-8746-50FD-9F3B-4D9FFA1543E1}"/>
              </a:ext>
            </a:extLst>
          </p:cNvPr>
          <p:cNvSpPr txBox="1"/>
          <p:nvPr/>
        </p:nvSpPr>
        <p:spPr>
          <a:xfrm>
            <a:off x="675683" y="1412776"/>
            <a:ext cx="11089232" cy="5324535"/>
          </a:xfrm>
          <a:prstGeom prst="rect">
            <a:avLst/>
          </a:prstGeom>
          <a:noFill/>
        </p:spPr>
        <p:txBody>
          <a:bodyPr wrap="square">
            <a:spAutoFit/>
          </a:bodyPr>
          <a:lstStyle/>
          <a:p>
            <a:pPr algn="l"/>
            <a:r>
              <a:rPr lang="en-US" altLang="ko-KR" sz="2400" dirty="0"/>
              <a:t>•</a:t>
            </a:r>
            <a:r>
              <a:rPr lang="en-US" altLang="ko-KR" sz="2400" b="1" i="0" dirty="0">
                <a:solidFill>
                  <a:srgbClr val="222222"/>
                </a:solidFill>
                <a:effectLst/>
                <a:latin typeface="Verdana" panose="020B0604030504040204" pitchFamily="34" charset="0"/>
              </a:rPr>
              <a:t>Applications –</a:t>
            </a:r>
            <a:r>
              <a:rPr lang="en-US" altLang="ko-KR" sz="2400" b="0" i="0" dirty="0">
                <a:solidFill>
                  <a:srgbClr val="222222"/>
                </a:solidFill>
                <a:effectLst/>
                <a:latin typeface="Verdana" panose="020B0604030504040204" pitchFamily="34" charset="0"/>
              </a:rPr>
              <a:t> Desktop environments do not offer the full array of apps. </a:t>
            </a:r>
          </a:p>
          <a:p>
            <a:pPr algn="l"/>
            <a:endParaRPr lang="en-US" altLang="ko-KR" sz="2400" dirty="0">
              <a:solidFill>
                <a:srgbClr val="222222"/>
              </a:solidFill>
              <a:latin typeface="Verdana" panose="020B0604030504040204" pitchFamily="34" charset="0"/>
            </a:endParaRPr>
          </a:p>
          <a:p>
            <a:pPr algn="l"/>
            <a:r>
              <a:rPr lang="en-US" altLang="ko-KR" sz="2400" b="0" i="0" dirty="0">
                <a:solidFill>
                  <a:srgbClr val="222222"/>
                </a:solidFill>
                <a:effectLst/>
                <a:latin typeface="Verdana" panose="020B0604030504040204" pitchFamily="34" charset="0"/>
              </a:rPr>
              <a:t>Just like Windows and macOS, Linux offers thousands upon thousands of high-quality software titles that can be easily found and installed. </a:t>
            </a:r>
          </a:p>
          <a:p>
            <a:pPr algn="l"/>
            <a:endParaRPr lang="en-US" altLang="ko-KR" sz="2400" dirty="0">
              <a:solidFill>
                <a:srgbClr val="222222"/>
              </a:solidFill>
              <a:latin typeface="Verdana" panose="020B0604030504040204" pitchFamily="34" charset="0"/>
            </a:endParaRPr>
          </a:p>
          <a:p>
            <a:pPr algn="l"/>
            <a:r>
              <a:rPr lang="en-US" altLang="ko-KR" sz="2400" b="0" i="0" dirty="0">
                <a:solidFill>
                  <a:srgbClr val="222222"/>
                </a:solidFill>
                <a:effectLst/>
                <a:latin typeface="Verdana" panose="020B0604030504040204" pitchFamily="34" charset="0"/>
              </a:rPr>
              <a:t>Most modern Linux distributions (more on this below) include App Store-like tools that centralize and simplify application installation. </a:t>
            </a:r>
          </a:p>
          <a:p>
            <a:pPr algn="l"/>
            <a:endParaRPr lang="en-US" altLang="ko-KR" sz="2400" dirty="0">
              <a:solidFill>
                <a:srgbClr val="222222"/>
              </a:solidFill>
              <a:latin typeface="Verdana" panose="020B0604030504040204" pitchFamily="34" charset="0"/>
            </a:endParaRPr>
          </a:p>
          <a:p>
            <a:pPr algn="l"/>
            <a:r>
              <a:rPr lang="en-US" altLang="ko-KR" sz="2400" b="0" i="0" dirty="0">
                <a:solidFill>
                  <a:srgbClr val="222222"/>
                </a:solidFill>
                <a:effectLst/>
                <a:latin typeface="Verdana" panose="020B0604030504040204" pitchFamily="34" charset="0"/>
              </a:rPr>
              <a:t>For example, Ubuntu Linux has the Ubuntu Software Center (a rebrand of GNOME Software) which allows you to quickly search among the thousands of apps and install them from one centralized location.</a:t>
            </a:r>
          </a:p>
          <a:p>
            <a:endParaRPr lang="en-US" altLang="ko-KR" sz="2800" dirty="0"/>
          </a:p>
        </p:txBody>
      </p:sp>
    </p:spTree>
    <p:extLst>
      <p:ext uri="{BB962C8B-B14F-4D97-AF65-F5344CB8AC3E}">
        <p14:creationId xmlns:p14="http://schemas.microsoft.com/office/powerpoint/2010/main" val="1611480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851601BD-EF1E-4E54-9BA8-F2D25B099E41}"/>
              </a:ext>
            </a:extLst>
          </p:cNvPr>
          <p:cNvGrpSpPr/>
          <p:nvPr/>
        </p:nvGrpSpPr>
        <p:grpSpPr>
          <a:xfrm>
            <a:off x="-36004" y="-1"/>
            <a:ext cx="12228004" cy="6912539"/>
            <a:chOff x="-36004" y="-1"/>
            <a:chExt cx="12228004" cy="6912539"/>
          </a:xfrm>
        </p:grpSpPr>
        <p:pic>
          <p:nvPicPr>
            <p:cNvPr id="2" name="그림 1"/>
            <p:cNvPicPr>
              <a:picLocks noChangeAspect="1"/>
            </p:cNvPicPr>
            <p:nvPr/>
          </p:nvPicPr>
          <p:blipFill rotWithShape="1">
            <a:blip r:embed="rId2">
              <a:extLst>
                <a:ext uri="{28A0092B-C50C-407E-A947-70E740481C1C}">
                  <a14:useLocalDpi xmlns:a14="http://schemas.microsoft.com/office/drawing/2010/main" val="0"/>
                </a:ext>
              </a:extLst>
            </a:blip>
            <a:srcRect t="24404"/>
            <a:stretch/>
          </p:blipFill>
          <p:spPr>
            <a:xfrm>
              <a:off x="-36004" y="0"/>
              <a:ext cx="12228004" cy="6912538"/>
            </a:xfrm>
            <a:prstGeom prst="rect">
              <a:avLst/>
            </a:prstGeom>
          </p:spPr>
        </p:pic>
        <p:sp>
          <p:nvSpPr>
            <p:cNvPr id="14" name="직사각형 13"/>
            <p:cNvSpPr/>
            <p:nvPr/>
          </p:nvSpPr>
          <p:spPr>
            <a:xfrm>
              <a:off x="-36004" y="160749"/>
              <a:ext cx="12228004" cy="6751789"/>
            </a:xfrm>
            <a:prstGeom prst="rect">
              <a:avLst/>
            </a:prstGeom>
            <a:gradFill flip="none" rotWithShape="1">
              <a:gsLst>
                <a:gs pos="0">
                  <a:schemeClr val="bg1">
                    <a:lumMod val="85000"/>
                    <a:alpha val="50000"/>
                  </a:schemeClr>
                </a:gs>
                <a:gs pos="100000">
                  <a:schemeClr val="bg1">
                    <a:alpha val="7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noFill/>
              </a:endParaRPr>
            </a:p>
          </p:txBody>
        </p:sp>
        <p:sp>
          <p:nvSpPr>
            <p:cNvPr id="12" name="직사각형 11"/>
            <p:cNvSpPr/>
            <p:nvPr/>
          </p:nvSpPr>
          <p:spPr>
            <a:xfrm>
              <a:off x="-36004" y="-1"/>
              <a:ext cx="12228004" cy="160749"/>
            </a:xfrm>
            <a:prstGeom prst="rect">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pic>
          <p:nvPicPr>
            <p:cNvPr id="16" name="그림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396" y="415746"/>
              <a:ext cx="1708323" cy="342378"/>
            </a:xfrm>
            <a:prstGeom prst="rect">
              <a:avLst/>
            </a:prstGeom>
          </p:spPr>
        </p:pic>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075" y="415746"/>
              <a:ext cx="1656184" cy="388083"/>
            </a:xfrm>
            <a:prstGeom prst="rect">
              <a:avLst/>
            </a:prstGeom>
          </p:spPr>
        </p:pic>
      </p:grpSp>
      <p:sp>
        <p:nvSpPr>
          <p:cNvPr id="6" name="직사각형 5"/>
          <p:cNvSpPr/>
          <p:nvPr/>
        </p:nvSpPr>
        <p:spPr>
          <a:xfrm>
            <a:off x="4669590" y="3870590"/>
            <a:ext cx="2789546" cy="261610"/>
          </a:xfrm>
          <a:prstGeom prst="rect">
            <a:avLst/>
          </a:prstGeom>
        </p:spPr>
        <p:txBody>
          <a:bodyPr wrap="none">
            <a:spAutoFit/>
          </a:bodyPr>
          <a:lstStyle/>
          <a:p>
            <a:pPr>
              <a:lnSpc>
                <a:spcPct val="150000"/>
              </a:lnSpc>
            </a:pPr>
            <a:r>
              <a:rPr lang="en-US" altLang="ko-KR" sz="800" spc="300" dirty="0">
                <a:solidFill>
                  <a:schemeClr val="tx1">
                    <a:lumMod val="65000"/>
                    <a:lumOff val="35000"/>
                  </a:schemeClr>
                </a:solidFill>
                <a:latin typeface="나눔바른고딕" panose="020B0603020101020101" pitchFamily="50" charset="-127"/>
                <a:ea typeface="나눔바른고딕" panose="020B0603020101020101" pitchFamily="50" charset="-127"/>
              </a:rPr>
              <a:t>JEONBUK NATIONAL UNIVERSITY</a:t>
            </a:r>
          </a:p>
        </p:txBody>
      </p:sp>
      <p:cxnSp>
        <p:nvCxnSpPr>
          <p:cNvPr id="8" name="직선 연결선 7"/>
          <p:cNvCxnSpPr/>
          <p:nvPr/>
        </p:nvCxnSpPr>
        <p:spPr>
          <a:xfrm>
            <a:off x="4727848" y="3809972"/>
            <a:ext cx="266429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3" name="그룹 2">
            <a:extLst>
              <a:ext uri="{FF2B5EF4-FFF2-40B4-BE49-F238E27FC236}">
                <a16:creationId xmlns:a16="http://schemas.microsoft.com/office/drawing/2014/main" id="{5C7974FF-21FC-4A4B-A23F-F69731763005}"/>
              </a:ext>
            </a:extLst>
          </p:cNvPr>
          <p:cNvGrpSpPr/>
          <p:nvPr/>
        </p:nvGrpSpPr>
        <p:grpSpPr>
          <a:xfrm>
            <a:off x="3143672" y="2559626"/>
            <a:ext cx="5868460" cy="1323439"/>
            <a:chOff x="4079585" y="2564905"/>
            <a:chExt cx="5868460" cy="1323439"/>
          </a:xfrm>
        </p:grpSpPr>
        <p:sp>
          <p:nvSpPr>
            <p:cNvPr id="5" name="TextBox 4"/>
            <p:cNvSpPr txBox="1"/>
            <p:nvPr/>
          </p:nvSpPr>
          <p:spPr>
            <a:xfrm>
              <a:off x="5327787" y="2860307"/>
              <a:ext cx="4620258" cy="646331"/>
            </a:xfrm>
            <a:prstGeom prst="rect">
              <a:avLst/>
            </a:prstGeom>
            <a:noFill/>
          </p:spPr>
          <p:txBody>
            <a:bodyPr wrap="square" rtlCol="0">
              <a:spAutoFit/>
            </a:bodyPr>
            <a:lstStyle/>
            <a:p>
              <a:r>
                <a:rPr lang="en-US" altLang="ko-KR" sz="3600" b="1" dirty="0">
                  <a:solidFill>
                    <a:schemeClr val="tx1">
                      <a:lumMod val="65000"/>
                      <a:lumOff val="35000"/>
                    </a:schemeClr>
                  </a:solidFill>
                  <a:latin typeface="Verdana" panose="020B0604030504040204" pitchFamily="34" charset="0"/>
                  <a:ea typeface="Verdana" panose="020B0604030504040204" pitchFamily="34" charset="0"/>
                </a:rPr>
                <a:t>Why use Linux</a:t>
              </a:r>
            </a:p>
          </p:txBody>
        </p:sp>
        <p:sp>
          <p:nvSpPr>
            <p:cNvPr id="9" name="직사각형 8"/>
            <p:cNvSpPr/>
            <p:nvPr/>
          </p:nvSpPr>
          <p:spPr>
            <a:xfrm>
              <a:off x="4079585" y="2564905"/>
              <a:ext cx="1656606" cy="1323439"/>
            </a:xfrm>
            <a:prstGeom prst="rect">
              <a:avLst/>
            </a:prstGeom>
          </p:spPr>
          <p:txBody>
            <a:bodyPr wrap="square">
              <a:spAutoFit/>
            </a:bodyPr>
            <a:lstStyle/>
            <a:p>
              <a:pPr algn="ctr"/>
              <a:r>
                <a:rPr lang="en-US" altLang="ko-KR" sz="8000" b="1" dirty="0">
                  <a:solidFill>
                    <a:srgbClr val="376092"/>
                  </a:solidFill>
                  <a:latin typeface="Verdana" panose="020B0604030504040204" pitchFamily="34" charset="0"/>
                  <a:ea typeface="Verdana" panose="020B0604030504040204" pitchFamily="34" charset="0"/>
                </a:rPr>
                <a:t>2</a:t>
              </a:r>
              <a:endParaRPr lang="ko-KR" altLang="en-US" sz="8000" dirty="0">
                <a:solidFill>
                  <a:srgbClr val="376092"/>
                </a:solidFill>
                <a:latin typeface="Verdana" panose="020B0604030504040204" pitchFamily="34" charset="0"/>
                <a:ea typeface="나눔바른고딕" panose="020B0603020101020101" pitchFamily="50" charset="-127"/>
              </a:endParaRPr>
            </a:p>
          </p:txBody>
        </p:sp>
      </p:grpSp>
      <p:cxnSp>
        <p:nvCxnSpPr>
          <p:cNvPr id="18" name="직선 연결선 17"/>
          <p:cNvCxnSpPr/>
          <p:nvPr/>
        </p:nvCxnSpPr>
        <p:spPr>
          <a:xfrm>
            <a:off x="4727848" y="2492896"/>
            <a:ext cx="266429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77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369332"/>
          </a:xfrm>
          <a:prstGeom prst="rect">
            <a:avLst/>
          </a:prstGeom>
          <a:noFill/>
        </p:spPr>
        <p:txBody>
          <a:bodyPr wrap="square">
            <a:spAutoFit/>
          </a:bodyPr>
          <a:lstStyle/>
          <a:p>
            <a:endParaRPr lang="en-US" altLang="ko-KR" dirty="0"/>
          </a:p>
        </p:txBody>
      </p:sp>
      <p:sp>
        <p:nvSpPr>
          <p:cNvPr id="7" name="TextBox 6">
            <a:extLst>
              <a:ext uri="{FF2B5EF4-FFF2-40B4-BE49-F238E27FC236}">
                <a16:creationId xmlns:a16="http://schemas.microsoft.com/office/drawing/2014/main" id="{6CCEBEC5-8746-50FD-9F3B-4D9FFA1543E1}"/>
              </a:ext>
            </a:extLst>
          </p:cNvPr>
          <p:cNvSpPr txBox="1"/>
          <p:nvPr/>
        </p:nvSpPr>
        <p:spPr>
          <a:xfrm>
            <a:off x="675683" y="1412776"/>
            <a:ext cx="11089232" cy="1815882"/>
          </a:xfrm>
          <a:prstGeom prst="rect">
            <a:avLst/>
          </a:prstGeom>
          <a:noFill/>
        </p:spPr>
        <p:txBody>
          <a:bodyPr wrap="square">
            <a:spAutoFit/>
          </a:bodyPr>
          <a:lstStyle/>
          <a:p>
            <a:pPr algn="l"/>
            <a:r>
              <a:rPr lang="en-US" altLang="ko-KR" sz="2800" dirty="0"/>
              <a:t>•</a:t>
            </a:r>
            <a:r>
              <a:rPr lang="en-US" altLang="ko-KR" sz="2800" b="0" i="0" dirty="0">
                <a:solidFill>
                  <a:srgbClr val="222222"/>
                </a:solidFill>
                <a:effectLst/>
                <a:latin typeface="Verdana" panose="020B0604030504040204" pitchFamily="34" charset="0"/>
              </a:rPr>
              <a:t>Linux has evolved into one of the most reliable computer ecosystems on the planet. Combine that reliability with zero cost of entry and you have the perfect solution for a desktop platform.</a:t>
            </a:r>
            <a:endParaRPr lang="en-US" altLang="ko-KR" sz="2800" dirty="0"/>
          </a:p>
        </p:txBody>
      </p:sp>
    </p:spTree>
    <p:extLst>
      <p:ext uri="{BB962C8B-B14F-4D97-AF65-F5344CB8AC3E}">
        <p14:creationId xmlns:p14="http://schemas.microsoft.com/office/powerpoint/2010/main" val="2675215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851601BD-EF1E-4E54-9BA8-F2D25B099E41}"/>
              </a:ext>
            </a:extLst>
          </p:cNvPr>
          <p:cNvGrpSpPr/>
          <p:nvPr/>
        </p:nvGrpSpPr>
        <p:grpSpPr>
          <a:xfrm>
            <a:off x="-36004" y="-1"/>
            <a:ext cx="12228004" cy="6912539"/>
            <a:chOff x="-36004" y="-1"/>
            <a:chExt cx="12228004" cy="6912539"/>
          </a:xfrm>
        </p:grpSpPr>
        <p:pic>
          <p:nvPicPr>
            <p:cNvPr id="2" name="그림 1"/>
            <p:cNvPicPr>
              <a:picLocks noChangeAspect="1"/>
            </p:cNvPicPr>
            <p:nvPr/>
          </p:nvPicPr>
          <p:blipFill rotWithShape="1">
            <a:blip r:embed="rId2">
              <a:extLst>
                <a:ext uri="{28A0092B-C50C-407E-A947-70E740481C1C}">
                  <a14:useLocalDpi xmlns:a14="http://schemas.microsoft.com/office/drawing/2010/main" val="0"/>
                </a:ext>
              </a:extLst>
            </a:blip>
            <a:srcRect t="24404"/>
            <a:stretch/>
          </p:blipFill>
          <p:spPr>
            <a:xfrm>
              <a:off x="-36004" y="0"/>
              <a:ext cx="12228004" cy="6912538"/>
            </a:xfrm>
            <a:prstGeom prst="rect">
              <a:avLst/>
            </a:prstGeom>
          </p:spPr>
        </p:pic>
        <p:sp>
          <p:nvSpPr>
            <p:cNvPr id="14" name="직사각형 13"/>
            <p:cNvSpPr/>
            <p:nvPr/>
          </p:nvSpPr>
          <p:spPr>
            <a:xfrm>
              <a:off x="-36004" y="160749"/>
              <a:ext cx="12228004" cy="6751789"/>
            </a:xfrm>
            <a:prstGeom prst="rect">
              <a:avLst/>
            </a:prstGeom>
            <a:gradFill flip="none" rotWithShape="1">
              <a:gsLst>
                <a:gs pos="0">
                  <a:schemeClr val="bg1">
                    <a:lumMod val="85000"/>
                    <a:alpha val="50000"/>
                  </a:schemeClr>
                </a:gs>
                <a:gs pos="100000">
                  <a:schemeClr val="bg1">
                    <a:alpha val="7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noFill/>
              </a:endParaRPr>
            </a:p>
          </p:txBody>
        </p:sp>
        <p:sp>
          <p:nvSpPr>
            <p:cNvPr id="12" name="직사각형 11"/>
            <p:cNvSpPr/>
            <p:nvPr/>
          </p:nvSpPr>
          <p:spPr>
            <a:xfrm>
              <a:off x="-36004" y="-1"/>
              <a:ext cx="12228004" cy="160749"/>
            </a:xfrm>
            <a:prstGeom prst="rect">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pic>
          <p:nvPicPr>
            <p:cNvPr id="16" name="그림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396" y="415746"/>
              <a:ext cx="1708323" cy="342378"/>
            </a:xfrm>
            <a:prstGeom prst="rect">
              <a:avLst/>
            </a:prstGeom>
          </p:spPr>
        </p:pic>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075" y="415746"/>
              <a:ext cx="1656184" cy="388083"/>
            </a:xfrm>
            <a:prstGeom prst="rect">
              <a:avLst/>
            </a:prstGeom>
          </p:spPr>
        </p:pic>
      </p:grpSp>
      <p:sp>
        <p:nvSpPr>
          <p:cNvPr id="6" name="직사각형 5"/>
          <p:cNvSpPr/>
          <p:nvPr/>
        </p:nvSpPr>
        <p:spPr>
          <a:xfrm>
            <a:off x="4669590" y="3870590"/>
            <a:ext cx="2789546" cy="261610"/>
          </a:xfrm>
          <a:prstGeom prst="rect">
            <a:avLst/>
          </a:prstGeom>
        </p:spPr>
        <p:txBody>
          <a:bodyPr wrap="none">
            <a:spAutoFit/>
          </a:bodyPr>
          <a:lstStyle/>
          <a:p>
            <a:pPr>
              <a:lnSpc>
                <a:spcPct val="150000"/>
              </a:lnSpc>
            </a:pPr>
            <a:r>
              <a:rPr lang="en-US" altLang="ko-KR" sz="800" spc="300" dirty="0">
                <a:solidFill>
                  <a:schemeClr val="tx1">
                    <a:lumMod val="65000"/>
                    <a:lumOff val="35000"/>
                  </a:schemeClr>
                </a:solidFill>
                <a:latin typeface="나눔바른고딕" panose="020B0603020101020101" pitchFamily="50" charset="-127"/>
                <a:ea typeface="나눔바른고딕" panose="020B0603020101020101" pitchFamily="50" charset="-127"/>
              </a:rPr>
              <a:t>JEONBUK NATIONAL UNIVERSITY</a:t>
            </a:r>
          </a:p>
        </p:txBody>
      </p:sp>
      <p:cxnSp>
        <p:nvCxnSpPr>
          <p:cNvPr id="8" name="직선 연결선 7"/>
          <p:cNvCxnSpPr/>
          <p:nvPr/>
        </p:nvCxnSpPr>
        <p:spPr>
          <a:xfrm>
            <a:off x="4727848" y="3809972"/>
            <a:ext cx="266429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3" name="그룹 2">
            <a:extLst>
              <a:ext uri="{FF2B5EF4-FFF2-40B4-BE49-F238E27FC236}">
                <a16:creationId xmlns:a16="http://schemas.microsoft.com/office/drawing/2014/main" id="{5C7974FF-21FC-4A4B-A23F-F69731763005}"/>
              </a:ext>
            </a:extLst>
          </p:cNvPr>
          <p:cNvGrpSpPr/>
          <p:nvPr/>
        </p:nvGrpSpPr>
        <p:grpSpPr>
          <a:xfrm>
            <a:off x="2495600" y="2577431"/>
            <a:ext cx="7128792" cy="1323439"/>
            <a:chOff x="4079585" y="2564905"/>
            <a:chExt cx="7128792" cy="1323439"/>
          </a:xfrm>
        </p:grpSpPr>
        <p:sp>
          <p:nvSpPr>
            <p:cNvPr id="5" name="TextBox 4"/>
            <p:cNvSpPr txBox="1"/>
            <p:nvPr/>
          </p:nvSpPr>
          <p:spPr>
            <a:xfrm>
              <a:off x="5327787" y="2860307"/>
              <a:ext cx="5880590" cy="646331"/>
            </a:xfrm>
            <a:prstGeom prst="rect">
              <a:avLst/>
            </a:prstGeom>
            <a:noFill/>
          </p:spPr>
          <p:txBody>
            <a:bodyPr wrap="square" rtlCol="0">
              <a:spAutoFit/>
            </a:bodyPr>
            <a:lstStyle/>
            <a:p>
              <a:r>
                <a:rPr lang="en-US" altLang="ko-KR" sz="3600" b="1" dirty="0">
                  <a:solidFill>
                    <a:schemeClr val="tx1">
                      <a:lumMod val="65000"/>
                      <a:lumOff val="35000"/>
                    </a:schemeClr>
                  </a:solidFill>
                  <a:latin typeface="Verdana" panose="020B0604030504040204" pitchFamily="34" charset="0"/>
                  <a:ea typeface="Verdana" panose="020B0604030504040204" pitchFamily="34" charset="0"/>
                </a:rPr>
                <a:t>Linux Booting Process</a:t>
              </a:r>
            </a:p>
          </p:txBody>
        </p:sp>
        <p:sp>
          <p:nvSpPr>
            <p:cNvPr id="9" name="직사각형 8"/>
            <p:cNvSpPr/>
            <p:nvPr/>
          </p:nvSpPr>
          <p:spPr>
            <a:xfrm>
              <a:off x="4079585" y="2564905"/>
              <a:ext cx="1656606" cy="1323439"/>
            </a:xfrm>
            <a:prstGeom prst="rect">
              <a:avLst/>
            </a:prstGeom>
          </p:spPr>
          <p:txBody>
            <a:bodyPr wrap="square">
              <a:spAutoFit/>
            </a:bodyPr>
            <a:lstStyle/>
            <a:p>
              <a:pPr algn="ctr"/>
              <a:r>
                <a:rPr lang="en-US" altLang="ko-KR" sz="8000" b="1" dirty="0">
                  <a:solidFill>
                    <a:srgbClr val="376092"/>
                  </a:solidFill>
                  <a:latin typeface="Verdana" panose="020B0604030504040204" pitchFamily="34" charset="0"/>
                  <a:ea typeface="Verdana" panose="020B0604030504040204" pitchFamily="34" charset="0"/>
                </a:rPr>
                <a:t>3</a:t>
              </a:r>
              <a:endParaRPr lang="ko-KR" altLang="en-US" sz="8000" dirty="0">
                <a:solidFill>
                  <a:srgbClr val="376092"/>
                </a:solidFill>
                <a:latin typeface="Verdana" panose="020B0604030504040204" pitchFamily="34" charset="0"/>
                <a:ea typeface="나눔바른고딕" panose="020B0603020101020101" pitchFamily="50" charset="-127"/>
              </a:endParaRPr>
            </a:p>
          </p:txBody>
        </p:sp>
      </p:grpSp>
      <p:cxnSp>
        <p:nvCxnSpPr>
          <p:cNvPr id="18" name="직선 연결선 17"/>
          <p:cNvCxnSpPr/>
          <p:nvPr/>
        </p:nvCxnSpPr>
        <p:spPr>
          <a:xfrm>
            <a:off x="4727848" y="2492896"/>
            <a:ext cx="266429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846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369332"/>
          </a:xfrm>
          <a:prstGeom prst="rect">
            <a:avLst/>
          </a:prstGeom>
          <a:noFill/>
        </p:spPr>
        <p:txBody>
          <a:bodyPr wrap="square">
            <a:spAutoFit/>
          </a:bodyPr>
          <a:lstStyle/>
          <a:p>
            <a:endParaRPr lang="en-US" altLang="ko-KR" dirty="0"/>
          </a:p>
        </p:txBody>
      </p:sp>
      <p:sp>
        <p:nvSpPr>
          <p:cNvPr id="7" name="TextBox 6">
            <a:extLst>
              <a:ext uri="{FF2B5EF4-FFF2-40B4-BE49-F238E27FC236}">
                <a16:creationId xmlns:a16="http://schemas.microsoft.com/office/drawing/2014/main" id="{6CCEBEC5-8746-50FD-9F3B-4D9FFA1543E1}"/>
              </a:ext>
            </a:extLst>
          </p:cNvPr>
          <p:cNvSpPr txBox="1"/>
          <p:nvPr/>
        </p:nvSpPr>
        <p:spPr>
          <a:xfrm>
            <a:off x="551384" y="1124744"/>
            <a:ext cx="11089232" cy="5632311"/>
          </a:xfrm>
          <a:prstGeom prst="rect">
            <a:avLst/>
          </a:prstGeom>
          <a:noFill/>
        </p:spPr>
        <p:txBody>
          <a:bodyPr wrap="square">
            <a:spAutoFit/>
          </a:bodyPr>
          <a:lstStyle/>
          <a:p>
            <a:pPr algn="l" fontAlgn="base"/>
            <a:r>
              <a:rPr lang="en-US" altLang="ko-KR" sz="2400" b="1" i="0" dirty="0">
                <a:effectLst/>
                <a:latin typeface="Verdana" panose="020B0604030504040204" pitchFamily="34" charset="0"/>
                <a:ea typeface="Verdana" panose="020B0604030504040204" pitchFamily="34" charset="0"/>
              </a:rPr>
              <a:t>1. BIOS</a:t>
            </a:r>
          </a:p>
          <a:p>
            <a:pPr algn="l" fontAlgn="base"/>
            <a:r>
              <a:rPr lang="en-US" altLang="ko-KR" sz="2400" b="0" i="0" dirty="0">
                <a:solidFill>
                  <a:srgbClr val="0A0A23"/>
                </a:solidFill>
                <a:effectLst/>
                <a:latin typeface="Verdana" panose="020B0604030504040204" pitchFamily="34" charset="0"/>
                <a:ea typeface="Verdana" panose="020B0604030504040204" pitchFamily="34" charset="0"/>
              </a:rPr>
              <a:t>BIOS stands for Basic Input/Output System. In simple terms, the BIOS loads and executes the Master Boot Record (MBR) boot loader.</a:t>
            </a:r>
          </a:p>
          <a:p>
            <a:pPr algn="l" fontAlgn="base"/>
            <a:endParaRPr lang="en-US" altLang="ko-KR" sz="2400" b="0" i="0" dirty="0">
              <a:solidFill>
                <a:srgbClr val="0A0A23"/>
              </a:solidFill>
              <a:effectLst/>
              <a:latin typeface="Verdana" panose="020B0604030504040204" pitchFamily="34" charset="0"/>
              <a:ea typeface="Verdana" panose="020B0604030504040204" pitchFamily="34" charset="0"/>
            </a:endParaRPr>
          </a:p>
          <a:p>
            <a:pPr algn="l" fontAlgn="base"/>
            <a:r>
              <a:rPr lang="en-US" altLang="ko-KR" sz="2400" b="0" i="0" dirty="0">
                <a:solidFill>
                  <a:srgbClr val="0A0A23"/>
                </a:solidFill>
                <a:effectLst/>
                <a:latin typeface="Verdana" panose="020B0604030504040204" pitchFamily="34" charset="0"/>
                <a:ea typeface="Verdana" panose="020B0604030504040204" pitchFamily="34" charset="0"/>
              </a:rPr>
              <a:t>When you first turn on your computer, the BIOS first performs some integrity checks of the HDD or SSD.</a:t>
            </a:r>
          </a:p>
          <a:p>
            <a:pPr algn="l" fontAlgn="base"/>
            <a:endParaRPr lang="en-US" altLang="ko-KR" sz="2400" b="0" i="0" dirty="0">
              <a:solidFill>
                <a:srgbClr val="0A0A23"/>
              </a:solidFill>
              <a:effectLst/>
              <a:latin typeface="Verdana" panose="020B0604030504040204" pitchFamily="34" charset="0"/>
              <a:ea typeface="Verdana" panose="020B0604030504040204" pitchFamily="34" charset="0"/>
            </a:endParaRPr>
          </a:p>
          <a:p>
            <a:pPr algn="l" fontAlgn="base"/>
            <a:r>
              <a:rPr lang="en-US" altLang="ko-KR" sz="2400" b="0" i="0" dirty="0">
                <a:solidFill>
                  <a:srgbClr val="0A0A23"/>
                </a:solidFill>
                <a:effectLst/>
                <a:latin typeface="Verdana" panose="020B0604030504040204" pitchFamily="34" charset="0"/>
                <a:ea typeface="Verdana" panose="020B0604030504040204" pitchFamily="34" charset="0"/>
              </a:rPr>
              <a:t>Then, the BIOS searches for, loads, and executes the boot loader program, which can be found in the Master Boot Record (MBR). The MBR is sometimes on a USB stick or CD-ROM such as with a live installation of Linux.</a:t>
            </a:r>
          </a:p>
          <a:p>
            <a:pPr algn="l" fontAlgn="base"/>
            <a:endParaRPr lang="en-US" altLang="ko-KR" sz="2400" b="0" i="0" dirty="0">
              <a:solidFill>
                <a:srgbClr val="0A0A23"/>
              </a:solidFill>
              <a:effectLst/>
              <a:latin typeface="Verdana" panose="020B0604030504040204" pitchFamily="34" charset="0"/>
              <a:ea typeface="Verdana" panose="020B0604030504040204" pitchFamily="34" charset="0"/>
            </a:endParaRPr>
          </a:p>
          <a:p>
            <a:pPr algn="l" fontAlgn="base"/>
            <a:r>
              <a:rPr lang="en-US" altLang="ko-KR" sz="2400" b="0" i="0" dirty="0">
                <a:solidFill>
                  <a:srgbClr val="0A0A23"/>
                </a:solidFill>
                <a:effectLst/>
                <a:latin typeface="Verdana" panose="020B0604030504040204" pitchFamily="34" charset="0"/>
                <a:ea typeface="Verdana" panose="020B0604030504040204" pitchFamily="34" charset="0"/>
              </a:rPr>
              <a:t>Once the boot loader program is detected, it's then loaded into memory and the BIOS gives control of the system to it.</a:t>
            </a:r>
          </a:p>
          <a:p>
            <a:pPr algn="l"/>
            <a:endParaRPr lang="en-US" altLang="ko-KR" sz="2400" dirty="0"/>
          </a:p>
        </p:txBody>
      </p:sp>
    </p:spTree>
    <p:extLst>
      <p:ext uri="{BB962C8B-B14F-4D97-AF65-F5344CB8AC3E}">
        <p14:creationId xmlns:p14="http://schemas.microsoft.com/office/powerpoint/2010/main" val="968472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369332"/>
          </a:xfrm>
          <a:prstGeom prst="rect">
            <a:avLst/>
          </a:prstGeom>
          <a:noFill/>
        </p:spPr>
        <p:txBody>
          <a:bodyPr wrap="square">
            <a:spAutoFit/>
          </a:bodyPr>
          <a:lstStyle/>
          <a:p>
            <a:endParaRPr lang="en-US" altLang="ko-KR" dirty="0"/>
          </a:p>
        </p:txBody>
      </p:sp>
      <p:sp>
        <p:nvSpPr>
          <p:cNvPr id="7" name="TextBox 6">
            <a:extLst>
              <a:ext uri="{FF2B5EF4-FFF2-40B4-BE49-F238E27FC236}">
                <a16:creationId xmlns:a16="http://schemas.microsoft.com/office/drawing/2014/main" id="{6CCEBEC5-8746-50FD-9F3B-4D9FFA1543E1}"/>
              </a:ext>
            </a:extLst>
          </p:cNvPr>
          <p:cNvSpPr txBox="1"/>
          <p:nvPr/>
        </p:nvSpPr>
        <p:spPr>
          <a:xfrm>
            <a:off x="551384" y="1124744"/>
            <a:ext cx="11089232" cy="3785652"/>
          </a:xfrm>
          <a:prstGeom prst="rect">
            <a:avLst/>
          </a:prstGeom>
          <a:noFill/>
        </p:spPr>
        <p:txBody>
          <a:bodyPr wrap="square">
            <a:spAutoFit/>
          </a:bodyPr>
          <a:lstStyle/>
          <a:p>
            <a:pPr algn="l" fontAlgn="base"/>
            <a:r>
              <a:rPr lang="en-US" altLang="ko-KR" sz="2400" b="1" i="0" dirty="0">
                <a:effectLst/>
                <a:latin typeface="Verdana" panose="020B0604030504040204" pitchFamily="34" charset="0"/>
                <a:ea typeface="Verdana" panose="020B0604030504040204" pitchFamily="34" charset="0"/>
              </a:rPr>
              <a:t>2. MBR</a:t>
            </a:r>
          </a:p>
          <a:p>
            <a:pPr algn="l" fontAlgn="base"/>
            <a:r>
              <a:rPr lang="en-US" altLang="ko-KR" sz="2400" b="0" i="0" dirty="0">
                <a:solidFill>
                  <a:srgbClr val="0A0A23"/>
                </a:solidFill>
                <a:effectLst/>
                <a:latin typeface="Verdana" panose="020B0604030504040204" pitchFamily="34" charset="0"/>
                <a:ea typeface="Verdana" panose="020B0604030504040204" pitchFamily="34" charset="0"/>
              </a:rPr>
              <a:t>MBR stands for Master Boot Record, and is responsible for loading and executing the GRUB boot loader.</a:t>
            </a:r>
          </a:p>
          <a:p>
            <a:pPr algn="l" fontAlgn="base"/>
            <a:endParaRPr lang="en-US" altLang="ko-KR" sz="2400" dirty="0">
              <a:solidFill>
                <a:srgbClr val="0A0A23"/>
              </a:solidFill>
              <a:latin typeface="Verdana" panose="020B0604030504040204" pitchFamily="34" charset="0"/>
              <a:ea typeface="Verdana" panose="020B0604030504040204" pitchFamily="34" charset="0"/>
            </a:endParaRPr>
          </a:p>
          <a:p>
            <a:pPr algn="l" fontAlgn="base"/>
            <a:r>
              <a:rPr lang="en-US" altLang="ko-KR" sz="2400" b="0" i="0" dirty="0">
                <a:solidFill>
                  <a:srgbClr val="0A0A23"/>
                </a:solidFill>
                <a:effectLst/>
                <a:latin typeface="Verdana" panose="020B0604030504040204" pitchFamily="34" charset="0"/>
                <a:ea typeface="Verdana" panose="020B0604030504040204" pitchFamily="34" charset="0"/>
              </a:rPr>
              <a:t>The MBR is located in the 1st sector of the bootable disk, which is typically </a:t>
            </a:r>
            <a:r>
              <a:rPr lang="en-US" altLang="ko-KR" sz="2400" b="0" i="0" dirty="0">
                <a:solidFill>
                  <a:srgbClr val="0A0A23"/>
                </a:solidFill>
                <a:effectLst/>
                <a:highlight>
                  <a:srgbClr val="C0C0C0"/>
                </a:highlight>
                <a:latin typeface="Verdana" panose="020B0604030504040204" pitchFamily="34" charset="0"/>
                <a:ea typeface="Verdana" panose="020B0604030504040204" pitchFamily="34" charset="0"/>
              </a:rPr>
              <a:t>/dev/</a:t>
            </a:r>
            <a:r>
              <a:rPr lang="en-US" altLang="ko-KR" sz="2400" b="0" i="0" dirty="0" err="1">
                <a:solidFill>
                  <a:srgbClr val="0A0A23"/>
                </a:solidFill>
                <a:effectLst/>
                <a:highlight>
                  <a:srgbClr val="C0C0C0"/>
                </a:highlight>
                <a:latin typeface="Verdana" panose="020B0604030504040204" pitchFamily="34" charset="0"/>
                <a:ea typeface="Verdana" panose="020B0604030504040204" pitchFamily="34" charset="0"/>
              </a:rPr>
              <a:t>hda</a:t>
            </a:r>
            <a:r>
              <a:rPr lang="en-US" altLang="ko-KR" sz="2400" b="0" i="0" dirty="0">
                <a:solidFill>
                  <a:srgbClr val="0A0A23"/>
                </a:solidFill>
                <a:effectLst/>
                <a:latin typeface="Verdana" panose="020B0604030504040204" pitchFamily="34" charset="0"/>
                <a:ea typeface="Verdana" panose="020B0604030504040204" pitchFamily="34" charset="0"/>
              </a:rPr>
              <a:t>, or </a:t>
            </a:r>
            <a:r>
              <a:rPr lang="en-US" altLang="ko-KR" sz="2400" b="0" i="0" dirty="0">
                <a:solidFill>
                  <a:srgbClr val="0A0A23"/>
                </a:solidFill>
                <a:effectLst/>
                <a:highlight>
                  <a:srgbClr val="C0C0C0"/>
                </a:highlight>
                <a:latin typeface="Verdana" panose="020B0604030504040204" pitchFamily="34" charset="0"/>
                <a:ea typeface="Verdana" panose="020B0604030504040204" pitchFamily="34" charset="0"/>
              </a:rPr>
              <a:t>/dev/</a:t>
            </a:r>
            <a:r>
              <a:rPr lang="en-US" altLang="ko-KR" sz="2400" b="0" i="0" dirty="0" err="1">
                <a:solidFill>
                  <a:srgbClr val="0A0A23"/>
                </a:solidFill>
                <a:effectLst/>
                <a:highlight>
                  <a:srgbClr val="C0C0C0"/>
                </a:highlight>
                <a:latin typeface="Verdana" panose="020B0604030504040204" pitchFamily="34" charset="0"/>
                <a:ea typeface="Verdana" panose="020B0604030504040204" pitchFamily="34" charset="0"/>
              </a:rPr>
              <a:t>sda</a:t>
            </a:r>
            <a:r>
              <a:rPr lang="en-US" altLang="ko-KR" sz="2400" b="0" i="0" dirty="0">
                <a:solidFill>
                  <a:srgbClr val="0A0A23"/>
                </a:solidFill>
                <a:effectLst/>
                <a:latin typeface="Verdana" panose="020B0604030504040204" pitchFamily="34" charset="0"/>
                <a:ea typeface="Verdana" panose="020B0604030504040204" pitchFamily="34" charset="0"/>
              </a:rPr>
              <a:t> , depending on your hardware. The MBR also contains information about GRUB, or LILO in very old systems.</a:t>
            </a:r>
          </a:p>
          <a:p>
            <a:pPr algn="l" fontAlgn="base"/>
            <a:endParaRPr lang="en-US" altLang="ko-KR" sz="2400" b="0" i="0" dirty="0">
              <a:solidFill>
                <a:srgbClr val="0A0A23"/>
              </a:solidFill>
              <a:effectLst/>
              <a:latin typeface="Verdana" panose="020B0604030504040204" pitchFamily="34" charset="0"/>
              <a:ea typeface="Verdana" panose="020B0604030504040204" pitchFamily="34" charset="0"/>
            </a:endParaRPr>
          </a:p>
          <a:p>
            <a:pPr algn="l"/>
            <a:endParaRPr lang="en-US" altLang="ko-K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8838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369332"/>
          </a:xfrm>
          <a:prstGeom prst="rect">
            <a:avLst/>
          </a:prstGeom>
          <a:noFill/>
        </p:spPr>
        <p:txBody>
          <a:bodyPr wrap="square">
            <a:spAutoFit/>
          </a:bodyPr>
          <a:lstStyle/>
          <a:p>
            <a:endParaRPr lang="en-US" altLang="ko-KR" dirty="0"/>
          </a:p>
        </p:txBody>
      </p:sp>
      <p:sp>
        <p:nvSpPr>
          <p:cNvPr id="7" name="TextBox 6">
            <a:extLst>
              <a:ext uri="{FF2B5EF4-FFF2-40B4-BE49-F238E27FC236}">
                <a16:creationId xmlns:a16="http://schemas.microsoft.com/office/drawing/2014/main" id="{6CCEBEC5-8746-50FD-9F3B-4D9FFA1543E1}"/>
              </a:ext>
            </a:extLst>
          </p:cNvPr>
          <p:cNvSpPr txBox="1"/>
          <p:nvPr/>
        </p:nvSpPr>
        <p:spPr>
          <a:xfrm>
            <a:off x="551384" y="1124744"/>
            <a:ext cx="11089232" cy="5262979"/>
          </a:xfrm>
          <a:prstGeom prst="rect">
            <a:avLst/>
          </a:prstGeom>
          <a:noFill/>
        </p:spPr>
        <p:txBody>
          <a:bodyPr wrap="square">
            <a:spAutoFit/>
          </a:bodyPr>
          <a:lstStyle/>
          <a:p>
            <a:pPr algn="l" fontAlgn="base"/>
            <a:r>
              <a:rPr lang="en-US" altLang="ko-KR" sz="2400" b="1" i="0" dirty="0">
                <a:effectLst/>
                <a:latin typeface="Verdana" panose="020B0604030504040204" pitchFamily="34" charset="0"/>
                <a:ea typeface="Verdana" panose="020B0604030504040204" pitchFamily="34" charset="0"/>
              </a:rPr>
              <a:t>3. GRUB</a:t>
            </a:r>
          </a:p>
          <a:p>
            <a:pPr algn="l" fontAlgn="base"/>
            <a:r>
              <a:rPr lang="en-US" altLang="ko-KR" sz="2400" b="0" i="0" dirty="0">
                <a:solidFill>
                  <a:srgbClr val="0A0A23"/>
                </a:solidFill>
                <a:effectLst/>
                <a:latin typeface="Verdana" panose="020B0604030504040204" pitchFamily="34" charset="0"/>
                <a:ea typeface="Verdana" panose="020B0604030504040204" pitchFamily="34" charset="0"/>
              </a:rPr>
              <a:t>Sometimes called GNU GRUB, which is short for GNU </a:t>
            </a:r>
            <a:r>
              <a:rPr lang="en-US" altLang="ko-KR" sz="2400" b="0" i="0" dirty="0" err="1">
                <a:solidFill>
                  <a:srgbClr val="0A0A23"/>
                </a:solidFill>
                <a:effectLst/>
                <a:latin typeface="Verdana" panose="020B0604030504040204" pitchFamily="34" charset="0"/>
                <a:ea typeface="Verdana" panose="020B0604030504040204" pitchFamily="34" charset="0"/>
              </a:rPr>
              <a:t>GRand</a:t>
            </a:r>
            <a:r>
              <a:rPr lang="en-US" altLang="ko-KR" sz="2400" b="0" i="0" dirty="0">
                <a:solidFill>
                  <a:srgbClr val="0A0A23"/>
                </a:solidFill>
                <a:effectLst/>
                <a:latin typeface="Verdana" panose="020B0604030504040204" pitchFamily="34" charset="0"/>
                <a:ea typeface="Verdana" panose="020B0604030504040204" pitchFamily="34" charset="0"/>
              </a:rPr>
              <a:t> Unified Bootloader, is the typical boot loader for most modern Linux systems.</a:t>
            </a:r>
          </a:p>
          <a:p>
            <a:pPr algn="l" fontAlgn="base"/>
            <a:endParaRPr lang="en-US" altLang="ko-KR" sz="2400" b="0" i="0" dirty="0">
              <a:solidFill>
                <a:srgbClr val="0A0A23"/>
              </a:solidFill>
              <a:effectLst/>
              <a:latin typeface="Verdana" panose="020B0604030504040204" pitchFamily="34" charset="0"/>
              <a:ea typeface="Verdana" panose="020B0604030504040204" pitchFamily="34" charset="0"/>
            </a:endParaRPr>
          </a:p>
          <a:p>
            <a:pPr algn="l" fontAlgn="base"/>
            <a:r>
              <a:rPr lang="en-US" altLang="ko-KR" sz="2400" b="0" i="0" dirty="0">
                <a:solidFill>
                  <a:srgbClr val="0A0A23"/>
                </a:solidFill>
                <a:effectLst/>
                <a:latin typeface="Verdana" panose="020B0604030504040204" pitchFamily="34" charset="0"/>
                <a:ea typeface="Verdana" panose="020B0604030504040204" pitchFamily="34" charset="0"/>
              </a:rPr>
              <a:t>The GRUB splash screen is often the first thing you see when you boot your computer. It has a simple menu where you can select some options. If you have multiple kernel images installed, you can use your keyboard to select the one you want your system to boot with. By default, the latest kernel image is selected.</a:t>
            </a:r>
          </a:p>
          <a:p>
            <a:pPr algn="l" fontAlgn="base"/>
            <a:endParaRPr lang="en-US" altLang="ko-KR" sz="2400" b="0" i="0" dirty="0">
              <a:solidFill>
                <a:srgbClr val="0A0A23"/>
              </a:solidFill>
              <a:effectLst/>
              <a:latin typeface="Verdana" panose="020B0604030504040204" pitchFamily="34" charset="0"/>
              <a:ea typeface="Verdana" panose="020B0604030504040204" pitchFamily="34" charset="0"/>
            </a:endParaRPr>
          </a:p>
          <a:p>
            <a:pPr algn="l" fontAlgn="base"/>
            <a:r>
              <a:rPr lang="en-US" altLang="ko-KR" sz="2400" b="0" i="0" dirty="0">
                <a:solidFill>
                  <a:srgbClr val="0A0A23"/>
                </a:solidFill>
                <a:effectLst/>
                <a:latin typeface="Verdana" panose="020B0604030504040204" pitchFamily="34" charset="0"/>
                <a:ea typeface="Verdana" panose="020B0604030504040204" pitchFamily="34" charset="0"/>
              </a:rPr>
              <a:t>The splash screen will wait a few seconds for you to select and option. If you don't, it will load the default kernel image.</a:t>
            </a:r>
          </a:p>
          <a:p>
            <a:pPr algn="l" fontAlgn="base"/>
            <a:endParaRPr lang="en-US" altLang="ko-KR" sz="2400" b="0" i="0" dirty="0">
              <a:solidFill>
                <a:srgbClr val="0A0A23"/>
              </a:solidFill>
              <a:effectLst/>
              <a:latin typeface="Verdana" panose="020B0604030504040204" pitchFamily="34" charset="0"/>
              <a:ea typeface="Verdana" panose="020B0604030504040204" pitchFamily="34" charset="0"/>
            </a:endParaRPr>
          </a:p>
          <a:p>
            <a:pPr algn="l"/>
            <a:endParaRPr lang="en-US" altLang="ko-K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000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369332"/>
          </a:xfrm>
          <a:prstGeom prst="rect">
            <a:avLst/>
          </a:prstGeom>
          <a:noFill/>
        </p:spPr>
        <p:txBody>
          <a:bodyPr wrap="square">
            <a:spAutoFit/>
          </a:bodyPr>
          <a:lstStyle/>
          <a:p>
            <a:endParaRPr lang="en-US" altLang="ko-KR" dirty="0"/>
          </a:p>
        </p:txBody>
      </p:sp>
      <p:sp>
        <p:nvSpPr>
          <p:cNvPr id="7" name="TextBox 6">
            <a:extLst>
              <a:ext uri="{FF2B5EF4-FFF2-40B4-BE49-F238E27FC236}">
                <a16:creationId xmlns:a16="http://schemas.microsoft.com/office/drawing/2014/main" id="{6CCEBEC5-8746-50FD-9F3B-4D9FFA1543E1}"/>
              </a:ext>
            </a:extLst>
          </p:cNvPr>
          <p:cNvSpPr txBox="1"/>
          <p:nvPr/>
        </p:nvSpPr>
        <p:spPr>
          <a:xfrm>
            <a:off x="551384" y="1124744"/>
            <a:ext cx="11089232" cy="5632311"/>
          </a:xfrm>
          <a:prstGeom prst="rect">
            <a:avLst/>
          </a:prstGeom>
          <a:noFill/>
        </p:spPr>
        <p:txBody>
          <a:bodyPr wrap="square">
            <a:spAutoFit/>
          </a:bodyPr>
          <a:lstStyle/>
          <a:p>
            <a:pPr algn="l" fontAlgn="base"/>
            <a:r>
              <a:rPr lang="en-US" altLang="ko-KR" sz="2400" b="1" dirty="0">
                <a:latin typeface="Verdana" panose="020B0604030504040204" pitchFamily="34" charset="0"/>
                <a:ea typeface="Verdana" panose="020B0604030504040204" pitchFamily="34" charset="0"/>
              </a:rPr>
              <a:t>4. Kernel</a:t>
            </a:r>
          </a:p>
          <a:p>
            <a:pPr algn="l" fontAlgn="base"/>
            <a:r>
              <a:rPr lang="en-US" altLang="ko-KR" sz="2400" dirty="0">
                <a:latin typeface="Verdana" panose="020B0604030504040204" pitchFamily="34" charset="0"/>
                <a:ea typeface="Verdana" panose="020B0604030504040204" pitchFamily="34" charset="0"/>
              </a:rPr>
              <a:t>The kernel is often referred to as the core of any operating system, Linux included. It has complete control over everything in your system.</a:t>
            </a:r>
          </a:p>
          <a:p>
            <a:pPr algn="l" fontAlgn="base"/>
            <a:endParaRPr lang="en-US" altLang="ko-KR" sz="2400" dirty="0">
              <a:latin typeface="Verdana" panose="020B0604030504040204" pitchFamily="34" charset="0"/>
              <a:ea typeface="Verdana" panose="020B0604030504040204" pitchFamily="34" charset="0"/>
            </a:endParaRPr>
          </a:p>
          <a:p>
            <a:pPr algn="l" fontAlgn="base"/>
            <a:r>
              <a:rPr lang="en-US" altLang="ko-KR" sz="2400" dirty="0">
                <a:latin typeface="Verdana" panose="020B0604030504040204" pitchFamily="34" charset="0"/>
                <a:ea typeface="Verdana" panose="020B0604030504040204" pitchFamily="34" charset="0"/>
              </a:rPr>
              <a:t>In this stage of the boot process, the kernel that was selected by GRUB first mounts the root file system that's specified in the </a:t>
            </a:r>
            <a:r>
              <a:rPr lang="en-US" altLang="ko-KR" sz="2400" dirty="0" err="1">
                <a:highlight>
                  <a:srgbClr val="C0C0C0"/>
                </a:highlight>
                <a:latin typeface="Verdana" panose="020B0604030504040204" pitchFamily="34" charset="0"/>
                <a:ea typeface="Verdana" panose="020B0604030504040204" pitchFamily="34" charset="0"/>
              </a:rPr>
              <a:t>grub.conf</a:t>
            </a:r>
            <a:r>
              <a:rPr lang="en-US" altLang="ko-KR" sz="2400" dirty="0">
                <a:latin typeface="Verdana" panose="020B0604030504040204" pitchFamily="34" charset="0"/>
                <a:ea typeface="Verdana" panose="020B0604030504040204" pitchFamily="34" charset="0"/>
              </a:rPr>
              <a:t> file. Then it executes the </a:t>
            </a:r>
            <a:r>
              <a:rPr lang="en-US" altLang="ko-KR" sz="2400" dirty="0">
                <a:highlight>
                  <a:srgbClr val="C0C0C0"/>
                </a:highlight>
                <a:latin typeface="Verdana" panose="020B0604030504040204" pitchFamily="34" charset="0"/>
                <a:ea typeface="Verdana" panose="020B0604030504040204" pitchFamily="34" charset="0"/>
              </a:rPr>
              <a:t>/</a:t>
            </a:r>
            <a:r>
              <a:rPr lang="en-US" altLang="ko-KR" sz="2400" dirty="0" err="1">
                <a:highlight>
                  <a:srgbClr val="C0C0C0"/>
                </a:highlight>
                <a:latin typeface="Verdana" panose="020B0604030504040204" pitchFamily="34" charset="0"/>
                <a:ea typeface="Verdana" panose="020B0604030504040204" pitchFamily="34" charset="0"/>
              </a:rPr>
              <a:t>sbin</a:t>
            </a:r>
            <a:r>
              <a:rPr lang="en-US" altLang="ko-KR" sz="2400" dirty="0">
                <a:highlight>
                  <a:srgbClr val="C0C0C0"/>
                </a:highlight>
                <a:latin typeface="Verdana" panose="020B0604030504040204" pitchFamily="34" charset="0"/>
                <a:ea typeface="Verdana" panose="020B0604030504040204" pitchFamily="34" charset="0"/>
              </a:rPr>
              <a:t>/</a:t>
            </a:r>
            <a:r>
              <a:rPr lang="en-US" altLang="ko-KR" sz="2400" dirty="0" err="1">
                <a:highlight>
                  <a:srgbClr val="C0C0C0"/>
                </a:highlight>
                <a:latin typeface="Verdana" panose="020B0604030504040204" pitchFamily="34" charset="0"/>
                <a:ea typeface="Verdana" panose="020B0604030504040204" pitchFamily="34" charset="0"/>
              </a:rPr>
              <a:t>init</a:t>
            </a:r>
            <a:r>
              <a:rPr lang="en-US" altLang="ko-KR" sz="2400" dirty="0">
                <a:latin typeface="Verdana" panose="020B0604030504040204" pitchFamily="34" charset="0"/>
                <a:ea typeface="Verdana" panose="020B0604030504040204" pitchFamily="34" charset="0"/>
              </a:rPr>
              <a:t> program,  which is always the first program to be executed. You can confirm this with its process id (PID), which should always be 1.</a:t>
            </a:r>
          </a:p>
          <a:p>
            <a:pPr algn="l" fontAlgn="base"/>
            <a:endParaRPr lang="en-US" altLang="ko-KR" sz="2400" dirty="0">
              <a:latin typeface="Verdana" panose="020B0604030504040204" pitchFamily="34" charset="0"/>
              <a:ea typeface="Verdana" panose="020B0604030504040204" pitchFamily="34" charset="0"/>
            </a:endParaRPr>
          </a:p>
          <a:p>
            <a:pPr algn="l" fontAlgn="base"/>
            <a:r>
              <a:rPr lang="en-US" altLang="ko-KR" sz="2400" dirty="0">
                <a:latin typeface="Verdana" panose="020B0604030504040204" pitchFamily="34" charset="0"/>
                <a:ea typeface="Verdana" panose="020B0604030504040204" pitchFamily="34" charset="0"/>
              </a:rPr>
              <a:t>The kernel then establishes a temporary root file system using Initial RAM Disk (</a:t>
            </a:r>
            <a:r>
              <a:rPr lang="en-US" altLang="ko-KR" sz="2400" dirty="0" err="1">
                <a:latin typeface="Verdana" panose="020B0604030504040204" pitchFamily="34" charset="0"/>
                <a:ea typeface="Verdana" panose="020B0604030504040204" pitchFamily="34" charset="0"/>
              </a:rPr>
              <a:t>initrd</a:t>
            </a:r>
            <a:r>
              <a:rPr lang="en-US" altLang="ko-KR" sz="2400" dirty="0">
                <a:latin typeface="Verdana" panose="020B0604030504040204" pitchFamily="34" charset="0"/>
                <a:ea typeface="Verdana" panose="020B0604030504040204" pitchFamily="34" charset="0"/>
              </a:rPr>
              <a:t>) until the real file system is mounted.</a:t>
            </a:r>
          </a:p>
          <a:p>
            <a:pPr algn="l" fontAlgn="base"/>
            <a:endParaRPr lang="en-US" altLang="ko-KR" sz="2400" dirty="0">
              <a:latin typeface="Verdana" panose="020B0604030504040204" pitchFamily="34" charset="0"/>
              <a:ea typeface="Verdana" panose="020B0604030504040204" pitchFamily="34" charset="0"/>
            </a:endParaRPr>
          </a:p>
          <a:p>
            <a:pPr algn="l" fontAlgn="base"/>
            <a:endParaRPr lang="en-US" altLang="ko-KR" sz="2400" dirty="0">
              <a:latin typeface="Verdana" panose="020B0604030504040204" pitchFamily="34" charset="0"/>
              <a:ea typeface="Verdana" panose="020B0604030504040204" pitchFamily="34" charset="0"/>
            </a:endParaRPr>
          </a:p>
          <a:p>
            <a:pPr algn="l"/>
            <a:endParaRPr lang="en-US" altLang="ko-K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95524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7448" y="2777892"/>
            <a:ext cx="5328592" cy="1944187"/>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mj-lt"/>
              <a:buAutoNum type="alphaUcPeriod"/>
            </a:pPr>
            <a:r>
              <a:rPr lang="ko-KR" altLang="en-US" sz="2800" b="1" dirty="0">
                <a:solidFill>
                  <a:schemeClr val="tx1">
                    <a:lumMod val="75000"/>
                    <a:lumOff val="25000"/>
                  </a:schemeClr>
                </a:solidFill>
                <a:latin typeface="Verdana" panose="020B0604030504040204" pitchFamily="34" charset="0"/>
                <a:ea typeface="나눔고딕" panose="020D0604000000000000" pitchFamily="50" charset="-127"/>
              </a:rPr>
              <a:t> </a:t>
            </a:r>
            <a:r>
              <a:rPr lang="en-US" altLang="ko-KR" sz="2800" b="1" dirty="0">
                <a:solidFill>
                  <a:schemeClr val="tx1">
                    <a:lumMod val="75000"/>
                    <a:lumOff val="25000"/>
                  </a:schemeClr>
                </a:solidFill>
                <a:latin typeface="Verdana" panose="020B0604030504040204" pitchFamily="34" charset="0"/>
                <a:ea typeface="Verdana" panose="020B0604030504040204" pitchFamily="34" charset="0"/>
              </a:rPr>
              <a:t>What is Linux</a:t>
            </a:r>
          </a:p>
          <a:p>
            <a:pPr marL="342900" indent="-342900">
              <a:lnSpc>
                <a:spcPct val="150000"/>
              </a:lnSpc>
              <a:buFont typeface="+mj-lt"/>
              <a:buAutoNum type="alphaUcPeriod"/>
            </a:pPr>
            <a:r>
              <a:rPr lang="en-US" altLang="ko-KR" sz="2800" b="1" dirty="0">
                <a:solidFill>
                  <a:schemeClr val="tx1">
                    <a:lumMod val="75000"/>
                    <a:lumOff val="25000"/>
                  </a:schemeClr>
                </a:solidFill>
                <a:latin typeface="Verdana" panose="020B0604030504040204" pitchFamily="34" charset="0"/>
                <a:ea typeface="Verdana" panose="020B0604030504040204" pitchFamily="34" charset="0"/>
              </a:rPr>
              <a:t> Why use Linux</a:t>
            </a:r>
          </a:p>
          <a:p>
            <a:pPr marL="342900" indent="-342900">
              <a:lnSpc>
                <a:spcPct val="150000"/>
              </a:lnSpc>
              <a:buFont typeface="+mj-lt"/>
              <a:buAutoNum type="alphaUcPeriod"/>
            </a:pPr>
            <a:r>
              <a:rPr lang="en-US" altLang="ko-KR" sz="2800" b="1" dirty="0">
                <a:solidFill>
                  <a:schemeClr val="tx1">
                    <a:lumMod val="75000"/>
                    <a:lumOff val="25000"/>
                  </a:schemeClr>
                </a:solidFill>
                <a:latin typeface="Verdana" panose="020B0604030504040204" pitchFamily="34" charset="0"/>
                <a:ea typeface="Verdana" panose="020B0604030504040204" pitchFamily="34" charset="0"/>
              </a:rPr>
              <a:t> Linux Booting Process</a:t>
            </a:r>
          </a:p>
        </p:txBody>
      </p:sp>
      <p:sp>
        <p:nvSpPr>
          <p:cNvPr id="9" name="직사각형 8"/>
          <p:cNvSpPr/>
          <p:nvPr/>
        </p:nvSpPr>
        <p:spPr>
          <a:xfrm>
            <a:off x="695400" y="1484784"/>
            <a:ext cx="4022044" cy="584775"/>
          </a:xfrm>
          <a:prstGeom prst="rect">
            <a:avLst/>
          </a:prstGeom>
        </p:spPr>
        <p:txBody>
          <a:bodyPr wrap="square">
            <a:spAutoFit/>
          </a:bodyPr>
          <a:lstStyle/>
          <a:p>
            <a:r>
              <a:rPr lang="en-US" altLang="ko-KR" sz="3200" b="1" dirty="0">
                <a:solidFill>
                  <a:srgbClr val="376092"/>
                </a:solidFill>
                <a:latin typeface="Verdana" panose="020B0604030504040204" pitchFamily="34" charset="0"/>
                <a:ea typeface="Verdana" panose="020B0604030504040204" pitchFamily="34" charset="0"/>
                <a:cs typeface="Arial" panose="020B0604020202020204" pitchFamily="34" charset="0"/>
              </a:rPr>
              <a:t>Contents</a:t>
            </a:r>
            <a:endParaRPr lang="ko-KR" altLang="en-US" sz="3200" b="1" dirty="0">
              <a:solidFill>
                <a:srgbClr val="376092"/>
              </a:solidFill>
              <a:latin typeface="Verdana" panose="020B0604030504040204" pitchFamily="34" charset="0"/>
              <a:ea typeface="나눔바른고딕" panose="020B0603020101020101" pitchFamily="50" charset="-127"/>
              <a:cs typeface="Arial" panose="020B0604020202020204" pitchFamily="34" charset="0"/>
            </a:endParaRPr>
          </a:p>
        </p:txBody>
      </p:sp>
    </p:spTree>
    <p:extLst>
      <p:ext uri="{BB962C8B-B14F-4D97-AF65-F5344CB8AC3E}">
        <p14:creationId xmlns:p14="http://schemas.microsoft.com/office/powerpoint/2010/main" val="2040335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369332"/>
          </a:xfrm>
          <a:prstGeom prst="rect">
            <a:avLst/>
          </a:prstGeom>
          <a:noFill/>
        </p:spPr>
        <p:txBody>
          <a:bodyPr wrap="square">
            <a:spAutoFit/>
          </a:bodyPr>
          <a:lstStyle/>
          <a:p>
            <a:endParaRPr lang="en-US" altLang="ko-KR" dirty="0"/>
          </a:p>
        </p:txBody>
      </p:sp>
      <p:sp>
        <p:nvSpPr>
          <p:cNvPr id="7" name="TextBox 6">
            <a:extLst>
              <a:ext uri="{FF2B5EF4-FFF2-40B4-BE49-F238E27FC236}">
                <a16:creationId xmlns:a16="http://schemas.microsoft.com/office/drawing/2014/main" id="{6CCEBEC5-8746-50FD-9F3B-4D9FFA1543E1}"/>
              </a:ext>
            </a:extLst>
          </p:cNvPr>
          <p:cNvSpPr txBox="1"/>
          <p:nvPr/>
        </p:nvSpPr>
        <p:spPr>
          <a:xfrm>
            <a:off x="551384" y="1124744"/>
            <a:ext cx="11089232" cy="2677656"/>
          </a:xfrm>
          <a:prstGeom prst="rect">
            <a:avLst/>
          </a:prstGeom>
          <a:noFill/>
        </p:spPr>
        <p:txBody>
          <a:bodyPr wrap="square">
            <a:spAutoFit/>
          </a:bodyPr>
          <a:lstStyle/>
          <a:p>
            <a:pPr algn="l" fontAlgn="base"/>
            <a:r>
              <a:rPr lang="en-US" altLang="ko-KR" sz="2400" b="1" i="0" dirty="0">
                <a:effectLst/>
                <a:latin typeface="Verdana" panose="020B0604030504040204" pitchFamily="34" charset="0"/>
                <a:ea typeface="Verdana" panose="020B0604030504040204" pitchFamily="34" charset="0"/>
              </a:rPr>
              <a:t>5. Init</a:t>
            </a:r>
          </a:p>
          <a:p>
            <a:pPr algn="l" fontAlgn="base"/>
            <a:r>
              <a:rPr lang="en-US" altLang="ko-KR" sz="2400" b="0" i="0" dirty="0">
                <a:solidFill>
                  <a:srgbClr val="0A0A23"/>
                </a:solidFill>
                <a:effectLst/>
                <a:latin typeface="Verdana" panose="020B0604030504040204" pitchFamily="34" charset="0"/>
                <a:ea typeface="Verdana" panose="020B0604030504040204" pitchFamily="34" charset="0"/>
              </a:rPr>
              <a:t>At this point, your system executes </a:t>
            </a:r>
            <a:r>
              <a:rPr lang="en-US" altLang="ko-KR" sz="2400" b="0" i="0" dirty="0" err="1">
                <a:solidFill>
                  <a:srgbClr val="0A0A23"/>
                </a:solidFill>
                <a:effectLst/>
                <a:latin typeface="Verdana" panose="020B0604030504040204" pitchFamily="34" charset="0"/>
                <a:ea typeface="Verdana" panose="020B0604030504040204" pitchFamily="34" charset="0"/>
              </a:rPr>
              <a:t>runlevel</a:t>
            </a:r>
            <a:r>
              <a:rPr lang="en-US" altLang="ko-KR" sz="2400" b="0" i="0" dirty="0">
                <a:solidFill>
                  <a:srgbClr val="0A0A23"/>
                </a:solidFill>
                <a:effectLst/>
                <a:latin typeface="Verdana" panose="020B0604030504040204" pitchFamily="34" charset="0"/>
                <a:ea typeface="Verdana" panose="020B0604030504040204" pitchFamily="34" charset="0"/>
              </a:rPr>
              <a:t> programs. At one point it would look for an </a:t>
            </a:r>
            <a:r>
              <a:rPr lang="en-US" altLang="ko-KR" sz="2400" b="0" i="0" dirty="0" err="1">
                <a:solidFill>
                  <a:srgbClr val="0A0A23"/>
                </a:solidFill>
                <a:effectLst/>
                <a:latin typeface="Verdana" panose="020B0604030504040204" pitchFamily="34" charset="0"/>
                <a:ea typeface="Verdana" panose="020B0604030504040204" pitchFamily="34" charset="0"/>
              </a:rPr>
              <a:t>init</a:t>
            </a:r>
            <a:r>
              <a:rPr lang="en-US" altLang="ko-KR" sz="2400" b="0" i="0" dirty="0">
                <a:solidFill>
                  <a:srgbClr val="0A0A23"/>
                </a:solidFill>
                <a:effectLst/>
                <a:latin typeface="Verdana" panose="020B0604030504040204" pitchFamily="34" charset="0"/>
                <a:ea typeface="Verdana" panose="020B0604030504040204" pitchFamily="34" charset="0"/>
              </a:rPr>
              <a:t> file, usually found at </a:t>
            </a:r>
            <a:r>
              <a:rPr lang="en-US" altLang="ko-KR" sz="2400" b="0" i="0" dirty="0">
                <a:solidFill>
                  <a:srgbClr val="0A0A23"/>
                </a:solidFill>
                <a:effectLst/>
                <a:highlight>
                  <a:srgbClr val="C0C0C0"/>
                </a:highlight>
                <a:latin typeface="Verdana" panose="020B0604030504040204" pitchFamily="34" charset="0"/>
                <a:ea typeface="Verdana" panose="020B0604030504040204" pitchFamily="34" charset="0"/>
              </a:rPr>
              <a:t>/</a:t>
            </a:r>
            <a:r>
              <a:rPr lang="en-US" altLang="ko-KR" sz="2400" b="0" i="0" dirty="0" err="1">
                <a:solidFill>
                  <a:srgbClr val="0A0A23"/>
                </a:solidFill>
                <a:effectLst/>
                <a:highlight>
                  <a:srgbClr val="C0C0C0"/>
                </a:highlight>
                <a:latin typeface="Verdana" panose="020B0604030504040204" pitchFamily="34" charset="0"/>
                <a:ea typeface="Verdana" panose="020B0604030504040204" pitchFamily="34" charset="0"/>
              </a:rPr>
              <a:t>etc</a:t>
            </a:r>
            <a:r>
              <a:rPr lang="en-US" altLang="ko-KR" sz="2400" b="0" i="0" dirty="0">
                <a:solidFill>
                  <a:srgbClr val="0A0A23"/>
                </a:solidFill>
                <a:effectLst/>
                <a:highlight>
                  <a:srgbClr val="C0C0C0"/>
                </a:highlight>
                <a:latin typeface="Verdana" panose="020B0604030504040204" pitchFamily="34" charset="0"/>
                <a:ea typeface="Verdana" panose="020B0604030504040204" pitchFamily="34" charset="0"/>
              </a:rPr>
              <a:t>/</a:t>
            </a:r>
            <a:r>
              <a:rPr lang="en-US" altLang="ko-KR" sz="2400" b="0" i="0" dirty="0" err="1">
                <a:solidFill>
                  <a:srgbClr val="0A0A23"/>
                </a:solidFill>
                <a:effectLst/>
                <a:highlight>
                  <a:srgbClr val="C0C0C0"/>
                </a:highlight>
                <a:latin typeface="Verdana" panose="020B0604030504040204" pitchFamily="34" charset="0"/>
                <a:ea typeface="Verdana" panose="020B0604030504040204" pitchFamily="34" charset="0"/>
              </a:rPr>
              <a:t>inittab</a:t>
            </a:r>
            <a:r>
              <a:rPr lang="en-US" altLang="ko-KR" sz="2400" b="0" i="0" dirty="0">
                <a:solidFill>
                  <a:srgbClr val="0A0A23"/>
                </a:solidFill>
                <a:effectLst/>
                <a:latin typeface="Verdana" panose="020B0604030504040204" pitchFamily="34" charset="0"/>
                <a:ea typeface="Verdana" panose="020B0604030504040204" pitchFamily="34" charset="0"/>
              </a:rPr>
              <a:t> to decide the Linux run level.</a:t>
            </a:r>
          </a:p>
          <a:p>
            <a:pPr algn="l" fontAlgn="base"/>
            <a:endParaRPr lang="en-US" altLang="ko-KR" sz="2400" dirty="0">
              <a:latin typeface="Verdana" panose="020B0604030504040204" pitchFamily="34" charset="0"/>
              <a:ea typeface="Verdana" panose="020B0604030504040204" pitchFamily="34" charset="0"/>
            </a:endParaRPr>
          </a:p>
          <a:p>
            <a:pPr algn="l" fontAlgn="base"/>
            <a:endParaRPr lang="en-US" altLang="ko-KR" sz="2400" dirty="0">
              <a:latin typeface="Verdana" panose="020B0604030504040204" pitchFamily="34" charset="0"/>
              <a:ea typeface="Verdana" panose="020B0604030504040204" pitchFamily="34" charset="0"/>
            </a:endParaRPr>
          </a:p>
          <a:p>
            <a:pPr algn="l"/>
            <a:endParaRPr lang="en-US" altLang="ko-K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5223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369332"/>
          </a:xfrm>
          <a:prstGeom prst="rect">
            <a:avLst/>
          </a:prstGeom>
          <a:noFill/>
        </p:spPr>
        <p:txBody>
          <a:bodyPr wrap="square">
            <a:spAutoFit/>
          </a:bodyPr>
          <a:lstStyle/>
          <a:p>
            <a:endParaRPr lang="en-US" altLang="ko-KR" dirty="0"/>
          </a:p>
        </p:txBody>
      </p:sp>
      <p:sp>
        <p:nvSpPr>
          <p:cNvPr id="7" name="TextBox 6">
            <a:extLst>
              <a:ext uri="{FF2B5EF4-FFF2-40B4-BE49-F238E27FC236}">
                <a16:creationId xmlns:a16="http://schemas.microsoft.com/office/drawing/2014/main" id="{6CCEBEC5-8746-50FD-9F3B-4D9FFA1543E1}"/>
              </a:ext>
            </a:extLst>
          </p:cNvPr>
          <p:cNvSpPr txBox="1"/>
          <p:nvPr/>
        </p:nvSpPr>
        <p:spPr>
          <a:xfrm>
            <a:off x="551384" y="1124744"/>
            <a:ext cx="11089232" cy="2308324"/>
          </a:xfrm>
          <a:prstGeom prst="rect">
            <a:avLst/>
          </a:prstGeom>
          <a:noFill/>
        </p:spPr>
        <p:txBody>
          <a:bodyPr wrap="square">
            <a:spAutoFit/>
          </a:bodyPr>
          <a:lstStyle/>
          <a:p>
            <a:pPr algn="l" fontAlgn="base"/>
            <a:r>
              <a:rPr lang="en-US" altLang="ko-KR" sz="2400" b="1" i="0" dirty="0">
                <a:effectLst/>
                <a:latin typeface="Verdana" panose="020B0604030504040204" pitchFamily="34" charset="0"/>
                <a:ea typeface="Verdana" panose="020B0604030504040204" pitchFamily="34" charset="0"/>
              </a:rPr>
              <a:t>6. </a:t>
            </a:r>
            <a:r>
              <a:rPr lang="en-US" altLang="ko-KR" sz="2400" b="1" i="0" dirty="0" err="1">
                <a:effectLst/>
                <a:latin typeface="Verdana" panose="020B0604030504040204" pitchFamily="34" charset="0"/>
                <a:ea typeface="Verdana" panose="020B0604030504040204" pitchFamily="34" charset="0"/>
              </a:rPr>
              <a:t>Runlevel</a:t>
            </a:r>
            <a:r>
              <a:rPr lang="en-US" altLang="ko-KR" sz="2400" b="1" i="0" dirty="0">
                <a:effectLst/>
                <a:latin typeface="Verdana" panose="020B0604030504040204" pitchFamily="34" charset="0"/>
                <a:ea typeface="Verdana" panose="020B0604030504040204" pitchFamily="34" charset="0"/>
              </a:rPr>
              <a:t> programs</a:t>
            </a:r>
          </a:p>
          <a:p>
            <a:pPr algn="l" fontAlgn="base"/>
            <a:r>
              <a:rPr lang="en-US" altLang="ko-KR" sz="2400" b="0" i="0" dirty="0">
                <a:solidFill>
                  <a:srgbClr val="0A0A23"/>
                </a:solidFill>
                <a:effectLst/>
                <a:latin typeface="Verdana" panose="020B0604030504040204" pitchFamily="34" charset="0"/>
                <a:ea typeface="Verdana" panose="020B0604030504040204" pitchFamily="34" charset="0"/>
              </a:rPr>
              <a:t>Depending on which Linux distribution you have installed, you may be able to see different services getting started.</a:t>
            </a:r>
          </a:p>
          <a:p>
            <a:pPr algn="l" fontAlgn="base"/>
            <a:endParaRPr lang="en-US" altLang="ko-KR" sz="2400" dirty="0">
              <a:latin typeface="Verdana" panose="020B0604030504040204" pitchFamily="34" charset="0"/>
              <a:ea typeface="Verdana" panose="020B0604030504040204" pitchFamily="34" charset="0"/>
            </a:endParaRPr>
          </a:p>
          <a:p>
            <a:pPr algn="l" fontAlgn="base"/>
            <a:endParaRPr lang="en-US" altLang="ko-KR" sz="2400" dirty="0">
              <a:latin typeface="Verdana" panose="020B0604030504040204" pitchFamily="34" charset="0"/>
              <a:ea typeface="Verdana" panose="020B0604030504040204" pitchFamily="34" charset="0"/>
            </a:endParaRPr>
          </a:p>
          <a:p>
            <a:pPr algn="l"/>
            <a:endParaRPr lang="en-US" altLang="ko-K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73721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descr="Run Levels In Linux. A run level is a state of init that… | by Mukul Gautam  | SecurityThread | Medium">
            <a:extLst>
              <a:ext uri="{FF2B5EF4-FFF2-40B4-BE49-F238E27FC236}">
                <a16:creationId xmlns:a16="http://schemas.microsoft.com/office/drawing/2014/main" id="{709AC76C-1DDB-1576-760E-215D640E8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1700808"/>
            <a:ext cx="4752528" cy="378442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798B8F4-FC2B-047A-3471-5ACABBDBB780}"/>
              </a:ext>
            </a:extLst>
          </p:cNvPr>
          <p:cNvSpPr txBox="1"/>
          <p:nvPr/>
        </p:nvSpPr>
        <p:spPr>
          <a:xfrm>
            <a:off x="5663952" y="2828835"/>
            <a:ext cx="6094520" cy="1477328"/>
          </a:xfrm>
          <a:prstGeom prst="rect">
            <a:avLst/>
          </a:prstGeom>
          <a:noFill/>
        </p:spPr>
        <p:txBody>
          <a:bodyPr wrap="square">
            <a:spAutoFit/>
          </a:bodyPr>
          <a:lstStyle/>
          <a:p>
            <a:r>
              <a:rPr lang="en-US" altLang="ko-KR" b="0" i="1" dirty="0">
                <a:solidFill>
                  <a:srgbClr val="292929"/>
                </a:solidFill>
                <a:effectLst/>
                <a:latin typeface="Verdana" panose="020B0604030504040204" pitchFamily="34" charset="0"/>
                <a:ea typeface="Verdana" panose="020B0604030504040204" pitchFamily="34" charset="0"/>
              </a:rPr>
              <a:t>A </a:t>
            </a:r>
            <a:r>
              <a:rPr lang="en-US" altLang="ko-KR" b="0" i="1" dirty="0" err="1">
                <a:solidFill>
                  <a:srgbClr val="292929"/>
                </a:solidFill>
                <a:effectLst/>
                <a:latin typeface="Verdana" panose="020B0604030504040204" pitchFamily="34" charset="0"/>
                <a:ea typeface="Verdana" panose="020B0604030504040204" pitchFamily="34" charset="0"/>
              </a:rPr>
              <a:t>runlevel</a:t>
            </a:r>
            <a:r>
              <a:rPr lang="en-US" altLang="ko-KR" b="0" i="1" dirty="0">
                <a:solidFill>
                  <a:srgbClr val="292929"/>
                </a:solidFill>
                <a:effectLst/>
                <a:latin typeface="Verdana" panose="020B0604030504040204" pitchFamily="34" charset="0"/>
                <a:ea typeface="Verdana" panose="020B0604030504040204" pitchFamily="34" charset="0"/>
              </a:rPr>
              <a:t> defines the state of the machine after boot. In simpler terms, a </a:t>
            </a:r>
            <a:r>
              <a:rPr lang="en-US" altLang="ko-KR" b="0" i="1" dirty="0" err="1">
                <a:solidFill>
                  <a:srgbClr val="292929"/>
                </a:solidFill>
                <a:effectLst/>
                <a:latin typeface="Verdana" panose="020B0604030504040204" pitchFamily="34" charset="0"/>
                <a:ea typeface="Verdana" panose="020B0604030504040204" pitchFamily="34" charset="0"/>
              </a:rPr>
              <a:t>runlevel</a:t>
            </a:r>
            <a:r>
              <a:rPr lang="en-US" altLang="ko-KR" b="0" i="1" dirty="0">
                <a:solidFill>
                  <a:srgbClr val="292929"/>
                </a:solidFill>
                <a:effectLst/>
                <a:latin typeface="Verdana" panose="020B0604030504040204" pitchFamily="34" charset="0"/>
                <a:ea typeface="Verdana" panose="020B0604030504040204" pitchFamily="34" charset="0"/>
              </a:rPr>
              <a:t> is a configurable mode of operation in which the system enters after boot and runs the startup scripts associated with that </a:t>
            </a:r>
            <a:r>
              <a:rPr lang="en-US" altLang="ko-KR" b="0" i="1" dirty="0" err="1">
                <a:solidFill>
                  <a:srgbClr val="292929"/>
                </a:solidFill>
                <a:effectLst/>
                <a:latin typeface="Verdana" panose="020B0604030504040204" pitchFamily="34" charset="0"/>
                <a:ea typeface="Verdana" panose="020B0604030504040204" pitchFamily="34" charset="0"/>
              </a:rPr>
              <a:t>runlevel</a:t>
            </a:r>
            <a:r>
              <a:rPr lang="en-US" altLang="ko-KR" b="0" i="1" dirty="0">
                <a:solidFill>
                  <a:srgbClr val="292929"/>
                </a:solidFill>
                <a:effectLst/>
                <a:latin typeface="Verdana" panose="020B0604030504040204" pitchFamily="34" charset="0"/>
                <a:ea typeface="Verdana" panose="020B0604030504040204" pitchFamily="34" charset="0"/>
              </a:rPr>
              <a:t>.</a:t>
            </a:r>
            <a:endParaRPr lang="ko-KR" altLang="en-US" dirty="0">
              <a:latin typeface="Verdana" panose="020B0604030504040204" pitchFamily="34" charset="0"/>
            </a:endParaRPr>
          </a:p>
        </p:txBody>
      </p:sp>
    </p:spTree>
    <p:extLst>
      <p:ext uri="{BB962C8B-B14F-4D97-AF65-F5344CB8AC3E}">
        <p14:creationId xmlns:p14="http://schemas.microsoft.com/office/powerpoint/2010/main" val="3179291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2" name="Picture 18" descr="리눅스 부팅 프로세스">
            <a:extLst>
              <a:ext uri="{FF2B5EF4-FFF2-40B4-BE49-F238E27FC236}">
                <a16:creationId xmlns:a16="http://schemas.microsoft.com/office/drawing/2014/main" id="{FA5A31B3-2EB8-96FA-5C28-5CC4DEDE6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124744"/>
            <a:ext cx="7531194" cy="5113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320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369332"/>
          </a:xfrm>
          <a:prstGeom prst="rect">
            <a:avLst/>
          </a:prstGeom>
          <a:noFill/>
        </p:spPr>
        <p:txBody>
          <a:bodyPr wrap="square">
            <a:spAutoFit/>
          </a:bodyPr>
          <a:lstStyle/>
          <a:p>
            <a:endParaRPr lang="en-US" altLang="ko-KR" dirty="0"/>
          </a:p>
        </p:txBody>
      </p:sp>
      <p:pic>
        <p:nvPicPr>
          <p:cNvPr id="3" name="그림 2">
            <a:extLst>
              <a:ext uri="{FF2B5EF4-FFF2-40B4-BE49-F238E27FC236}">
                <a16:creationId xmlns:a16="http://schemas.microsoft.com/office/drawing/2014/main" id="{0FE79E60-CFBD-4797-1B7C-F42EB3D87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616" y="1124744"/>
            <a:ext cx="6268325" cy="5611008"/>
          </a:xfrm>
          <a:prstGeom prst="rect">
            <a:avLst/>
          </a:prstGeom>
        </p:spPr>
      </p:pic>
    </p:spTree>
    <p:extLst>
      <p:ext uri="{BB962C8B-B14F-4D97-AF65-F5344CB8AC3E}">
        <p14:creationId xmlns:p14="http://schemas.microsoft.com/office/powerpoint/2010/main" val="160042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369332"/>
          </a:xfrm>
          <a:prstGeom prst="rect">
            <a:avLst/>
          </a:prstGeom>
          <a:noFill/>
        </p:spPr>
        <p:txBody>
          <a:bodyPr wrap="square">
            <a:spAutoFit/>
          </a:bodyPr>
          <a:lstStyle/>
          <a:p>
            <a:endParaRPr lang="en-US" altLang="ko-KR" dirty="0"/>
          </a:p>
        </p:txBody>
      </p:sp>
      <p:pic>
        <p:nvPicPr>
          <p:cNvPr id="4" name="그림 3" descr="텍스트이(가) 표시된 사진&#10;&#10;자동 생성된 설명">
            <a:extLst>
              <a:ext uri="{FF2B5EF4-FFF2-40B4-BE49-F238E27FC236}">
                <a16:creationId xmlns:a16="http://schemas.microsoft.com/office/drawing/2014/main" id="{76193F2A-80DC-F572-A69D-BCBE64E9B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96" y="1142793"/>
            <a:ext cx="8280920" cy="5298434"/>
          </a:xfrm>
          <a:prstGeom prst="rect">
            <a:avLst/>
          </a:prstGeom>
        </p:spPr>
      </p:pic>
    </p:spTree>
    <p:extLst>
      <p:ext uri="{BB962C8B-B14F-4D97-AF65-F5344CB8AC3E}">
        <p14:creationId xmlns:p14="http://schemas.microsoft.com/office/powerpoint/2010/main" val="2609502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텍스트이(가) 표시된 사진&#10;&#10;자동 생성된 설명">
            <a:extLst>
              <a:ext uri="{FF2B5EF4-FFF2-40B4-BE49-F238E27FC236}">
                <a16:creationId xmlns:a16="http://schemas.microsoft.com/office/drawing/2014/main" id="{C61E8436-2080-1443-76F3-79D9D5CD3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905911"/>
            <a:ext cx="7128792" cy="5747675"/>
          </a:xfrm>
          <a:prstGeom prst="rect">
            <a:avLst/>
          </a:prstGeom>
        </p:spPr>
      </p:pic>
    </p:spTree>
    <p:extLst>
      <p:ext uri="{BB962C8B-B14F-4D97-AF65-F5344CB8AC3E}">
        <p14:creationId xmlns:p14="http://schemas.microsoft.com/office/powerpoint/2010/main" val="434920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descr="텍스트이(가) 표시된 사진&#10;&#10;자동 생성된 설명">
            <a:extLst>
              <a:ext uri="{FF2B5EF4-FFF2-40B4-BE49-F238E27FC236}">
                <a16:creationId xmlns:a16="http://schemas.microsoft.com/office/drawing/2014/main" id="{6FCE7BB7-2B57-92A2-8FD7-6FE68F195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60" y="836712"/>
            <a:ext cx="6978884" cy="5696514"/>
          </a:xfrm>
          <a:prstGeom prst="rect">
            <a:avLst/>
          </a:prstGeom>
        </p:spPr>
      </p:pic>
    </p:spTree>
    <p:extLst>
      <p:ext uri="{BB962C8B-B14F-4D97-AF65-F5344CB8AC3E}">
        <p14:creationId xmlns:p14="http://schemas.microsoft.com/office/powerpoint/2010/main" val="470964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851601BD-EF1E-4E54-9BA8-F2D25B099E41}"/>
              </a:ext>
            </a:extLst>
          </p:cNvPr>
          <p:cNvGrpSpPr/>
          <p:nvPr/>
        </p:nvGrpSpPr>
        <p:grpSpPr>
          <a:xfrm>
            <a:off x="-36004" y="-1"/>
            <a:ext cx="12228004" cy="6912539"/>
            <a:chOff x="-36004" y="-1"/>
            <a:chExt cx="12228004" cy="6912539"/>
          </a:xfrm>
        </p:grpSpPr>
        <p:pic>
          <p:nvPicPr>
            <p:cNvPr id="2" name="그림 1"/>
            <p:cNvPicPr>
              <a:picLocks noChangeAspect="1"/>
            </p:cNvPicPr>
            <p:nvPr/>
          </p:nvPicPr>
          <p:blipFill rotWithShape="1">
            <a:blip r:embed="rId2">
              <a:extLst>
                <a:ext uri="{28A0092B-C50C-407E-A947-70E740481C1C}">
                  <a14:useLocalDpi xmlns:a14="http://schemas.microsoft.com/office/drawing/2010/main" val="0"/>
                </a:ext>
              </a:extLst>
            </a:blip>
            <a:srcRect t="24404"/>
            <a:stretch/>
          </p:blipFill>
          <p:spPr>
            <a:xfrm>
              <a:off x="-36004" y="0"/>
              <a:ext cx="12228004" cy="6912538"/>
            </a:xfrm>
            <a:prstGeom prst="rect">
              <a:avLst/>
            </a:prstGeom>
          </p:spPr>
        </p:pic>
        <p:sp>
          <p:nvSpPr>
            <p:cNvPr id="14" name="직사각형 13"/>
            <p:cNvSpPr/>
            <p:nvPr/>
          </p:nvSpPr>
          <p:spPr>
            <a:xfrm>
              <a:off x="-36004" y="160749"/>
              <a:ext cx="12228004" cy="6751789"/>
            </a:xfrm>
            <a:prstGeom prst="rect">
              <a:avLst/>
            </a:prstGeom>
            <a:gradFill flip="none" rotWithShape="1">
              <a:gsLst>
                <a:gs pos="0">
                  <a:schemeClr val="bg1">
                    <a:lumMod val="85000"/>
                    <a:alpha val="50000"/>
                  </a:schemeClr>
                </a:gs>
                <a:gs pos="100000">
                  <a:schemeClr val="bg1">
                    <a:alpha val="7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noFill/>
              </a:endParaRPr>
            </a:p>
          </p:txBody>
        </p:sp>
        <p:sp>
          <p:nvSpPr>
            <p:cNvPr id="12" name="직사각형 11"/>
            <p:cNvSpPr/>
            <p:nvPr/>
          </p:nvSpPr>
          <p:spPr>
            <a:xfrm>
              <a:off x="-36004" y="-1"/>
              <a:ext cx="12228004" cy="160749"/>
            </a:xfrm>
            <a:prstGeom prst="rect">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pic>
          <p:nvPicPr>
            <p:cNvPr id="16" name="그림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396" y="415746"/>
              <a:ext cx="1708323" cy="342378"/>
            </a:xfrm>
            <a:prstGeom prst="rect">
              <a:avLst/>
            </a:prstGeom>
          </p:spPr>
        </p:pic>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075" y="415746"/>
              <a:ext cx="1656184" cy="388083"/>
            </a:xfrm>
            <a:prstGeom prst="rect">
              <a:avLst/>
            </a:prstGeom>
          </p:spPr>
        </p:pic>
      </p:grpSp>
      <p:sp>
        <p:nvSpPr>
          <p:cNvPr id="6" name="직사각형 5"/>
          <p:cNvSpPr/>
          <p:nvPr/>
        </p:nvSpPr>
        <p:spPr>
          <a:xfrm>
            <a:off x="4669590" y="3870590"/>
            <a:ext cx="2789546" cy="261610"/>
          </a:xfrm>
          <a:prstGeom prst="rect">
            <a:avLst/>
          </a:prstGeom>
        </p:spPr>
        <p:txBody>
          <a:bodyPr wrap="none">
            <a:spAutoFit/>
          </a:bodyPr>
          <a:lstStyle/>
          <a:p>
            <a:pPr>
              <a:lnSpc>
                <a:spcPct val="150000"/>
              </a:lnSpc>
            </a:pPr>
            <a:r>
              <a:rPr lang="en-US" altLang="ko-KR" sz="800" spc="300" dirty="0">
                <a:solidFill>
                  <a:schemeClr val="tx1">
                    <a:lumMod val="65000"/>
                    <a:lumOff val="35000"/>
                  </a:schemeClr>
                </a:solidFill>
                <a:latin typeface="나눔바른고딕" panose="020B0603020101020101" pitchFamily="50" charset="-127"/>
                <a:ea typeface="나눔바른고딕" panose="020B0603020101020101" pitchFamily="50" charset="-127"/>
              </a:rPr>
              <a:t>JEONBUK NATIONAL UNIVERSITY</a:t>
            </a:r>
          </a:p>
        </p:txBody>
      </p:sp>
      <p:cxnSp>
        <p:nvCxnSpPr>
          <p:cNvPr id="8" name="직선 연결선 7"/>
          <p:cNvCxnSpPr/>
          <p:nvPr/>
        </p:nvCxnSpPr>
        <p:spPr>
          <a:xfrm>
            <a:off x="4727848" y="3809972"/>
            <a:ext cx="266429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3" name="그룹 2">
            <a:extLst>
              <a:ext uri="{FF2B5EF4-FFF2-40B4-BE49-F238E27FC236}">
                <a16:creationId xmlns:a16="http://schemas.microsoft.com/office/drawing/2014/main" id="{5C7974FF-21FC-4A4B-A23F-F69731763005}"/>
              </a:ext>
            </a:extLst>
          </p:cNvPr>
          <p:cNvGrpSpPr/>
          <p:nvPr/>
        </p:nvGrpSpPr>
        <p:grpSpPr>
          <a:xfrm>
            <a:off x="3143863" y="2559626"/>
            <a:ext cx="5868269" cy="1323439"/>
            <a:chOff x="4079776" y="2564905"/>
            <a:chExt cx="5868269" cy="1323439"/>
          </a:xfrm>
        </p:grpSpPr>
        <p:sp>
          <p:nvSpPr>
            <p:cNvPr id="5" name="TextBox 4"/>
            <p:cNvSpPr txBox="1"/>
            <p:nvPr/>
          </p:nvSpPr>
          <p:spPr>
            <a:xfrm>
              <a:off x="5327787" y="2860307"/>
              <a:ext cx="4620258" cy="646331"/>
            </a:xfrm>
            <a:prstGeom prst="rect">
              <a:avLst/>
            </a:prstGeom>
            <a:noFill/>
          </p:spPr>
          <p:txBody>
            <a:bodyPr wrap="square" rtlCol="0">
              <a:spAutoFit/>
            </a:bodyPr>
            <a:lstStyle/>
            <a:p>
              <a:r>
                <a:rPr lang="en-US" altLang="ko-KR" sz="3600" b="1" dirty="0">
                  <a:solidFill>
                    <a:schemeClr val="tx1">
                      <a:lumMod val="65000"/>
                      <a:lumOff val="35000"/>
                    </a:schemeClr>
                  </a:solidFill>
                  <a:latin typeface="Verdana" panose="020B0604030504040204" pitchFamily="34" charset="0"/>
                  <a:ea typeface="Verdana" panose="020B0604030504040204" pitchFamily="34" charset="0"/>
                </a:rPr>
                <a:t>What is Linux</a:t>
              </a:r>
            </a:p>
          </p:txBody>
        </p:sp>
        <p:sp>
          <p:nvSpPr>
            <p:cNvPr id="9" name="직사각형 8"/>
            <p:cNvSpPr/>
            <p:nvPr/>
          </p:nvSpPr>
          <p:spPr>
            <a:xfrm>
              <a:off x="4079776" y="2564905"/>
              <a:ext cx="1656606" cy="1323439"/>
            </a:xfrm>
            <a:prstGeom prst="rect">
              <a:avLst/>
            </a:prstGeom>
          </p:spPr>
          <p:txBody>
            <a:bodyPr wrap="square">
              <a:spAutoFit/>
            </a:bodyPr>
            <a:lstStyle/>
            <a:p>
              <a:pPr algn="ctr"/>
              <a:r>
                <a:rPr lang="en-US" altLang="ko-KR" sz="8000" b="1" dirty="0">
                  <a:solidFill>
                    <a:srgbClr val="376092"/>
                  </a:solidFill>
                  <a:latin typeface="Verdana" panose="020B0604030504040204" pitchFamily="34" charset="0"/>
                  <a:ea typeface="Verdana" panose="020B0604030504040204" pitchFamily="34" charset="0"/>
                </a:rPr>
                <a:t>1</a:t>
              </a:r>
              <a:endParaRPr lang="ko-KR" altLang="en-US" sz="8000" dirty="0">
                <a:solidFill>
                  <a:srgbClr val="376092"/>
                </a:solidFill>
                <a:latin typeface="Verdana" panose="020B0604030504040204" pitchFamily="34" charset="0"/>
                <a:ea typeface="나눔바른고딕" panose="020B0603020101020101" pitchFamily="50" charset="-127"/>
              </a:endParaRPr>
            </a:p>
          </p:txBody>
        </p:sp>
      </p:grpSp>
      <p:cxnSp>
        <p:nvCxnSpPr>
          <p:cNvPr id="18" name="직선 연결선 17"/>
          <p:cNvCxnSpPr/>
          <p:nvPr/>
        </p:nvCxnSpPr>
        <p:spPr>
          <a:xfrm>
            <a:off x="4727848" y="2492896"/>
            <a:ext cx="266429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73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7BD03E4-D8CF-4A00-A220-CE5B304EF367}"/>
              </a:ext>
            </a:extLst>
          </p:cNvPr>
          <p:cNvSpPr txBox="1"/>
          <p:nvPr/>
        </p:nvSpPr>
        <p:spPr>
          <a:xfrm>
            <a:off x="675683" y="1412776"/>
            <a:ext cx="11089232" cy="1384995"/>
          </a:xfrm>
          <a:prstGeom prst="rect">
            <a:avLst/>
          </a:prstGeom>
          <a:noFill/>
        </p:spPr>
        <p:txBody>
          <a:bodyPr wrap="square">
            <a:spAutoFit/>
          </a:bodyPr>
          <a:lstStyle/>
          <a:p>
            <a:r>
              <a:rPr lang="en-US" altLang="ko-KR" sz="2800" dirty="0"/>
              <a:t>•</a:t>
            </a:r>
            <a:r>
              <a:rPr lang="en-US" altLang="ko-KR" sz="2800" b="0" i="0" dirty="0">
                <a:solidFill>
                  <a:srgbClr val="222222"/>
                </a:solidFill>
                <a:effectLst/>
                <a:latin typeface="Verdana" panose="020B0604030504040204" pitchFamily="34" charset="0"/>
              </a:rPr>
              <a:t>Just like Windows, iOS, and Mac OS, Linux is an operating system. In fact, one of the most popular platforms on the planet, Android, is powered by the Linux operating system.</a:t>
            </a:r>
            <a:endParaRPr lang="en-US" altLang="ko-KR" sz="2800" dirty="0"/>
          </a:p>
        </p:txBody>
      </p:sp>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523220"/>
          </a:xfrm>
          <a:prstGeom prst="rect">
            <a:avLst/>
          </a:prstGeom>
          <a:noFill/>
        </p:spPr>
        <p:txBody>
          <a:bodyPr wrap="square">
            <a:spAutoFit/>
          </a:bodyPr>
          <a:lstStyle/>
          <a:p>
            <a:endParaRPr lang="en-US" altLang="ko-KR" sz="2800" dirty="0"/>
          </a:p>
        </p:txBody>
      </p:sp>
    </p:spTree>
    <p:extLst>
      <p:ext uri="{BB962C8B-B14F-4D97-AF65-F5344CB8AC3E}">
        <p14:creationId xmlns:p14="http://schemas.microsoft.com/office/powerpoint/2010/main" val="386452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7BD03E4-D8CF-4A00-A220-CE5B304EF367}"/>
              </a:ext>
            </a:extLst>
          </p:cNvPr>
          <p:cNvSpPr txBox="1"/>
          <p:nvPr/>
        </p:nvSpPr>
        <p:spPr>
          <a:xfrm>
            <a:off x="675683" y="1412776"/>
            <a:ext cx="11089232" cy="954107"/>
          </a:xfrm>
          <a:prstGeom prst="rect">
            <a:avLst/>
          </a:prstGeom>
          <a:noFill/>
        </p:spPr>
        <p:txBody>
          <a:bodyPr wrap="square">
            <a:spAutoFit/>
          </a:bodyPr>
          <a:lstStyle/>
          <a:p>
            <a:r>
              <a:rPr lang="en-US" altLang="ko-KR" sz="2800" dirty="0"/>
              <a:t>•</a:t>
            </a:r>
            <a:r>
              <a:rPr lang="en-US" altLang="ko-KR" sz="2800" dirty="0">
                <a:solidFill>
                  <a:srgbClr val="222222"/>
                </a:solidFill>
                <a:latin typeface="Verdana" panose="020B0604030504040204" pitchFamily="34" charset="0"/>
              </a:rPr>
              <a:t>The Linux operating system comprises several different pieces</a:t>
            </a:r>
            <a:endParaRPr lang="en-US" altLang="ko-KR" sz="2800" dirty="0"/>
          </a:p>
        </p:txBody>
      </p:sp>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523220"/>
          </a:xfrm>
          <a:prstGeom prst="rect">
            <a:avLst/>
          </a:prstGeom>
          <a:noFill/>
        </p:spPr>
        <p:txBody>
          <a:bodyPr wrap="square">
            <a:spAutoFit/>
          </a:bodyPr>
          <a:lstStyle/>
          <a:p>
            <a:endParaRPr lang="en-US" altLang="ko-KR" sz="2800" dirty="0"/>
          </a:p>
        </p:txBody>
      </p:sp>
      <p:sp>
        <p:nvSpPr>
          <p:cNvPr id="4" name="TextBox 3">
            <a:extLst>
              <a:ext uri="{FF2B5EF4-FFF2-40B4-BE49-F238E27FC236}">
                <a16:creationId xmlns:a16="http://schemas.microsoft.com/office/drawing/2014/main" id="{35EFF710-0A81-0975-B485-6DCF9D8A0EE0}"/>
              </a:ext>
            </a:extLst>
          </p:cNvPr>
          <p:cNvSpPr txBox="1"/>
          <p:nvPr/>
        </p:nvSpPr>
        <p:spPr>
          <a:xfrm>
            <a:off x="695400" y="3097123"/>
            <a:ext cx="11089232" cy="954107"/>
          </a:xfrm>
          <a:prstGeom prst="rect">
            <a:avLst/>
          </a:prstGeom>
          <a:noFill/>
        </p:spPr>
        <p:txBody>
          <a:bodyPr wrap="square">
            <a:spAutoFit/>
          </a:bodyPr>
          <a:lstStyle/>
          <a:p>
            <a:r>
              <a:rPr lang="en-US" altLang="ko-KR" sz="2800" dirty="0"/>
              <a:t>•</a:t>
            </a:r>
            <a:r>
              <a:rPr lang="en-US" altLang="ko-KR" sz="2800" dirty="0">
                <a:solidFill>
                  <a:srgbClr val="222222"/>
                </a:solidFill>
                <a:latin typeface="Verdana" panose="020B0604030504040204" pitchFamily="34" charset="0"/>
              </a:rPr>
              <a:t>Bootloader, Kernel, Init System, Daemons, Graphical server, Desktop environment, Applications</a:t>
            </a:r>
            <a:endParaRPr lang="en-US" altLang="ko-KR" sz="2800" dirty="0"/>
          </a:p>
        </p:txBody>
      </p:sp>
    </p:spTree>
    <p:extLst>
      <p:ext uri="{BB962C8B-B14F-4D97-AF65-F5344CB8AC3E}">
        <p14:creationId xmlns:p14="http://schemas.microsoft.com/office/powerpoint/2010/main" val="128086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7BD03E4-D8CF-4A00-A220-CE5B304EF367}"/>
              </a:ext>
            </a:extLst>
          </p:cNvPr>
          <p:cNvSpPr txBox="1"/>
          <p:nvPr/>
        </p:nvSpPr>
        <p:spPr>
          <a:xfrm>
            <a:off x="675683" y="1412776"/>
            <a:ext cx="11089232" cy="3108543"/>
          </a:xfrm>
          <a:prstGeom prst="rect">
            <a:avLst/>
          </a:prstGeom>
          <a:noFill/>
        </p:spPr>
        <p:txBody>
          <a:bodyPr wrap="square">
            <a:spAutoFit/>
          </a:bodyPr>
          <a:lstStyle/>
          <a:p>
            <a:r>
              <a:rPr lang="en-US" altLang="ko-KR" sz="2800" dirty="0"/>
              <a:t>•</a:t>
            </a:r>
            <a:r>
              <a:rPr lang="en-US" altLang="ko-KR" sz="2800" b="1" i="0" dirty="0">
                <a:solidFill>
                  <a:srgbClr val="222222"/>
                </a:solidFill>
                <a:effectLst/>
                <a:latin typeface="Verdana" panose="020B0604030504040204" pitchFamily="34" charset="0"/>
              </a:rPr>
              <a:t>Bootloader – </a:t>
            </a:r>
            <a:r>
              <a:rPr lang="en-US" altLang="ko-KR" sz="2800" b="0" i="0" dirty="0">
                <a:solidFill>
                  <a:srgbClr val="222222"/>
                </a:solidFill>
                <a:effectLst/>
                <a:latin typeface="Verdana" panose="020B0604030504040204" pitchFamily="34" charset="0"/>
              </a:rPr>
              <a:t> The software that manages the boot process of your computer. </a:t>
            </a:r>
          </a:p>
          <a:p>
            <a:endParaRPr lang="en-US" altLang="ko-KR" sz="2800" dirty="0">
              <a:solidFill>
                <a:srgbClr val="222222"/>
              </a:solidFill>
              <a:latin typeface="Verdana" panose="020B0604030504040204" pitchFamily="34" charset="0"/>
            </a:endParaRPr>
          </a:p>
          <a:p>
            <a:r>
              <a:rPr lang="en-US" altLang="ko-KR" sz="2800" b="0" i="0" dirty="0">
                <a:solidFill>
                  <a:srgbClr val="222222"/>
                </a:solidFill>
                <a:effectLst/>
                <a:latin typeface="Verdana" panose="020B0604030504040204" pitchFamily="34" charset="0"/>
              </a:rPr>
              <a:t>For most users, this will simply be a splash screen that pops up and eventually goes away to boot into the operating system.</a:t>
            </a:r>
          </a:p>
          <a:p>
            <a:endParaRPr lang="en-US" altLang="ko-KR" sz="2800" dirty="0"/>
          </a:p>
        </p:txBody>
      </p:sp>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523220"/>
          </a:xfrm>
          <a:prstGeom prst="rect">
            <a:avLst/>
          </a:prstGeom>
          <a:noFill/>
        </p:spPr>
        <p:txBody>
          <a:bodyPr wrap="square">
            <a:spAutoFit/>
          </a:bodyPr>
          <a:lstStyle/>
          <a:p>
            <a:endParaRPr lang="en-US" altLang="ko-KR" sz="2800" dirty="0"/>
          </a:p>
        </p:txBody>
      </p:sp>
    </p:spTree>
    <p:extLst>
      <p:ext uri="{BB962C8B-B14F-4D97-AF65-F5344CB8AC3E}">
        <p14:creationId xmlns:p14="http://schemas.microsoft.com/office/powerpoint/2010/main" val="888182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369332"/>
          </a:xfrm>
          <a:prstGeom prst="rect">
            <a:avLst/>
          </a:prstGeom>
          <a:noFill/>
        </p:spPr>
        <p:txBody>
          <a:bodyPr wrap="square">
            <a:spAutoFit/>
          </a:bodyPr>
          <a:lstStyle/>
          <a:p>
            <a:endParaRPr lang="en-US" altLang="ko-KR" dirty="0"/>
          </a:p>
        </p:txBody>
      </p:sp>
      <p:sp>
        <p:nvSpPr>
          <p:cNvPr id="7" name="TextBox 6">
            <a:extLst>
              <a:ext uri="{FF2B5EF4-FFF2-40B4-BE49-F238E27FC236}">
                <a16:creationId xmlns:a16="http://schemas.microsoft.com/office/drawing/2014/main" id="{6CCEBEC5-8746-50FD-9F3B-4D9FFA1543E1}"/>
              </a:ext>
            </a:extLst>
          </p:cNvPr>
          <p:cNvSpPr txBox="1"/>
          <p:nvPr/>
        </p:nvSpPr>
        <p:spPr>
          <a:xfrm>
            <a:off x="675683" y="1412776"/>
            <a:ext cx="11089232" cy="3108543"/>
          </a:xfrm>
          <a:prstGeom prst="rect">
            <a:avLst/>
          </a:prstGeom>
          <a:noFill/>
        </p:spPr>
        <p:txBody>
          <a:bodyPr wrap="square">
            <a:spAutoFit/>
          </a:bodyPr>
          <a:lstStyle/>
          <a:p>
            <a:pPr algn="l"/>
            <a:r>
              <a:rPr lang="en-US" altLang="ko-KR" sz="2800" dirty="0"/>
              <a:t>•</a:t>
            </a:r>
            <a:r>
              <a:rPr lang="en-US" altLang="ko-KR" sz="2800" b="1" i="0" dirty="0">
                <a:solidFill>
                  <a:srgbClr val="222222"/>
                </a:solidFill>
                <a:effectLst/>
                <a:latin typeface="Verdana" panose="020B0604030504040204" pitchFamily="34" charset="0"/>
              </a:rPr>
              <a:t>Kernel –</a:t>
            </a:r>
            <a:r>
              <a:rPr lang="en-US" altLang="ko-KR" sz="2800" b="0" i="0" dirty="0">
                <a:solidFill>
                  <a:srgbClr val="222222"/>
                </a:solidFill>
                <a:effectLst/>
                <a:latin typeface="Verdana" panose="020B0604030504040204" pitchFamily="34" charset="0"/>
              </a:rPr>
              <a:t> This is the one piece of the whole that is actually called ‘Linux’. </a:t>
            </a:r>
          </a:p>
          <a:p>
            <a:pPr algn="l"/>
            <a:endParaRPr lang="en-US" altLang="ko-KR" sz="2800" dirty="0">
              <a:solidFill>
                <a:srgbClr val="222222"/>
              </a:solidFill>
              <a:latin typeface="Verdana" panose="020B0604030504040204" pitchFamily="34" charset="0"/>
            </a:endParaRPr>
          </a:p>
          <a:p>
            <a:pPr algn="l"/>
            <a:r>
              <a:rPr lang="en-US" altLang="ko-KR" sz="2800" b="0" i="0" dirty="0">
                <a:solidFill>
                  <a:srgbClr val="222222"/>
                </a:solidFill>
                <a:effectLst/>
                <a:latin typeface="Verdana" panose="020B0604030504040204" pitchFamily="34" charset="0"/>
              </a:rPr>
              <a:t>The kernel is the core of the system and manages the CPU, memory, and peripheral devices. The kernel is the lowest level of the OS.</a:t>
            </a:r>
          </a:p>
          <a:p>
            <a:endParaRPr lang="en-US" altLang="ko-KR" sz="2800" dirty="0"/>
          </a:p>
        </p:txBody>
      </p:sp>
    </p:spTree>
    <p:extLst>
      <p:ext uri="{BB962C8B-B14F-4D97-AF65-F5344CB8AC3E}">
        <p14:creationId xmlns:p14="http://schemas.microsoft.com/office/powerpoint/2010/main" val="1847568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369332"/>
          </a:xfrm>
          <a:prstGeom prst="rect">
            <a:avLst/>
          </a:prstGeom>
          <a:noFill/>
        </p:spPr>
        <p:txBody>
          <a:bodyPr wrap="square">
            <a:spAutoFit/>
          </a:bodyPr>
          <a:lstStyle/>
          <a:p>
            <a:endParaRPr lang="en-US" altLang="ko-KR" dirty="0"/>
          </a:p>
        </p:txBody>
      </p:sp>
      <p:sp>
        <p:nvSpPr>
          <p:cNvPr id="7" name="TextBox 6">
            <a:extLst>
              <a:ext uri="{FF2B5EF4-FFF2-40B4-BE49-F238E27FC236}">
                <a16:creationId xmlns:a16="http://schemas.microsoft.com/office/drawing/2014/main" id="{6CCEBEC5-8746-50FD-9F3B-4D9FFA1543E1}"/>
              </a:ext>
            </a:extLst>
          </p:cNvPr>
          <p:cNvSpPr txBox="1"/>
          <p:nvPr/>
        </p:nvSpPr>
        <p:spPr>
          <a:xfrm>
            <a:off x="675683" y="1412776"/>
            <a:ext cx="11089232" cy="4401205"/>
          </a:xfrm>
          <a:prstGeom prst="rect">
            <a:avLst/>
          </a:prstGeom>
          <a:noFill/>
        </p:spPr>
        <p:txBody>
          <a:bodyPr wrap="square">
            <a:spAutoFit/>
          </a:bodyPr>
          <a:lstStyle/>
          <a:p>
            <a:pPr algn="l"/>
            <a:r>
              <a:rPr lang="en-US" altLang="ko-KR" sz="2800" dirty="0"/>
              <a:t>•</a:t>
            </a:r>
            <a:r>
              <a:rPr lang="en-US" altLang="ko-KR" sz="2800" b="1" i="0" dirty="0">
                <a:solidFill>
                  <a:srgbClr val="222222"/>
                </a:solidFill>
                <a:effectLst/>
                <a:latin typeface="Verdana" panose="020B0604030504040204" pitchFamily="34" charset="0"/>
              </a:rPr>
              <a:t>Init system –</a:t>
            </a:r>
            <a:r>
              <a:rPr lang="en-US" altLang="ko-KR" sz="2800" b="0" i="0" dirty="0">
                <a:solidFill>
                  <a:srgbClr val="222222"/>
                </a:solidFill>
                <a:effectLst/>
                <a:latin typeface="Verdana" panose="020B0604030504040204" pitchFamily="34" charset="0"/>
              </a:rPr>
              <a:t> This is a sub-system that bootstraps the user space and is charged with controlling daemons. </a:t>
            </a:r>
          </a:p>
          <a:p>
            <a:pPr algn="l"/>
            <a:endParaRPr lang="en-US" altLang="ko-KR" sz="2800" dirty="0">
              <a:solidFill>
                <a:srgbClr val="222222"/>
              </a:solidFill>
              <a:latin typeface="Verdana" panose="020B0604030504040204" pitchFamily="34" charset="0"/>
            </a:endParaRPr>
          </a:p>
          <a:p>
            <a:pPr algn="l"/>
            <a:r>
              <a:rPr lang="en-US" altLang="ko-KR" sz="2800" b="0" i="0" dirty="0">
                <a:solidFill>
                  <a:srgbClr val="222222"/>
                </a:solidFill>
                <a:effectLst/>
                <a:latin typeface="Verdana" panose="020B0604030504040204" pitchFamily="34" charset="0"/>
              </a:rPr>
              <a:t>One of the most widely used </a:t>
            </a:r>
            <a:r>
              <a:rPr lang="en-US" altLang="ko-KR" sz="2800" b="0" i="0" dirty="0" err="1">
                <a:solidFill>
                  <a:srgbClr val="222222"/>
                </a:solidFill>
                <a:effectLst/>
                <a:latin typeface="Verdana" panose="020B0604030504040204" pitchFamily="34" charset="0"/>
              </a:rPr>
              <a:t>init</a:t>
            </a:r>
            <a:r>
              <a:rPr lang="en-US" altLang="ko-KR" sz="2800" b="0" i="0" dirty="0">
                <a:solidFill>
                  <a:srgbClr val="222222"/>
                </a:solidFill>
                <a:effectLst/>
                <a:latin typeface="Verdana" panose="020B0604030504040204" pitchFamily="34" charset="0"/>
              </a:rPr>
              <a:t> systems is </a:t>
            </a:r>
            <a:r>
              <a:rPr lang="en-US" altLang="ko-KR" sz="2800" b="0" i="0" dirty="0" err="1">
                <a:solidFill>
                  <a:srgbClr val="222222"/>
                </a:solidFill>
                <a:effectLst/>
                <a:latin typeface="Verdana" panose="020B0604030504040204" pitchFamily="34" charset="0"/>
              </a:rPr>
              <a:t>systemd</a:t>
            </a:r>
            <a:r>
              <a:rPr lang="en-US" altLang="ko-KR" sz="2800" b="0" i="0" dirty="0">
                <a:solidFill>
                  <a:srgbClr val="222222"/>
                </a:solidFill>
                <a:effectLst/>
                <a:latin typeface="Verdana" panose="020B0604030504040204" pitchFamily="34" charset="0"/>
              </a:rPr>
              <a:t>, which also happens to be one of the most controversial. </a:t>
            </a:r>
          </a:p>
          <a:p>
            <a:pPr algn="l"/>
            <a:endParaRPr lang="en-US" altLang="ko-KR" sz="2800" dirty="0">
              <a:solidFill>
                <a:srgbClr val="222222"/>
              </a:solidFill>
              <a:latin typeface="Verdana" panose="020B0604030504040204" pitchFamily="34" charset="0"/>
            </a:endParaRPr>
          </a:p>
          <a:p>
            <a:pPr algn="l"/>
            <a:r>
              <a:rPr lang="en-US" altLang="ko-KR" sz="2800" b="0" i="0" dirty="0">
                <a:solidFill>
                  <a:srgbClr val="222222"/>
                </a:solidFill>
                <a:effectLst/>
                <a:latin typeface="Verdana" panose="020B0604030504040204" pitchFamily="34" charset="0"/>
              </a:rPr>
              <a:t>It is the </a:t>
            </a:r>
            <a:r>
              <a:rPr lang="en-US" altLang="ko-KR" sz="2800" b="0" i="0" dirty="0" err="1">
                <a:solidFill>
                  <a:srgbClr val="222222"/>
                </a:solidFill>
                <a:effectLst/>
                <a:latin typeface="Verdana" panose="020B0604030504040204" pitchFamily="34" charset="0"/>
              </a:rPr>
              <a:t>init</a:t>
            </a:r>
            <a:r>
              <a:rPr lang="en-US" altLang="ko-KR" sz="2800" b="0" i="0" dirty="0">
                <a:solidFill>
                  <a:srgbClr val="222222"/>
                </a:solidFill>
                <a:effectLst/>
                <a:latin typeface="Verdana" panose="020B0604030504040204" pitchFamily="34" charset="0"/>
              </a:rPr>
              <a:t> system that manages the boot process, once the initial booting is handed over from the bootloader (i.e., GRUB or </a:t>
            </a:r>
            <a:r>
              <a:rPr lang="en-US" altLang="ko-KR" sz="2800" b="0" i="0" dirty="0" err="1">
                <a:solidFill>
                  <a:srgbClr val="222222"/>
                </a:solidFill>
                <a:effectLst/>
                <a:latin typeface="Verdana" panose="020B0604030504040204" pitchFamily="34" charset="0"/>
              </a:rPr>
              <a:t>GRand</a:t>
            </a:r>
            <a:r>
              <a:rPr lang="en-US" altLang="ko-KR" sz="2800" b="0" i="0" dirty="0">
                <a:solidFill>
                  <a:srgbClr val="222222"/>
                </a:solidFill>
                <a:effectLst/>
                <a:latin typeface="Verdana" panose="020B0604030504040204" pitchFamily="34" charset="0"/>
              </a:rPr>
              <a:t> Unified Bootloader).</a:t>
            </a:r>
          </a:p>
          <a:p>
            <a:endParaRPr lang="en-US" altLang="ko-KR" sz="2800" dirty="0"/>
          </a:p>
        </p:txBody>
      </p:sp>
    </p:spTree>
    <p:extLst>
      <p:ext uri="{BB962C8B-B14F-4D97-AF65-F5344CB8AC3E}">
        <p14:creationId xmlns:p14="http://schemas.microsoft.com/office/powerpoint/2010/main" val="114147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369332"/>
          </a:xfrm>
          <a:prstGeom prst="rect">
            <a:avLst/>
          </a:prstGeom>
          <a:noFill/>
        </p:spPr>
        <p:txBody>
          <a:bodyPr wrap="square">
            <a:spAutoFit/>
          </a:bodyPr>
          <a:lstStyle/>
          <a:p>
            <a:endParaRPr lang="en-US" altLang="ko-KR" dirty="0"/>
          </a:p>
        </p:txBody>
      </p:sp>
      <p:sp>
        <p:nvSpPr>
          <p:cNvPr id="7" name="TextBox 6">
            <a:extLst>
              <a:ext uri="{FF2B5EF4-FFF2-40B4-BE49-F238E27FC236}">
                <a16:creationId xmlns:a16="http://schemas.microsoft.com/office/drawing/2014/main" id="{6CCEBEC5-8746-50FD-9F3B-4D9FFA1543E1}"/>
              </a:ext>
            </a:extLst>
          </p:cNvPr>
          <p:cNvSpPr txBox="1"/>
          <p:nvPr/>
        </p:nvSpPr>
        <p:spPr>
          <a:xfrm>
            <a:off x="675683" y="1412776"/>
            <a:ext cx="11089232" cy="1815882"/>
          </a:xfrm>
          <a:prstGeom prst="rect">
            <a:avLst/>
          </a:prstGeom>
          <a:noFill/>
        </p:spPr>
        <p:txBody>
          <a:bodyPr wrap="square">
            <a:spAutoFit/>
          </a:bodyPr>
          <a:lstStyle/>
          <a:p>
            <a:pPr algn="l"/>
            <a:r>
              <a:rPr lang="en-US" altLang="ko-KR" sz="2800" dirty="0"/>
              <a:t>•</a:t>
            </a:r>
            <a:r>
              <a:rPr lang="en-US" altLang="ko-KR" sz="2800" b="1" i="0" dirty="0">
                <a:solidFill>
                  <a:srgbClr val="222222"/>
                </a:solidFill>
                <a:effectLst/>
                <a:latin typeface="Verdana" panose="020B0604030504040204" pitchFamily="34" charset="0"/>
              </a:rPr>
              <a:t>Daemons –</a:t>
            </a:r>
            <a:r>
              <a:rPr lang="en-US" altLang="ko-KR" sz="2800" b="0" i="0" dirty="0">
                <a:solidFill>
                  <a:srgbClr val="222222"/>
                </a:solidFill>
                <a:effectLst/>
                <a:latin typeface="Verdana" panose="020B0604030504040204" pitchFamily="34" charset="0"/>
              </a:rPr>
              <a:t> These are background services (printing, sound, scheduling, etc.) that either start up during boot or after you log into the desktop.</a:t>
            </a:r>
          </a:p>
          <a:p>
            <a:endParaRPr lang="en-US" altLang="ko-KR" sz="2800" dirty="0"/>
          </a:p>
        </p:txBody>
      </p:sp>
    </p:spTree>
    <p:extLst>
      <p:ext uri="{BB962C8B-B14F-4D97-AF65-F5344CB8AC3E}">
        <p14:creationId xmlns:p14="http://schemas.microsoft.com/office/powerpoint/2010/main" val="28779803"/>
      </p:ext>
    </p:extLst>
  </p:cSld>
  <p:clrMapOvr>
    <a:masterClrMapping/>
  </p:clrMapOvr>
</p:sld>
</file>

<file path=ppt/theme/theme1.xml><?xml version="1.0" encoding="utf-8"?>
<a:theme xmlns:a="http://schemas.openxmlformats.org/drawingml/2006/main" name="1_전북대학교_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8730</TotalTime>
  <Words>1048</Words>
  <Application>Microsoft Office PowerPoint</Application>
  <PresentationFormat>와이드스크린</PresentationFormat>
  <Paragraphs>78</Paragraphs>
  <Slides>27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27</vt:i4>
      </vt:variant>
    </vt:vector>
  </HeadingPairs>
  <TitlesOfParts>
    <vt:vector size="32" baseType="lpstr">
      <vt:lpstr>맑은 고딕</vt:lpstr>
      <vt:lpstr>Verdana</vt:lpstr>
      <vt:lpstr>나눔바른고딕</vt:lpstr>
      <vt:lpstr>Arial</vt:lpstr>
      <vt:lpstr>1_전북대학교_01</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default</dc:creator>
  <cp:lastModifiedBy>김재현</cp:lastModifiedBy>
  <cp:revision>563</cp:revision>
  <cp:lastPrinted>2017-03-20T00:08:41Z</cp:lastPrinted>
  <dcterms:created xsi:type="dcterms:W3CDTF">2015-12-17T06:17:50Z</dcterms:created>
  <dcterms:modified xsi:type="dcterms:W3CDTF">2022-05-05T06:51:05Z</dcterms:modified>
</cp:coreProperties>
</file>