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6" r:id="rId1"/>
  </p:sldMasterIdLst>
  <p:notesMasterIdLst>
    <p:notesMasterId r:id="rId37"/>
  </p:notesMasterIdLst>
  <p:handoutMasterIdLst>
    <p:handoutMasterId r:id="rId38"/>
  </p:handoutMasterIdLst>
  <p:sldIdLst>
    <p:sldId id="412" r:id="rId2"/>
    <p:sldId id="416" r:id="rId3"/>
    <p:sldId id="425" r:id="rId4"/>
    <p:sldId id="419" r:id="rId5"/>
    <p:sldId id="449" r:id="rId6"/>
    <p:sldId id="426" r:id="rId7"/>
    <p:sldId id="451" r:id="rId8"/>
    <p:sldId id="452"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6" r:id="rId22"/>
    <p:sldId id="465" r:id="rId23"/>
    <p:sldId id="467" r:id="rId24"/>
    <p:sldId id="468" r:id="rId25"/>
    <p:sldId id="469" r:id="rId26"/>
    <p:sldId id="470" r:id="rId27"/>
    <p:sldId id="471" r:id="rId28"/>
    <p:sldId id="472" r:id="rId29"/>
    <p:sldId id="473" r:id="rId30"/>
    <p:sldId id="474" r:id="rId31"/>
    <p:sldId id="475" r:id="rId32"/>
    <p:sldId id="436" r:id="rId33"/>
    <p:sldId id="476" r:id="rId34"/>
    <p:sldId id="477" r:id="rId35"/>
    <p:sldId id="478" r:id="rId36"/>
  </p:sldIdLst>
  <p:sldSz cx="12192000" cy="6858000"/>
  <p:notesSz cx="6797675" cy="9928225"/>
  <p:embeddedFontLst>
    <p:embeddedFont>
      <p:font typeface="나눔바른고딕" panose="020B0600000101010101" charset="-127"/>
      <p:regular r:id="rId39"/>
      <p:bold r:id="rId40"/>
    </p:embeddedFont>
    <p:embeddedFont>
      <p:font typeface="Verdana" panose="020B0604030504040204" pitchFamily="34" charset="0"/>
      <p:regular r:id="rId41"/>
      <p:bold r:id="rId42"/>
      <p:italic r:id="rId43"/>
      <p:boldItalic r:id="rId44"/>
    </p:embeddedFont>
    <p:embeddedFont>
      <p:font typeface="맑은 고딕" panose="020B0503020000020004" pitchFamily="50" charset="-127"/>
      <p:regular r:id="rId45"/>
      <p:bold r:id="rId46"/>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7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004A8E"/>
    <a:srgbClr val="005CAD"/>
    <a:srgbClr val="941C58"/>
    <a:srgbClr val="AA2065"/>
    <a:srgbClr val="932258"/>
    <a:srgbClr val="D7BA93"/>
    <a:srgbClr val="BB815D"/>
    <a:srgbClr val="A61C61"/>
    <a:srgbClr val="AB2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96"/>
      </p:cViewPr>
      <p:guideLst>
        <p:guide orient="horz" pos="2205"/>
        <p:guide pos="37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26F78F6B-3F51-4A8F-9F44-BC2A8AB3EEF8}" type="datetimeFigureOut">
              <a:rPr lang="ko-KR" altLang="en-US" smtClean="0"/>
              <a:t>2022-05-20</a:t>
            </a:fld>
            <a:endParaRPr lang="ko-KR" altLang="en-US"/>
          </a:p>
        </p:txBody>
      </p:sp>
      <p:sp>
        <p:nvSpPr>
          <p:cNvPr id="4" name="바닥글 개체 틀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2ACE2C0-677D-42B4-99BF-82F30FD35236}" type="slidenum">
              <a:rPr lang="ko-KR" altLang="en-US" smtClean="0"/>
              <a:t>‹#›</a:t>
            </a:fld>
            <a:endParaRPr lang="ko-KR" altLang="en-US"/>
          </a:p>
        </p:txBody>
      </p:sp>
    </p:spTree>
    <p:extLst>
      <p:ext uri="{BB962C8B-B14F-4D97-AF65-F5344CB8AC3E}">
        <p14:creationId xmlns:p14="http://schemas.microsoft.com/office/powerpoint/2010/main" val="190320895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39:22.353"/>
    </inkml:context>
    <inkml:brush xml:id="br0">
      <inkml:brushProperty name="width" value="0.05" units="cm"/>
      <inkml:brushProperty name="height" value="0.05" units="cm"/>
      <inkml:brushProperty name="color" value="#E71224"/>
    </inkml:brush>
  </inkml:definitions>
  <inkml:trace contextRef="#ctx0" brushRef="#br0">0 1 24575,'1131'0'0,"-1114"1"0,0 0 0,33 9 0,30 2 0,-31-11 0,-21-1 0,0 1 0,0 1 0,37 8 0,-39-6 0,1 0 0,0-2 0,32-1 0,-32-1 0,0 1 0,-1 1 0,37 7 0,-24-2 0,1-2 0,0-2 0,0-2 0,50-5 0,5 2 0,1268 2-1365,-1343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2:02:11.516"/>
    </inkml:context>
    <inkml:brush xml:id="br0">
      <inkml:brushProperty name="width" value="0.05" units="cm"/>
      <inkml:brushProperty name="height" value="0.05" units="cm"/>
      <inkml:brushProperty name="color" value="#E71224"/>
    </inkml:brush>
  </inkml:definitions>
  <inkml:trace contextRef="#ctx0" brushRef="#br0">213 94 24575,'0'-1'0,"1"0"0,-1 0 0,0 0 0,1 0 0,0 0 0,-1 0 0,1 0 0,0 0 0,-1 1 0,1-1 0,0 0 0,0 0 0,0 1 0,-1-1 0,1 0 0,0 1 0,0-1 0,0 1 0,0-1 0,0 1 0,1-1 0,-1 1 0,0 0 0,0 0 0,0-1 0,0 1 0,2 0 0,36-4 0,-35 4 0,33-4 0,63-16 0,-67 12 0,-1 2 0,61-5 0,76 0 0,19-1 0,717 13 0,-874 1 0,56 10 0,-18-2 0,-1 0 0,-32-4 0,43 1 0,46 6 0,-38-2 0,84 13 0,87 22 0,-207-39 0,-1 2 0,1 3 0,63 23 0,-80-20 0,-1 1 0,-1 2 0,-1 1 0,0 1 0,53 47 0,-70-52 0,0-1 0,0 2 0,-2 0 0,18 27 0,55 111 0,-8 44 0,-61-156 0,-1 1 0,-2 0 0,9 58 0,9 32 0,-21-92 0,6 57 0,-9-44 0,-2-13 0,-2 61 0,-3-65 0,1 0 0,9 47 0,-3-24 0,-2 1 0,-2 0 0,-6 62 0,0-3 0,3 1242 0,1-1345 0,1 1 0,7 32 0,3 29 0,-9-35 0,11 53 0,-13-91 0,5 52 0,-2 1 0,-6 85 0,-1-34 0,5-49 0,15 90 0,-10-77 0,-4 1 0,-5 75 0,-1-26 0,3 2675 0,-2-2775 0,-1-1 0,0 0 0,-2 0 0,-8 24 0,-9 47 0,11-36 0,-28 92 0,27-122 0,0-1 0,-2 0 0,-18 26 0,12-19 0,6-14 0,0-2 0,-1 0 0,-1 0 0,0-2 0,-1 0 0,-1-1 0,-1 0 0,0-2 0,-1 0 0,0-1 0,-29 12 0,6-7 0,-2-1 0,1-2 0,-2-3 0,1-1 0,-2-2 0,-58 2 0,36 0 0,46-5 0,0-2 0,-27 1 0,-962-5 0,988 0 0,1-2 0,-28-5 0,-39-4 0,-12 0 0,72 7 0,-50-2 0,24 7 0,23 1 0,1-1 0,0-2 0,-59-10 0,-64-13 0,51 15 0,76 9 0,-1-1 0,-32-7 0,36 4 0,-1 2 0,-38-1 0,39 4 0,-1-2 0,-43-8 0,36 2 0,7 3 0,0-2 0,-43-17 0,61 20 0,0 0 0,-1-1 0,2 0 0,-1 0 0,1-1 0,0 0 0,0 0 0,0 0 0,1-1 0,0 0 0,-9-15 0,-40-55 0,35 50 0,-33-56 0,31 41 0,2-1 0,2-2 0,2 0 0,-14-63 0,6-11 0,-19-91 0,35 179 0,2 1 0,0-1 0,2 1 0,0-37 0,-8-86 0,0-1 0,13-669 0,1 799 0,0 0 0,2 0 0,12-43 0,-9 43 0,-1 0 0,-2 0 0,4-46 0,-7 48 0,1-1 0,6-26 0,-3 26 0,-2 0 0,1-25 0,8-88 0,-1-11 0,-9 97 0,11-60 0,-4 35 0,2 8 0,-6 45 0,-2-1 0,2-29 0,-5 50 0,-1-42 0,3 0 0,10-55 0,-7 60 0,1-74 0,-6 75 0,3 0 0,6-40 0,-1 19 0,-3 0 0,-2-1 0,-7-68 0,2 10 0,2-1763 0,1 1853 0,10-50 0,-6 49 0,2-48 0,-8-1122 0,0 1177 0,-2 0 0,-5-28 0,3 28 0,2 0 0,-1-27 0,5-375-1365,-1 404-5461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2:02:22.950"/>
    </inkml:context>
    <inkml:brush xml:id="br0">
      <inkml:brushProperty name="width" value="0.05" units="cm"/>
      <inkml:brushProperty name="height" value="0.05" units="cm"/>
      <inkml:brushProperty name="color" value="#E71224"/>
    </inkml:brush>
  </inkml:definitions>
  <inkml:trace contextRef="#ctx0" brushRef="#br0">1673 49 24575,'-706'0'0,"687"1"0,0 1 0,1 0 0,0 2 0,-1 0 0,-17 7 0,-88 37 0,120-46 0,-20 10 0,1 1 0,-30 22 0,16-10 0,-12 7 0,-72 60 0,48-11 0,46-49 0,3-2 0,2 2 0,1 1 0,-22 45 0,-22 78 0,35-81 0,19-42 0,1 0 0,1 0 0,-4 39 0,6-1 0,6-46 0,-10 47 0,-12 92 0,18-140 0,2 0 0,0 0 0,2-1 0,0 1 0,2 0 0,1 0 0,0 0 0,2 0 0,1-1 0,1 1 0,10 26 0,-9-31 0,1 0 0,1 0 0,0-1 0,19 25 0,1-3 0,0 2 0,3-1 0,38 38 0,85 52 0,-17-16 0,-42-43 0,-85-64 0,2 0 0,-1-1 0,1 0 0,0-1 0,1-1 0,0 0 0,-1-1 0,1 0 0,22 3 0,39 13 0,-6 0 0,87 16 0,-41-12 0,72 23 0,-132-35 0,61 7 0,-14-3 0,-10-6 0,-62-8 0,46 9 0,-22 0 0,0-2 0,0-2 0,80-1 0,-87-7 0,-9 0 0,0 1 0,0 2 0,70 12 0,-68-8 0,1-1 0,-1-2 0,1-2 0,46-5 0,7 2 0,13 4 0,115-5 0,-210 1 0,0 0 0,0-1 0,0-1 0,20-8 0,-21 7 0,0 1 0,0 0 0,1 1 0,0 0 0,15-2 0,55-6 0,-54 6 0,50-2 0,-57 5 0,0 0 0,33-9 0,-8 2 0,50-12 0,-69 13 0,1 2 0,0 1 0,51-3 0,-51 9 0,-1-2 0,0-1 0,43-9 0,84-13 0,-117 18 0,-21 5 0,-1-2 0,1 0 0,-1-1 0,0 0 0,0-1 0,24-12 0,-7-1 0,-13 8 0,0-1 0,0-1 0,-1 0 0,-1-1 0,21-20 0,9-12 0,-29 30 0,-2-1 0,21-24 0,-18 16 0,-4 5 0,0-1 0,-1-1 0,-1 0 0,14-29 0,-2 1 0,-18 37 0,0 0 0,-2 0 0,1-1 0,4-17 0,-1-7 0,2-2 0,-2-1 0,-1-1 0,-2 0 0,0-42 0,-8-741 0,1 805 0,-1 0 0,-9-37 0,1 9 0,5 27 0,0 1 0,-2 0 0,-15-33 0,-1-1 0,13 31 0,-1 1 0,-1 1 0,-1 0 0,-1 0 0,-1 2 0,-19-21 0,19 24 0,0 1 0,-1 0 0,0 1 0,-1 1 0,-23-12 0,-67-33 0,43 23 0,49 25 0,1 1 0,-2 1 0,1 0 0,-1 0 0,0 2 0,-23-6 0,21 8 0,0-2 0,-28-11 0,32 10 0,0 1 0,0 1 0,-1 0 0,-30-4 0,-39-3 0,58 6 0,-52-3 0,54 7 0,-45-9 0,45 5 0,-47-2 0,-753 8 0,796 0 0,-51 10 0,51-6 0,-49 2 0,54-7 0,-19 0 0,-1 1 0,-61 11 0,69-7 0,1-1 0,-1-3 0,-39-2 0,-53 3 0,57 9 0,48-7 0,1 0 0,-30 0 0,-232-5-1365,263 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2:02:30.130"/>
    </inkml:context>
    <inkml:brush xml:id="br0">
      <inkml:brushProperty name="width" value="0.05" units="cm"/>
      <inkml:brushProperty name="height" value="0.05" units="cm"/>
      <inkml:brushProperty name="color" value="#E71224"/>
    </inkml:brush>
  </inkml:definitions>
  <inkml:trace contextRef="#ctx0" brushRef="#br0">1743 101 24575,'-84'1'0,"-92"-3"0,106-9 0,49 6 0,-1 2 0,-29-1 0,-585 4 0,615 1 0,0 1 0,0 1 0,0 1 0,0 1 0,-36 12 0,-96 51 0,131-58 0,-4 5 0,0 0 0,2 2 0,0 1 0,-39 37 0,46-39 0,1-1 0,0 2 0,1 0 0,1 1 0,0 1 0,1 0 0,2 0 0,0 1 0,-16 41 0,19-35 0,2 0 0,1 0 0,1 0 0,1 1 0,1 50 0,2-53 0,0-9 0,0 0 0,1 0 0,0 0 0,6 24 0,-6-35 0,0-1 0,0 1 0,1-1 0,-1 0 0,1 1 0,-1-1 0,1 0 0,0 0 0,1 0 0,-1 0 0,0-1 0,1 1 0,0-1 0,-1 1 0,1-1 0,0 0 0,0 0 0,0 0 0,1 0 0,-1-1 0,0 1 0,1-1 0,-1 0 0,6 1 0,229 61 0,-215-57 0,-20-5 0,107 26 0,-9-7 0,-66-11 0,0-2 0,0-2 0,42 1 0,-61-6 0,11 0 0,1 0 0,-1 2 0,49 10 0,-22-1 0,0-2 0,1-2 0,102-1 0,-136-5 0,0 0 0,31 8 0,-29-4 0,-1-2 0,26 1 0,-13-4 0,-6 0 0,-1 0 0,1 2 0,49 10 0,-39-6 0,0-1 0,1-2 0,-1-2 0,53-4 0,2 0 0,-54 5 0,48 8 0,-49-4 0,53 0 0,378-7 0,-453 2 0,1 1 0,31 8 0,31 2 0,433-11 0,-249-3 0,-247 1 0,0 0 0,33-9 0,30-2 0,-39 8 0,0-1 0,0-2 0,-1-1 0,52-19 0,8-18 0,-64 32 0,0-3 0,51-29 0,-8 5 0,-60 32 0,0-1 0,-1 0 0,0-2 0,-1 0 0,20-17 0,-13 2 0,-1 0 0,-1-2 0,36-60 0,-42 64 0,-8 9 0,0-1 0,-1 0 0,-1 0 0,0 0 0,-1-1 0,-1 1 0,-1-1 0,2-22 0,-2 2 0,-1-1 0,-7-64 0,4 95 0,-1 0 0,1 0 0,-1 1 0,0-1 0,-1 1 0,0-1 0,0 1 0,0 0 0,0 0 0,-1 1 0,0-1 0,-1 1 0,1-1 0,-1 1 0,0 1 0,0-1 0,-6-3 0,-12-8 0,0 1 0,-1 2 0,-26-12 0,-9-4 0,34 15 0,-1 2 0,-1 1 0,1 1 0,-2 2 0,1 0 0,-40-5 0,-33-8 0,73 13 0,-1 2 0,0 1 0,-47-2 0,38 7 0,1-2 0,-57-9 0,34 3 0,-1 3 0,0 2 0,-66 7 0,8-2 0,-1763-2-1365,1861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2:02:37.705"/>
    </inkml:context>
    <inkml:brush xml:id="br0">
      <inkml:brushProperty name="width" value="0.05" units="cm"/>
      <inkml:brushProperty name="height" value="0.05" units="cm"/>
      <inkml:brushProperty name="color" value="#E71224"/>
    </inkml:brush>
  </inkml:definitions>
  <inkml:trace contextRef="#ctx0" brushRef="#br0">822 51 24575,'-70'-20'0,"-29"14"0,-110 7 0,68 1 0,128-2 0,0 0 0,-1 1 0,1 0 0,0 1 0,-15 4 0,21-3 0,0 0 0,0 0 0,0 1 0,1 0 0,-1 0 0,1 0 0,0 1 0,0 0 0,1 0 0,-8 9 0,0 3 0,0 1 0,1 0 0,2 1 0,-1 0 0,2 0 0,1 1 0,0 0 0,2 1 0,0 0 0,1 0 0,1 0 0,1 1 0,1-1 0,2 39 0,-1-41 0,-1 1 0,-6 28 0,4-36 0,2-1 0,0 1 0,0 0 0,2 1 0,-1-1 0,1 0 0,1 0 0,0 0 0,4 19 0,0-13 0,1 0 0,0 0 0,1-1 0,1 0 0,1 0 0,0-1 0,2 0 0,15 20 0,4 0 0,-17-19 0,1 0 0,1-1 0,0-1 0,1 0 0,0-1 0,2 0 0,-1-2 0,25 14 0,-12-11 0,1-1 0,0-2 0,0-1 0,2-1 0,38 6 0,70 8 0,-39-2 0,-78-15 0,-1-2 0,1 0 0,38 2 0,127 16 0,-99-11 0,-66-7 0,-1-2 0,27 1 0,86-6 0,105 4 0,-171 9 0,-48-6 0,-1-2 0,30 1 0,-17-2 0,0 1 0,34 8 0,-56-9 0,43 4 0,1-2 0,94-6 0,-40-1 0,384 4 0,-477-2 0,0-1 0,33-8 0,30-2 0,-77 12 0,42-1 0,72-12 0,29-15 0,82-25 0,8 8 0,-150 23 0,-58 13 0,47-8 0,-40 10 0,0-2 0,-1-2 0,65-28 0,-6 1 0,-62 26 0,-1-1 0,0-2 0,-1 0 0,0-3 0,-2 0 0,0-2 0,-1 0 0,43-45 0,-60 55 0,0-1 0,-1 0 0,0 0 0,-1-1 0,0 0 0,-1 0 0,0-1 0,-1 1 0,0-1 0,5-27 0,-6 16 0,0 0 0,-2-1 0,-1 1 0,-1-1 0,-4-31 0,3 51 0,0-1 0,0 0 0,-1 1 0,0-1 0,-1 1 0,1 0 0,-1 0 0,0 0 0,0 0 0,0 0 0,-1 0 0,0 1 0,0 0 0,0 0 0,0 0 0,-7-5 0,-10-6 0,-1 1 0,-34-16 0,21 12 0,-69-46 0,85 53 0,0 1 0,0 0 0,-21-6 0,-37-19 0,50 23 0,0 0 0,-1 2 0,-1 2 0,0 0 0,0 2 0,-48-4 0,-10-4 0,25 6 0,0 4 0,-119 5 0,62 1 0,-399-2 0,492 2 0,-54 9 0,53-6 0,-51 2 0,42-5 0,-42 8 0,43-5 0,-51 1 0,-1631-6-1365,1697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2:03:07.013"/>
    </inkml:context>
    <inkml:brush xml:id="br0">
      <inkml:brushProperty name="width" value="0.05" units="cm"/>
      <inkml:brushProperty name="height" value="0.05" units="cm"/>
      <inkml:brushProperty name="color" value="#E71224"/>
    </inkml:brush>
  </inkml:definitions>
  <inkml:trace contextRef="#ctx0" brushRef="#br0">900 71 24575,'-124'-2'0,"-130"5"0,226 2 0,0 1 0,0 1 0,-46 19 0,22-8 0,36-12 0,1 1 0,-1 0 0,2 2 0,-1-1 0,-24 21 0,16-12 0,13-9 0,0 0 0,1 1 0,0 0 0,1 0 0,0 1 0,1 0 0,-7 12 0,-38 81 0,41-73 0,2 1 0,1-1 0,2 2 0,1-1 0,1 0 0,1 1 0,2 0 0,1 0 0,6 36 0,-4-56 0,1 1 0,0-1 0,1 0 0,1 0 0,-1-1 0,2 1 0,0-1 0,0 0 0,1 0 0,0-1 0,1 0 0,0 0 0,1-1 0,0 0 0,0-1 0,12 9 0,0-4 0,0-1 0,1 0 0,0-2 0,0 0 0,1-2 0,0-1 0,1 0 0,0-2 0,34 4 0,-43-6 0,0 1 0,-1 0 0,18 8 0,-21-8 0,1 1 0,0-1 0,0-1 0,1 0 0,15 1 0,81 7 0,42 2 0,-130-12 0,1 1 0,29 7 0,-29-5 0,0 0 0,27 0 0,657-5 0,-678 2 0,51 10 0,-51-6 0,49 2 0,17-9 0,70 4 0,-94 9 0,-48-7 0,-1 0 0,30 0 0,-4-4 0,-17-1 0,0 1 0,-1 2 0,57 11 0,-47-7 0,1-1 0,-1-2 0,1-2 0,51-4 0,4 0 0,681 3 0,-757-1 0,0-1 0,37-9 0,-9 1 0,-9 2 0,0-2 0,-1-2 0,46-20 0,-15-18 0,-41 37 0,-1-1 0,25-19 0,-43 27 0,-1 1 0,0-1 0,0 0 0,-1-1 0,0 0 0,0 0 0,-1 0 0,1 0 0,-2-1 0,9-16 0,4-17 0,-11 27 0,0 0 0,-1 1 0,-1-2 0,0 1 0,-1 0 0,2-22 0,7-50 0,-7 61 0,2-52 0,-6 62 0,-2 1 0,0-1 0,0 1 0,-1-1 0,-1 1 0,0 0 0,-1 0 0,-1 1 0,0-1 0,-1 1 0,0 0 0,-1 0 0,-1 1 0,0 0 0,0 0 0,-1 1 0,-16-16 0,6 10 0,-2 1 0,0 1 0,-45-25 0,10 7 0,36 22 0,0 2 0,-1 0 0,-38-11 0,-25-10 0,70 25 0,0 0 0,-1 2 0,1-1 0,-30-1 0,-13-4 0,28 5 0,-1 0 0,-59 2 0,61 3 0,0-2 0,0-1 0,-47-8 0,36 3 0,0 2 0,0 2 0,-1 2 0,-51 5 0,-4-2 0,-1316-2 0,1389-1 0,1-1 0,-30-7 0,29 5 0,0 0 0,-27 0 0,-79 6 0,-97-4 0,155-9 0,48 7 0,1 0 0,-31 0 0,-65 5-1365,96-1-5461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79C5AE56-7F63-4D94-8C88-A4D9F483D2F0}" type="datetimeFigureOut">
              <a:rPr lang="ko-KR" altLang="en-US" smtClean="0"/>
              <a:t>2022-05-20</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C2AFFE92-455A-4DA0-9131-57DAB90A5704}" type="slidenum">
              <a:rPr lang="ko-KR" altLang="en-US" smtClean="0"/>
              <a:t>‹#›</a:t>
            </a:fld>
            <a:endParaRPr lang="ko-KR" altLang="en-US"/>
          </a:p>
        </p:txBody>
      </p:sp>
    </p:spTree>
    <p:extLst>
      <p:ext uri="{BB962C8B-B14F-4D97-AF65-F5344CB8AC3E}">
        <p14:creationId xmlns:p14="http://schemas.microsoft.com/office/powerpoint/2010/main" val="19646032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94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a:t>마스터 제목 스타일 편집</a:t>
            </a:r>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0254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9600" y="274639"/>
            <a:ext cx="8026400" cy="5851525"/>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58241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a:t>마스터 제목 스타일 편집</a:t>
            </a:r>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05216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87287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5" name="바닥글 개체 틀 4"/>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8486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a:t>마스터 제목 스타일 편집</a:t>
            </a:r>
          </a:p>
        </p:txBody>
      </p:sp>
      <p:sp>
        <p:nvSpPr>
          <p:cNvPr id="3" name="내용 개체 틀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8010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8" name="바닥글 개체 틀 7"/>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9" name="슬라이드 번호 개체 틀 8"/>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12153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a:t>마스터 제목 스타일 편집</a:t>
            </a:r>
          </a:p>
        </p:txBody>
      </p:sp>
      <p:sp>
        <p:nvSpPr>
          <p:cNvPr id="3" name="날짜 개체 틀 2"/>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4" name="바닥글 개체 틀 3"/>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5" name="슬라이드 번호 개체 틀 4"/>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65725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3" name="바닥글 개체 틀 2"/>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4" name="슬라이드 번호 개체 틀 3"/>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22894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1" y="273050"/>
            <a:ext cx="4011084" cy="1162050"/>
          </a:xfrm>
          <a:prstGeom prst="rect">
            <a:avLst/>
          </a:prstGeo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353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8"/>
          </a:xfrm>
          <a:prstGeom prst="rect">
            <a:avLst/>
          </a:prstGeo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609600" y="6356351"/>
            <a:ext cx="2844800" cy="365125"/>
          </a:xfrm>
          <a:prstGeom prst="rect">
            <a:avLst/>
          </a:prstGeom>
        </p:spPr>
        <p:txBody>
          <a:bodyPr/>
          <a:lstStyle/>
          <a:p>
            <a:fld id="{FB4F50AB-2C49-403F-B441-A13C806D55BE}" type="datetimeFigureOut">
              <a:rPr lang="ko-KR" altLang="en-US" smtClean="0">
                <a:solidFill>
                  <a:prstClr val="black">
                    <a:tint val="75000"/>
                  </a:prstClr>
                </a:solidFill>
              </a:rPr>
              <a:pPr/>
              <a:t>2022-05-20</a:t>
            </a:fld>
            <a:endParaRPr lang="ko-KR" altLang="en-US">
              <a:solidFill>
                <a:prstClr val="black">
                  <a:tint val="75000"/>
                </a:prstClr>
              </a:solidFill>
            </a:endParaRPr>
          </a:p>
        </p:txBody>
      </p:sp>
      <p:sp>
        <p:nvSpPr>
          <p:cNvPr id="6" name="바닥글 개체 틀 5"/>
          <p:cNvSpPr>
            <a:spLocks noGrp="1"/>
          </p:cNvSpPr>
          <p:nvPr>
            <p:ph type="ftr" sz="quarter" idx="11"/>
          </p:nvPr>
        </p:nvSpPr>
        <p:spPr>
          <a:xfrm>
            <a:off x="4165600" y="6356351"/>
            <a:ext cx="3860800" cy="365125"/>
          </a:xfrm>
          <a:prstGeom prst="rect">
            <a:avLst/>
          </a:prstGeom>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a:xfrm>
            <a:off x="8737600" y="6356351"/>
            <a:ext cx="2844800" cy="365125"/>
          </a:xfrm>
          <a:prstGeom prst="rect">
            <a:avLst/>
          </a:prstGeom>
        </p:spPr>
        <p:txBody>
          <a:bodyPr/>
          <a:lstStyle/>
          <a:p>
            <a:fld id="{C2B21504-B365-48E0-8985-241EEAE99458}"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5687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CFD42AAF-3DED-4E19-885B-18CF7016BD87}"/>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63352" y="160101"/>
            <a:ext cx="2230215" cy="568860"/>
          </a:xfrm>
          <a:prstGeom prst="rect">
            <a:avLst/>
          </a:prstGeom>
        </p:spPr>
      </p:pic>
      <p:pic>
        <p:nvPicPr>
          <p:cNvPr id="5" name="그림 4">
            <a:extLst>
              <a:ext uri="{FF2B5EF4-FFF2-40B4-BE49-F238E27FC236}">
                <a16:creationId xmlns:a16="http://schemas.microsoft.com/office/drawing/2014/main" id="{22240645-2BCF-40B1-B83D-D28E391A2E2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912424" y="231755"/>
            <a:ext cx="1816092" cy="425553"/>
          </a:xfrm>
          <a:prstGeom prst="rect">
            <a:avLst/>
          </a:prstGeom>
        </p:spPr>
      </p:pic>
      <p:sp>
        <p:nvSpPr>
          <p:cNvPr id="6" name="직사각형 5">
            <a:extLst>
              <a:ext uri="{FF2B5EF4-FFF2-40B4-BE49-F238E27FC236}">
                <a16:creationId xmlns:a16="http://schemas.microsoft.com/office/drawing/2014/main" id="{1AF606C4-2C05-4DD3-AEB4-DC9B1C100E2B}"/>
              </a:ext>
            </a:extLst>
          </p:cNvPr>
          <p:cNvSpPr/>
          <p:nvPr userDrawn="1"/>
        </p:nvSpPr>
        <p:spPr>
          <a:xfrm>
            <a:off x="407368" y="706101"/>
            <a:ext cx="1944216" cy="45719"/>
          </a:xfrm>
          <a:prstGeom prst="rect">
            <a:avLst/>
          </a:prstGeom>
          <a:solidFill>
            <a:srgbClr val="941C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n>
                  <a:noFill/>
                </a:ln>
              </a:rPr>
              <a:t>  </a:t>
            </a:r>
            <a:endParaRPr lang="ko-KR" altLang="en-US" dirty="0">
              <a:ln>
                <a:noFill/>
              </a:ln>
            </a:endParaRPr>
          </a:p>
        </p:txBody>
      </p:sp>
      <p:sp>
        <p:nvSpPr>
          <p:cNvPr id="7" name="직사각형 6">
            <a:extLst>
              <a:ext uri="{FF2B5EF4-FFF2-40B4-BE49-F238E27FC236}">
                <a16:creationId xmlns:a16="http://schemas.microsoft.com/office/drawing/2014/main" id="{A7AB5D92-3929-4E54-9AF4-E571D051F322}"/>
              </a:ext>
            </a:extLst>
          </p:cNvPr>
          <p:cNvSpPr/>
          <p:nvPr userDrawn="1"/>
        </p:nvSpPr>
        <p:spPr>
          <a:xfrm>
            <a:off x="2351584" y="706100"/>
            <a:ext cx="9433048" cy="45719"/>
          </a:xfrm>
          <a:prstGeom prst="rect">
            <a:avLst/>
          </a:prstGeom>
          <a:solidFill>
            <a:srgbClr val="004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n>
                  <a:noFill/>
                </a:ln>
              </a:rPr>
              <a:t>  </a:t>
            </a:r>
            <a:endParaRPr lang="ko-KR" altLang="en-US" dirty="0">
              <a:ln>
                <a:noFill/>
              </a:ln>
            </a:endParaRPr>
          </a:p>
        </p:txBody>
      </p:sp>
    </p:spTree>
    <p:extLst>
      <p:ext uri="{BB962C8B-B14F-4D97-AF65-F5344CB8AC3E}">
        <p14:creationId xmlns:p14="http://schemas.microsoft.com/office/powerpoint/2010/main" val="106499982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816"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그룹 10">
            <a:extLst>
              <a:ext uri="{FF2B5EF4-FFF2-40B4-BE49-F238E27FC236}">
                <a16:creationId xmlns:a16="http://schemas.microsoft.com/office/drawing/2014/main" id="{1767F9B8-C236-4BA5-8F5E-DF4C8C75620A}"/>
              </a:ext>
            </a:extLst>
          </p:cNvPr>
          <p:cNvGrpSpPr/>
          <p:nvPr/>
        </p:nvGrpSpPr>
        <p:grpSpPr>
          <a:xfrm>
            <a:off x="-36004" y="-1"/>
            <a:ext cx="12228004" cy="6912539"/>
            <a:chOff x="-36004" y="-1"/>
            <a:chExt cx="12228004" cy="6912539"/>
          </a:xfrm>
        </p:grpSpPr>
        <p:pic>
          <p:nvPicPr>
            <p:cNvPr id="16" name="그림 15">
              <a:extLst>
                <a:ext uri="{FF2B5EF4-FFF2-40B4-BE49-F238E27FC236}">
                  <a16:creationId xmlns:a16="http://schemas.microsoft.com/office/drawing/2014/main" id="{2D5098B1-C3B4-4166-A463-33685F2B89E8}"/>
                </a:ext>
              </a:extLst>
            </p:cNvPr>
            <p:cNvPicPr>
              <a:picLocks noChangeAspect="1"/>
            </p:cNvPicPr>
            <p:nvPr/>
          </p:nvPicPr>
          <p:blipFill rotWithShape="1">
            <a:blip r:embed="rId2">
              <a:extLst>
                <a:ext uri="{28A0092B-C50C-407E-A947-70E740481C1C}">
                  <a14:useLocalDpi xmlns:a14="http://schemas.microsoft.com/office/drawing/2010/main" val="0"/>
                </a:ext>
              </a:extLst>
            </a:blip>
            <a:srcRect t="24404"/>
            <a:stretch/>
          </p:blipFill>
          <p:spPr>
            <a:xfrm>
              <a:off x="-36004" y="0"/>
              <a:ext cx="12228004" cy="6912538"/>
            </a:xfrm>
            <a:prstGeom prst="rect">
              <a:avLst/>
            </a:prstGeom>
          </p:spPr>
        </p:pic>
        <p:sp>
          <p:nvSpPr>
            <p:cNvPr id="17" name="직사각형 16">
              <a:extLst>
                <a:ext uri="{FF2B5EF4-FFF2-40B4-BE49-F238E27FC236}">
                  <a16:creationId xmlns:a16="http://schemas.microsoft.com/office/drawing/2014/main" id="{0406E817-3F74-4317-9FE0-7D683AE599D2}"/>
                </a:ext>
              </a:extLst>
            </p:cNvPr>
            <p:cNvSpPr/>
            <p:nvPr/>
          </p:nvSpPr>
          <p:spPr>
            <a:xfrm>
              <a:off x="-36004" y="160749"/>
              <a:ext cx="12228004" cy="6751789"/>
            </a:xfrm>
            <a:prstGeom prst="rect">
              <a:avLst/>
            </a:prstGeom>
            <a:gradFill flip="none" rotWithShape="1">
              <a:gsLst>
                <a:gs pos="0">
                  <a:schemeClr val="bg1">
                    <a:lumMod val="85000"/>
                    <a:alpha val="50000"/>
                  </a:schemeClr>
                </a:gs>
                <a:gs pos="100000">
                  <a:schemeClr val="bg1">
                    <a:alpha val="7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noFill/>
              </a:endParaRPr>
            </a:p>
          </p:txBody>
        </p:sp>
        <p:sp>
          <p:nvSpPr>
            <p:cNvPr id="18" name="직사각형 17">
              <a:extLst>
                <a:ext uri="{FF2B5EF4-FFF2-40B4-BE49-F238E27FC236}">
                  <a16:creationId xmlns:a16="http://schemas.microsoft.com/office/drawing/2014/main" id="{B25996DD-2011-4FD6-88FD-F853B9ECE544}"/>
                </a:ext>
              </a:extLst>
            </p:cNvPr>
            <p:cNvSpPr/>
            <p:nvPr/>
          </p:nvSpPr>
          <p:spPr>
            <a:xfrm>
              <a:off x="-36004" y="-1"/>
              <a:ext cx="12228004" cy="160749"/>
            </a:xfrm>
            <a:prstGeom prst="rect">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pic>
          <p:nvPicPr>
            <p:cNvPr id="19" name="그림 18">
              <a:extLst>
                <a:ext uri="{FF2B5EF4-FFF2-40B4-BE49-F238E27FC236}">
                  <a16:creationId xmlns:a16="http://schemas.microsoft.com/office/drawing/2014/main" id="{39224496-B80D-4455-A063-B01F567FE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396" y="415746"/>
              <a:ext cx="1708323" cy="342378"/>
            </a:xfrm>
            <a:prstGeom prst="rect">
              <a:avLst/>
            </a:prstGeom>
          </p:spPr>
        </p:pic>
        <p:pic>
          <p:nvPicPr>
            <p:cNvPr id="20" name="그림 19">
              <a:extLst>
                <a:ext uri="{FF2B5EF4-FFF2-40B4-BE49-F238E27FC236}">
                  <a16:creationId xmlns:a16="http://schemas.microsoft.com/office/drawing/2014/main" id="{C7012D44-4076-45D1-936C-C7D63C2594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075" y="415746"/>
              <a:ext cx="1656184" cy="388083"/>
            </a:xfrm>
            <a:prstGeom prst="rect">
              <a:avLst/>
            </a:prstGeom>
          </p:spPr>
        </p:pic>
      </p:grpSp>
      <p:sp>
        <p:nvSpPr>
          <p:cNvPr id="2" name="TextBox 1"/>
          <p:cNvSpPr txBox="1"/>
          <p:nvPr/>
        </p:nvSpPr>
        <p:spPr>
          <a:xfrm>
            <a:off x="1575437" y="2584514"/>
            <a:ext cx="9005121" cy="1015663"/>
          </a:xfrm>
          <a:prstGeom prst="rect">
            <a:avLst/>
          </a:prstGeom>
          <a:noFill/>
        </p:spPr>
        <p:txBody>
          <a:bodyPr wrap="square" rtlCol="0">
            <a:spAutoFit/>
          </a:bodyPr>
          <a:lstStyle/>
          <a:p>
            <a:pPr algn="ctr"/>
            <a:r>
              <a:rPr lang="en-US" altLang="ko-KR" sz="6000" b="1" dirty="0">
                <a:solidFill>
                  <a:schemeClr val="tx1">
                    <a:lumMod val="65000"/>
                    <a:lumOff val="35000"/>
                  </a:schemeClr>
                </a:solidFill>
                <a:latin typeface="Verdana" panose="020B0604030504040204" pitchFamily="34" charset="0"/>
                <a:ea typeface="Verdana" panose="020B0604030504040204" pitchFamily="34" charset="0"/>
              </a:rPr>
              <a:t>Linux File System</a:t>
            </a:r>
          </a:p>
        </p:txBody>
      </p:sp>
      <p:sp>
        <p:nvSpPr>
          <p:cNvPr id="12" name="직사각형 11"/>
          <p:cNvSpPr/>
          <p:nvPr/>
        </p:nvSpPr>
        <p:spPr>
          <a:xfrm>
            <a:off x="4732732" y="3979158"/>
            <a:ext cx="2789546" cy="261610"/>
          </a:xfrm>
          <a:prstGeom prst="rect">
            <a:avLst/>
          </a:prstGeom>
        </p:spPr>
        <p:txBody>
          <a:bodyPr wrap="none">
            <a:spAutoFit/>
          </a:bodyPr>
          <a:lstStyle/>
          <a:p>
            <a:pPr>
              <a:lnSpc>
                <a:spcPct val="150000"/>
              </a:lnSpc>
            </a:pPr>
            <a:r>
              <a:rPr lang="en-US" altLang="ko-KR" sz="800" spc="300" dirty="0">
                <a:solidFill>
                  <a:schemeClr val="tx1">
                    <a:lumMod val="65000"/>
                    <a:lumOff val="35000"/>
                  </a:schemeClr>
                </a:solidFill>
                <a:latin typeface="나눔바른고딕" panose="020B0603020101020101" pitchFamily="50" charset="-127"/>
                <a:ea typeface="나눔바른고딕" panose="020B0603020101020101" pitchFamily="50" charset="-127"/>
              </a:rPr>
              <a:t>JEONBUK NATIONAL UNIVERSITY</a:t>
            </a:r>
          </a:p>
        </p:txBody>
      </p:sp>
      <p:cxnSp>
        <p:nvCxnSpPr>
          <p:cNvPr id="9" name="직선 연결선 8"/>
          <p:cNvCxnSpPr>
            <a:cxnSpLocks/>
          </p:cNvCxnSpPr>
          <p:nvPr/>
        </p:nvCxnSpPr>
        <p:spPr>
          <a:xfrm>
            <a:off x="3143672" y="2247651"/>
            <a:ext cx="583264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a:cxnSpLocks/>
          </p:cNvCxnSpPr>
          <p:nvPr/>
        </p:nvCxnSpPr>
        <p:spPr>
          <a:xfrm>
            <a:off x="3143672" y="3918540"/>
            <a:ext cx="590465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직사각형 5"/>
          <p:cNvSpPr/>
          <p:nvPr/>
        </p:nvSpPr>
        <p:spPr>
          <a:xfrm>
            <a:off x="0" y="0"/>
            <a:ext cx="12192000" cy="116609"/>
          </a:xfrm>
          <a:prstGeom prst="rect">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spTree>
    <p:extLst>
      <p:ext uri="{BB962C8B-B14F-4D97-AF65-F5344CB8AC3E}">
        <p14:creationId xmlns:p14="http://schemas.microsoft.com/office/powerpoint/2010/main" val="2492176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30108503-8224-EA75-8CCE-2DEC196070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261" t="1" r="28160" b="28740"/>
          <a:stretch/>
        </p:blipFill>
        <p:spPr bwMode="auto">
          <a:xfrm>
            <a:off x="1055440" y="1052736"/>
            <a:ext cx="1944216" cy="54397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CC52FD1-40CC-D36B-2ECC-EDE88B915749}"/>
              </a:ext>
            </a:extLst>
          </p:cNvPr>
          <p:cNvSpPr txBox="1"/>
          <p:nvPr/>
        </p:nvSpPr>
        <p:spPr>
          <a:xfrm>
            <a:off x="3575720" y="1556792"/>
            <a:ext cx="8064896" cy="4770537"/>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Indirect Block Pointers</a:t>
            </a:r>
          </a:p>
          <a:p>
            <a:pPr algn="l" fontAlgn="base"/>
            <a:r>
              <a:rPr lang="en-US" altLang="ko-KR" sz="2000" b="0" i="0" dirty="0">
                <a:solidFill>
                  <a:srgbClr val="222222"/>
                </a:solidFill>
                <a:effectLst/>
              </a:rPr>
              <a:t>whenever the size of the data goes above 48KB(by considering the block size as 4KB), the 13th pointer in the </a:t>
            </a:r>
            <a:r>
              <a:rPr lang="en-US" altLang="ko-KR" sz="2000" b="0" i="0" dirty="0" err="1">
                <a:solidFill>
                  <a:srgbClr val="222222"/>
                </a:solidFill>
                <a:effectLst/>
              </a:rPr>
              <a:t>inode</a:t>
            </a:r>
            <a:r>
              <a:rPr lang="en-US" altLang="ko-KR" sz="2000" b="0" i="0" dirty="0">
                <a:solidFill>
                  <a:srgbClr val="222222"/>
                </a:solidFill>
                <a:effectLst/>
              </a:rPr>
              <a:t> will point to the very next block after the data(adjacent block after 48KB of data), which in turn will point to the next block address where data is to be copied.</a:t>
            </a:r>
          </a:p>
          <a:p>
            <a:pPr algn="l" fontAlgn="base"/>
            <a:endParaRPr lang="en-US" altLang="ko-KR" sz="2000" b="0" i="0" dirty="0">
              <a:solidFill>
                <a:srgbClr val="222222"/>
              </a:solidFill>
              <a:effectLst/>
            </a:endParaRPr>
          </a:p>
          <a:p>
            <a:pPr algn="l" fontAlgn="base"/>
            <a:r>
              <a:rPr lang="en-US" altLang="ko-KR" sz="2000" b="0" i="0" dirty="0">
                <a:solidFill>
                  <a:srgbClr val="222222"/>
                </a:solidFill>
                <a:effectLst/>
              </a:rPr>
              <a:t>Now as we have took our block size as 4K</a:t>
            </a:r>
            <a:r>
              <a:rPr lang="en-US" altLang="ko-KR" sz="2000" i="0" dirty="0">
                <a:solidFill>
                  <a:srgbClr val="222222"/>
                </a:solidFill>
                <a:effectLst/>
              </a:rPr>
              <a:t>B</a:t>
            </a:r>
            <a:r>
              <a:rPr lang="en-US" altLang="ko-KR" sz="2000" b="0" i="0" dirty="0">
                <a:solidFill>
                  <a:srgbClr val="222222"/>
                </a:solidFill>
                <a:effectLst/>
              </a:rPr>
              <a:t>, the indirect block pointer, can point to 1024 blocks containing data(by taking the size of a block pointer as 4bytes, one 4K</a:t>
            </a:r>
            <a:r>
              <a:rPr lang="en-US" altLang="ko-KR" sz="2000" i="0" dirty="0">
                <a:solidFill>
                  <a:srgbClr val="222222"/>
                </a:solidFill>
                <a:effectLst/>
              </a:rPr>
              <a:t>B</a:t>
            </a:r>
            <a:r>
              <a:rPr lang="en-US" altLang="ko-KR" sz="2000" b="0" i="0" dirty="0">
                <a:solidFill>
                  <a:srgbClr val="222222"/>
                </a:solidFill>
                <a:effectLst/>
              </a:rPr>
              <a:t> block can point to 1024 blocks because 4 bytes * 1024 = 4KB).</a:t>
            </a:r>
          </a:p>
          <a:p>
            <a:pPr algn="l" fontAlgn="base"/>
            <a:endParaRPr lang="en-US" altLang="ko-KR" sz="2000" b="0" i="0" dirty="0">
              <a:solidFill>
                <a:srgbClr val="222222"/>
              </a:solidFill>
              <a:effectLst/>
            </a:endParaRPr>
          </a:p>
          <a:p>
            <a:pPr algn="l" fontAlgn="base"/>
            <a:r>
              <a:rPr lang="en-US" altLang="ko-KR" sz="2000" b="0" i="0" dirty="0">
                <a:solidFill>
                  <a:srgbClr val="222222"/>
                </a:solidFill>
                <a:effectLst/>
              </a:rPr>
              <a:t>which means an indirect block pointer can address, </a:t>
            </a:r>
            <a:r>
              <a:rPr lang="en-US" altLang="ko-KR" sz="2000" b="0" i="0" dirty="0" err="1">
                <a:solidFill>
                  <a:srgbClr val="222222"/>
                </a:solidFill>
                <a:effectLst/>
              </a:rPr>
              <a:t>upto</a:t>
            </a:r>
            <a:r>
              <a:rPr lang="en-US" altLang="ko-KR" sz="2000" b="0" i="0" dirty="0">
                <a:solidFill>
                  <a:srgbClr val="222222"/>
                </a:solidFill>
                <a:effectLst/>
              </a:rPr>
              <a:t> 4MB of data(4bytes of block pointer in 4KB block, can point and address 1024 number of 4K blocks which makes the data size of 4M)</a:t>
            </a:r>
          </a:p>
        </p:txBody>
      </p:sp>
      <mc:AlternateContent xmlns:mc="http://schemas.openxmlformats.org/markup-compatibility/2006" xmlns:p14="http://schemas.microsoft.com/office/powerpoint/2010/main">
        <mc:Choice Requires="p14">
          <p:contentPart p14:bwMode="auto" r:id="rId3">
            <p14:nvContentPartPr>
              <p14:cNvPr id="2" name="잉크 1">
                <a:extLst>
                  <a:ext uri="{FF2B5EF4-FFF2-40B4-BE49-F238E27FC236}">
                    <a16:creationId xmlns:a16="http://schemas.microsoft.com/office/drawing/2014/main" id="{608C9294-73D9-DB8D-2411-818ABBD13B27}"/>
                  </a:ext>
                </a:extLst>
              </p14:cNvPr>
              <p14:cNvContentPartPr/>
              <p14:nvPr/>
            </p14:nvContentPartPr>
            <p14:xfrm>
              <a:off x="1201173" y="4992907"/>
              <a:ext cx="1695960" cy="435240"/>
            </p14:xfrm>
          </p:contentPart>
        </mc:Choice>
        <mc:Fallback xmlns="">
          <p:pic>
            <p:nvPicPr>
              <p:cNvPr id="2" name="잉크 1">
                <a:extLst>
                  <a:ext uri="{FF2B5EF4-FFF2-40B4-BE49-F238E27FC236}">
                    <a16:creationId xmlns:a16="http://schemas.microsoft.com/office/drawing/2014/main" id="{608C9294-73D9-DB8D-2411-818ABBD13B27}"/>
                  </a:ext>
                </a:extLst>
              </p:cNvPr>
              <p:cNvPicPr/>
              <p:nvPr/>
            </p:nvPicPr>
            <p:blipFill>
              <a:blip r:embed="rId4"/>
              <a:stretch>
                <a:fillRect/>
              </a:stretch>
            </p:blipFill>
            <p:spPr>
              <a:xfrm>
                <a:off x="1192533" y="4983907"/>
                <a:ext cx="1713600" cy="452880"/>
              </a:xfrm>
              <a:prstGeom prst="rect">
                <a:avLst/>
              </a:prstGeom>
            </p:spPr>
          </p:pic>
        </mc:Fallback>
      </mc:AlternateContent>
    </p:spTree>
    <p:extLst>
      <p:ext uri="{BB962C8B-B14F-4D97-AF65-F5344CB8AC3E}">
        <p14:creationId xmlns:p14="http://schemas.microsoft.com/office/powerpoint/2010/main" val="22734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30108503-8224-EA75-8CCE-2DEC196070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261" t="1" r="28160" b="28740"/>
          <a:stretch/>
        </p:blipFill>
        <p:spPr bwMode="auto">
          <a:xfrm>
            <a:off x="1055440" y="1052736"/>
            <a:ext cx="1944216" cy="54397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CC52FD1-40CC-D36B-2ECC-EDE88B915749}"/>
              </a:ext>
            </a:extLst>
          </p:cNvPr>
          <p:cNvSpPr txBox="1"/>
          <p:nvPr/>
        </p:nvSpPr>
        <p:spPr>
          <a:xfrm>
            <a:off x="3575720" y="1556792"/>
            <a:ext cx="8064896" cy="4154984"/>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Double Indirect Block Pointers</a:t>
            </a:r>
          </a:p>
          <a:p>
            <a:pPr algn="l" fontAlgn="base"/>
            <a:r>
              <a:rPr lang="en-US" altLang="ko-KR" sz="2000" b="0" i="0" dirty="0">
                <a:solidFill>
                  <a:srgbClr val="222222"/>
                </a:solidFill>
                <a:effectLst/>
              </a:rPr>
              <a:t>Now if the size of the file is above 4MB + 48K then the </a:t>
            </a:r>
            <a:r>
              <a:rPr lang="en-US" altLang="ko-KR" sz="2000" b="0" i="0" dirty="0" err="1">
                <a:solidFill>
                  <a:srgbClr val="222222"/>
                </a:solidFill>
                <a:effectLst/>
              </a:rPr>
              <a:t>inode</a:t>
            </a:r>
            <a:r>
              <a:rPr lang="en-US" altLang="ko-KR" sz="2000" b="0" i="0" dirty="0">
                <a:solidFill>
                  <a:srgbClr val="222222"/>
                </a:solidFill>
                <a:effectLst/>
              </a:rPr>
              <a:t> will start using Double Indirect Block Pointers, to address data blocks. Double Indirect Block pointer in an </a:t>
            </a:r>
            <a:r>
              <a:rPr lang="en-US" altLang="ko-KR" sz="2000" b="0" i="0" dirty="0" err="1">
                <a:solidFill>
                  <a:srgbClr val="222222"/>
                </a:solidFill>
                <a:effectLst/>
              </a:rPr>
              <a:t>inode</a:t>
            </a:r>
            <a:r>
              <a:rPr lang="en-US" altLang="ko-KR" sz="2000" b="0" i="0" dirty="0">
                <a:solidFill>
                  <a:srgbClr val="222222"/>
                </a:solidFill>
                <a:effectLst/>
              </a:rPr>
              <a:t> will point to the block that comes just after 4M + 48K data, which intern will point to the blocks where the data is stored.</a:t>
            </a:r>
          </a:p>
          <a:p>
            <a:pPr algn="l" fontAlgn="base"/>
            <a:endParaRPr lang="en-US" altLang="ko-KR" sz="2000" b="0" i="0" dirty="0">
              <a:solidFill>
                <a:srgbClr val="222222"/>
              </a:solidFill>
              <a:effectLst/>
            </a:endParaRPr>
          </a:p>
          <a:p>
            <a:pPr algn="l" fontAlgn="base"/>
            <a:r>
              <a:rPr lang="en-US" altLang="ko-KR" sz="2000" b="0" i="0" dirty="0">
                <a:solidFill>
                  <a:srgbClr val="222222"/>
                </a:solidFill>
                <a:effectLst/>
              </a:rPr>
              <a:t>Double Indirect block pointer also is inside a 4K block as every blocks are 4K, Now block pointers are 4 bytes  in size, as mentioned previously, so Double indirect block pointer can address 1024 Indirect Block pointers(which means 1024 * 4M =4G). So with the help of a double indirect Block Pointer the size of the data can go </a:t>
            </a:r>
            <a:r>
              <a:rPr lang="en-US" altLang="ko-KR" sz="2000" b="0" i="0" dirty="0" err="1">
                <a:solidFill>
                  <a:srgbClr val="222222"/>
                </a:solidFill>
                <a:effectLst/>
              </a:rPr>
              <a:t>upto</a:t>
            </a:r>
            <a:r>
              <a:rPr lang="en-US" altLang="ko-KR" sz="2000" b="0" i="0" dirty="0">
                <a:solidFill>
                  <a:srgbClr val="222222"/>
                </a:solidFill>
                <a:effectLst/>
              </a:rPr>
              <a:t> 4G.</a:t>
            </a:r>
          </a:p>
        </p:txBody>
      </p:sp>
      <mc:AlternateContent xmlns:mc="http://schemas.openxmlformats.org/markup-compatibility/2006" xmlns:p14="http://schemas.microsoft.com/office/powerpoint/2010/main">
        <mc:Choice Requires="p14">
          <p:contentPart p14:bwMode="auto" r:id="rId3">
            <p14:nvContentPartPr>
              <p14:cNvPr id="2" name="잉크 1">
                <a:extLst>
                  <a:ext uri="{FF2B5EF4-FFF2-40B4-BE49-F238E27FC236}">
                    <a16:creationId xmlns:a16="http://schemas.microsoft.com/office/drawing/2014/main" id="{89E7203D-5166-CE38-4C91-BDE6B0B3D4F9}"/>
                  </a:ext>
                </a:extLst>
              </p14:cNvPr>
              <p14:cNvContentPartPr/>
              <p14:nvPr/>
            </p14:nvContentPartPr>
            <p14:xfrm>
              <a:off x="1143213" y="5416987"/>
              <a:ext cx="1669320" cy="452520"/>
            </p14:xfrm>
          </p:contentPart>
        </mc:Choice>
        <mc:Fallback xmlns="">
          <p:pic>
            <p:nvPicPr>
              <p:cNvPr id="2" name="잉크 1">
                <a:extLst>
                  <a:ext uri="{FF2B5EF4-FFF2-40B4-BE49-F238E27FC236}">
                    <a16:creationId xmlns:a16="http://schemas.microsoft.com/office/drawing/2014/main" id="{89E7203D-5166-CE38-4C91-BDE6B0B3D4F9}"/>
                  </a:ext>
                </a:extLst>
              </p:cNvPr>
              <p:cNvPicPr/>
              <p:nvPr/>
            </p:nvPicPr>
            <p:blipFill>
              <a:blip r:embed="rId4"/>
              <a:stretch>
                <a:fillRect/>
              </a:stretch>
            </p:blipFill>
            <p:spPr>
              <a:xfrm>
                <a:off x="1134213" y="5408347"/>
                <a:ext cx="1686960" cy="470160"/>
              </a:xfrm>
              <a:prstGeom prst="rect">
                <a:avLst/>
              </a:prstGeom>
            </p:spPr>
          </p:pic>
        </mc:Fallback>
      </mc:AlternateContent>
    </p:spTree>
    <p:extLst>
      <p:ext uri="{BB962C8B-B14F-4D97-AF65-F5344CB8AC3E}">
        <p14:creationId xmlns:p14="http://schemas.microsoft.com/office/powerpoint/2010/main" val="191827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30108503-8224-EA75-8CCE-2DEC196070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261" t="1" r="28160" b="28740"/>
          <a:stretch/>
        </p:blipFill>
        <p:spPr bwMode="auto">
          <a:xfrm>
            <a:off x="1055440" y="1052736"/>
            <a:ext cx="1944216" cy="54397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CC52FD1-40CC-D36B-2ECC-EDE88B915749}"/>
              </a:ext>
            </a:extLst>
          </p:cNvPr>
          <p:cNvSpPr txBox="1"/>
          <p:nvPr/>
        </p:nvSpPr>
        <p:spPr>
          <a:xfrm>
            <a:off x="3575720" y="1556792"/>
            <a:ext cx="8064896" cy="2308324"/>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Triple Indirect Block Pointers</a:t>
            </a:r>
          </a:p>
          <a:p>
            <a:pPr algn="l" fontAlgn="base"/>
            <a:r>
              <a:rPr lang="en-US" altLang="ko-KR" sz="2000" b="0" i="0" dirty="0">
                <a:solidFill>
                  <a:srgbClr val="222222"/>
                </a:solidFill>
                <a:effectLst/>
              </a:rPr>
              <a:t>Now this triple Indirect Block Pointers can address up to 4G * 1024 = 4TB, of file size. </a:t>
            </a:r>
          </a:p>
          <a:p>
            <a:pPr algn="l" fontAlgn="base"/>
            <a:endParaRPr lang="en-US" altLang="ko-KR" sz="2000" dirty="0">
              <a:solidFill>
                <a:srgbClr val="222222"/>
              </a:solidFill>
            </a:endParaRPr>
          </a:p>
          <a:p>
            <a:pPr algn="l" fontAlgn="base"/>
            <a:r>
              <a:rPr lang="en-US" altLang="ko-KR" sz="2000" b="0" i="0" dirty="0">
                <a:solidFill>
                  <a:srgbClr val="222222"/>
                </a:solidFill>
                <a:effectLst/>
              </a:rPr>
              <a:t>The fifteenth block pointer in the </a:t>
            </a:r>
            <a:r>
              <a:rPr lang="en-US" altLang="ko-KR" sz="2000" b="0" i="0" dirty="0" err="1">
                <a:solidFill>
                  <a:srgbClr val="222222"/>
                </a:solidFill>
                <a:effectLst/>
              </a:rPr>
              <a:t>inode</a:t>
            </a:r>
            <a:r>
              <a:rPr lang="en-US" altLang="ko-KR" sz="2000" b="0" i="0" dirty="0">
                <a:solidFill>
                  <a:srgbClr val="222222"/>
                </a:solidFill>
                <a:effectLst/>
              </a:rPr>
              <a:t> will point to the block just after the 4G of data, which in tern will point to 1024 Double Indirect Block Pointers.</a:t>
            </a:r>
          </a:p>
        </p:txBody>
      </p:sp>
      <mc:AlternateContent xmlns:mc="http://schemas.openxmlformats.org/markup-compatibility/2006" xmlns:p14="http://schemas.microsoft.com/office/powerpoint/2010/main">
        <mc:Choice Requires="p14">
          <p:contentPart p14:bwMode="auto" r:id="rId3">
            <p14:nvContentPartPr>
              <p14:cNvPr id="5" name="잉크 4">
                <a:extLst>
                  <a:ext uri="{FF2B5EF4-FFF2-40B4-BE49-F238E27FC236}">
                    <a16:creationId xmlns:a16="http://schemas.microsoft.com/office/drawing/2014/main" id="{0B2B3EC9-E72B-999A-1303-7D9445CC4F37}"/>
                  </a:ext>
                </a:extLst>
              </p14:cNvPr>
              <p14:cNvContentPartPr/>
              <p14:nvPr/>
            </p14:nvContentPartPr>
            <p14:xfrm>
              <a:off x="1217013" y="5791027"/>
              <a:ext cx="1560600" cy="434520"/>
            </p14:xfrm>
          </p:contentPart>
        </mc:Choice>
        <mc:Fallback xmlns="">
          <p:pic>
            <p:nvPicPr>
              <p:cNvPr id="5" name="잉크 4">
                <a:extLst>
                  <a:ext uri="{FF2B5EF4-FFF2-40B4-BE49-F238E27FC236}">
                    <a16:creationId xmlns:a16="http://schemas.microsoft.com/office/drawing/2014/main" id="{0B2B3EC9-E72B-999A-1303-7D9445CC4F37}"/>
                  </a:ext>
                </a:extLst>
              </p:cNvPr>
              <p:cNvPicPr/>
              <p:nvPr/>
            </p:nvPicPr>
            <p:blipFill>
              <a:blip r:embed="rId4"/>
              <a:stretch>
                <a:fillRect/>
              </a:stretch>
            </p:blipFill>
            <p:spPr>
              <a:xfrm>
                <a:off x="1208013" y="5782027"/>
                <a:ext cx="1578240" cy="452160"/>
              </a:xfrm>
              <a:prstGeom prst="rect">
                <a:avLst/>
              </a:prstGeom>
            </p:spPr>
          </p:pic>
        </mc:Fallback>
      </mc:AlternateContent>
    </p:spTree>
    <p:extLst>
      <p:ext uri="{BB962C8B-B14F-4D97-AF65-F5344CB8AC3E}">
        <p14:creationId xmlns:p14="http://schemas.microsoft.com/office/powerpoint/2010/main" val="165455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0B6F6E3-3676-D4F3-C2C2-8E650A595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856"/>
          <a:stretch/>
        </p:blipFill>
        <p:spPr bwMode="auto">
          <a:xfrm>
            <a:off x="6480630" y="2564904"/>
            <a:ext cx="3983268" cy="35330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0C27355-3637-81B3-F00D-4138C2CBD92F}"/>
              </a:ext>
            </a:extLst>
          </p:cNvPr>
          <p:cNvSpPr txBox="1"/>
          <p:nvPr/>
        </p:nvSpPr>
        <p:spPr>
          <a:xfrm>
            <a:off x="407368" y="1124744"/>
            <a:ext cx="8064896" cy="1754326"/>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Symbolic Link</a:t>
            </a:r>
          </a:p>
          <a:p>
            <a:pPr marL="457200" indent="-457200">
              <a:buFont typeface="Wingdings" panose="05000000000000000000" pitchFamily="2" charset="2"/>
              <a:buChar char="§"/>
            </a:pPr>
            <a:endParaRPr lang="en-US" altLang="ko-KR" sz="2400" b="1" dirty="0">
              <a:solidFill>
                <a:srgbClr val="222222"/>
              </a:solidFill>
            </a:endParaRPr>
          </a:p>
          <a:p>
            <a:r>
              <a:rPr lang="ko-KR" altLang="en-US" sz="2000" dirty="0" err="1">
                <a:solidFill>
                  <a:srgbClr val="222222"/>
                </a:solidFill>
              </a:rPr>
              <a:t>심볼릭</a:t>
            </a:r>
            <a:r>
              <a:rPr lang="ko-KR" altLang="en-US" sz="2000" dirty="0">
                <a:solidFill>
                  <a:srgbClr val="222222"/>
                </a:solidFill>
              </a:rPr>
              <a:t> 링크는 원본 파일의 </a:t>
            </a:r>
            <a:r>
              <a:rPr lang="en-US" altLang="ko-KR" sz="2000" dirty="0" err="1">
                <a:solidFill>
                  <a:srgbClr val="222222"/>
                </a:solidFill>
              </a:rPr>
              <a:t>inode</a:t>
            </a:r>
            <a:r>
              <a:rPr lang="ko-KR" altLang="en-US" sz="2000" dirty="0">
                <a:solidFill>
                  <a:srgbClr val="222222"/>
                </a:solidFill>
              </a:rPr>
              <a:t>를 가리키는 정보가 있는 파일</a:t>
            </a:r>
            <a:r>
              <a:rPr lang="en-US" altLang="ko-KR" sz="2000" dirty="0">
                <a:solidFill>
                  <a:srgbClr val="222222"/>
                </a:solidFill>
              </a:rPr>
              <a:t>. </a:t>
            </a:r>
          </a:p>
          <a:p>
            <a:endParaRPr lang="en-US" altLang="ko-KR" sz="2000" dirty="0">
              <a:solidFill>
                <a:srgbClr val="222222"/>
              </a:solidFill>
            </a:endParaRPr>
          </a:p>
          <a:p>
            <a:r>
              <a:rPr lang="ko-KR" altLang="en-US" sz="2000" dirty="0">
                <a:solidFill>
                  <a:srgbClr val="222222"/>
                </a:solidFill>
              </a:rPr>
              <a:t>이 </a:t>
            </a:r>
            <a:r>
              <a:rPr lang="en-US" altLang="ko-KR" sz="2000" dirty="0" err="1">
                <a:solidFill>
                  <a:srgbClr val="222222"/>
                </a:solidFill>
              </a:rPr>
              <a:t>inode</a:t>
            </a:r>
            <a:r>
              <a:rPr lang="ko-KR" altLang="en-US" sz="2000" dirty="0">
                <a:solidFill>
                  <a:srgbClr val="222222"/>
                </a:solidFill>
              </a:rPr>
              <a:t>는 하드디스크의 데이터를 가리킨다</a:t>
            </a:r>
            <a:r>
              <a:rPr lang="en-US" altLang="ko-KR" sz="2000" dirty="0">
                <a:solidFill>
                  <a:srgbClr val="222222"/>
                </a:solidFill>
              </a:rPr>
              <a:t>.</a:t>
            </a:r>
          </a:p>
        </p:txBody>
      </p:sp>
    </p:spTree>
    <p:extLst>
      <p:ext uri="{BB962C8B-B14F-4D97-AF65-F5344CB8AC3E}">
        <p14:creationId xmlns:p14="http://schemas.microsoft.com/office/powerpoint/2010/main" val="81338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C27355-3637-81B3-F00D-4138C2CBD92F}"/>
              </a:ext>
            </a:extLst>
          </p:cNvPr>
          <p:cNvSpPr txBox="1"/>
          <p:nvPr/>
        </p:nvSpPr>
        <p:spPr>
          <a:xfrm>
            <a:off x="407368" y="1124744"/>
            <a:ext cx="6336704" cy="1754326"/>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Hard Link</a:t>
            </a:r>
          </a:p>
          <a:p>
            <a:pPr marL="457200" indent="-457200">
              <a:buFont typeface="Wingdings" panose="05000000000000000000" pitchFamily="2" charset="2"/>
              <a:buChar char="§"/>
            </a:pPr>
            <a:endParaRPr lang="en-US" altLang="ko-KR" sz="2400" b="1" dirty="0">
              <a:solidFill>
                <a:srgbClr val="222222"/>
              </a:solidFill>
            </a:endParaRPr>
          </a:p>
          <a:p>
            <a:r>
              <a:rPr lang="ko-KR" altLang="en-US" sz="2000" dirty="0">
                <a:solidFill>
                  <a:srgbClr val="222222"/>
                </a:solidFill>
              </a:rPr>
              <a:t>하드 링크는 동일한 </a:t>
            </a:r>
            <a:r>
              <a:rPr lang="en-US" altLang="ko-KR" sz="2000" dirty="0" err="1">
                <a:solidFill>
                  <a:srgbClr val="222222"/>
                </a:solidFill>
              </a:rPr>
              <a:t>inode</a:t>
            </a:r>
            <a:r>
              <a:rPr lang="ko-KR" altLang="en-US" sz="2000" dirty="0">
                <a:solidFill>
                  <a:srgbClr val="222222"/>
                </a:solidFill>
              </a:rPr>
              <a:t>를 복사해 사용</a:t>
            </a:r>
            <a:endParaRPr lang="en-US" altLang="ko-KR" sz="2000" dirty="0">
              <a:solidFill>
                <a:srgbClr val="222222"/>
              </a:solidFill>
            </a:endParaRPr>
          </a:p>
          <a:p>
            <a:endParaRPr lang="en-US" altLang="ko-KR" sz="2000" dirty="0">
              <a:solidFill>
                <a:srgbClr val="222222"/>
              </a:solidFill>
            </a:endParaRPr>
          </a:p>
          <a:p>
            <a:r>
              <a:rPr lang="ko-KR" altLang="en-US" sz="2000" dirty="0">
                <a:solidFill>
                  <a:srgbClr val="222222"/>
                </a:solidFill>
              </a:rPr>
              <a:t>복사되는 파일의 </a:t>
            </a:r>
            <a:r>
              <a:rPr lang="en-US" altLang="ko-KR" sz="2000" dirty="0" err="1">
                <a:solidFill>
                  <a:srgbClr val="222222"/>
                </a:solidFill>
              </a:rPr>
              <a:t>inode</a:t>
            </a:r>
            <a:r>
              <a:rPr lang="ko-KR" altLang="en-US" sz="2000" dirty="0">
                <a:solidFill>
                  <a:srgbClr val="222222"/>
                </a:solidFill>
              </a:rPr>
              <a:t>에서 링크 카운트가 하나 증가</a:t>
            </a:r>
            <a:endParaRPr lang="en-US" altLang="ko-KR" sz="2000" dirty="0">
              <a:solidFill>
                <a:srgbClr val="222222"/>
              </a:solidFill>
            </a:endParaRPr>
          </a:p>
        </p:txBody>
      </p:sp>
      <p:pic>
        <p:nvPicPr>
          <p:cNvPr id="6" name="Picture 2">
            <a:extLst>
              <a:ext uri="{FF2B5EF4-FFF2-40B4-BE49-F238E27FC236}">
                <a16:creationId xmlns:a16="http://schemas.microsoft.com/office/drawing/2014/main" id="{6F4B5818-D683-5377-1D20-C397800368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144"/>
          <a:stretch/>
        </p:blipFill>
        <p:spPr bwMode="auto">
          <a:xfrm>
            <a:off x="7104112" y="2708920"/>
            <a:ext cx="3960440" cy="353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198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하드링크 &amp; 심볼릭링크">
            <a:extLst>
              <a:ext uri="{FF2B5EF4-FFF2-40B4-BE49-F238E27FC236}">
                <a16:creationId xmlns:a16="http://schemas.microsoft.com/office/drawing/2014/main" id="{D6A56FBC-13D1-9946-5B4F-E730616CC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772816"/>
            <a:ext cx="7531418" cy="417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683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텍스트, 모니터, 스크린샷, 화면이(가) 표시된 사진&#10;&#10;자동 생성된 설명">
            <a:extLst>
              <a:ext uri="{FF2B5EF4-FFF2-40B4-BE49-F238E27FC236}">
                <a16:creationId xmlns:a16="http://schemas.microsoft.com/office/drawing/2014/main" id="{12F4C98B-E31B-7894-BA9E-4BC0E2906357}"/>
              </a:ext>
            </a:extLst>
          </p:cNvPr>
          <p:cNvPicPr>
            <a:picLocks noChangeAspect="1"/>
          </p:cNvPicPr>
          <p:nvPr/>
        </p:nvPicPr>
        <p:blipFill rotWithShape="1">
          <a:blip r:embed="rId2">
            <a:extLst>
              <a:ext uri="{28A0092B-C50C-407E-A947-70E740481C1C}">
                <a14:useLocalDpi xmlns:a14="http://schemas.microsoft.com/office/drawing/2010/main" val="0"/>
              </a:ext>
            </a:extLst>
          </a:blip>
          <a:srcRect l="17202" t="20096" r="10954" b="20874"/>
          <a:stretch/>
        </p:blipFill>
        <p:spPr>
          <a:xfrm>
            <a:off x="2063552" y="1196752"/>
            <a:ext cx="7416824" cy="4909729"/>
          </a:xfrm>
          <a:prstGeom prst="rect">
            <a:avLst/>
          </a:prstGeom>
        </p:spPr>
      </p:pic>
    </p:spTree>
    <p:extLst>
      <p:ext uri="{BB962C8B-B14F-4D97-AF65-F5344CB8AC3E}">
        <p14:creationId xmlns:p14="http://schemas.microsoft.com/office/powerpoint/2010/main" val="63532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descr="텍스트, 모니터, 스크린샷, 화면이(가) 표시된 사진&#10;&#10;자동 생성된 설명">
            <a:extLst>
              <a:ext uri="{FF2B5EF4-FFF2-40B4-BE49-F238E27FC236}">
                <a16:creationId xmlns:a16="http://schemas.microsoft.com/office/drawing/2014/main" id="{B044DEB4-4CA0-40F8-28C2-FB71C58CC6A9}"/>
              </a:ext>
            </a:extLst>
          </p:cNvPr>
          <p:cNvPicPr>
            <a:picLocks noChangeAspect="1"/>
          </p:cNvPicPr>
          <p:nvPr/>
        </p:nvPicPr>
        <p:blipFill rotWithShape="1">
          <a:blip r:embed="rId2">
            <a:extLst>
              <a:ext uri="{28A0092B-C50C-407E-A947-70E740481C1C}">
                <a14:useLocalDpi xmlns:a14="http://schemas.microsoft.com/office/drawing/2010/main" val="0"/>
              </a:ext>
            </a:extLst>
          </a:blip>
          <a:srcRect l="17064" t="20601" r="11153" b="21651"/>
          <a:stretch/>
        </p:blipFill>
        <p:spPr>
          <a:xfrm>
            <a:off x="1415480" y="1052736"/>
            <a:ext cx="8424936" cy="5451429"/>
          </a:xfrm>
          <a:prstGeom prst="rect">
            <a:avLst/>
          </a:prstGeom>
        </p:spPr>
      </p:pic>
    </p:spTree>
    <p:extLst>
      <p:ext uri="{BB962C8B-B14F-4D97-AF65-F5344CB8AC3E}">
        <p14:creationId xmlns:p14="http://schemas.microsoft.com/office/powerpoint/2010/main" val="176056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텍스트, 모니터, 스크린샷, 화면이(가) 표시된 사진&#10;&#10;자동 생성된 설명">
            <a:extLst>
              <a:ext uri="{FF2B5EF4-FFF2-40B4-BE49-F238E27FC236}">
                <a16:creationId xmlns:a16="http://schemas.microsoft.com/office/drawing/2014/main" id="{75F9AC48-4751-E850-8B77-8DC239033EE2}"/>
              </a:ext>
            </a:extLst>
          </p:cNvPr>
          <p:cNvPicPr>
            <a:picLocks noChangeAspect="1"/>
          </p:cNvPicPr>
          <p:nvPr/>
        </p:nvPicPr>
        <p:blipFill rotWithShape="1">
          <a:blip r:embed="rId2">
            <a:extLst>
              <a:ext uri="{28A0092B-C50C-407E-A947-70E740481C1C}">
                <a14:useLocalDpi xmlns:a14="http://schemas.microsoft.com/office/drawing/2010/main" val="0"/>
              </a:ext>
            </a:extLst>
          </a:blip>
          <a:srcRect l="17799" t="19950" r="11004" b="21251"/>
          <a:stretch/>
        </p:blipFill>
        <p:spPr>
          <a:xfrm>
            <a:off x="1775520" y="1124744"/>
            <a:ext cx="7920880" cy="5280586"/>
          </a:xfrm>
          <a:prstGeom prst="rect">
            <a:avLst/>
          </a:prstGeom>
        </p:spPr>
      </p:pic>
    </p:spTree>
    <p:extLst>
      <p:ext uri="{BB962C8B-B14F-4D97-AF65-F5344CB8AC3E}">
        <p14:creationId xmlns:p14="http://schemas.microsoft.com/office/powerpoint/2010/main" val="3390187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descr="텍스트, 스크린샷, 모니터이(가) 표시된 사진&#10;&#10;자동 생성된 설명">
            <a:extLst>
              <a:ext uri="{FF2B5EF4-FFF2-40B4-BE49-F238E27FC236}">
                <a16:creationId xmlns:a16="http://schemas.microsoft.com/office/drawing/2014/main" id="{6D180242-FFB3-A314-0356-AD22D00E4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980728"/>
            <a:ext cx="6984776" cy="5624727"/>
          </a:xfrm>
          <a:prstGeom prst="rect">
            <a:avLst/>
          </a:prstGeom>
        </p:spPr>
      </p:pic>
    </p:spTree>
    <p:extLst>
      <p:ext uri="{BB962C8B-B14F-4D97-AF65-F5344CB8AC3E}">
        <p14:creationId xmlns:p14="http://schemas.microsoft.com/office/powerpoint/2010/main" val="272680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7448" y="2777892"/>
            <a:ext cx="6912768" cy="129785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mj-lt"/>
              <a:buAutoNum type="alphaUcPeriod"/>
            </a:pPr>
            <a:r>
              <a:rPr lang="en-US" altLang="ko-KR" sz="2800" b="1" dirty="0">
                <a:solidFill>
                  <a:schemeClr val="tx1">
                    <a:lumMod val="75000"/>
                    <a:lumOff val="25000"/>
                  </a:schemeClr>
                </a:solidFill>
                <a:latin typeface="Verdana" panose="020B0604030504040204" pitchFamily="34" charset="0"/>
                <a:ea typeface="Verdana" panose="020B0604030504040204" pitchFamily="34" charset="0"/>
              </a:rPr>
              <a:t>Linux File System</a:t>
            </a:r>
          </a:p>
          <a:p>
            <a:pPr marL="342900" indent="-342900">
              <a:lnSpc>
                <a:spcPct val="150000"/>
              </a:lnSpc>
              <a:buFont typeface="+mj-lt"/>
              <a:buAutoNum type="alphaUcPeriod"/>
            </a:pPr>
            <a:r>
              <a:rPr lang="en-US" altLang="ko-KR" sz="2800" b="1" dirty="0">
                <a:solidFill>
                  <a:schemeClr val="tx1">
                    <a:lumMod val="75000"/>
                    <a:lumOff val="25000"/>
                  </a:schemeClr>
                </a:solidFill>
                <a:latin typeface="Verdana" panose="020B0604030504040204" pitchFamily="34" charset="0"/>
                <a:ea typeface="나눔고딕" panose="020D0604000000000000" pitchFamily="50" charset="-127"/>
              </a:rPr>
              <a:t>Registry in Linux</a:t>
            </a:r>
            <a:r>
              <a:rPr lang="ko-KR" altLang="en-US" sz="2800" b="1" dirty="0">
                <a:solidFill>
                  <a:schemeClr val="tx1">
                    <a:lumMod val="75000"/>
                    <a:lumOff val="25000"/>
                  </a:schemeClr>
                </a:solidFill>
                <a:latin typeface="Verdana" panose="020B0604030504040204" pitchFamily="34" charset="0"/>
                <a:ea typeface="나눔고딕" panose="020D0604000000000000" pitchFamily="50" charset="-127"/>
              </a:rPr>
              <a:t> </a:t>
            </a:r>
            <a:endParaRPr lang="en-US" altLang="ko-KR" sz="2800" b="1" dirty="0">
              <a:solidFill>
                <a:schemeClr val="tx1">
                  <a:lumMod val="75000"/>
                  <a:lumOff val="25000"/>
                </a:schemeClr>
              </a:solidFill>
              <a:latin typeface="Verdana" panose="020B0604030504040204" pitchFamily="34" charset="0"/>
              <a:ea typeface="나눔고딕" panose="020D0604000000000000" pitchFamily="50" charset="-127"/>
            </a:endParaRPr>
          </a:p>
        </p:txBody>
      </p:sp>
      <p:sp>
        <p:nvSpPr>
          <p:cNvPr id="9" name="직사각형 8"/>
          <p:cNvSpPr/>
          <p:nvPr/>
        </p:nvSpPr>
        <p:spPr>
          <a:xfrm>
            <a:off x="695400" y="1484784"/>
            <a:ext cx="4022044" cy="584775"/>
          </a:xfrm>
          <a:prstGeom prst="rect">
            <a:avLst/>
          </a:prstGeom>
        </p:spPr>
        <p:txBody>
          <a:bodyPr wrap="square">
            <a:spAutoFit/>
          </a:bodyPr>
          <a:lstStyle/>
          <a:p>
            <a:r>
              <a:rPr lang="en-US" altLang="ko-KR" sz="3200" b="1" dirty="0">
                <a:solidFill>
                  <a:srgbClr val="376092"/>
                </a:solidFill>
                <a:latin typeface="Verdana" panose="020B0604030504040204" pitchFamily="34" charset="0"/>
                <a:ea typeface="Verdana" panose="020B0604030504040204" pitchFamily="34" charset="0"/>
                <a:cs typeface="Arial" panose="020B0604020202020204" pitchFamily="34" charset="0"/>
              </a:rPr>
              <a:t>Contents</a:t>
            </a:r>
            <a:endParaRPr lang="ko-KR" altLang="en-US" sz="3200" b="1" dirty="0">
              <a:solidFill>
                <a:srgbClr val="376092"/>
              </a:solidFill>
              <a:latin typeface="Verdana" panose="020B0604030504040204" pitchFamily="34" charset="0"/>
              <a:ea typeface="나눔바른고딕" panose="020B0603020101020101" pitchFamily="50" charset="-127"/>
              <a:cs typeface="Arial" panose="020B0604020202020204" pitchFamily="34" charset="0"/>
            </a:endParaRPr>
          </a:p>
        </p:txBody>
      </p:sp>
    </p:spTree>
    <p:extLst>
      <p:ext uri="{BB962C8B-B14F-4D97-AF65-F5344CB8AC3E}">
        <p14:creationId xmlns:p14="http://schemas.microsoft.com/office/powerpoint/2010/main" val="2040335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descr="텍스트이(가) 표시된 사진&#10;&#10;자동 생성된 설명">
            <a:extLst>
              <a:ext uri="{FF2B5EF4-FFF2-40B4-BE49-F238E27FC236}">
                <a16:creationId xmlns:a16="http://schemas.microsoft.com/office/drawing/2014/main" id="{A1BB13C9-B8B4-0132-10DB-9259ECA6E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1556792"/>
            <a:ext cx="9612066" cy="4429743"/>
          </a:xfrm>
          <a:prstGeom prst="rect">
            <a:avLst/>
          </a:prstGeom>
        </p:spPr>
      </p:pic>
    </p:spTree>
    <p:extLst>
      <p:ext uri="{BB962C8B-B14F-4D97-AF65-F5344CB8AC3E}">
        <p14:creationId xmlns:p14="http://schemas.microsoft.com/office/powerpoint/2010/main" val="3451745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C27355-3637-81B3-F00D-4138C2CBD92F}"/>
              </a:ext>
            </a:extLst>
          </p:cNvPr>
          <p:cNvSpPr txBox="1"/>
          <p:nvPr/>
        </p:nvSpPr>
        <p:spPr>
          <a:xfrm>
            <a:off x="407368" y="1124744"/>
            <a:ext cx="8064896" cy="1446550"/>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Symbolic Link</a:t>
            </a:r>
          </a:p>
          <a:p>
            <a:pPr marL="457200" indent="-457200">
              <a:buFont typeface="Wingdings" panose="05000000000000000000" pitchFamily="2" charset="2"/>
              <a:buChar char="§"/>
            </a:pPr>
            <a:endParaRPr lang="en-US" altLang="ko-KR" sz="2400" b="1" dirty="0">
              <a:solidFill>
                <a:srgbClr val="222222"/>
              </a:solidFill>
            </a:endParaRPr>
          </a:p>
          <a:p>
            <a:pPr marL="457200" indent="-457200">
              <a:buAutoNum type="arabicPeriod"/>
            </a:pPr>
            <a:r>
              <a:rPr lang="ko-KR" altLang="en-US" sz="2000" dirty="0">
                <a:solidFill>
                  <a:srgbClr val="222222"/>
                </a:solidFill>
              </a:rPr>
              <a:t>파일 시스템에 링크할 경우 사용</a:t>
            </a:r>
            <a:endParaRPr lang="en-US" altLang="ko-KR" sz="2000" dirty="0">
              <a:solidFill>
                <a:srgbClr val="222222"/>
              </a:solidFill>
            </a:endParaRPr>
          </a:p>
          <a:p>
            <a:pPr marL="457200" indent="-457200">
              <a:buAutoNum type="arabicPeriod"/>
            </a:pPr>
            <a:r>
              <a:rPr lang="ko-KR" altLang="en-US" sz="2000" dirty="0">
                <a:solidFill>
                  <a:srgbClr val="222222"/>
                </a:solidFill>
              </a:rPr>
              <a:t>디렉토리를 링크할 경우 사용</a:t>
            </a:r>
            <a:endParaRPr lang="en-US" altLang="ko-KR" sz="2000" dirty="0">
              <a:solidFill>
                <a:srgbClr val="222222"/>
              </a:solidFill>
            </a:endParaRPr>
          </a:p>
        </p:txBody>
      </p:sp>
      <p:sp>
        <p:nvSpPr>
          <p:cNvPr id="4" name="TextBox 3">
            <a:extLst>
              <a:ext uri="{FF2B5EF4-FFF2-40B4-BE49-F238E27FC236}">
                <a16:creationId xmlns:a16="http://schemas.microsoft.com/office/drawing/2014/main" id="{77245AD9-B596-43D5-67FE-C7BFE0500746}"/>
              </a:ext>
            </a:extLst>
          </p:cNvPr>
          <p:cNvSpPr txBox="1"/>
          <p:nvPr/>
        </p:nvSpPr>
        <p:spPr>
          <a:xfrm>
            <a:off x="407368" y="2996952"/>
            <a:ext cx="8496944" cy="1138773"/>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Hard Link</a:t>
            </a:r>
          </a:p>
          <a:p>
            <a:pPr marL="457200" indent="-457200">
              <a:buFont typeface="Wingdings" panose="05000000000000000000" pitchFamily="2" charset="2"/>
              <a:buChar char="§"/>
            </a:pPr>
            <a:endParaRPr lang="en-US" altLang="ko-KR" sz="2400" b="1" dirty="0">
              <a:solidFill>
                <a:srgbClr val="222222"/>
              </a:solidFill>
            </a:endParaRPr>
          </a:p>
          <a:p>
            <a:pPr marL="457200" indent="-457200">
              <a:buAutoNum type="arabicPeriod"/>
            </a:pPr>
            <a:r>
              <a:rPr lang="ko-KR" altLang="en-US" sz="2000" dirty="0">
                <a:solidFill>
                  <a:srgbClr val="222222"/>
                </a:solidFill>
              </a:rPr>
              <a:t>자원을 공유하면서 데이터를 안전하게 관리하고자 할 때 주로 사용</a:t>
            </a:r>
            <a:endParaRPr lang="en-US" altLang="ko-KR" sz="2000" dirty="0">
              <a:solidFill>
                <a:srgbClr val="222222"/>
              </a:solidFill>
            </a:endParaRPr>
          </a:p>
        </p:txBody>
      </p:sp>
    </p:spTree>
    <p:extLst>
      <p:ext uri="{BB962C8B-B14F-4D97-AF65-F5344CB8AC3E}">
        <p14:creationId xmlns:p14="http://schemas.microsoft.com/office/powerpoint/2010/main" val="3700153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BEF6A-F4AF-C7F0-4A39-C803A1D7C615}"/>
              </a:ext>
            </a:extLst>
          </p:cNvPr>
          <p:cNvSpPr txBox="1"/>
          <p:nvPr/>
        </p:nvSpPr>
        <p:spPr>
          <a:xfrm>
            <a:off x="407368" y="1124744"/>
            <a:ext cx="11377264" cy="2677656"/>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Permission</a:t>
            </a:r>
          </a:p>
          <a:p>
            <a:pPr marL="457200" indent="-457200">
              <a:buFont typeface="Wingdings" panose="05000000000000000000" pitchFamily="2" charset="2"/>
              <a:buChar char="§"/>
            </a:pPr>
            <a:endParaRPr lang="en-US" altLang="ko-KR" sz="2400" b="1" dirty="0">
              <a:solidFill>
                <a:srgbClr val="222222"/>
              </a:solidFill>
            </a:endParaRPr>
          </a:p>
          <a:p>
            <a:r>
              <a:rPr lang="ko-KR" altLang="en-US" sz="2000" dirty="0">
                <a:solidFill>
                  <a:srgbClr val="222222"/>
                </a:solidFill>
              </a:rPr>
              <a:t>특정 파일이나 디렉터리에 대하여 읽기</a:t>
            </a:r>
            <a:r>
              <a:rPr lang="en-US" altLang="ko-KR" sz="2000" dirty="0">
                <a:solidFill>
                  <a:srgbClr val="222222"/>
                </a:solidFill>
              </a:rPr>
              <a:t>, </a:t>
            </a:r>
            <a:r>
              <a:rPr lang="ko-KR" altLang="en-US" sz="2000" dirty="0">
                <a:solidFill>
                  <a:srgbClr val="222222"/>
                </a:solidFill>
              </a:rPr>
              <a:t>기록하기</a:t>
            </a:r>
            <a:r>
              <a:rPr lang="en-US" altLang="ko-KR" sz="2000" dirty="0">
                <a:solidFill>
                  <a:srgbClr val="222222"/>
                </a:solidFill>
              </a:rPr>
              <a:t>, </a:t>
            </a:r>
            <a:r>
              <a:rPr lang="ko-KR" altLang="en-US" sz="2000" dirty="0">
                <a:solidFill>
                  <a:srgbClr val="222222"/>
                </a:solidFill>
              </a:rPr>
              <a:t>삭제하기 등의 권한을 설정해 놓은 것으로 </a:t>
            </a:r>
            <a:endParaRPr lang="en-US" altLang="ko-KR" sz="2000" dirty="0">
              <a:solidFill>
                <a:srgbClr val="222222"/>
              </a:solidFill>
            </a:endParaRPr>
          </a:p>
          <a:p>
            <a:r>
              <a:rPr lang="ko-KR" altLang="en-US" sz="2000" dirty="0">
                <a:solidFill>
                  <a:srgbClr val="222222"/>
                </a:solidFill>
              </a:rPr>
              <a:t>다중 사용자 운영체제에서 파일의 접근권한과 보호 등을 위하여 반드시 필요한 것</a:t>
            </a:r>
            <a:endParaRPr lang="en-US" altLang="ko-KR" sz="2000" dirty="0">
              <a:solidFill>
                <a:srgbClr val="222222"/>
              </a:solidFill>
            </a:endParaRPr>
          </a:p>
          <a:p>
            <a:endParaRPr lang="en-US" altLang="ko-KR" sz="2000" dirty="0">
              <a:solidFill>
                <a:srgbClr val="222222"/>
              </a:solidFill>
            </a:endParaRPr>
          </a:p>
          <a:p>
            <a:pPr marL="457200" indent="-457200">
              <a:buAutoNum type="arabicPeriod"/>
            </a:pPr>
            <a:r>
              <a:rPr lang="en-US" altLang="ko-KR" sz="2000" dirty="0">
                <a:solidFill>
                  <a:srgbClr val="222222"/>
                </a:solidFill>
              </a:rPr>
              <a:t>User</a:t>
            </a:r>
          </a:p>
          <a:p>
            <a:pPr marL="457200" indent="-457200">
              <a:buAutoNum type="arabicPeriod"/>
            </a:pPr>
            <a:r>
              <a:rPr lang="en-US" altLang="ko-KR" sz="2000" dirty="0">
                <a:solidFill>
                  <a:srgbClr val="222222"/>
                </a:solidFill>
              </a:rPr>
              <a:t>Group</a:t>
            </a:r>
          </a:p>
          <a:p>
            <a:pPr marL="457200" indent="-457200">
              <a:buAutoNum type="arabicPeriod"/>
            </a:pPr>
            <a:r>
              <a:rPr lang="en-US" altLang="ko-KR" sz="2000" dirty="0">
                <a:solidFill>
                  <a:srgbClr val="222222"/>
                </a:solidFill>
              </a:rPr>
              <a:t>Others</a:t>
            </a:r>
          </a:p>
        </p:txBody>
      </p:sp>
    </p:spTree>
    <p:extLst>
      <p:ext uri="{BB962C8B-B14F-4D97-AF65-F5344CB8AC3E}">
        <p14:creationId xmlns:p14="http://schemas.microsoft.com/office/powerpoint/2010/main" val="224389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파일 접근 권한 설정">
            <a:extLst>
              <a:ext uri="{FF2B5EF4-FFF2-40B4-BE49-F238E27FC236}">
                <a16:creationId xmlns:a16="http://schemas.microsoft.com/office/drawing/2014/main" id="{45DF17A1-D59F-5344-9D67-4528BEA0F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1484783"/>
            <a:ext cx="7200800" cy="46658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8C8B22FD-D33C-534F-2710-455E5FA420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261" t="1" r="28160" b="28740"/>
          <a:stretch/>
        </p:blipFill>
        <p:spPr bwMode="auto">
          <a:xfrm>
            <a:off x="911424" y="1097857"/>
            <a:ext cx="1944216" cy="543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297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Unix and Linux Permissions Primer - Daniel Miessler">
            <a:extLst>
              <a:ext uri="{FF2B5EF4-FFF2-40B4-BE49-F238E27FC236}">
                <a16:creationId xmlns:a16="http://schemas.microsoft.com/office/drawing/2014/main" id="{69FB0BCF-E6A8-9964-71DF-9AC8CE203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1556792"/>
            <a:ext cx="5400600" cy="4527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598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1B6B1-0FDD-7B48-2855-94C3DB8159DC}"/>
              </a:ext>
            </a:extLst>
          </p:cNvPr>
          <p:cNvSpPr txBox="1"/>
          <p:nvPr/>
        </p:nvSpPr>
        <p:spPr>
          <a:xfrm>
            <a:off x="407368" y="1124744"/>
            <a:ext cx="11377264" cy="2369880"/>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Mount</a:t>
            </a:r>
          </a:p>
          <a:p>
            <a:pPr marL="457200" indent="-457200">
              <a:buFont typeface="Wingdings" panose="05000000000000000000" pitchFamily="2" charset="2"/>
              <a:buChar char="§"/>
            </a:pPr>
            <a:endParaRPr lang="en-US" altLang="ko-KR" sz="2400" b="1" dirty="0">
              <a:solidFill>
                <a:srgbClr val="222222"/>
              </a:solidFill>
            </a:endParaRPr>
          </a:p>
          <a:p>
            <a:r>
              <a:rPr lang="en-US" altLang="ko-KR" sz="2000" dirty="0">
                <a:solidFill>
                  <a:srgbClr val="222222"/>
                </a:solidFill>
              </a:rPr>
              <a:t>Mount</a:t>
            </a:r>
            <a:r>
              <a:rPr lang="ko-KR" altLang="en-US" sz="2000" dirty="0">
                <a:solidFill>
                  <a:srgbClr val="222222"/>
                </a:solidFill>
              </a:rPr>
              <a:t>란 하드디스크 파티션</a:t>
            </a:r>
            <a:r>
              <a:rPr lang="en-US" altLang="ko-KR" sz="2000" dirty="0">
                <a:solidFill>
                  <a:srgbClr val="222222"/>
                </a:solidFill>
              </a:rPr>
              <a:t>, CD/DVD, USB </a:t>
            </a:r>
            <a:r>
              <a:rPr lang="ko-KR" altLang="en-US" sz="2000" dirty="0">
                <a:solidFill>
                  <a:srgbClr val="222222"/>
                </a:solidFill>
              </a:rPr>
              <a:t>메모리 등 물리적인 장치를 특정 위치에 연결시키는 과정</a:t>
            </a:r>
            <a:endParaRPr lang="en-US" altLang="ko-KR" sz="2000" dirty="0">
              <a:solidFill>
                <a:srgbClr val="222222"/>
              </a:solidFill>
            </a:endParaRPr>
          </a:p>
          <a:p>
            <a:endParaRPr lang="en-US" altLang="ko-KR" sz="2000" dirty="0">
              <a:solidFill>
                <a:srgbClr val="222222"/>
              </a:solidFill>
            </a:endParaRPr>
          </a:p>
          <a:p>
            <a:r>
              <a:rPr lang="ko-KR" altLang="en-US" sz="2000" dirty="0">
                <a:solidFill>
                  <a:srgbClr val="222222"/>
                </a:solidFill>
              </a:rPr>
              <a:t>윈도우 운영체제에서는 </a:t>
            </a:r>
            <a:r>
              <a:rPr lang="en-US" altLang="ko-KR" sz="2000" dirty="0">
                <a:solidFill>
                  <a:srgbClr val="222222"/>
                </a:solidFill>
              </a:rPr>
              <a:t>PnP </a:t>
            </a:r>
            <a:r>
              <a:rPr lang="ko-KR" altLang="en-US" sz="2000" dirty="0">
                <a:solidFill>
                  <a:srgbClr val="222222"/>
                </a:solidFill>
              </a:rPr>
              <a:t>기능에 의해 자동으로 주변 장치를 인식하기 때문에 직접 마운트 작업을 하지 않아도 되지만 리눅스 환경에서는 각각의 파티션들을 마운트 해주어야 함</a:t>
            </a:r>
            <a:endParaRPr lang="en-US" altLang="ko-KR" sz="2000" dirty="0">
              <a:solidFill>
                <a:srgbClr val="222222"/>
              </a:solidFill>
            </a:endParaRPr>
          </a:p>
        </p:txBody>
      </p:sp>
      <p:pic>
        <p:nvPicPr>
          <p:cNvPr id="4098" name="Picture 2">
            <a:extLst>
              <a:ext uri="{FF2B5EF4-FFF2-40B4-BE49-F238E27FC236}">
                <a16:creationId xmlns:a16="http://schemas.microsoft.com/office/drawing/2014/main" id="{E342C0F5-B55A-B8FC-3F50-BE70F3DFC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4005064"/>
            <a:ext cx="4104456" cy="242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90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1B6B1-0FDD-7B48-2855-94C3DB8159DC}"/>
              </a:ext>
            </a:extLst>
          </p:cNvPr>
          <p:cNvSpPr txBox="1"/>
          <p:nvPr/>
        </p:nvSpPr>
        <p:spPr>
          <a:xfrm>
            <a:off x="407368" y="1124744"/>
            <a:ext cx="11377264" cy="3293209"/>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File Allocation</a:t>
            </a:r>
          </a:p>
          <a:p>
            <a:pPr marL="457200" indent="-457200">
              <a:buFont typeface="Wingdings" panose="05000000000000000000" pitchFamily="2" charset="2"/>
              <a:buChar char="§"/>
            </a:pPr>
            <a:endParaRPr lang="en-US" altLang="ko-KR" sz="2400" b="1" dirty="0">
              <a:solidFill>
                <a:srgbClr val="222222"/>
              </a:solidFill>
            </a:endParaRPr>
          </a:p>
          <a:p>
            <a:r>
              <a:rPr lang="ko-KR" altLang="en-US" sz="2000" dirty="0">
                <a:solidFill>
                  <a:srgbClr val="222222"/>
                </a:solidFill>
              </a:rPr>
              <a:t>디스크에 파일을 저장하기 위해 공간을 관리해야 함</a:t>
            </a:r>
            <a:endParaRPr lang="en-US" altLang="ko-KR" sz="2000" dirty="0">
              <a:solidFill>
                <a:srgbClr val="222222"/>
              </a:solidFill>
            </a:endParaRPr>
          </a:p>
          <a:p>
            <a:endParaRPr lang="en-US" altLang="ko-KR" sz="2000" dirty="0">
              <a:solidFill>
                <a:srgbClr val="222222"/>
              </a:solidFill>
            </a:endParaRPr>
          </a:p>
          <a:p>
            <a:pPr marL="457200" indent="-457200">
              <a:buAutoNum type="arabicPeriod"/>
            </a:pPr>
            <a:r>
              <a:rPr lang="en-US" altLang="ko-KR" sz="2000" dirty="0">
                <a:solidFill>
                  <a:srgbClr val="222222"/>
                </a:solidFill>
              </a:rPr>
              <a:t>Contiguous Allocation</a:t>
            </a:r>
          </a:p>
          <a:p>
            <a:pPr marL="457200" indent="-457200">
              <a:buAutoNum type="arabicPeriod"/>
            </a:pPr>
            <a:r>
              <a:rPr lang="en-US" altLang="ko-KR" sz="2000" dirty="0">
                <a:solidFill>
                  <a:srgbClr val="222222"/>
                </a:solidFill>
              </a:rPr>
              <a:t>Linked Allocation</a:t>
            </a:r>
          </a:p>
          <a:p>
            <a:pPr marL="457200" indent="-457200">
              <a:buAutoNum type="arabicPeriod"/>
            </a:pPr>
            <a:r>
              <a:rPr lang="en-US" altLang="ko-KR" sz="2000" dirty="0">
                <a:solidFill>
                  <a:srgbClr val="222222"/>
                </a:solidFill>
              </a:rPr>
              <a:t>FAT</a:t>
            </a:r>
          </a:p>
          <a:p>
            <a:pPr marL="457200" indent="-457200">
              <a:buAutoNum type="arabicPeriod"/>
            </a:pPr>
            <a:r>
              <a:rPr lang="en-US" altLang="ko-KR" sz="2000" dirty="0">
                <a:solidFill>
                  <a:srgbClr val="222222"/>
                </a:solidFill>
              </a:rPr>
              <a:t>Indexed Allocation</a:t>
            </a:r>
          </a:p>
          <a:p>
            <a:pPr marL="457200" indent="-457200">
              <a:buAutoNum type="arabicPeriod"/>
            </a:pPr>
            <a:r>
              <a:rPr lang="en-US" altLang="ko-KR" sz="2000" dirty="0">
                <a:solidFill>
                  <a:srgbClr val="222222"/>
                </a:solidFill>
              </a:rPr>
              <a:t>Multilevel Index</a:t>
            </a:r>
          </a:p>
          <a:p>
            <a:pPr marL="457200" indent="-457200">
              <a:buAutoNum type="arabicPeriod"/>
            </a:pPr>
            <a:endParaRPr lang="en-US" altLang="ko-KR" sz="2000" dirty="0">
              <a:solidFill>
                <a:srgbClr val="222222"/>
              </a:solidFill>
            </a:endParaRPr>
          </a:p>
        </p:txBody>
      </p:sp>
    </p:spTree>
    <p:extLst>
      <p:ext uri="{BB962C8B-B14F-4D97-AF65-F5344CB8AC3E}">
        <p14:creationId xmlns:p14="http://schemas.microsoft.com/office/powerpoint/2010/main" val="878041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1B6B1-0FDD-7B48-2855-94C3DB8159DC}"/>
              </a:ext>
            </a:extLst>
          </p:cNvPr>
          <p:cNvSpPr txBox="1"/>
          <p:nvPr/>
        </p:nvSpPr>
        <p:spPr>
          <a:xfrm>
            <a:off x="551384" y="1052736"/>
            <a:ext cx="6264696" cy="2462213"/>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Contiguous Allocation</a:t>
            </a:r>
          </a:p>
          <a:p>
            <a:pPr marL="457200" indent="-457200">
              <a:buFont typeface="Wingdings" panose="05000000000000000000" pitchFamily="2" charset="2"/>
              <a:buChar char="§"/>
            </a:pPr>
            <a:endParaRPr lang="en-US" altLang="ko-KR" b="1" dirty="0">
              <a:solidFill>
                <a:srgbClr val="222222"/>
              </a:solidFill>
            </a:endParaRPr>
          </a:p>
          <a:p>
            <a:r>
              <a:rPr lang="ko-KR" altLang="en-US" sz="1600" dirty="0">
                <a:solidFill>
                  <a:srgbClr val="222222"/>
                </a:solidFill>
              </a:rPr>
              <a:t>디스크에 연속적으로 </a:t>
            </a:r>
            <a:r>
              <a:rPr lang="en-US" altLang="ko-KR" sz="1600" dirty="0">
                <a:solidFill>
                  <a:srgbClr val="222222"/>
                </a:solidFill>
              </a:rPr>
              <a:t>file block</a:t>
            </a:r>
            <a:r>
              <a:rPr lang="ko-KR" altLang="en-US" sz="1600" dirty="0">
                <a:solidFill>
                  <a:srgbClr val="222222"/>
                </a:solidFill>
              </a:rPr>
              <a:t>을</a:t>
            </a:r>
            <a:r>
              <a:rPr lang="en-US" altLang="ko-KR" sz="1600" dirty="0">
                <a:solidFill>
                  <a:srgbClr val="222222"/>
                </a:solidFill>
              </a:rPr>
              <a:t> </a:t>
            </a:r>
            <a:r>
              <a:rPr lang="ko-KR" altLang="en-US" sz="1600" dirty="0">
                <a:solidFill>
                  <a:srgbClr val="222222"/>
                </a:solidFill>
              </a:rPr>
              <a:t>할당</a:t>
            </a:r>
            <a:endParaRPr lang="en-US" altLang="ko-KR" sz="1600" dirty="0">
              <a:solidFill>
                <a:srgbClr val="222222"/>
              </a:solidFill>
            </a:endParaRPr>
          </a:p>
          <a:p>
            <a:endParaRPr lang="en-US" altLang="ko-KR" sz="1600" dirty="0">
              <a:solidFill>
                <a:srgbClr val="222222"/>
              </a:solidFill>
            </a:endParaRPr>
          </a:p>
          <a:p>
            <a:r>
              <a:rPr lang="ko-KR" altLang="en-US" sz="1600" dirty="0">
                <a:solidFill>
                  <a:srgbClr val="222222"/>
                </a:solidFill>
              </a:rPr>
              <a:t>특정 파일을 </a:t>
            </a:r>
            <a:r>
              <a:rPr lang="en-US" altLang="ko-KR" sz="1600" dirty="0">
                <a:solidFill>
                  <a:srgbClr val="222222"/>
                </a:solidFill>
              </a:rPr>
              <a:t>append </a:t>
            </a:r>
            <a:r>
              <a:rPr lang="ko-KR" altLang="en-US" sz="1600" dirty="0">
                <a:solidFill>
                  <a:srgbClr val="222222"/>
                </a:solidFill>
              </a:rPr>
              <a:t>할 때 여유공간이 없다면 충분한 공간이 있는 위치로 이동시킨 뒤 확장</a:t>
            </a:r>
            <a:endParaRPr lang="en-US" altLang="ko-KR" sz="1600" dirty="0">
              <a:solidFill>
                <a:srgbClr val="222222"/>
              </a:solidFill>
            </a:endParaRPr>
          </a:p>
          <a:p>
            <a:endParaRPr lang="en-US" altLang="ko-KR" sz="1600" dirty="0">
              <a:solidFill>
                <a:srgbClr val="222222"/>
              </a:solidFill>
            </a:endParaRPr>
          </a:p>
          <a:p>
            <a:r>
              <a:rPr lang="en-US" altLang="ko-KR" sz="1600" dirty="0">
                <a:solidFill>
                  <a:srgbClr val="222222"/>
                </a:solidFill>
              </a:rPr>
              <a:t>Block</a:t>
            </a:r>
            <a:r>
              <a:rPr lang="ko-KR" altLang="en-US" sz="1600" dirty="0">
                <a:solidFill>
                  <a:srgbClr val="222222"/>
                </a:solidFill>
              </a:rPr>
              <a:t> 들을 옮기고 지우는 방식은 </a:t>
            </a:r>
            <a:r>
              <a:rPr lang="en-US" altLang="ko-KR" sz="1600" dirty="0">
                <a:solidFill>
                  <a:srgbClr val="222222"/>
                </a:solidFill>
              </a:rPr>
              <a:t>copy &amp; paste</a:t>
            </a:r>
            <a:r>
              <a:rPr lang="ko-KR" altLang="en-US" sz="1600" dirty="0">
                <a:solidFill>
                  <a:srgbClr val="222222"/>
                </a:solidFill>
              </a:rPr>
              <a:t>를 하게 되는데</a:t>
            </a:r>
            <a:r>
              <a:rPr lang="en-US" altLang="ko-KR" sz="1600" dirty="0">
                <a:solidFill>
                  <a:srgbClr val="222222"/>
                </a:solidFill>
              </a:rPr>
              <a:t>, </a:t>
            </a:r>
          </a:p>
          <a:p>
            <a:r>
              <a:rPr lang="ko-KR" altLang="en-US" sz="1600" dirty="0">
                <a:solidFill>
                  <a:srgbClr val="222222"/>
                </a:solidFill>
              </a:rPr>
              <a:t>그러면 필연적으로 </a:t>
            </a:r>
            <a:r>
              <a:rPr lang="en-US" altLang="ko-KR" sz="1600" dirty="0">
                <a:solidFill>
                  <a:srgbClr val="222222"/>
                </a:solidFill>
              </a:rPr>
              <a:t>disk access </a:t>
            </a:r>
            <a:r>
              <a:rPr lang="ko-KR" altLang="en-US" sz="1600" dirty="0">
                <a:solidFill>
                  <a:srgbClr val="222222"/>
                </a:solidFill>
              </a:rPr>
              <a:t>횟수가 늘어나게 되므로 매우 느림</a:t>
            </a:r>
            <a:endParaRPr lang="en-US" altLang="ko-KR" sz="1600" dirty="0">
              <a:solidFill>
                <a:srgbClr val="222222"/>
              </a:solidFill>
            </a:endParaRPr>
          </a:p>
        </p:txBody>
      </p:sp>
      <p:pic>
        <p:nvPicPr>
          <p:cNvPr id="5122" name="Picture 2">
            <a:extLst>
              <a:ext uri="{FF2B5EF4-FFF2-40B4-BE49-F238E27FC236}">
                <a16:creationId xmlns:a16="http://schemas.microsoft.com/office/drawing/2014/main" id="{5F466615-7071-E91C-0AF4-C9E3094D8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1700808"/>
            <a:ext cx="4296154" cy="4296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676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1B6B1-0FDD-7B48-2855-94C3DB8159DC}"/>
              </a:ext>
            </a:extLst>
          </p:cNvPr>
          <p:cNvSpPr txBox="1"/>
          <p:nvPr/>
        </p:nvSpPr>
        <p:spPr>
          <a:xfrm>
            <a:off x="551384" y="1052736"/>
            <a:ext cx="6264696" cy="2462213"/>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Linked Allocation</a:t>
            </a:r>
          </a:p>
          <a:p>
            <a:pPr marL="457200" indent="-457200">
              <a:buFont typeface="Wingdings" panose="05000000000000000000" pitchFamily="2" charset="2"/>
              <a:buChar char="§"/>
            </a:pPr>
            <a:endParaRPr lang="en-US" altLang="ko-KR" b="1" dirty="0">
              <a:solidFill>
                <a:srgbClr val="222222"/>
              </a:solidFill>
            </a:endParaRPr>
          </a:p>
          <a:p>
            <a:r>
              <a:rPr lang="en-US" altLang="ko-KR" sz="1600" dirty="0">
                <a:solidFill>
                  <a:srgbClr val="222222"/>
                </a:solidFill>
              </a:rPr>
              <a:t>Contiguous Allocation</a:t>
            </a:r>
            <a:r>
              <a:rPr lang="ko-KR" altLang="en-US" sz="1600" dirty="0">
                <a:solidFill>
                  <a:srgbClr val="222222"/>
                </a:solidFill>
              </a:rPr>
              <a:t>의 단점을 보완</a:t>
            </a:r>
            <a:endParaRPr lang="en-US" altLang="ko-KR" sz="1600" dirty="0">
              <a:solidFill>
                <a:srgbClr val="222222"/>
              </a:solidFill>
            </a:endParaRPr>
          </a:p>
          <a:p>
            <a:endParaRPr lang="en-US" altLang="ko-KR" sz="1600" dirty="0">
              <a:solidFill>
                <a:srgbClr val="222222"/>
              </a:solidFill>
            </a:endParaRPr>
          </a:p>
          <a:p>
            <a:r>
              <a:rPr lang="en-US" altLang="ko-KR" sz="1600" dirty="0">
                <a:solidFill>
                  <a:srgbClr val="222222"/>
                </a:solidFill>
              </a:rPr>
              <a:t>Data</a:t>
            </a:r>
            <a:r>
              <a:rPr lang="ko-KR" altLang="en-US" sz="1600" dirty="0">
                <a:solidFill>
                  <a:srgbClr val="222222"/>
                </a:solidFill>
              </a:rPr>
              <a:t> </a:t>
            </a:r>
            <a:r>
              <a:rPr lang="en-US" altLang="ko-KR" sz="1600" dirty="0">
                <a:solidFill>
                  <a:srgbClr val="222222"/>
                </a:solidFill>
              </a:rPr>
              <a:t>block</a:t>
            </a:r>
            <a:r>
              <a:rPr lang="ko-KR" altLang="en-US" sz="1600" dirty="0">
                <a:solidFill>
                  <a:srgbClr val="222222"/>
                </a:solidFill>
              </a:rPr>
              <a:t>이 디스크 상에서 흩어져 있지만 </a:t>
            </a:r>
            <a:r>
              <a:rPr lang="en-US" altLang="ko-KR" sz="1600" dirty="0">
                <a:solidFill>
                  <a:srgbClr val="222222"/>
                </a:solidFill>
              </a:rPr>
              <a:t>link</a:t>
            </a:r>
            <a:r>
              <a:rPr lang="ko-KR" altLang="en-US" sz="1600" dirty="0">
                <a:solidFill>
                  <a:srgbClr val="222222"/>
                </a:solidFill>
              </a:rPr>
              <a:t>를 통해 연결</a:t>
            </a:r>
            <a:endParaRPr lang="en-US" altLang="ko-KR" sz="1600" dirty="0">
              <a:solidFill>
                <a:srgbClr val="222222"/>
              </a:solidFill>
            </a:endParaRPr>
          </a:p>
          <a:p>
            <a:endParaRPr lang="en-US" altLang="ko-KR" sz="1600" dirty="0">
              <a:solidFill>
                <a:srgbClr val="222222"/>
              </a:solidFill>
            </a:endParaRPr>
          </a:p>
          <a:p>
            <a:r>
              <a:rPr lang="ko-KR" altLang="en-US" sz="1600" dirty="0">
                <a:solidFill>
                  <a:srgbClr val="222222"/>
                </a:solidFill>
              </a:rPr>
              <a:t>마지막 블록의 </a:t>
            </a:r>
            <a:r>
              <a:rPr lang="en-US" altLang="ko-KR" sz="1600" dirty="0">
                <a:solidFill>
                  <a:srgbClr val="222222"/>
                </a:solidFill>
              </a:rPr>
              <a:t>link</a:t>
            </a:r>
            <a:r>
              <a:rPr lang="ko-KR" altLang="en-US" sz="1600" dirty="0">
                <a:solidFill>
                  <a:srgbClr val="222222"/>
                </a:solidFill>
              </a:rPr>
              <a:t>에는 끝임을 표시하는 </a:t>
            </a:r>
            <a:r>
              <a:rPr lang="en-US" altLang="ko-KR" sz="1600" dirty="0">
                <a:solidFill>
                  <a:srgbClr val="222222"/>
                </a:solidFill>
              </a:rPr>
              <a:t>nil(-1)</a:t>
            </a:r>
            <a:r>
              <a:rPr lang="ko-KR" altLang="en-US" sz="1600" dirty="0">
                <a:solidFill>
                  <a:srgbClr val="222222"/>
                </a:solidFill>
              </a:rPr>
              <a:t>이 저장</a:t>
            </a:r>
            <a:endParaRPr lang="en-US" altLang="ko-KR" sz="1600" dirty="0">
              <a:solidFill>
                <a:srgbClr val="222222"/>
              </a:solidFill>
            </a:endParaRPr>
          </a:p>
          <a:p>
            <a:endParaRPr lang="en-US" altLang="ko-KR" sz="1600" dirty="0">
              <a:solidFill>
                <a:srgbClr val="222222"/>
              </a:solidFill>
            </a:endParaRPr>
          </a:p>
          <a:p>
            <a:r>
              <a:rPr lang="en-US" altLang="ko-KR" sz="1600" dirty="0">
                <a:solidFill>
                  <a:srgbClr val="222222"/>
                </a:solidFill>
              </a:rPr>
              <a:t>Linked list</a:t>
            </a:r>
            <a:r>
              <a:rPr lang="ko-KR" altLang="en-US" sz="1600" dirty="0">
                <a:solidFill>
                  <a:srgbClr val="222222"/>
                </a:solidFill>
              </a:rPr>
              <a:t>의 단점인 </a:t>
            </a:r>
            <a:r>
              <a:rPr lang="en-US" altLang="ko-KR" sz="1600" dirty="0">
                <a:solidFill>
                  <a:srgbClr val="222222"/>
                </a:solidFill>
              </a:rPr>
              <a:t>sequential access </a:t>
            </a:r>
            <a:r>
              <a:rPr lang="ko-KR" altLang="en-US" sz="1600" dirty="0">
                <a:solidFill>
                  <a:srgbClr val="222222"/>
                </a:solidFill>
              </a:rPr>
              <a:t>존재</a:t>
            </a:r>
            <a:endParaRPr lang="en-US" altLang="ko-KR" sz="1600" dirty="0">
              <a:solidFill>
                <a:srgbClr val="222222"/>
              </a:solidFill>
            </a:endParaRPr>
          </a:p>
        </p:txBody>
      </p:sp>
      <p:pic>
        <p:nvPicPr>
          <p:cNvPr id="7170" name="Picture 2">
            <a:extLst>
              <a:ext uri="{FF2B5EF4-FFF2-40B4-BE49-F238E27FC236}">
                <a16:creationId xmlns:a16="http://schemas.microsoft.com/office/drawing/2014/main" id="{E020BC68-7F38-4EAB-2895-3AC9DE711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56" y="1844824"/>
            <a:ext cx="4751449" cy="4303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488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1B6B1-0FDD-7B48-2855-94C3DB8159DC}"/>
              </a:ext>
            </a:extLst>
          </p:cNvPr>
          <p:cNvSpPr txBox="1"/>
          <p:nvPr/>
        </p:nvSpPr>
        <p:spPr>
          <a:xfrm>
            <a:off x="551384" y="1052736"/>
            <a:ext cx="6264696" cy="2954655"/>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FAT(File Allocation Table)</a:t>
            </a:r>
          </a:p>
          <a:p>
            <a:pPr marL="457200" indent="-457200">
              <a:buFont typeface="Wingdings" panose="05000000000000000000" pitchFamily="2" charset="2"/>
              <a:buChar char="§"/>
            </a:pPr>
            <a:endParaRPr lang="en-US" altLang="ko-KR" b="1" dirty="0">
              <a:solidFill>
                <a:srgbClr val="222222"/>
              </a:solidFill>
            </a:endParaRPr>
          </a:p>
          <a:p>
            <a:r>
              <a:rPr lang="ko-KR" altLang="en-US" sz="1600" dirty="0">
                <a:solidFill>
                  <a:srgbClr val="222222"/>
                </a:solidFill>
              </a:rPr>
              <a:t>특정 파일의 </a:t>
            </a:r>
            <a:r>
              <a:rPr lang="en-US" altLang="ko-KR" sz="1600" dirty="0">
                <a:solidFill>
                  <a:srgbClr val="222222"/>
                </a:solidFill>
              </a:rPr>
              <a:t>link</a:t>
            </a:r>
            <a:r>
              <a:rPr lang="ko-KR" altLang="en-US" sz="1600" dirty="0">
                <a:solidFill>
                  <a:srgbClr val="222222"/>
                </a:solidFill>
              </a:rPr>
              <a:t>정보를 저장</a:t>
            </a:r>
            <a:endParaRPr lang="en-US" altLang="ko-KR" sz="1600" dirty="0">
              <a:solidFill>
                <a:srgbClr val="222222"/>
              </a:solidFill>
            </a:endParaRPr>
          </a:p>
          <a:p>
            <a:endParaRPr lang="en-US" altLang="ko-KR" sz="1600" dirty="0">
              <a:solidFill>
                <a:srgbClr val="222222"/>
              </a:solidFill>
            </a:endParaRPr>
          </a:p>
          <a:p>
            <a:r>
              <a:rPr lang="en-US" altLang="ko-KR" sz="1600" dirty="0">
                <a:solidFill>
                  <a:srgbClr val="222222"/>
                </a:solidFill>
              </a:rPr>
              <a:t>Link </a:t>
            </a:r>
            <a:r>
              <a:rPr lang="ko-KR" altLang="en-US" sz="1600" dirty="0">
                <a:solidFill>
                  <a:srgbClr val="222222"/>
                </a:solidFill>
              </a:rPr>
              <a:t>정보를 따로 저장하므로</a:t>
            </a:r>
            <a:r>
              <a:rPr lang="en-US" altLang="ko-KR" sz="1600" dirty="0">
                <a:solidFill>
                  <a:srgbClr val="222222"/>
                </a:solidFill>
              </a:rPr>
              <a:t>, disk</a:t>
            </a:r>
            <a:r>
              <a:rPr lang="ko-KR" altLang="en-US" sz="1600" dirty="0">
                <a:solidFill>
                  <a:srgbClr val="222222"/>
                </a:solidFill>
              </a:rPr>
              <a:t>의 추가 용량이 필요 없음</a:t>
            </a:r>
            <a:endParaRPr lang="en-US" altLang="ko-KR" sz="1600" dirty="0">
              <a:solidFill>
                <a:srgbClr val="222222"/>
              </a:solidFill>
            </a:endParaRPr>
          </a:p>
          <a:p>
            <a:endParaRPr lang="en-US" altLang="ko-KR" sz="1600" dirty="0">
              <a:solidFill>
                <a:srgbClr val="222222"/>
              </a:solidFill>
            </a:endParaRPr>
          </a:p>
          <a:p>
            <a:r>
              <a:rPr lang="ko-KR" altLang="en-US" sz="1600" dirty="0">
                <a:solidFill>
                  <a:srgbClr val="222222"/>
                </a:solidFill>
              </a:rPr>
              <a:t>시작 </a:t>
            </a:r>
            <a:r>
              <a:rPr lang="en-US" altLang="ko-KR" sz="1600" dirty="0">
                <a:solidFill>
                  <a:srgbClr val="222222"/>
                </a:solidFill>
              </a:rPr>
              <a:t>block</a:t>
            </a:r>
            <a:r>
              <a:rPr lang="ko-KR" altLang="en-US" sz="1600" dirty="0">
                <a:solidFill>
                  <a:srgbClr val="222222"/>
                </a:solidFill>
              </a:rPr>
              <a:t>주소만 알고 있다면 </a:t>
            </a:r>
            <a:r>
              <a:rPr lang="en-US" altLang="ko-KR" sz="1600" dirty="0">
                <a:solidFill>
                  <a:srgbClr val="222222"/>
                </a:solidFill>
              </a:rPr>
              <a:t>FAT</a:t>
            </a:r>
            <a:r>
              <a:rPr lang="ko-KR" altLang="en-US" sz="1600" dirty="0">
                <a:solidFill>
                  <a:srgbClr val="222222"/>
                </a:solidFill>
              </a:rPr>
              <a:t>를 탐색하여 이후 </a:t>
            </a:r>
            <a:r>
              <a:rPr lang="en-US" altLang="ko-KR" sz="1600" dirty="0">
                <a:solidFill>
                  <a:srgbClr val="222222"/>
                </a:solidFill>
              </a:rPr>
              <a:t>block</a:t>
            </a:r>
            <a:r>
              <a:rPr lang="ko-KR" altLang="en-US" sz="1600" dirty="0">
                <a:solidFill>
                  <a:srgbClr val="222222"/>
                </a:solidFill>
              </a:rPr>
              <a:t>의 주소를 알 수 있다</a:t>
            </a:r>
            <a:endParaRPr lang="en-US" altLang="ko-KR" sz="1600" dirty="0">
              <a:solidFill>
                <a:srgbClr val="222222"/>
              </a:solidFill>
            </a:endParaRPr>
          </a:p>
          <a:p>
            <a:endParaRPr lang="en-US" altLang="ko-KR" sz="1600" dirty="0">
              <a:solidFill>
                <a:srgbClr val="222222"/>
              </a:solidFill>
            </a:endParaRPr>
          </a:p>
          <a:p>
            <a:r>
              <a:rPr lang="ko-KR" altLang="en-US" sz="1600" dirty="0">
                <a:solidFill>
                  <a:srgbClr val="222222"/>
                </a:solidFill>
              </a:rPr>
              <a:t>하지만 </a:t>
            </a:r>
            <a:r>
              <a:rPr lang="en-US" altLang="ko-KR" sz="1600" dirty="0">
                <a:solidFill>
                  <a:srgbClr val="222222"/>
                </a:solidFill>
              </a:rPr>
              <a:t>table</a:t>
            </a:r>
            <a:r>
              <a:rPr lang="ko-KR" altLang="en-US" sz="1600" dirty="0">
                <a:solidFill>
                  <a:srgbClr val="222222"/>
                </a:solidFill>
              </a:rPr>
              <a:t>을 위한 공간이 따로 필요한데</a:t>
            </a:r>
            <a:r>
              <a:rPr lang="en-US" altLang="ko-KR" sz="1600" dirty="0">
                <a:solidFill>
                  <a:srgbClr val="222222"/>
                </a:solidFill>
              </a:rPr>
              <a:t>, </a:t>
            </a:r>
            <a:r>
              <a:rPr lang="ko-KR" altLang="en-US" sz="1600" dirty="0">
                <a:solidFill>
                  <a:srgbClr val="222222"/>
                </a:solidFill>
              </a:rPr>
              <a:t>이를 해결하기 위해 </a:t>
            </a:r>
            <a:r>
              <a:rPr lang="en-US" altLang="ko-KR" sz="1600" dirty="0">
                <a:solidFill>
                  <a:srgbClr val="222222"/>
                </a:solidFill>
              </a:rPr>
              <a:t>main memory</a:t>
            </a:r>
            <a:r>
              <a:rPr lang="ko-KR" altLang="en-US" sz="1600" dirty="0">
                <a:solidFill>
                  <a:srgbClr val="222222"/>
                </a:solidFill>
              </a:rPr>
              <a:t>의 </a:t>
            </a:r>
            <a:r>
              <a:rPr lang="en-US" altLang="ko-KR" sz="1600" dirty="0">
                <a:solidFill>
                  <a:srgbClr val="222222"/>
                </a:solidFill>
              </a:rPr>
              <a:t>cache</a:t>
            </a:r>
            <a:r>
              <a:rPr lang="ko-KR" altLang="en-US" sz="1600" dirty="0">
                <a:solidFill>
                  <a:srgbClr val="222222"/>
                </a:solidFill>
              </a:rPr>
              <a:t>에 해당 </a:t>
            </a:r>
            <a:r>
              <a:rPr lang="en-US" altLang="ko-KR" sz="1600" dirty="0">
                <a:solidFill>
                  <a:srgbClr val="222222"/>
                </a:solidFill>
              </a:rPr>
              <a:t>table</a:t>
            </a:r>
            <a:r>
              <a:rPr lang="ko-KR" altLang="en-US" sz="1600" dirty="0">
                <a:solidFill>
                  <a:srgbClr val="222222"/>
                </a:solidFill>
              </a:rPr>
              <a:t>을 저장</a:t>
            </a:r>
            <a:endParaRPr lang="en-US" altLang="ko-KR" sz="1600" dirty="0">
              <a:solidFill>
                <a:srgbClr val="222222"/>
              </a:solidFill>
            </a:endParaRPr>
          </a:p>
        </p:txBody>
      </p:sp>
      <p:pic>
        <p:nvPicPr>
          <p:cNvPr id="8194" name="Picture 2">
            <a:extLst>
              <a:ext uri="{FF2B5EF4-FFF2-40B4-BE49-F238E27FC236}">
                <a16:creationId xmlns:a16="http://schemas.microsoft.com/office/drawing/2014/main" id="{E15C9D30-BFF5-7106-779A-25EAFAD78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1916832"/>
            <a:ext cx="4956777" cy="373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51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851601BD-EF1E-4E54-9BA8-F2D25B099E41}"/>
              </a:ext>
            </a:extLst>
          </p:cNvPr>
          <p:cNvGrpSpPr/>
          <p:nvPr/>
        </p:nvGrpSpPr>
        <p:grpSpPr>
          <a:xfrm>
            <a:off x="-36004" y="-1"/>
            <a:ext cx="12228004" cy="6912539"/>
            <a:chOff x="-36004" y="-1"/>
            <a:chExt cx="12228004" cy="6912539"/>
          </a:xfrm>
        </p:grpSpPr>
        <p:pic>
          <p:nvPicPr>
            <p:cNvPr id="2" name="그림 1"/>
            <p:cNvPicPr>
              <a:picLocks noChangeAspect="1"/>
            </p:cNvPicPr>
            <p:nvPr/>
          </p:nvPicPr>
          <p:blipFill rotWithShape="1">
            <a:blip r:embed="rId2">
              <a:extLst>
                <a:ext uri="{28A0092B-C50C-407E-A947-70E740481C1C}">
                  <a14:useLocalDpi xmlns:a14="http://schemas.microsoft.com/office/drawing/2010/main" val="0"/>
                </a:ext>
              </a:extLst>
            </a:blip>
            <a:srcRect t="24404"/>
            <a:stretch/>
          </p:blipFill>
          <p:spPr>
            <a:xfrm>
              <a:off x="-36004" y="0"/>
              <a:ext cx="12228004" cy="6912538"/>
            </a:xfrm>
            <a:prstGeom prst="rect">
              <a:avLst/>
            </a:prstGeom>
          </p:spPr>
        </p:pic>
        <p:sp>
          <p:nvSpPr>
            <p:cNvPr id="14" name="직사각형 13"/>
            <p:cNvSpPr/>
            <p:nvPr/>
          </p:nvSpPr>
          <p:spPr>
            <a:xfrm>
              <a:off x="-36004" y="160749"/>
              <a:ext cx="12228004" cy="6751789"/>
            </a:xfrm>
            <a:prstGeom prst="rect">
              <a:avLst/>
            </a:prstGeom>
            <a:gradFill flip="none" rotWithShape="1">
              <a:gsLst>
                <a:gs pos="0">
                  <a:schemeClr val="bg1">
                    <a:lumMod val="85000"/>
                    <a:alpha val="50000"/>
                  </a:schemeClr>
                </a:gs>
                <a:gs pos="100000">
                  <a:schemeClr val="bg1">
                    <a:alpha val="7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noFill/>
              </a:endParaRPr>
            </a:p>
          </p:txBody>
        </p:sp>
        <p:sp>
          <p:nvSpPr>
            <p:cNvPr id="12" name="직사각형 11"/>
            <p:cNvSpPr/>
            <p:nvPr/>
          </p:nvSpPr>
          <p:spPr>
            <a:xfrm>
              <a:off x="-36004" y="-1"/>
              <a:ext cx="12228004" cy="160749"/>
            </a:xfrm>
            <a:prstGeom prst="rect">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pic>
          <p:nvPicPr>
            <p:cNvPr id="16" name="그림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396" y="415746"/>
              <a:ext cx="1708323" cy="342378"/>
            </a:xfrm>
            <a:prstGeom prst="rect">
              <a:avLst/>
            </a:prstGeom>
          </p:spPr>
        </p:pic>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075" y="415746"/>
              <a:ext cx="1656184" cy="388083"/>
            </a:xfrm>
            <a:prstGeom prst="rect">
              <a:avLst/>
            </a:prstGeom>
          </p:spPr>
        </p:pic>
      </p:grpSp>
      <p:sp>
        <p:nvSpPr>
          <p:cNvPr id="6" name="직사각형 5"/>
          <p:cNvSpPr/>
          <p:nvPr/>
        </p:nvSpPr>
        <p:spPr>
          <a:xfrm>
            <a:off x="4669590" y="3870590"/>
            <a:ext cx="2789546" cy="261610"/>
          </a:xfrm>
          <a:prstGeom prst="rect">
            <a:avLst/>
          </a:prstGeom>
        </p:spPr>
        <p:txBody>
          <a:bodyPr wrap="none">
            <a:spAutoFit/>
          </a:bodyPr>
          <a:lstStyle/>
          <a:p>
            <a:pPr>
              <a:lnSpc>
                <a:spcPct val="150000"/>
              </a:lnSpc>
            </a:pPr>
            <a:r>
              <a:rPr lang="en-US" altLang="ko-KR" sz="800" spc="300" dirty="0">
                <a:solidFill>
                  <a:schemeClr val="tx1">
                    <a:lumMod val="65000"/>
                    <a:lumOff val="35000"/>
                  </a:schemeClr>
                </a:solidFill>
                <a:latin typeface="나눔바른고딕" panose="020B0603020101020101" pitchFamily="50" charset="-127"/>
                <a:ea typeface="나눔바른고딕" panose="020B0603020101020101" pitchFamily="50" charset="-127"/>
              </a:rPr>
              <a:t>JEONBUK NATIONAL UNIVERSITY</a:t>
            </a:r>
          </a:p>
        </p:txBody>
      </p:sp>
      <p:cxnSp>
        <p:nvCxnSpPr>
          <p:cNvPr id="8" name="직선 연결선 7"/>
          <p:cNvCxnSpPr/>
          <p:nvPr/>
        </p:nvCxnSpPr>
        <p:spPr>
          <a:xfrm>
            <a:off x="4727848" y="3809972"/>
            <a:ext cx="26642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3" name="그룹 2">
            <a:extLst>
              <a:ext uri="{FF2B5EF4-FFF2-40B4-BE49-F238E27FC236}">
                <a16:creationId xmlns:a16="http://schemas.microsoft.com/office/drawing/2014/main" id="{5C7974FF-21FC-4A4B-A23F-F69731763005}"/>
              </a:ext>
            </a:extLst>
          </p:cNvPr>
          <p:cNvGrpSpPr/>
          <p:nvPr/>
        </p:nvGrpSpPr>
        <p:grpSpPr>
          <a:xfrm>
            <a:off x="2423687" y="2489715"/>
            <a:ext cx="7344625" cy="1323439"/>
            <a:chOff x="4079776" y="2564905"/>
            <a:chExt cx="7344625" cy="1323439"/>
          </a:xfrm>
        </p:grpSpPr>
        <p:sp>
          <p:nvSpPr>
            <p:cNvPr id="5" name="TextBox 4"/>
            <p:cNvSpPr txBox="1"/>
            <p:nvPr/>
          </p:nvSpPr>
          <p:spPr>
            <a:xfrm>
              <a:off x="5327787" y="2860307"/>
              <a:ext cx="6096614" cy="646331"/>
            </a:xfrm>
            <a:prstGeom prst="rect">
              <a:avLst/>
            </a:prstGeom>
            <a:noFill/>
          </p:spPr>
          <p:txBody>
            <a:bodyPr wrap="square" rtlCol="0">
              <a:spAutoFit/>
            </a:bodyPr>
            <a:lstStyle/>
            <a:p>
              <a:r>
                <a:rPr lang="en-US" altLang="ko-KR" sz="3600" b="1" dirty="0">
                  <a:solidFill>
                    <a:schemeClr val="tx1">
                      <a:lumMod val="65000"/>
                      <a:lumOff val="35000"/>
                    </a:schemeClr>
                  </a:solidFill>
                  <a:latin typeface="Verdana" panose="020B0604030504040204" pitchFamily="34" charset="0"/>
                  <a:ea typeface="Verdana" panose="020B0604030504040204" pitchFamily="34" charset="0"/>
                </a:rPr>
                <a:t>Linux File System</a:t>
              </a:r>
            </a:p>
          </p:txBody>
        </p:sp>
        <p:sp>
          <p:nvSpPr>
            <p:cNvPr id="9" name="직사각형 8"/>
            <p:cNvSpPr/>
            <p:nvPr/>
          </p:nvSpPr>
          <p:spPr>
            <a:xfrm>
              <a:off x="4079776" y="2564905"/>
              <a:ext cx="1656606" cy="1323439"/>
            </a:xfrm>
            <a:prstGeom prst="rect">
              <a:avLst/>
            </a:prstGeom>
          </p:spPr>
          <p:txBody>
            <a:bodyPr wrap="square">
              <a:spAutoFit/>
            </a:bodyPr>
            <a:lstStyle/>
            <a:p>
              <a:pPr algn="ctr"/>
              <a:r>
                <a:rPr lang="en-US" altLang="ko-KR" sz="8000" b="1" dirty="0">
                  <a:solidFill>
                    <a:srgbClr val="376092"/>
                  </a:solidFill>
                  <a:latin typeface="Verdana" panose="020B0604030504040204" pitchFamily="34" charset="0"/>
                  <a:ea typeface="Verdana" panose="020B0604030504040204" pitchFamily="34" charset="0"/>
                </a:rPr>
                <a:t>1</a:t>
              </a:r>
              <a:endParaRPr lang="ko-KR" altLang="en-US" sz="8000" dirty="0">
                <a:solidFill>
                  <a:srgbClr val="376092"/>
                </a:solidFill>
                <a:latin typeface="Verdana" panose="020B0604030504040204" pitchFamily="34" charset="0"/>
                <a:ea typeface="나눔바른고딕" panose="020B0603020101020101" pitchFamily="50" charset="-127"/>
              </a:endParaRPr>
            </a:p>
          </p:txBody>
        </p:sp>
      </p:grpSp>
      <p:cxnSp>
        <p:nvCxnSpPr>
          <p:cNvPr id="18" name="직선 연결선 17"/>
          <p:cNvCxnSpPr/>
          <p:nvPr/>
        </p:nvCxnSpPr>
        <p:spPr>
          <a:xfrm>
            <a:off x="4727848" y="2492896"/>
            <a:ext cx="26642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739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1B6B1-0FDD-7B48-2855-94C3DB8159DC}"/>
              </a:ext>
            </a:extLst>
          </p:cNvPr>
          <p:cNvSpPr txBox="1"/>
          <p:nvPr/>
        </p:nvSpPr>
        <p:spPr>
          <a:xfrm>
            <a:off x="551384" y="1052736"/>
            <a:ext cx="6264696" cy="2215991"/>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Indexed Allocation</a:t>
            </a:r>
          </a:p>
          <a:p>
            <a:pPr marL="457200" indent="-457200">
              <a:buFont typeface="Wingdings" panose="05000000000000000000" pitchFamily="2" charset="2"/>
              <a:buChar char="§"/>
            </a:pPr>
            <a:endParaRPr lang="en-US" altLang="ko-KR" b="1" dirty="0">
              <a:solidFill>
                <a:srgbClr val="222222"/>
              </a:solidFill>
            </a:endParaRPr>
          </a:p>
          <a:p>
            <a:r>
              <a:rPr lang="ko-KR" altLang="en-US" sz="1600" dirty="0">
                <a:solidFill>
                  <a:srgbClr val="222222"/>
                </a:solidFill>
              </a:rPr>
              <a:t>하나의 </a:t>
            </a:r>
            <a:r>
              <a:rPr lang="en-US" altLang="ko-KR" sz="1600" dirty="0">
                <a:solidFill>
                  <a:srgbClr val="222222"/>
                </a:solidFill>
              </a:rPr>
              <a:t>block</a:t>
            </a:r>
            <a:r>
              <a:rPr lang="ko-KR" altLang="en-US" sz="1600" dirty="0">
                <a:solidFill>
                  <a:srgbClr val="222222"/>
                </a:solidFill>
              </a:rPr>
              <a:t>이 </a:t>
            </a:r>
            <a:r>
              <a:rPr lang="en-US" altLang="ko-KR" sz="1600" dirty="0">
                <a:solidFill>
                  <a:srgbClr val="222222"/>
                </a:solidFill>
              </a:rPr>
              <a:t>table</a:t>
            </a:r>
            <a:r>
              <a:rPr lang="ko-KR" altLang="en-US" sz="1600" dirty="0">
                <a:solidFill>
                  <a:srgbClr val="222222"/>
                </a:solidFill>
              </a:rPr>
              <a:t>역할을 함</a:t>
            </a:r>
            <a:endParaRPr lang="en-US" altLang="ko-KR" sz="1600" dirty="0">
              <a:solidFill>
                <a:srgbClr val="222222"/>
              </a:solidFill>
            </a:endParaRPr>
          </a:p>
          <a:p>
            <a:endParaRPr lang="en-US" altLang="ko-KR" sz="1600" dirty="0">
              <a:solidFill>
                <a:srgbClr val="222222"/>
              </a:solidFill>
            </a:endParaRPr>
          </a:p>
          <a:p>
            <a:r>
              <a:rPr lang="en-US" altLang="ko-KR" sz="1600" dirty="0">
                <a:solidFill>
                  <a:srgbClr val="222222"/>
                </a:solidFill>
              </a:rPr>
              <a:t> file date block</a:t>
            </a:r>
            <a:r>
              <a:rPr lang="ko-KR" altLang="en-US" sz="1600" dirty="0">
                <a:solidFill>
                  <a:srgbClr val="222222"/>
                </a:solidFill>
              </a:rPr>
              <a:t>이 한 두개 정도인 경우라도 무조건 </a:t>
            </a:r>
            <a:r>
              <a:rPr lang="en-US" altLang="ko-KR" sz="1600" dirty="0">
                <a:solidFill>
                  <a:srgbClr val="222222"/>
                </a:solidFill>
              </a:rPr>
              <a:t>index block</a:t>
            </a:r>
            <a:r>
              <a:rPr lang="ko-KR" altLang="en-US" sz="1600" dirty="0">
                <a:solidFill>
                  <a:srgbClr val="222222"/>
                </a:solidFill>
              </a:rPr>
              <a:t>을 할당해야 하므로</a:t>
            </a:r>
            <a:r>
              <a:rPr lang="en-US" altLang="ko-KR" sz="1600" dirty="0">
                <a:solidFill>
                  <a:srgbClr val="222222"/>
                </a:solidFill>
              </a:rPr>
              <a:t>, </a:t>
            </a:r>
            <a:r>
              <a:rPr lang="ko-KR" altLang="en-US" sz="1600" dirty="0">
                <a:solidFill>
                  <a:srgbClr val="222222"/>
                </a:solidFill>
              </a:rPr>
              <a:t>공간 낭비 발생</a:t>
            </a:r>
            <a:endParaRPr lang="en-US" altLang="ko-KR" sz="1600" dirty="0">
              <a:solidFill>
                <a:srgbClr val="222222"/>
              </a:solidFill>
            </a:endParaRPr>
          </a:p>
          <a:p>
            <a:endParaRPr lang="en-US" altLang="ko-KR" sz="1600" dirty="0">
              <a:solidFill>
                <a:srgbClr val="222222"/>
              </a:solidFill>
            </a:endParaRPr>
          </a:p>
          <a:p>
            <a:r>
              <a:rPr lang="ko-KR" altLang="en-US" sz="1600" dirty="0">
                <a:solidFill>
                  <a:srgbClr val="222222"/>
                </a:solidFill>
              </a:rPr>
              <a:t>큰 용량의 </a:t>
            </a:r>
            <a:r>
              <a:rPr lang="en-US" altLang="ko-KR" sz="1600" dirty="0">
                <a:solidFill>
                  <a:srgbClr val="222222"/>
                </a:solidFill>
              </a:rPr>
              <a:t>file</a:t>
            </a:r>
            <a:r>
              <a:rPr lang="ko-KR" altLang="en-US" sz="1600" dirty="0">
                <a:solidFill>
                  <a:srgbClr val="222222"/>
                </a:solidFill>
              </a:rPr>
              <a:t>을 저장하기 힘들다는 단점 존재</a:t>
            </a:r>
            <a:endParaRPr lang="en-US" altLang="ko-KR" sz="1600" dirty="0">
              <a:solidFill>
                <a:srgbClr val="222222"/>
              </a:solidFill>
            </a:endParaRPr>
          </a:p>
        </p:txBody>
      </p:sp>
      <p:pic>
        <p:nvPicPr>
          <p:cNvPr id="9218" name="Picture 2">
            <a:extLst>
              <a:ext uri="{FF2B5EF4-FFF2-40B4-BE49-F238E27FC236}">
                <a16:creationId xmlns:a16="http://schemas.microsoft.com/office/drawing/2014/main" id="{F46AA427-3465-47F4-DF2D-3963E4F1B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992" y="2708920"/>
            <a:ext cx="5027463" cy="3782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212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1B6B1-0FDD-7B48-2855-94C3DB8159DC}"/>
              </a:ext>
            </a:extLst>
          </p:cNvPr>
          <p:cNvSpPr txBox="1"/>
          <p:nvPr/>
        </p:nvSpPr>
        <p:spPr>
          <a:xfrm>
            <a:off x="551384" y="1052736"/>
            <a:ext cx="6264696" cy="1723549"/>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Multilevel Index</a:t>
            </a:r>
          </a:p>
          <a:p>
            <a:pPr marL="457200" indent="-457200">
              <a:buFont typeface="Wingdings" panose="05000000000000000000" pitchFamily="2" charset="2"/>
              <a:buChar char="§"/>
            </a:pPr>
            <a:endParaRPr lang="en-US" altLang="ko-KR" b="1" dirty="0">
              <a:solidFill>
                <a:srgbClr val="222222"/>
              </a:solidFill>
            </a:endParaRPr>
          </a:p>
          <a:p>
            <a:r>
              <a:rPr lang="en-US" altLang="ko-KR" sz="1600" dirty="0">
                <a:solidFill>
                  <a:srgbClr val="222222"/>
                </a:solidFill>
              </a:rPr>
              <a:t>12</a:t>
            </a:r>
            <a:r>
              <a:rPr lang="ko-KR" altLang="en-US" sz="1600" dirty="0">
                <a:solidFill>
                  <a:srgbClr val="222222"/>
                </a:solidFill>
              </a:rPr>
              <a:t>개의 </a:t>
            </a:r>
            <a:r>
              <a:rPr lang="en-US" altLang="ko-KR" sz="1600" dirty="0">
                <a:solidFill>
                  <a:srgbClr val="222222"/>
                </a:solidFill>
              </a:rPr>
              <a:t>direct block</a:t>
            </a:r>
            <a:r>
              <a:rPr lang="ko-KR" altLang="en-US" sz="1600" dirty="0">
                <a:solidFill>
                  <a:srgbClr val="222222"/>
                </a:solidFill>
              </a:rPr>
              <a:t>과 하나의 </a:t>
            </a:r>
            <a:r>
              <a:rPr lang="en-US" altLang="ko-KR" sz="1600" dirty="0">
                <a:solidFill>
                  <a:srgbClr val="222222"/>
                </a:solidFill>
              </a:rPr>
              <a:t>single, double, triple indirect block</a:t>
            </a:r>
            <a:r>
              <a:rPr lang="ko-KR" altLang="en-US" sz="1600" dirty="0">
                <a:solidFill>
                  <a:srgbClr val="222222"/>
                </a:solidFill>
              </a:rPr>
              <a:t>을 가지는 방식</a:t>
            </a:r>
            <a:endParaRPr lang="en-US" altLang="ko-KR" sz="1600" dirty="0">
              <a:solidFill>
                <a:srgbClr val="222222"/>
              </a:solidFill>
            </a:endParaRPr>
          </a:p>
          <a:p>
            <a:endParaRPr lang="en-US" altLang="ko-KR" sz="1600" dirty="0">
              <a:solidFill>
                <a:srgbClr val="222222"/>
              </a:solidFill>
            </a:endParaRPr>
          </a:p>
          <a:p>
            <a:endParaRPr lang="en-US" altLang="ko-KR" sz="1600" dirty="0">
              <a:solidFill>
                <a:srgbClr val="222222"/>
              </a:solidFill>
            </a:endParaRPr>
          </a:p>
        </p:txBody>
      </p:sp>
      <p:pic>
        <p:nvPicPr>
          <p:cNvPr id="10242" name="Picture 2">
            <a:extLst>
              <a:ext uri="{FF2B5EF4-FFF2-40B4-BE49-F238E27FC236}">
                <a16:creationId xmlns:a16="http://schemas.microsoft.com/office/drawing/2014/main" id="{4F6EB7EF-5571-6B16-56B6-46930B92C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2636912"/>
            <a:ext cx="5112568" cy="3844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98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851601BD-EF1E-4E54-9BA8-F2D25B099E41}"/>
              </a:ext>
            </a:extLst>
          </p:cNvPr>
          <p:cNvGrpSpPr/>
          <p:nvPr/>
        </p:nvGrpSpPr>
        <p:grpSpPr>
          <a:xfrm>
            <a:off x="-36004" y="-1"/>
            <a:ext cx="12228004" cy="6912539"/>
            <a:chOff x="-36004" y="-1"/>
            <a:chExt cx="12228004" cy="6912539"/>
          </a:xfrm>
        </p:grpSpPr>
        <p:pic>
          <p:nvPicPr>
            <p:cNvPr id="2" name="그림 1"/>
            <p:cNvPicPr>
              <a:picLocks noChangeAspect="1"/>
            </p:cNvPicPr>
            <p:nvPr/>
          </p:nvPicPr>
          <p:blipFill rotWithShape="1">
            <a:blip r:embed="rId2">
              <a:extLst>
                <a:ext uri="{28A0092B-C50C-407E-A947-70E740481C1C}">
                  <a14:useLocalDpi xmlns:a14="http://schemas.microsoft.com/office/drawing/2010/main" val="0"/>
                </a:ext>
              </a:extLst>
            </a:blip>
            <a:srcRect t="24404"/>
            <a:stretch/>
          </p:blipFill>
          <p:spPr>
            <a:xfrm>
              <a:off x="-36004" y="0"/>
              <a:ext cx="12228004" cy="6912538"/>
            </a:xfrm>
            <a:prstGeom prst="rect">
              <a:avLst/>
            </a:prstGeom>
          </p:spPr>
        </p:pic>
        <p:sp>
          <p:nvSpPr>
            <p:cNvPr id="14" name="직사각형 13"/>
            <p:cNvSpPr/>
            <p:nvPr/>
          </p:nvSpPr>
          <p:spPr>
            <a:xfrm>
              <a:off x="-36004" y="160749"/>
              <a:ext cx="12228004" cy="6751789"/>
            </a:xfrm>
            <a:prstGeom prst="rect">
              <a:avLst/>
            </a:prstGeom>
            <a:gradFill flip="none" rotWithShape="1">
              <a:gsLst>
                <a:gs pos="0">
                  <a:schemeClr val="bg1">
                    <a:lumMod val="85000"/>
                    <a:alpha val="50000"/>
                  </a:schemeClr>
                </a:gs>
                <a:gs pos="100000">
                  <a:schemeClr val="bg1">
                    <a:alpha val="7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noFill/>
              </a:endParaRPr>
            </a:p>
          </p:txBody>
        </p:sp>
        <p:sp>
          <p:nvSpPr>
            <p:cNvPr id="12" name="직사각형 11"/>
            <p:cNvSpPr/>
            <p:nvPr/>
          </p:nvSpPr>
          <p:spPr>
            <a:xfrm>
              <a:off x="-36004" y="-1"/>
              <a:ext cx="12228004" cy="160749"/>
            </a:xfrm>
            <a:prstGeom prst="rect">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pic>
          <p:nvPicPr>
            <p:cNvPr id="16" name="그림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396" y="415746"/>
              <a:ext cx="1708323" cy="342378"/>
            </a:xfrm>
            <a:prstGeom prst="rect">
              <a:avLst/>
            </a:prstGeom>
          </p:spPr>
        </p:pic>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075" y="415746"/>
              <a:ext cx="1656184" cy="388083"/>
            </a:xfrm>
            <a:prstGeom prst="rect">
              <a:avLst/>
            </a:prstGeom>
          </p:spPr>
        </p:pic>
      </p:grpSp>
      <p:sp>
        <p:nvSpPr>
          <p:cNvPr id="6" name="직사각형 5"/>
          <p:cNvSpPr/>
          <p:nvPr/>
        </p:nvSpPr>
        <p:spPr>
          <a:xfrm>
            <a:off x="4669590" y="3870590"/>
            <a:ext cx="2789546" cy="261610"/>
          </a:xfrm>
          <a:prstGeom prst="rect">
            <a:avLst/>
          </a:prstGeom>
        </p:spPr>
        <p:txBody>
          <a:bodyPr wrap="none">
            <a:spAutoFit/>
          </a:bodyPr>
          <a:lstStyle/>
          <a:p>
            <a:pPr>
              <a:lnSpc>
                <a:spcPct val="150000"/>
              </a:lnSpc>
            </a:pPr>
            <a:r>
              <a:rPr lang="en-US" altLang="ko-KR" sz="800" spc="300" dirty="0">
                <a:solidFill>
                  <a:schemeClr val="tx1">
                    <a:lumMod val="65000"/>
                    <a:lumOff val="35000"/>
                  </a:schemeClr>
                </a:solidFill>
                <a:latin typeface="나눔바른고딕" panose="020B0603020101020101" pitchFamily="50" charset="-127"/>
                <a:ea typeface="나눔바른고딕" panose="020B0603020101020101" pitchFamily="50" charset="-127"/>
              </a:rPr>
              <a:t>JEONBUK NATIONAL UNIVERSITY</a:t>
            </a:r>
          </a:p>
        </p:txBody>
      </p:sp>
      <p:cxnSp>
        <p:nvCxnSpPr>
          <p:cNvPr id="8" name="직선 연결선 7"/>
          <p:cNvCxnSpPr/>
          <p:nvPr/>
        </p:nvCxnSpPr>
        <p:spPr>
          <a:xfrm>
            <a:off x="4727848" y="3809972"/>
            <a:ext cx="26642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3" name="그룹 2">
            <a:extLst>
              <a:ext uri="{FF2B5EF4-FFF2-40B4-BE49-F238E27FC236}">
                <a16:creationId xmlns:a16="http://schemas.microsoft.com/office/drawing/2014/main" id="{5C7974FF-21FC-4A4B-A23F-F69731763005}"/>
              </a:ext>
            </a:extLst>
          </p:cNvPr>
          <p:cNvGrpSpPr/>
          <p:nvPr/>
        </p:nvGrpSpPr>
        <p:grpSpPr>
          <a:xfrm>
            <a:off x="2531604" y="2559626"/>
            <a:ext cx="7128792" cy="1323439"/>
            <a:chOff x="4079585" y="2564905"/>
            <a:chExt cx="7128792" cy="1323439"/>
          </a:xfrm>
        </p:grpSpPr>
        <p:sp>
          <p:nvSpPr>
            <p:cNvPr id="5" name="TextBox 4"/>
            <p:cNvSpPr txBox="1"/>
            <p:nvPr/>
          </p:nvSpPr>
          <p:spPr>
            <a:xfrm>
              <a:off x="5327787" y="2860307"/>
              <a:ext cx="5880590" cy="646331"/>
            </a:xfrm>
            <a:prstGeom prst="rect">
              <a:avLst/>
            </a:prstGeom>
            <a:noFill/>
          </p:spPr>
          <p:txBody>
            <a:bodyPr wrap="square" rtlCol="0">
              <a:spAutoFit/>
            </a:bodyPr>
            <a:lstStyle/>
            <a:p>
              <a:r>
                <a:rPr lang="en-US" altLang="ko-KR" sz="3600" b="1" dirty="0" err="1">
                  <a:solidFill>
                    <a:schemeClr val="tx1">
                      <a:lumMod val="65000"/>
                      <a:lumOff val="35000"/>
                    </a:schemeClr>
                  </a:solidFill>
                  <a:latin typeface="Verdana" panose="020B0604030504040204" pitchFamily="34" charset="0"/>
                  <a:ea typeface="Verdana" panose="020B0604030504040204" pitchFamily="34" charset="0"/>
                </a:rPr>
                <a:t>Registy</a:t>
              </a:r>
              <a:r>
                <a:rPr lang="en-US" altLang="ko-KR" sz="3600" b="1" dirty="0">
                  <a:solidFill>
                    <a:schemeClr val="tx1">
                      <a:lumMod val="65000"/>
                      <a:lumOff val="35000"/>
                    </a:schemeClr>
                  </a:solidFill>
                  <a:latin typeface="Verdana" panose="020B0604030504040204" pitchFamily="34" charset="0"/>
                  <a:ea typeface="Verdana" panose="020B0604030504040204" pitchFamily="34" charset="0"/>
                </a:rPr>
                <a:t> In Linux</a:t>
              </a:r>
            </a:p>
          </p:txBody>
        </p:sp>
        <p:sp>
          <p:nvSpPr>
            <p:cNvPr id="9" name="직사각형 8"/>
            <p:cNvSpPr/>
            <p:nvPr/>
          </p:nvSpPr>
          <p:spPr>
            <a:xfrm>
              <a:off x="4079585" y="2564905"/>
              <a:ext cx="1656606" cy="1323439"/>
            </a:xfrm>
            <a:prstGeom prst="rect">
              <a:avLst/>
            </a:prstGeom>
          </p:spPr>
          <p:txBody>
            <a:bodyPr wrap="square">
              <a:spAutoFit/>
            </a:bodyPr>
            <a:lstStyle/>
            <a:p>
              <a:pPr algn="ctr"/>
              <a:r>
                <a:rPr lang="en-US" altLang="ko-KR" sz="8000" b="1" dirty="0">
                  <a:solidFill>
                    <a:srgbClr val="376092"/>
                  </a:solidFill>
                  <a:latin typeface="Verdana" panose="020B0604030504040204" pitchFamily="34" charset="0"/>
                  <a:ea typeface="Verdana" panose="020B0604030504040204" pitchFamily="34" charset="0"/>
                </a:rPr>
                <a:t>2</a:t>
              </a:r>
              <a:endParaRPr lang="ko-KR" altLang="en-US" sz="8000" dirty="0">
                <a:solidFill>
                  <a:srgbClr val="376092"/>
                </a:solidFill>
                <a:latin typeface="Verdana" panose="020B0604030504040204" pitchFamily="34" charset="0"/>
                <a:ea typeface="나눔바른고딕" panose="020B0603020101020101" pitchFamily="50" charset="-127"/>
              </a:endParaRPr>
            </a:p>
          </p:txBody>
        </p:sp>
      </p:grpSp>
      <p:cxnSp>
        <p:nvCxnSpPr>
          <p:cNvPr id="18" name="직선 연결선 17"/>
          <p:cNvCxnSpPr/>
          <p:nvPr/>
        </p:nvCxnSpPr>
        <p:spPr>
          <a:xfrm>
            <a:off x="4727848" y="2492896"/>
            <a:ext cx="26642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846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1B6B1-0FDD-7B48-2855-94C3DB8159DC}"/>
              </a:ext>
            </a:extLst>
          </p:cNvPr>
          <p:cNvSpPr txBox="1"/>
          <p:nvPr/>
        </p:nvSpPr>
        <p:spPr>
          <a:xfrm>
            <a:off x="551384" y="1052736"/>
            <a:ext cx="11017224" cy="1477328"/>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Window Registry</a:t>
            </a:r>
          </a:p>
          <a:p>
            <a:pPr marL="457200" indent="-457200">
              <a:buFont typeface="Wingdings" panose="05000000000000000000" pitchFamily="2" charset="2"/>
              <a:buChar char="§"/>
            </a:pPr>
            <a:endParaRPr lang="en-US" altLang="ko-KR" b="1" dirty="0">
              <a:solidFill>
                <a:srgbClr val="222222"/>
              </a:solidFill>
            </a:endParaRPr>
          </a:p>
          <a:p>
            <a:r>
              <a:rPr lang="ko-KR" altLang="en-US" sz="1600" dirty="0">
                <a:solidFill>
                  <a:srgbClr val="222222"/>
                </a:solidFill>
              </a:rPr>
              <a:t>서비스</a:t>
            </a:r>
            <a:r>
              <a:rPr lang="en-US" altLang="ko-KR" sz="1600" dirty="0">
                <a:solidFill>
                  <a:srgbClr val="222222"/>
                </a:solidFill>
              </a:rPr>
              <a:t>, </a:t>
            </a:r>
            <a:r>
              <a:rPr lang="ko-KR" altLang="en-US" sz="1600" dirty="0">
                <a:solidFill>
                  <a:srgbClr val="222222"/>
                </a:solidFill>
              </a:rPr>
              <a:t>구성요소</a:t>
            </a:r>
            <a:r>
              <a:rPr lang="en-US" altLang="ko-KR" sz="1600" dirty="0">
                <a:solidFill>
                  <a:srgbClr val="222222"/>
                </a:solidFill>
              </a:rPr>
              <a:t>, </a:t>
            </a:r>
            <a:r>
              <a:rPr lang="ko-KR" altLang="en-US" sz="1600" dirty="0">
                <a:solidFill>
                  <a:srgbClr val="222222"/>
                </a:solidFill>
              </a:rPr>
              <a:t>각종 프로그램 처럼 </a:t>
            </a:r>
            <a:r>
              <a:rPr lang="en-US" altLang="ko-KR" sz="1600" dirty="0">
                <a:solidFill>
                  <a:srgbClr val="222222"/>
                </a:solidFill>
              </a:rPr>
              <a:t>window </a:t>
            </a:r>
            <a:r>
              <a:rPr lang="ko-KR" altLang="en-US" sz="1600" dirty="0">
                <a:solidFill>
                  <a:srgbClr val="222222"/>
                </a:solidFill>
              </a:rPr>
              <a:t>전반에 걸쳐 사용되는 설정 그리고 구성을 포함하는 데이터베이스</a:t>
            </a:r>
            <a:endParaRPr lang="en-US" altLang="ko-KR" sz="1600" dirty="0">
              <a:solidFill>
                <a:srgbClr val="222222"/>
              </a:solidFill>
            </a:endParaRPr>
          </a:p>
          <a:p>
            <a:endParaRPr lang="en-US" altLang="ko-KR" sz="1600" dirty="0">
              <a:solidFill>
                <a:srgbClr val="222222"/>
              </a:solidFill>
            </a:endParaRPr>
          </a:p>
          <a:p>
            <a:endParaRPr lang="en-US" altLang="ko-KR" sz="1600" dirty="0">
              <a:solidFill>
                <a:srgbClr val="222222"/>
              </a:solidFill>
            </a:endParaRPr>
          </a:p>
        </p:txBody>
      </p:sp>
      <p:sp>
        <p:nvSpPr>
          <p:cNvPr id="4" name="TextBox 3">
            <a:extLst>
              <a:ext uri="{FF2B5EF4-FFF2-40B4-BE49-F238E27FC236}">
                <a16:creationId xmlns:a16="http://schemas.microsoft.com/office/drawing/2014/main" id="{DCC44209-489B-CFC1-4EBF-59ED5FA2DDEC}"/>
              </a:ext>
            </a:extLst>
          </p:cNvPr>
          <p:cNvSpPr txBox="1"/>
          <p:nvPr/>
        </p:nvSpPr>
        <p:spPr>
          <a:xfrm>
            <a:off x="551384" y="2708920"/>
            <a:ext cx="11017224" cy="2462213"/>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Registry in Linux</a:t>
            </a:r>
          </a:p>
          <a:p>
            <a:pPr marL="457200" indent="-457200">
              <a:buFont typeface="Wingdings" panose="05000000000000000000" pitchFamily="2" charset="2"/>
              <a:buChar char="§"/>
            </a:pPr>
            <a:endParaRPr lang="en-US" altLang="ko-KR" b="1" dirty="0">
              <a:solidFill>
                <a:srgbClr val="222222"/>
              </a:solidFill>
            </a:endParaRPr>
          </a:p>
          <a:p>
            <a:r>
              <a:rPr lang="en-US" altLang="ko-KR" sz="1600" dirty="0">
                <a:solidFill>
                  <a:srgbClr val="222222"/>
                </a:solidFill>
              </a:rPr>
              <a:t>Window registry</a:t>
            </a:r>
            <a:r>
              <a:rPr lang="ko-KR" altLang="en-US" sz="1600" dirty="0">
                <a:solidFill>
                  <a:srgbClr val="222222"/>
                </a:solidFill>
              </a:rPr>
              <a:t>같은 데이터베이스는 없음</a:t>
            </a:r>
            <a:endParaRPr lang="en-US" altLang="ko-KR" sz="1600" dirty="0">
              <a:solidFill>
                <a:srgbClr val="222222"/>
              </a:solidFill>
            </a:endParaRPr>
          </a:p>
          <a:p>
            <a:endParaRPr lang="en-US" altLang="ko-KR" sz="1600" dirty="0">
              <a:solidFill>
                <a:srgbClr val="222222"/>
              </a:solidFill>
            </a:endParaRPr>
          </a:p>
          <a:p>
            <a:r>
              <a:rPr lang="ko-KR" altLang="en-US" sz="1600" dirty="0">
                <a:solidFill>
                  <a:srgbClr val="222222"/>
                </a:solidFill>
              </a:rPr>
              <a:t>구성은 대부분 텍스트 파일에 보관</a:t>
            </a:r>
            <a:endParaRPr lang="en-US" altLang="ko-KR" sz="1600" dirty="0">
              <a:solidFill>
                <a:srgbClr val="222222"/>
              </a:solidFill>
            </a:endParaRPr>
          </a:p>
          <a:p>
            <a:endParaRPr lang="en-US" altLang="ko-KR" sz="1600" dirty="0">
              <a:solidFill>
                <a:srgbClr val="222222"/>
              </a:solidFill>
            </a:endParaRPr>
          </a:p>
          <a:p>
            <a:pPr marL="342900" indent="-342900">
              <a:buAutoNum type="arabicPeriod"/>
            </a:pPr>
            <a:r>
              <a:rPr lang="en-US" altLang="ko-KR" sz="1600" dirty="0">
                <a:solidFill>
                  <a:srgbClr val="222222"/>
                </a:solidFill>
              </a:rPr>
              <a:t>/proc</a:t>
            </a:r>
          </a:p>
          <a:p>
            <a:pPr marL="342900" indent="-342900">
              <a:buAutoNum type="arabicPeriod"/>
            </a:pPr>
            <a:r>
              <a:rPr lang="en-US" altLang="ko-KR" sz="1600" dirty="0">
                <a:solidFill>
                  <a:srgbClr val="222222"/>
                </a:solidFill>
              </a:rPr>
              <a:t>/</a:t>
            </a:r>
            <a:r>
              <a:rPr lang="en-US" altLang="ko-KR" sz="1600" dirty="0" err="1">
                <a:solidFill>
                  <a:srgbClr val="222222"/>
                </a:solidFill>
              </a:rPr>
              <a:t>etc</a:t>
            </a:r>
            <a:endParaRPr lang="en-US" altLang="ko-KR" sz="1600" dirty="0">
              <a:solidFill>
                <a:srgbClr val="222222"/>
              </a:solidFill>
            </a:endParaRPr>
          </a:p>
          <a:p>
            <a:endParaRPr lang="en-US" altLang="ko-KR" sz="1600" dirty="0">
              <a:solidFill>
                <a:srgbClr val="222222"/>
              </a:solidFill>
            </a:endParaRPr>
          </a:p>
        </p:txBody>
      </p:sp>
    </p:spTree>
    <p:extLst>
      <p:ext uri="{BB962C8B-B14F-4D97-AF65-F5344CB8AC3E}">
        <p14:creationId xmlns:p14="http://schemas.microsoft.com/office/powerpoint/2010/main" val="118936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1B6B1-0FDD-7B48-2855-94C3DB8159DC}"/>
              </a:ext>
            </a:extLst>
          </p:cNvPr>
          <p:cNvSpPr txBox="1"/>
          <p:nvPr/>
        </p:nvSpPr>
        <p:spPr>
          <a:xfrm>
            <a:off x="551384" y="1052736"/>
            <a:ext cx="11017224" cy="1231106"/>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/proc</a:t>
            </a:r>
          </a:p>
          <a:p>
            <a:pPr marL="457200" indent="-457200">
              <a:buFont typeface="Wingdings" panose="05000000000000000000" pitchFamily="2" charset="2"/>
              <a:buChar char="§"/>
            </a:pPr>
            <a:endParaRPr lang="en-US" altLang="ko-KR" b="1" dirty="0">
              <a:solidFill>
                <a:srgbClr val="222222"/>
              </a:solidFill>
            </a:endParaRPr>
          </a:p>
          <a:p>
            <a:r>
              <a:rPr lang="ko-KR" altLang="en-US" sz="1600" dirty="0">
                <a:solidFill>
                  <a:srgbClr val="222222"/>
                </a:solidFill>
              </a:rPr>
              <a:t>프로세스</a:t>
            </a:r>
            <a:r>
              <a:rPr lang="en-US" altLang="ko-KR" sz="1600" dirty="0">
                <a:solidFill>
                  <a:srgbClr val="222222"/>
                </a:solidFill>
              </a:rPr>
              <a:t>, </a:t>
            </a:r>
            <a:r>
              <a:rPr lang="ko-KR" altLang="en-US" sz="1600" dirty="0">
                <a:solidFill>
                  <a:srgbClr val="222222"/>
                </a:solidFill>
              </a:rPr>
              <a:t>하드웨어</a:t>
            </a:r>
            <a:r>
              <a:rPr lang="en-US" altLang="ko-KR" sz="1600" dirty="0">
                <a:solidFill>
                  <a:srgbClr val="222222"/>
                </a:solidFill>
              </a:rPr>
              <a:t>, </a:t>
            </a:r>
            <a:r>
              <a:rPr lang="ko-KR" altLang="en-US" sz="1600" dirty="0">
                <a:solidFill>
                  <a:srgbClr val="222222"/>
                </a:solidFill>
              </a:rPr>
              <a:t>시스템 정보를 가지는 디렉토리</a:t>
            </a:r>
            <a:endParaRPr lang="en-US" altLang="ko-KR" sz="1600" dirty="0">
              <a:solidFill>
                <a:srgbClr val="222222"/>
              </a:solidFill>
            </a:endParaRPr>
          </a:p>
          <a:p>
            <a:endParaRPr lang="en-US" altLang="ko-KR" sz="1600" dirty="0">
              <a:solidFill>
                <a:srgbClr val="222222"/>
              </a:solidFill>
            </a:endParaRPr>
          </a:p>
        </p:txBody>
      </p:sp>
      <p:pic>
        <p:nvPicPr>
          <p:cNvPr id="4" name="그림 3" descr="텍스트, 전자기기, 스크린샷이(가) 표시된 사진&#10;&#10;자동 생성된 설명">
            <a:extLst>
              <a:ext uri="{FF2B5EF4-FFF2-40B4-BE49-F238E27FC236}">
                <a16:creationId xmlns:a16="http://schemas.microsoft.com/office/drawing/2014/main" id="{567B529E-A393-55F5-78E4-0D3281B7B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25" y="2283842"/>
            <a:ext cx="5548858" cy="4190288"/>
          </a:xfrm>
          <a:prstGeom prst="rect">
            <a:avLst/>
          </a:prstGeom>
        </p:spPr>
      </p:pic>
      <p:pic>
        <p:nvPicPr>
          <p:cNvPr id="6" name="그림 5" descr="텍스트이(가) 표시된 사진&#10;&#10;자동 생성된 설명">
            <a:extLst>
              <a:ext uri="{FF2B5EF4-FFF2-40B4-BE49-F238E27FC236}">
                <a16:creationId xmlns:a16="http://schemas.microsoft.com/office/drawing/2014/main" id="{8EF4946A-9EE8-2D35-D008-ED18277A7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570" y="2206584"/>
            <a:ext cx="5307038" cy="4282051"/>
          </a:xfrm>
          <a:prstGeom prst="rect">
            <a:avLst/>
          </a:prstGeom>
        </p:spPr>
      </p:pic>
    </p:spTree>
    <p:extLst>
      <p:ext uri="{BB962C8B-B14F-4D97-AF65-F5344CB8AC3E}">
        <p14:creationId xmlns:p14="http://schemas.microsoft.com/office/powerpoint/2010/main" val="2984940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1B6B1-0FDD-7B48-2855-94C3DB8159DC}"/>
              </a:ext>
            </a:extLst>
          </p:cNvPr>
          <p:cNvSpPr txBox="1"/>
          <p:nvPr/>
        </p:nvSpPr>
        <p:spPr>
          <a:xfrm>
            <a:off x="551384" y="1052736"/>
            <a:ext cx="11017224" cy="1477328"/>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a:t>
            </a:r>
            <a:r>
              <a:rPr lang="en-US" altLang="ko-KR" sz="2400" b="1" dirty="0" err="1">
                <a:solidFill>
                  <a:srgbClr val="222222"/>
                </a:solidFill>
              </a:rPr>
              <a:t>etc</a:t>
            </a:r>
            <a:r>
              <a:rPr lang="en-US" altLang="ko-KR" sz="2400" b="1" dirty="0">
                <a:solidFill>
                  <a:srgbClr val="222222"/>
                </a:solidFill>
              </a:rPr>
              <a:t>, /</a:t>
            </a:r>
            <a:r>
              <a:rPr lang="en-US" altLang="ko-KR" sz="2400" b="1" dirty="0" err="1">
                <a:solidFill>
                  <a:srgbClr val="222222"/>
                </a:solidFill>
              </a:rPr>
              <a:t>usr</a:t>
            </a:r>
            <a:r>
              <a:rPr lang="en-US" altLang="ko-KR" sz="2400" b="1" dirty="0">
                <a:solidFill>
                  <a:srgbClr val="222222"/>
                </a:solidFill>
              </a:rPr>
              <a:t>/</a:t>
            </a:r>
            <a:r>
              <a:rPr lang="en-US" altLang="ko-KR" sz="2400" b="1" dirty="0" err="1">
                <a:solidFill>
                  <a:srgbClr val="222222"/>
                </a:solidFill>
              </a:rPr>
              <a:t>etc</a:t>
            </a:r>
            <a:endParaRPr lang="en-US" altLang="ko-KR" sz="2400" b="1" dirty="0">
              <a:solidFill>
                <a:srgbClr val="222222"/>
              </a:solidFill>
            </a:endParaRPr>
          </a:p>
          <a:p>
            <a:pPr marL="457200" indent="-457200">
              <a:buFont typeface="Wingdings" panose="05000000000000000000" pitchFamily="2" charset="2"/>
              <a:buChar char="§"/>
            </a:pPr>
            <a:endParaRPr lang="en-US" altLang="ko-KR" b="1" dirty="0">
              <a:solidFill>
                <a:srgbClr val="222222"/>
              </a:solidFill>
            </a:endParaRPr>
          </a:p>
          <a:p>
            <a:r>
              <a:rPr lang="ko-KR" altLang="en-US" sz="1600" dirty="0">
                <a:solidFill>
                  <a:srgbClr val="222222"/>
                </a:solidFill>
              </a:rPr>
              <a:t>시스템의 부팅</a:t>
            </a:r>
            <a:r>
              <a:rPr lang="en-US" altLang="ko-KR" sz="1600" dirty="0">
                <a:solidFill>
                  <a:srgbClr val="222222"/>
                </a:solidFill>
              </a:rPr>
              <a:t>, </a:t>
            </a:r>
            <a:r>
              <a:rPr lang="ko-KR" altLang="en-US" sz="1600" dirty="0" err="1">
                <a:solidFill>
                  <a:srgbClr val="222222"/>
                </a:solidFill>
              </a:rPr>
              <a:t>셧다운</a:t>
            </a:r>
            <a:r>
              <a:rPr lang="ko-KR" altLang="en-US" sz="1600" dirty="0">
                <a:solidFill>
                  <a:srgbClr val="222222"/>
                </a:solidFill>
              </a:rPr>
              <a:t> 시에 필요한 파일들과 시스템의 전반에 걸친 설정 파일들 및 초기 스크립트 파일 저장</a:t>
            </a:r>
            <a:endParaRPr lang="en-US" altLang="ko-KR" sz="1600" dirty="0">
              <a:solidFill>
                <a:srgbClr val="222222"/>
              </a:solidFill>
            </a:endParaRPr>
          </a:p>
          <a:p>
            <a:endParaRPr lang="en-US" altLang="ko-KR" sz="1600" dirty="0">
              <a:solidFill>
                <a:srgbClr val="222222"/>
              </a:solidFill>
            </a:endParaRPr>
          </a:p>
          <a:p>
            <a:endParaRPr lang="en-US" altLang="ko-KR" sz="1600" dirty="0">
              <a:solidFill>
                <a:srgbClr val="222222"/>
              </a:solidFill>
            </a:endParaRPr>
          </a:p>
        </p:txBody>
      </p:sp>
      <p:pic>
        <p:nvPicPr>
          <p:cNvPr id="4" name="그림 3" descr="텍스트이(가) 표시된 사진&#10;&#10;자동 생성된 설명">
            <a:extLst>
              <a:ext uri="{FF2B5EF4-FFF2-40B4-BE49-F238E27FC236}">
                <a16:creationId xmlns:a16="http://schemas.microsoft.com/office/drawing/2014/main" id="{827ACE2D-5586-493F-A382-05457421B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74" y="2276872"/>
            <a:ext cx="5430822" cy="4210606"/>
          </a:xfrm>
          <a:prstGeom prst="rect">
            <a:avLst/>
          </a:prstGeom>
        </p:spPr>
      </p:pic>
      <p:pic>
        <p:nvPicPr>
          <p:cNvPr id="6" name="그림 5" descr="텍스트이(가) 표시된 사진&#10;&#10;자동 생성된 설명">
            <a:extLst>
              <a:ext uri="{FF2B5EF4-FFF2-40B4-BE49-F238E27FC236}">
                <a16:creationId xmlns:a16="http://schemas.microsoft.com/office/drawing/2014/main" id="{94DA1285-0657-DFE5-7B82-F9F4A612B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92986"/>
            <a:ext cx="5325308" cy="4189016"/>
          </a:xfrm>
          <a:prstGeom prst="rect">
            <a:avLst/>
          </a:prstGeom>
        </p:spPr>
      </p:pic>
    </p:spTree>
    <p:extLst>
      <p:ext uri="{BB962C8B-B14F-4D97-AF65-F5344CB8AC3E}">
        <p14:creationId xmlns:p14="http://schemas.microsoft.com/office/powerpoint/2010/main" val="2711858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7BD03E4-D8CF-4A00-A220-CE5B304EF367}"/>
              </a:ext>
            </a:extLst>
          </p:cNvPr>
          <p:cNvSpPr txBox="1"/>
          <p:nvPr/>
        </p:nvSpPr>
        <p:spPr>
          <a:xfrm>
            <a:off x="675683" y="1412776"/>
            <a:ext cx="11089232" cy="1938992"/>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File</a:t>
            </a:r>
            <a:r>
              <a:rPr lang="en-US" altLang="ko-KR" sz="2400" dirty="0">
                <a:solidFill>
                  <a:srgbClr val="222222"/>
                </a:solidFill>
              </a:rPr>
              <a:t> : </a:t>
            </a:r>
            <a:r>
              <a:rPr lang="ko-KR" altLang="en-US" sz="2400" dirty="0">
                <a:solidFill>
                  <a:srgbClr val="222222"/>
                </a:solidFill>
              </a:rPr>
              <a:t>데이터를 담는 그릇</a:t>
            </a:r>
            <a:endParaRPr lang="en-US" altLang="ko-KR" sz="2400" dirty="0">
              <a:solidFill>
                <a:srgbClr val="222222"/>
              </a:solidFill>
            </a:endParaRPr>
          </a:p>
          <a:p>
            <a:pPr marL="457200" indent="-457200">
              <a:buFont typeface="Wingdings" panose="05000000000000000000" pitchFamily="2" charset="2"/>
              <a:buChar char="§"/>
            </a:pPr>
            <a:endParaRPr lang="en-US" altLang="ko-KR" sz="2400" dirty="0">
              <a:solidFill>
                <a:srgbClr val="222222"/>
              </a:solidFill>
            </a:endParaRPr>
          </a:p>
          <a:p>
            <a:pPr marL="457200" indent="-457200">
              <a:buFont typeface="Wingdings" panose="05000000000000000000" pitchFamily="2" charset="2"/>
              <a:buChar char="§"/>
            </a:pPr>
            <a:r>
              <a:rPr lang="en-US" altLang="ko-KR" sz="2400" b="1" dirty="0">
                <a:solidFill>
                  <a:srgbClr val="222222"/>
                </a:solidFill>
              </a:rPr>
              <a:t>File System </a:t>
            </a:r>
            <a:r>
              <a:rPr lang="en-US" altLang="ko-KR" sz="2400" dirty="0">
                <a:solidFill>
                  <a:srgbClr val="222222"/>
                </a:solidFill>
              </a:rPr>
              <a:t>: File</a:t>
            </a:r>
            <a:r>
              <a:rPr lang="ko-KR" altLang="en-US" sz="2400" dirty="0">
                <a:solidFill>
                  <a:srgbClr val="222222"/>
                </a:solidFill>
              </a:rPr>
              <a:t>을 관리하는 시스템</a:t>
            </a:r>
            <a:endParaRPr lang="en-US" altLang="ko-KR" sz="2400" dirty="0">
              <a:solidFill>
                <a:srgbClr val="222222"/>
              </a:solidFill>
            </a:endParaRPr>
          </a:p>
          <a:p>
            <a:pPr marL="457200" indent="-457200">
              <a:buFont typeface="Wingdings" panose="05000000000000000000" pitchFamily="2" charset="2"/>
              <a:buChar char="§"/>
            </a:pPr>
            <a:endParaRPr lang="en-US" altLang="ko-KR" sz="2400" dirty="0">
              <a:solidFill>
                <a:srgbClr val="222222"/>
              </a:solidFill>
            </a:endParaRPr>
          </a:p>
          <a:p>
            <a:pPr marL="457200" indent="-457200">
              <a:buFont typeface="Wingdings" panose="05000000000000000000" pitchFamily="2" charset="2"/>
              <a:buChar char="§"/>
            </a:pPr>
            <a:r>
              <a:rPr lang="en-US" altLang="ko-KR" sz="2400" dirty="0">
                <a:solidFill>
                  <a:srgbClr val="222222"/>
                </a:solidFill>
              </a:rPr>
              <a:t>File System</a:t>
            </a:r>
            <a:r>
              <a:rPr lang="ko-KR" altLang="en-US" sz="2400" dirty="0">
                <a:solidFill>
                  <a:srgbClr val="222222"/>
                </a:solidFill>
              </a:rPr>
              <a:t>은 파일을 관리할 정보가 필요</a:t>
            </a:r>
            <a:endParaRPr lang="en-US" altLang="ko-KR" sz="2400" dirty="0">
              <a:solidFill>
                <a:srgbClr val="222222"/>
              </a:solidFill>
            </a:endParaRPr>
          </a:p>
        </p:txBody>
      </p:sp>
    </p:spTree>
    <p:extLst>
      <p:ext uri="{BB962C8B-B14F-4D97-AF65-F5344CB8AC3E}">
        <p14:creationId xmlns:p14="http://schemas.microsoft.com/office/powerpoint/2010/main" val="386452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7BD03E4-D8CF-4A00-A220-CE5B304EF367}"/>
              </a:ext>
            </a:extLst>
          </p:cNvPr>
          <p:cNvSpPr txBox="1"/>
          <p:nvPr/>
        </p:nvSpPr>
        <p:spPr>
          <a:xfrm>
            <a:off x="675683" y="1412776"/>
            <a:ext cx="11089232" cy="461665"/>
          </a:xfrm>
          <a:prstGeom prst="rect">
            <a:avLst/>
          </a:prstGeom>
          <a:noFill/>
        </p:spPr>
        <p:txBody>
          <a:bodyPr wrap="square">
            <a:spAutoFit/>
          </a:bodyPr>
          <a:lstStyle/>
          <a:p>
            <a:pPr marL="457200" indent="-457200">
              <a:buFont typeface="Wingdings" panose="05000000000000000000" pitchFamily="2" charset="2"/>
              <a:buChar char="§"/>
            </a:pPr>
            <a:r>
              <a:rPr lang="en-US" altLang="ko-KR" sz="2400" dirty="0">
                <a:solidFill>
                  <a:srgbClr val="222222"/>
                </a:solidFill>
              </a:rPr>
              <a:t>Directory : </a:t>
            </a:r>
            <a:r>
              <a:rPr lang="ko-KR" altLang="en-US" sz="2400" dirty="0">
                <a:solidFill>
                  <a:srgbClr val="222222"/>
                </a:solidFill>
              </a:rPr>
              <a:t>파일을 편하게 관리하기 위한 도구</a:t>
            </a:r>
            <a:endParaRPr lang="en-US" altLang="ko-KR" sz="2400" dirty="0">
              <a:solidFill>
                <a:srgbClr val="222222"/>
              </a:solidFill>
            </a:endParaRPr>
          </a:p>
        </p:txBody>
      </p:sp>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523220"/>
          </a:xfrm>
          <a:prstGeom prst="rect">
            <a:avLst/>
          </a:prstGeom>
          <a:noFill/>
        </p:spPr>
        <p:txBody>
          <a:bodyPr wrap="square">
            <a:spAutoFit/>
          </a:bodyPr>
          <a:lstStyle/>
          <a:p>
            <a:endParaRPr lang="en-US" altLang="ko-KR" sz="2800" dirty="0"/>
          </a:p>
        </p:txBody>
      </p:sp>
      <p:pic>
        <p:nvPicPr>
          <p:cNvPr id="4" name="Picture 2" descr="리눅스 디렉토리 구조">
            <a:extLst>
              <a:ext uri="{FF2B5EF4-FFF2-40B4-BE49-F238E27FC236}">
                <a16:creationId xmlns:a16="http://schemas.microsoft.com/office/drawing/2014/main" id="{0A359899-EAE0-8577-C8F0-142CAA882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2397293"/>
            <a:ext cx="7025950" cy="33787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B0067D-D8AE-D5EC-E05B-4D8CBD4D421D}"/>
              </a:ext>
            </a:extLst>
          </p:cNvPr>
          <p:cNvSpPr txBox="1"/>
          <p:nvPr/>
        </p:nvSpPr>
        <p:spPr>
          <a:xfrm>
            <a:off x="4511824" y="6237311"/>
            <a:ext cx="3888432" cy="369332"/>
          </a:xfrm>
          <a:prstGeom prst="rect">
            <a:avLst/>
          </a:prstGeom>
          <a:noFill/>
        </p:spPr>
        <p:txBody>
          <a:bodyPr wrap="square">
            <a:spAutoFit/>
          </a:bodyPr>
          <a:lstStyle/>
          <a:p>
            <a:r>
              <a:rPr lang="en-US" altLang="ko-KR" dirty="0">
                <a:solidFill>
                  <a:srgbClr val="222222"/>
                </a:solidFill>
              </a:rPr>
              <a:t>Directory</a:t>
            </a:r>
            <a:r>
              <a:rPr lang="ko-KR" altLang="en-US" dirty="0">
                <a:solidFill>
                  <a:srgbClr val="222222"/>
                </a:solidFill>
              </a:rPr>
              <a:t>는 트리 구조</a:t>
            </a:r>
            <a:endParaRPr lang="en-US" altLang="ko-KR" dirty="0">
              <a:solidFill>
                <a:srgbClr val="222222"/>
              </a:solidFill>
            </a:endParaRPr>
          </a:p>
        </p:txBody>
      </p:sp>
    </p:spTree>
    <p:extLst>
      <p:ext uri="{BB962C8B-B14F-4D97-AF65-F5344CB8AC3E}">
        <p14:creationId xmlns:p14="http://schemas.microsoft.com/office/powerpoint/2010/main" val="6937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87999DF-7D36-4B10-8138-142E68EBC3DD}"/>
              </a:ext>
            </a:extLst>
          </p:cNvPr>
          <p:cNvSpPr txBox="1"/>
          <p:nvPr/>
        </p:nvSpPr>
        <p:spPr>
          <a:xfrm>
            <a:off x="695400" y="2708920"/>
            <a:ext cx="10441160" cy="523220"/>
          </a:xfrm>
          <a:prstGeom prst="rect">
            <a:avLst/>
          </a:prstGeom>
          <a:noFill/>
        </p:spPr>
        <p:txBody>
          <a:bodyPr wrap="square">
            <a:spAutoFit/>
          </a:bodyPr>
          <a:lstStyle/>
          <a:p>
            <a:endParaRPr lang="en-US" altLang="ko-KR" sz="2800" dirty="0"/>
          </a:p>
        </p:txBody>
      </p:sp>
      <p:sp>
        <p:nvSpPr>
          <p:cNvPr id="5" name="TextBox 4">
            <a:extLst>
              <a:ext uri="{FF2B5EF4-FFF2-40B4-BE49-F238E27FC236}">
                <a16:creationId xmlns:a16="http://schemas.microsoft.com/office/drawing/2014/main" id="{CDED122B-3DC9-E80F-4EF7-917F4E50C7A3}"/>
              </a:ext>
            </a:extLst>
          </p:cNvPr>
          <p:cNvSpPr txBox="1"/>
          <p:nvPr/>
        </p:nvSpPr>
        <p:spPr>
          <a:xfrm>
            <a:off x="675683" y="1412776"/>
            <a:ext cx="11089232" cy="523220"/>
          </a:xfrm>
          <a:prstGeom prst="rect">
            <a:avLst/>
          </a:prstGeom>
          <a:noFill/>
        </p:spPr>
        <p:txBody>
          <a:bodyPr wrap="square">
            <a:spAutoFit/>
          </a:bodyPr>
          <a:lstStyle/>
          <a:p>
            <a:pPr marL="457200" indent="-457200">
              <a:buFont typeface="Wingdings" panose="05000000000000000000" pitchFamily="2" charset="2"/>
              <a:buChar char="§"/>
            </a:pPr>
            <a:r>
              <a:rPr lang="en-US" altLang="ko-KR" sz="2800" dirty="0">
                <a:solidFill>
                  <a:srgbClr val="222222"/>
                </a:solidFill>
              </a:rPr>
              <a:t>Directory Entry: directory</a:t>
            </a:r>
            <a:r>
              <a:rPr lang="ko-KR" altLang="en-US" sz="2800" dirty="0">
                <a:solidFill>
                  <a:srgbClr val="222222"/>
                </a:solidFill>
              </a:rPr>
              <a:t>를 표현하는 자료구조</a:t>
            </a:r>
            <a:endParaRPr lang="en-US" altLang="ko-KR" sz="2800" dirty="0">
              <a:solidFill>
                <a:srgbClr val="222222"/>
              </a:solidFill>
            </a:endParaRPr>
          </a:p>
        </p:txBody>
      </p:sp>
      <p:pic>
        <p:nvPicPr>
          <p:cNvPr id="4098" name="Picture 2" descr="Ext3">
            <a:extLst>
              <a:ext uri="{FF2B5EF4-FFF2-40B4-BE49-F238E27FC236}">
                <a16:creationId xmlns:a16="http://schemas.microsoft.com/office/drawing/2014/main" id="{606D8EA9-048B-16DB-CA6D-E9B62352E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2571649"/>
            <a:ext cx="8886825" cy="3019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579B99E-CA27-F419-EAE1-32CB5A88E0BB}"/>
              </a:ext>
            </a:extLst>
          </p:cNvPr>
          <p:cNvSpPr txBox="1"/>
          <p:nvPr/>
        </p:nvSpPr>
        <p:spPr>
          <a:xfrm>
            <a:off x="8040216" y="5275947"/>
            <a:ext cx="2304256" cy="338554"/>
          </a:xfrm>
          <a:prstGeom prst="rect">
            <a:avLst/>
          </a:prstGeom>
          <a:noFill/>
        </p:spPr>
        <p:txBody>
          <a:bodyPr wrap="square">
            <a:spAutoFit/>
          </a:bodyPr>
          <a:lstStyle/>
          <a:p>
            <a:r>
              <a:rPr lang="en-US" altLang="ko-KR" sz="1600" dirty="0">
                <a:solidFill>
                  <a:srgbClr val="222222"/>
                </a:solidFill>
              </a:rPr>
              <a:t>Linux Ext3 File system</a:t>
            </a:r>
          </a:p>
        </p:txBody>
      </p:sp>
      <mc:AlternateContent xmlns:mc="http://schemas.openxmlformats.org/markup-compatibility/2006" xmlns:p14="http://schemas.microsoft.com/office/powerpoint/2010/main">
        <mc:Choice Requires="p14">
          <p:contentPart p14:bwMode="auto" r:id="rId3">
            <p14:nvContentPartPr>
              <p14:cNvPr id="3" name="잉크 2">
                <a:extLst>
                  <a:ext uri="{FF2B5EF4-FFF2-40B4-BE49-F238E27FC236}">
                    <a16:creationId xmlns:a16="http://schemas.microsoft.com/office/drawing/2014/main" id="{1B2C17CF-228A-570C-5794-DC13051D8E07}"/>
                  </a:ext>
                </a:extLst>
              </p14:cNvPr>
              <p14:cNvContentPartPr/>
              <p14:nvPr/>
            </p14:nvContentPartPr>
            <p14:xfrm>
              <a:off x="2717493" y="4478467"/>
              <a:ext cx="1261080" cy="28080"/>
            </p14:xfrm>
          </p:contentPart>
        </mc:Choice>
        <mc:Fallback xmlns="">
          <p:pic>
            <p:nvPicPr>
              <p:cNvPr id="3" name="잉크 2">
                <a:extLst>
                  <a:ext uri="{FF2B5EF4-FFF2-40B4-BE49-F238E27FC236}">
                    <a16:creationId xmlns:a16="http://schemas.microsoft.com/office/drawing/2014/main" id="{1B2C17CF-228A-570C-5794-DC13051D8E07}"/>
                  </a:ext>
                </a:extLst>
              </p:cNvPr>
              <p:cNvPicPr/>
              <p:nvPr/>
            </p:nvPicPr>
            <p:blipFill>
              <a:blip r:embed="rId4"/>
              <a:stretch>
                <a:fillRect/>
              </a:stretch>
            </p:blipFill>
            <p:spPr>
              <a:xfrm>
                <a:off x="2708493" y="4469827"/>
                <a:ext cx="1278720" cy="45720"/>
              </a:xfrm>
              <a:prstGeom prst="rect">
                <a:avLst/>
              </a:prstGeom>
            </p:spPr>
          </p:pic>
        </mc:Fallback>
      </mc:AlternateContent>
    </p:spTree>
    <p:extLst>
      <p:ext uri="{BB962C8B-B14F-4D97-AF65-F5344CB8AC3E}">
        <p14:creationId xmlns:p14="http://schemas.microsoft.com/office/powerpoint/2010/main" val="128086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ED122B-3DC9-E80F-4EF7-917F4E50C7A3}"/>
              </a:ext>
            </a:extLst>
          </p:cNvPr>
          <p:cNvSpPr txBox="1"/>
          <p:nvPr/>
        </p:nvSpPr>
        <p:spPr>
          <a:xfrm>
            <a:off x="551384" y="1196752"/>
            <a:ext cx="11089232" cy="461665"/>
          </a:xfrm>
          <a:prstGeom prst="rect">
            <a:avLst/>
          </a:prstGeom>
          <a:noFill/>
        </p:spPr>
        <p:txBody>
          <a:bodyPr wrap="square">
            <a:spAutoFit/>
          </a:bodyPr>
          <a:lstStyle/>
          <a:p>
            <a:pPr marL="457200" indent="-457200">
              <a:buFont typeface="Wingdings" panose="05000000000000000000" pitchFamily="2" charset="2"/>
              <a:buChar char="§"/>
            </a:pPr>
            <a:r>
              <a:rPr lang="en-US" altLang="ko-KR" sz="2400" dirty="0">
                <a:solidFill>
                  <a:srgbClr val="222222"/>
                </a:solidFill>
              </a:rPr>
              <a:t>I-Node(Index Node) : </a:t>
            </a:r>
            <a:r>
              <a:rPr lang="ko-KR" altLang="en-US" sz="2400" dirty="0">
                <a:solidFill>
                  <a:srgbClr val="222222"/>
                </a:solidFill>
              </a:rPr>
              <a:t>파일에 대한 정보</a:t>
            </a:r>
            <a:r>
              <a:rPr lang="en-US" altLang="ko-KR" sz="2400" dirty="0">
                <a:solidFill>
                  <a:srgbClr val="222222"/>
                </a:solidFill>
              </a:rPr>
              <a:t>(meta data) </a:t>
            </a:r>
            <a:r>
              <a:rPr lang="ko-KR" altLang="en-US" sz="2400" dirty="0">
                <a:solidFill>
                  <a:srgbClr val="222222"/>
                </a:solidFill>
              </a:rPr>
              <a:t>를 가진 일종의 데이터</a:t>
            </a:r>
            <a:endParaRPr lang="en-US" altLang="ko-KR" sz="2400" dirty="0">
              <a:solidFill>
                <a:srgbClr val="222222"/>
              </a:solidFill>
            </a:endParaRPr>
          </a:p>
        </p:txBody>
      </p:sp>
      <p:pic>
        <p:nvPicPr>
          <p:cNvPr id="5124" name="Picture 4">
            <a:extLst>
              <a:ext uri="{FF2B5EF4-FFF2-40B4-BE49-F238E27FC236}">
                <a16:creationId xmlns:a16="http://schemas.microsoft.com/office/drawing/2014/main" id="{30108503-8224-EA75-8CCE-2DEC19607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1988840"/>
            <a:ext cx="5352110" cy="4324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AC7DD6-F572-397D-7E95-0513000FEF04}"/>
              </a:ext>
            </a:extLst>
          </p:cNvPr>
          <p:cNvSpPr txBox="1"/>
          <p:nvPr/>
        </p:nvSpPr>
        <p:spPr>
          <a:xfrm>
            <a:off x="7736222" y="3717032"/>
            <a:ext cx="3888432" cy="646331"/>
          </a:xfrm>
          <a:prstGeom prst="rect">
            <a:avLst/>
          </a:prstGeom>
          <a:noFill/>
        </p:spPr>
        <p:txBody>
          <a:bodyPr wrap="square">
            <a:spAutoFit/>
          </a:bodyPr>
          <a:lstStyle/>
          <a:p>
            <a:r>
              <a:rPr lang="ko-KR" altLang="en-US" dirty="0">
                <a:solidFill>
                  <a:srgbClr val="222222"/>
                </a:solidFill>
              </a:rPr>
              <a:t>파일이나 디렉토리는 </a:t>
            </a:r>
            <a:endParaRPr lang="en-US" altLang="ko-KR" dirty="0">
              <a:solidFill>
                <a:srgbClr val="222222"/>
              </a:solidFill>
            </a:endParaRPr>
          </a:p>
          <a:p>
            <a:r>
              <a:rPr lang="ko-KR" altLang="en-US" dirty="0">
                <a:solidFill>
                  <a:srgbClr val="222222"/>
                </a:solidFill>
              </a:rPr>
              <a:t>고유한 </a:t>
            </a:r>
            <a:r>
              <a:rPr lang="en-US" altLang="ko-KR" dirty="0" err="1">
                <a:solidFill>
                  <a:srgbClr val="222222"/>
                </a:solidFill>
              </a:rPr>
              <a:t>i</a:t>
            </a:r>
            <a:r>
              <a:rPr lang="en-US" altLang="ko-KR" dirty="0">
                <a:solidFill>
                  <a:srgbClr val="222222"/>
                </a:solidFill>
              </a:rPr>
              <a:t>-node</a:t>
            </a:r>
            <a:r>
              <a:rPr lang="ko-KR" altLang="en-US" dirty="0">
                <a:solidFill>
                  <a:srgbClr val="222222"/>
                </a:solidFill>
              </a:rPr>
              <a:t>를 가지고 있다</a:t>
            </a:r>
            <a:endParaRPr lang="en-US" altLang="ko-KR" dirty="0">
              <a:solidFill>
                <a:srgbClr val="222222"/>
              </a:solidFill>
            </a:endParaRPr>
          </a:p>
        </p:txBody>
      </p:sp>
      <mc:AlternateContent xmlns:mc="http://schemas.openxmlformats.org/markup-compatibility/2006" xmlns:p14="http://schemas.microsoft.com/office/powerpoint/2010/main">
        <mc:Choice Requires="p14">
          <p:contentPart p14:bwMode="auto" r:id="rId3">
            <p14:nvContentPartPr>
              <p14:cNvPr id="8" name="잉크 7">
                <a:extLst>
                  <a:ext uri="{FF2B5EF4-FFF2-40B4-BE49-F238E27FC236}">
                    <a16:creationId xmlns:a16="http://schemas.microsoft.com/office/drawing/2014/main" id="{CAD1DD2E-9CD0-501A-DB46-512EC391F801}"/>
                  </a:ext>
                </a:extLst>
              </p14:cNvPr>
              <p14:cNvContentPartPr/>
              <p14:nvPr/>
            </p14:nvContentPartPr>
            <p14:xfrm>
              <a:off x="3597693" y="2023267"/>
              <a:ext cx="1382760" cy="3057480"/>
            </p14:xfrm>
          </p:contentPart>
        </mc:Choice>
        <mc:Fallback xmlns="">
          <p:pic>
            <p:nvPicPr>
              <p:cNvPr id="8" name="잉크 7">
                <a:extLst>
                  <a:ext uri="{FF2B5EF4-FFF2-40B4-BE49-F238E27FC236}">
                    <a16:creationId xmlns:a16="http://schemas.microsoft.com/office/drawing/2014/main" id="{CAD1DD2E-9CD0-501A-DB46-512EC391F801}"/>
                  </a:ext>
                </a:extLst>
              </p:cNvPr>
              <p:cNvPicPr/>
              <p:nvPr/>
            </p:nvPicPr>
            <p:blipFill>
              <a:blip r:embed="rId4"/>
              <a:stretch>
                <a:fillRect/>
              </a:stretch>
            </p:blipFill>
            <p:spPr>
              <a:xfrm>
                <a:off x="3588693" y="2014267"/>
                <a:ext cx="1400400" cy="3075120"/>
              </a:xfrm>
              <a:prstGeom prst="rect">
                <a:avLst/>
              </a:prstGeom>
            </p:spPr>
          </p:pic>
        </mc:Fallback>
      </mc:AlternateContent>
    </p:spTree>
    <p:extLst>
      <p:ext uri="{BB962C8B-B14F-4D97-AF65-F5344CB8AC3E}">
        <p14:creationId xmlns:p14="http://schemas.microsoft.com/office/powerpoint/2010/main" val="60631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30108503-8224-EA75-8CCE-2DEC196070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261" t="1" r="28160" b="28740"/>
          <a:stretch/>
        </p:blipFill>
        <p:spPr bwMode="auto">
          <a:xfrm>
            <a:off x="1055440" y="1052736"/>
            <a:ext cx="1944216" cy="54397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CC52FD1-40CC-D36B-2ECC-EDE88B915749}"/>
              </a:ext>
            </a:extLst>
          </p:cNvPr>
          <p:cNvSpPr txBox="1"/>
          <p:nvPr/>
        </p:nvSpPr>
        <p:spPr>
          <a:xfrm>
            <a:off x="4151784" y="1879765"/>
            <a:ext cx="7236804" cy="3785652"/>
          </a:xfrm>
          <a:prstGeom prst="rect">
            <a:avLst/>
          </a:prstGeom>
          <a:noFill/>
        </p:spPr>
        <p:txBody>
          <a:bodyPr wrap="square">
            <a:spAutoFit/>
          </a:bodyPr>
          <a:lstStyle/>
          <a:p>
            <a:pPr marL="457200" indent="-457200">
              <a:buFont typeface="Wingdings" panose="05000000000000000000" pitchFamily="2" charset="2"/>
              <a:buChar char="§"/>
            </a:pPr>
            <a:r>
              <a:rPr lang="en-US" altLang="ko-KR" sz="2400" dirty="0">
                <a:solidFill>
                  <a:srgbClr val="222222"/>
                </a:solidFill>
              </a:rPr>
              <a:t>File mode(permission)</a:t>
            </a:r>
          </a:p>
          <a:p>
            <a:pPr marL="457200" indent="-457200">
              <a:buFont typeface="Wingdings" panose="05000000000000000000" pitchFamily="2" charset="2"/>
              <a:buChar char="§"/>
            </a:pPr>
            <a:r>
              <a:rPr lang="en-US" altLang="ko-KR" sz="2400" dirty="0">
                <a:solidFill>
                  <a:srgbClr val="222222"/>
                </a:solidFill>
              </a:rPr>
              <a:t>Number of links to the file</a:t>
            </a:r>
          </a:p>
          <a:p>
            <a:pPr marL="457200" indent="-457200">
              <a:buFont typeface="Wingdings" panose="05000000000000000000" pitchFamily="2" charset="2"/>
              <a:buChar char="§"/>
            </a:pPr>
            <a:r>
              <a:rPr lang="en-US" altLang="ko-KR" sz="2400" dirty="0">
                <a:solidFill>
                  <a:srgbClr val="222222"/>
                </a:solidFill>
              </a:rPr>
              <a:t>UID</a:t>
            </a:r>
            <a:r>
              <a:rPr lang="ko-KR" altLang="en-US" sz="2400" dirty="0">
                <a:solidFill>
                  <a:srgbClr val="222222"/>
                </a:solidFill>
              </a:rPr>
              <a:t> </a:t>
            </a:r>
            <a:r>
              <a:rPr lang="en-US" altLang="ko-KR" sz="2400" dirty="0">
                <a:solidFill>
                  <a:srgbClr val="222222"/>
                </a:solidFill>
              </a:rPr>
              <a:t>of the owner</a:t>
            </a:r>
          </a:p>
          <a:p>
            <a:pPr marL="457200" indent="-457200">
              <a:buFont typeface="Wingdings" panose="05000000000000000000" pitchFamily="2" charset="2"/>
              <a:buChar char="§"/>
            </a:pPr>
            <a:r>
              <a:rPr lang="en-US" altLang="ko-KR" sz="2400" dirty="0">
                <a:solidFill>
                  <a:srgbClr val="222222"/>
                </a:solidFill>
              </a:rPr>
              <a:t>GID</a:t>
            </a:r>
            <a:r>
              <a:rPr lang="ko-KR" altLang="en-US" sz="2400" dirty="0">
                <a:solidFill>
                  <a:srgbClr val="222222"/>
                </a:solidFill>
              </a:rPr>
              <a:t> </a:t>
            </a:r>
            <a:r>
              <a:rPr lang="en-US" altLang="ko-KR" sz="2400" dirty="0">
                <a:solidFill>
                  <a:srgbClr val="222222"/>
                </a:solidFill>
              </a:rPr>
              <a:t>of the owner</a:t>
            </a:r>
          </a:p>
          <a:p>
            <a:pPr marL="457200" indent="-457200">
              <a:buFont typeface="Wingdings" panose="05000000000000000000" pitchFamily="2" charset="2"/>
              <a:buChar char="§"/>
            </a:pPr>
            <a:r>
              <a:rPr lang="en-US" altLang="ko-KR" sz="2400" dirty="0">
                <a:solidFill>
                  <a:srgbClr val="222222"/>
                </a:solidFill>
              </a:rPr>
              <a:t>Size of the file</a:t>
            </a:r>
          </a:p>
          <a:p>
            <a:pPr marL="457200" indent="-457200">
              <a:buFont typeface="Wingdings" panose="05000000000000000000" pitchFamily="2" charset="2"/>
              <a:buChar char="§"/>
            </a:pPr>
            <a:r>
              <a:rPr lang="en-US" altLang="ko-KR" sz="2400" dirty="0">
                <a:solidFill>
                  <a:srgbClr val="222222"/>
                </a:solidFill>
              </a:rPr>
              <a:t>Actual number of block that the file uses</a:t>
            </a:r>
          </a:p>
          <a:p>
            <a:pPr marL="457200" indent="-457200">
              <a:buFont typeface="Wingdings" panose="05000000000000000000" pitchFamily="2" charset="2"/>
              <a:buChar char="§"/>
            </a:pPr>
            <a:r>
              <a:rPr lang="en-US" altLang="ko-KR" sz="2400" dirty="0">
                <a:solidFill>
                  <a:srgbClr val="222222"/>
                </a:solidFill>
              </a:rPr>
              <a:t>Time last modified</a:t>
            </a:r>
          </a:p>
          <a:p>
            <a:pPr marL="457200" indent="-457200">
              <a:buFont typeface="Wingdings" panose="05000000000000000000" pitchFamily="2" charset="2"/>
              <a:buChar char="§"/>
            </a:pPr>
            <a:r>
              <a:rPr lang="en-US" altLang="ko-KR" sz="2400" dirty="0">
                <a:solidFill>
                  <a:srgbClr val="222222"/>
                </a:solidFill>
              </a:rPr>
              <a:t>Time last accessed</a:t>
            </a:r>
          </a:p>
          <a:p>
            <a:pPr marL="457200" indent="-457200">
              <a:buFont typeface="Wingdings" panose="05000000000000000000" pitchFamily="2" charset="2"/>
              <a:buChar char="§"/>
            </a:pPr>
            <a:r>
              <a:rPr lang="en-US" altLang="ko-KR" sz="2400" dirty="0">
                <a:solidFill>
                  <a:srgbClr val="222222"/>
                </a:solidFill>
              </a:rPr>
              <a:t>Time last changed</a:t>
            </a:r>
          </a:p>
          <a:p>
            <a:pPr marL="457200" indent="-457200">
              <a:buFont typeface="Wingdings" panose="05000000000000000000" pitchFamily="2" charset="2"/>
              <a:buChar char="§"/>
            </a:pPr>
            <a:r>
              <a:rPr lang="en-US" altLang="ko-KR" sz="2400" dirty="0">
                <a:solidFill>
                  <a:srgbClr val="222222"/>
                </a:solidFill>
              </a:rPr>
              <a:t>Block pointer</a:t>
            </a:r>
          </a:p>
        </p:txBody>
      </p:sp>
    </p:spTree>
    <p:extLst>
      <p:ext uri="{BB962C8B-B14F-4D97-AF65-F5344CB8AC3E}">
        <p14:creationId xmlns:p14="http://schemas.microsoft.com/office/powerpoint/2010/main" val="338340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30108503-8224-EA75-8CCE-2DEC196070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261" t="1" r="28160" b="28740"/>
          <a:stretch/>
        </p:blipFill>
        <p:spPr bwMode="auto">
          <a:xfrm>
            <a:off x="1055440" y="1052736"/>
            <a:ext cx="1944216" cy="54397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CC52FD1-40CC-D36B-2ECC-EDE88B915749}"/>
              </a:ext>
            </a:extLst>
          </p:cNvPr>
          <p:cNvSpPr txBox="1"/>
          <p:nvPr/>
        </p:nvSpPr>
        <p:spPr>
          <a:xfrm>
            <a:off x="3575720" y="1556792"/>
            <a:ext cx="7848872" cy="4154984"/>
          </a:xfrm>
          <a:prstGeom prst="rect">
            <a:avLst/>
          </a:prstGeom>
          <a:noFill/>
        </p:spPr>
        <p:txBody>
          <a:bodyPr wrap="square">
            <a:spAutoFit/>
          </a:bodyPr>
          <a:lstStyle/>
          <a:p>
            <a:pPr marL="457200" indent="-457200">
              <a:buFont typeface="Wingdings" panose="05000000000000000000" pitchFamily="2" charset="2"/>
              <a:buChar char="§"/>
            </a:pPr>
            <a:r>
              <a:rPr lang="en-US" altLang="ko-KR" sz="2400" b="1" dirty="0">
                <a:solidFill>
                  <a:srgbClr val="222222"/>
                </a:solidFill>
              </a:rPr>
              <a:t>Direct Block Pointers</a:t>
            </a:r>
          </a:p>
          <a:p>
            <a:r>
              <a:rPr lang="en-US" altLang="ko-KR" sz="2000" dirty="0">
                <a:solidFill>
                  <a:srgbClr val="222222"/>
                </a:solidFill>
                <a:ea typeface="나눔바른고딕" panose="020B0600000101010101" charset="-127"/>
              </a:rPr>
              <a:t> </a:t>
            </a:r>
            <a:r>
              <a:rPr lang="en-US" altLang="ko-KR" sz="2000" b="0" i="0" dirty="0">
                <a:solidFill>
                  <a:srgbClr val="222222"/>
                </a:solidFill>
                <a:effectLst/>
                <a:ea typeface="나눔바른고딕" panose="020B0600000101010101" charset="-127"/>
              </a:rPr>
              <a:t>In an ext2 file system an </a:t>
            </a:r>
            <a:r>
              <a:rPr lang="en-US" altLang="ko-KR" sz="2000" b="0" i="0" dirty="0" err="1">
                <a:solidFill>
                  <a:srgbClr val="222222"/>
                </a:solidFill>
                <a:effectLst/>
                <a:ea typeface="나눔바른고딕" panose="020B0600000101010101" charset="-127"/>
              </a:rPr>
              <a:t>inode</a:t>
            </a:r>
            <a:r>
              <a:rPr lang="en-US" altLang="ko-KR" sz="2000" b="0" i="0" dirty="0">
                <a:solidFill>
                  <a:srgbClr val="222222"/>
                </a:solidFill>
                <a:effectLst/>
                <a:ea typeface="나눔바른고딕" panose="020B0600000101010101" charset="-127"/>
              </a:rPr>
              <a:t> consists of only 15 block pointers. The first 12 block pointers are called as Direct Block pointers.</a:t>
            </a:r>
          </a:p>
          <a:p>
            <a:endParaRPr lang="en-US" altLang="ko-KR" sz="2000" b="0" i="0" dirty="0">
              <a:solidFill>
                <a:srgbClr val="222222"/>
              </a:solidFill>
              <a:effectLst/>
              <a:ea typeface="나눔바른고딕" panose="020B0600000101010101" charset="-127"/>
            </a:endParaRPr>
          </a:p>
          <a:p>
            <a:r>
              <a:rPr lang="en-US" altLang="ko-KR" sz="2000" b="0" i="0" dirty="0">
                <a:solidFill>
                  <a:srgbClr val="222222"/>
                </a:solidFill>
                <a:effectLst/>
                <a:ea typeface="나눔바른고딕" panose="020B0600000101010101" charset="-127"/>
              </a:rPr>
              <a:t> Which means that these pointers point to the address of the blocks containing the data of the file. </a:t>
            </a:r>
          </a:p>
          <a:p>
            <a:endParaRPr lang="en-US" altLang="ko-KR" sz="2000" b="0" i="0" dirty="0">
              <a:solidFill>
                <a:srgbClr val="222222"/>
              </a:solidFill>
              <a:effectLst/>
              <a:ea typeface="나눔바른고딕" panose="020B0600000101010101" charset="-127"/>
            </a:endParaRPr>
          </a:p>
          <a:p>
            <a:r>
              <a:rPr lang="en-US" altLang="ko-KR" sz="2000" dirty="0">
                <a:solidFill>
                  <a:srgbClr val="222222"/>
                </a:solidFill>
                <a:ea typeface="나눔바른고딕" panose="020B0600000101010101" charset="-127"/>
              </a:rPr>
              <a:t> </a:t>
            </a:r>
            <a:r>
              <a:rPr lang="en-US" altLang="ko-KR" sz="2000" b="0" i="0" dirty="0">
                <a:solidFill>
                  <a:srgbClr val="222222"/>
                </a:solidFill>
                <a:effectLst/>
                <a:ea typeface="나눔바른고딕" panose="020B0600000101010101" charset="-127"/>
              </a:rPr>
              <a:t>12 Block pointers can point to 12 data blocks. So in total the Direct Block pointers can address only 48KB(12 * 4KB) of data.</a:t>
            </a:r>
          </a:p>
          <a:p>
            <a:endParaRPr lang="en-US" altLang="ko-KR" sz="2000" b="0" i="0" dirty="0">
              <a:solidFill>
                <a:srgbClr val="222222"/>
              </a:solidFill>
              <a:effectLst/>
              <a:ea typeface="나눔바른고딕" panose="020B0600000101010101" charset="-127"/>
            </a:endParaRPr>
          </a:p>
          <a:p>
            <a:r>
              <a:rPr lang="en-US" altLang="ko-KR" sz="2000" b="0" i="0" dirty="0">
                <a:solidFill>
                  <a:srgbClr val="222222"/>
                </a:solidFill>
                <a:effectLst/>
                <a:ea typeface="나눔바른고딕" panose="020B0600000101010101" charset="-127"/>
              </a:rPr>
              <a:t> Which means if the file is only of 48KB or below in size, then </a:t>
            </a:r>
            <a:r>
              <a:rPr lang="en-US" altLang="ko-KR" sz="2000" b="0" i="0" dirty="0" err="1">
                <a:solidFill>
                  <a:srgbClr val="222222"/>
                </a:solidFill>
                <a:effectLst/>
                <a:ea typeface="나눔바른고딕" panose="020B0600000101010101" charset="-127"/>
              </a:rPr>
              <a:t>inode</a:t>
            </a:r>
            <a:r>
              <a:rPr lang="en-US" altLang="ko-KR" sz="2000" b="0" i="0" dirty="0">
                <a:solidFill>
                  <a:srgbClr val="222222"/>
                </a:solidFill>
                <a:effectLst/>
                <a:ea typeface="나눔바른고딕" panose="020B0600000101010101" charset="-127"/>
              </a:rPr>
              <a:t> itself can address all the blocks containing the data of the file.</a:t>
            </a:r>
            <a:endParaRPr lang="en-US" altLang="ko-KR" sz="2000" dirty="0">
              <a:solidFill>
                <a:srgbClr val="222222"/>
              </a:solidFill>
              <a:ea typeface="나눔바른고딕" panose="020B0600000101010101" charset="-127"/>
            </a:endParaRPr>
          </a:p>
        </p:txBody>
      </p:sp>
      <mc:AlternateContent xmlns:mc="http://schemas.openxmlformats.org/markup-compatibility/2006" xmlns:p14="http://schemas.microsoft.com/office/powerpoint/2010/main">
        <mc:Choice Requires="p14">
          <p:contentPart p14:bwMode="auto" r:id="rId3">
            <p14:nvContentPartPr>
              <p14:cNvPr id="2" name="잉크 1">
                <a:extLst>
                  <a:ext uri="{FF2B5EF4-FFF2-40B4-BE49-F238E27FC236}">
                    <a16:creationId xmlns:a16="http://schemas.microsoft.com/office/drawing/2014/main" id="{B962F602-88EC-47C2-A82D-C4D4BE3E9347}"/>
                  </a:ext>
                </a:extLst>
              </p14:cNvPr>
              <p14:cNvContentPartPr/>
              <p14:nvPr/>
            </p14:nvContentPartPr>
            <p14:xfrm>
              <a:off x="1056813" y="4097227"/>
              <a:ext cx="1737720" cy="951120"/>
            </p14:xfrm>
          </p:contentPart>
        </mc:Choice>
        <mc:Fallback xmlns="">
          <p:pic>
            <p:nvPicPr>
              <p:cNvPr id="2" name="잉크 1">
                <a:extLst>
                  <a:ext uri="{FF2B5EF4-FFF2-40B4-BE49-F238E27FC236}">
                    <a16:creationId xmlns:a16="http://schemas.microsoft.com/office/drawing/2014/main" id="{B962F602-88EC-47C2-A82D-C4D4BE3E9347}"/>
                  </a:ext>
                </a:extLst>
              </p:cNvPr>
              <p:cNvPicPr/>
              <p:nvPr/>
            </p:nvPicPr>
            <p:blipFill>
              <a:blip r:embed="rId4"/>
              <a:stretch>
                <a:fillRect/>
              </a:stretch>
            </p:blipFill>
            <p:spPr>
              <a:xfrm>
                <a:off x="1047813" y="4088587"/>
                <a:ext cx="1755360" cy="968760"/>
              </a:xfrm>
              <a:prstGeom prst="rect">
                <a:avLst/>
              </a:prstGeom>
            </p:spPr>
          </p:pic>
        </mc:Fallback>
      </mc:AlternateContent>
    </p:spTree>
    <p:extLst>
      <p:ext uri="{BB962C8B-B14F-4D97-AF65-F5344CB8AC3E}">
        <p14:creationId xmlns:p14="http://schemas.microsoft.com/office/powerpoint/2010/main" val="2124275575"/>
      </p:ext>
    </p:extLst>
  </p:cSld>
  <p:clrMapOvr>
    <a:masterClrMapping/>
  </p:clrMapOvr>
</p:sld>
</file>

<file path=ppt/theme/theme1.xml><?xml version="1.0" encoding="utf-8"?>
<a:theme xmlns:a="http://schemas.openxmlformats.org/drawingml/2006/main" name="1_전북대학교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9696</TotalTime>
  <Words>993</Words>
  <Application>Microsoft Office PowerPoint</Application>
  <PresentationFormat>와이드스크린</PresentationFormat>
  <Paragraphs>147</Paragraphs>
  <Slides>35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35</vt:i4>
      </vt:variant>
    </vt:vector>
  </HeadingPairs>
  <TitlesOfParts>
    <vt:vector size="41" baseType="lpstr">
      <vt:lpstr>맑은 고딕</vt:lpstr>
      <vt:lpstr>나눔바른고딕</vt:lpstr>
      <vt:lpstr>Verdana</vt:lpstr>
      <vt:lpstr>Wingdings</vt:lpstr>
      <vt:lpstr>Arial</vt:lpstr>
      <vt:lpstr>1_전북대학교_01</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default</dc:creator>
  <cp:lastModifiedBy>김재현</cp:lastModifiedBy>
  <cp:revision>599</cp:revision>
  <cp:lastPrinted>2017-03-20T00:08:41Z</cp:lastPrinted>
  <dcterms:created xsi:type="dcterms:W3CDTF">2015-12-17T06:17:50Z</dcterms:created>
  <dcterms:modified xsi:type="dcterms:W3CDTF">2022-05-20T04:56:50Z</dcterms:modified>
</cp:coreProperties>
</file>