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54" r:id="rId4"/>
    <p:sldId id="301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1" r:id="rId29"/>
    <p:sldId id="3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>
        <p:scale>
          <a:sx n="104" d="100"/>
          <a:sy n="104" d="100"/>
        </p:scale>
        <p:origin x="11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 Event Driven Architecture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대규모 복원력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복원력과 신뢰성이 뛰어나야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서비스가 수요에 따라 확장되고 어느 한 곳의 장애가 전체 서비스에 영향을 미치지 않아야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57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 기대치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고객의 필요에 신속하게 응답해야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고객은 이벤트 발생 즉시 시스템에서 응답하기를 원한다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1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비용 효율성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비용 효율적이어야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고객이 필요한 서비스에 대한 비용을 서비스가 필요할 때만 지불할 수 있도록 하여 애플리케이션의 총 소유 비용</a:t>
            </a:r>
            <a:r>
              <a:rPr lang="en-US" altLang="ko-KR" sz="2000" dirty="0"/>
              <a:t>(TCO)</a:t>
            </a:r>
            <a:r>
              <a:rPr lang="ko-KR" altLang="en-US" sz="2000" dirty="0"/>
              <a:t>을 낮추어야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03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아키텍처가 도입되기 전에는 애플리케이션을 업데이트하거나 애플리케이션에 새 서비스를 추가할 때 개발 팀의 긴밀한 공조가 필요했다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한 가지 서비스를 변경하면 의도치 않게 애플리케이션의 다른 서비스에 영향을 미칠 수 있었기 때문에 팀은 담당하지 않는 작업의 운용 방식도 파악해야 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이로 인해 개발자가 민첩하게 독립적으로 운영할 수 있는 능력에 제약이 있었다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이러한 서비스는 서로 </a:t>
            </a:r>
            <a:r>
              <a:rPr lang="ko-KR" altLang="en-US" sz="2000" dirty="0" err="1"/>
              <a:t>강결합되어</a:t>
            </a:r>
            <a:r>
              <a:rPr lang="ko-KR" altLang="en-US" sz="2000" dirty="0"/>
              <a:t> 있었기 때문에 각 구성 요소의 확장성 및 가용성이 전체 시스템에 영향을 미쳤고</a:t>
            </a:r>
            <a:r>
              <a:rPr lang="en-US" altLang="ko-KR" sz="2000" dirty="0"/>
              <a:t>, </a:t>
            </a:r>
            <a:r>
              <a:rPr lang="ko-KR" altLang="en-US" sz="2000" dirty="0"/>
              <a:t>한 시스템의 장애가 다른 시스템의 장애를 유발했다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31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이벤트 기반 아키텍처의 이점</a:t>
            </a:r>
          </a:p>
        </p:txBody>
      </p:sp>
    </p:spTree>
    <p:extLst>
      <p:ext uri="{BB962C8B-B14F-4D97-AF65-F5344CB8AC3E}">
        <p14:creationId xmlns:p14="http://schemas.microsoft.com/office/powerpoint/2010/main" val="182411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민첩성 향상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확장성 및 내결함성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온디맨드</a:t>
            </a:r>
            <a:r>
              <a:rPr lang="ko-KR" altLang="en-US" sz="2000" dirty="0"/>
              <a:t> 리소스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실시간 </a:t>
            </a:r>
            <a:r>
              <a:rPr lang="ko-KR" altLang="en-US" sz="2000" dirty="0" err="1"/>
              <a:t>응답성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7331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민첩성 향상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이벤트 브로커를 사용하기 때문에 생산자 및 소비자 서비스를 구축하고 유지 관리하는 개발자 팀이 서로 긴밀하게 공조해야 할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팀은 빠르고 독립적으로 움직일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EDA</a:t>
            </a:r>
            <a:r>
              <a:rPr lang="ko-KR" altLang="en-US" sz="2000" dirty="0"/>
              <a:t>는 관리형 애플리케이션 통합 서비스를 사용하기 때문에 개발자가 이벤트와 이벤트 서비스를 관리하기 위해 작성해야 하는 사용자 지정 코드의 양이 대폭 줄어들며</a:t>
            </a:r>
            <a:r>
              <a:rPr lang="en-US" altLang="ko-KR" sz="2000" dirty="0"/>
              <a:t>, </a:t>
            </a:r>
            <a:r>
              <a:rPr lang="ko-KR" altLang="en-US" sz="2000" dirty="0"/>
              <a:t>클라우드 제공업체에서 관리를 담당한다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18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확장성 및 내결함성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</a:t>
            </a:r>
            <a:r>
              <a:rPr lang="ko-KR" altLang="en-US" sz="2000" dirty="0" err="1"/>
              <a:t>약결합</a:t>
            </a:r>
            <a:r>
              <a:rPr lang="ko-KR" altLang="en-US" sz="2000" dirty="0"/>
              <a:t> 형태이다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독립적으로 확장하고 실패할 수 있어 애플리케이션의 복원력이 향상된다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수요에 따라 확장하는 경우 </a:t>
            </a:r>
            <a:r>
              <a:rPr lang="en-US" altLang="ko-KR" sz="2000" dirty="0"/>
              <a:t>EDA</a:t>
            </a:r>
            <a:r>
              <a:rPr lang="ko-KR" altLang="en-US" sz="2000" dirty="0"/>
              <a:t>가 예측 불가능한 트래픽을 처리할 수 있기 때문에 전체 애플리케이션 아키텍처의 유연성이 높아지는 한편 단일 장애점이 사라진다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71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온디맨드</a:t>
            </a:r>
            <a:r>
              <a:rPr lang="ko-KR" altLang="en-US" sz="2000" dirty="0"/>
              <a:t> 리소스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</a:t>
            </a:r>
            <a:r>
              <a:rPr lang="ko-KR" altLang="en-US" sz="2000" dirty="0" err="1"/>
              <a:t>푸시</a:t>
            </a:r>
            <a:r>
              <a:rPr lang="ko-KR" altLang="en-US" sz="2000" dirty="0"/>
              <a:t> 기반이다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이벤트가 브로커 및 </a:t>
            </a:r>
            <a:r>
              <a:rPr lang="ko-KR" altLang="en-US" sz="2000" dirty="0" err="1"/>
              <a:t>다운스트림</a:t>
            </a:r>
            <a:r>
              <a:rPr lang="ko-KR" altLang="en-US" sz="2000" dirty="0"/>
              <a:t> 시스템에 전송되면서 수요에 따라 모든 것이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</a:t>
            </a:r>
            <a:r>
              <a:rPr lang="en-US" altLang="ko-KR" sz="2000" dirty="0"/>
              <a:t> </a:t>
            </a:r>
            <a:r>
              <a:rPr lang="ko-KR" altLang="en-US" sz="2000" dirty="0"/>
              <a:t>종속 서비스의 이벤트에 대해 알릴 필요가 없다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고객은 지속적인 </a:t>
            </a:r>
            <a:r>
              <a:rPr lang="ko-KR" altLang="en-US" sz="2000" dirty="0" err="1"/>
              <a:t>폴링</a:t>
            </a:r>
            <a:r>
              <a:rPr lang="ko-KR" altLang="en-US" sz="2000" dirty="0"/>
              <a:t> 인프라에 드는 비용을 지불할 필요가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리소스는 이벤트 볼륨에 따라 스케일 업 및 스케일 </a:t>
            </a:r>
            <a:r>
              <a:rPr lang="ko-KR" altLang="en-US" sz="2000" dirty="0" err="1"/>
              <a:t>다운할</a:t>
            </a:r>
            <a:r>
              <a:rPr lang="ko-KR" altLang="en-US" sz="2000" dirty="0"/>
              <a:t> 수 있어 비용이 절감된다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부분은 </a:t>
            </a:r>
            <a:r>
              <a:rPr lang="en-US" altLang="ko-KR" sz="2000" dirty="0"/>
              <a:t>EDA</a:t>
            </a:r>
            <a:r>
              <a:rPr lang="ko-KR" altLang="en-US" sz="2000" dirty="0"/>
              <a:t>를 사용하는 애플리케이션의 </a:t>
            </a:r>
            <a:r>
              <a:rPr lang="en-US" altLang="ko-KR" sz="2000" dirty="0"/>
              <a:t>TCO</a:t>
            </a:r>
            <a:r>
              <a:rPr lang="ko-KR" altLang="en-US" sz="2000" dirty="0"/>
              <a:t>를 낮추는 요인이다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1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실시간 </a:t>
            </a:r>
            <a:r>
              <a:rPr lang="ko-KR" altLang="en-US" sz="2000" dirty="0" err="1"/>
              <a:t>응답성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아키텍처를 사용하면 애플리케이션에서 이벤트에 실시간으로 응답할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서비스에서 이벤트에 응답하므로 지연이나 장애가 다른 서비스의 응답 방식 또는 여부에 영향을 미치지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다른 서비스에서 일어나고 있는 상황에 관계없이 고객이 더 나은 경험을 누릴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8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B63A3A-708B-9962-6373-CDF596B4DB84}"/>
              </a:ext>
            </a:extLst>
          </p:cNvPr>
          <p:cNvSpPr txBox="1">
            <a:spLocks/>
          </p:cNvSpPr>
          <p:nvPr/>
        </p:nvSpPr>
        <p:spPr>
          <a:xfrm>
            <a:off x="663430" y="16695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소개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현대적 애플리케이션 구축에 </a:t>
            </a:r>
            <a:r>
              <a:rPr lang="en-US" altLang="ko-KR" sz="2000" dirty="0"/>
              <a:t>EDA</a:t>
            </a:r>
            <a:r>
              <a:rPr lang="ko-KR" altLang="en-US" sz="2000" dirty="0"/>
              <a:t>를 도입하는 이유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이벤트 기반 아키텍처의 장점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이벤트 기반 아키텍처의 일반 사용 사례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</a:t>
            </a:r>
            <a:r>
              <a:rPr lang="ko-KR" altLang="en-US" sz="2000" dirty="0"/>
              <a:t>로 이벤트 기반 아키텍처 구축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이벤트 기반 아키텍처의 일반 사용 사례</a:t>
            </a:r>
          </a:p>
        </p:txBody>
      </p:sp>
    </p:spTree>
    <p:extLst>
      <p:ext uri="{BB962C8B-B14F-4D97-AF65-F5344CB8AC3E}">
        <p14:creationId xmlns:p14="http://schemas.microsoft.com/office/powerpoint/2010/main" val="119254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Microservice communication on web and mobile backends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예측 불가능한 트래픽을 처리하기 위해 스케일 업이 필요한 소매 또는 미디어 및 엔터테인먼트 웹사이트에서 흔히 찾아볼 수 있는 사용 사례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3477-2336-B246-54BA-589F10C3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28" y="2497518"/>
            <a:ext cx="763900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SaaS Application Integration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고객은 </a:t>
            </a:r>
            <a:r>
              <a:rPr lang="ko-KR" altLang="en-US" sz="2000" dirty="0" err="1"/>
              <a:t>사일로화된</a:t>
            </a:r>
            <a:r>
              <a:rPr lang="ko-KR" altLang="en-US" sz="2000" dirty="0"/>
              <a:t> 데이터를 활용하기 위해 이벤트 기반 아키텍처를 구축하여 </a:t>
            </a:r>
            <a:r>
              <a:rPr lang="en-US" altLang="ko-KR" sz="2000" dirty="0"/>
              <a:t>SaaS </a:t>
            </a:r>
            <a:r>
              <a:rPr lang="ko-KR" altLang="en-US" sz="2000" dirty="0"/>
              <a:t>애플리케이션 이벤트를 모으거나 이벤트를 </a:t>
            </a:r>
            <a:r>
              <a:rPr lang="en-US" altLang="ko-KR" sz="2000" dirty="0"/>
              <a:t>SaaS </a:t>
            </a:r>
            <a:r>
              <a:rPr lang="ko-KR" altLang="en-US" sz="2000" dirty="0"/>
              <a:t>애플리케이션으로 전송한다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C10336-37CD-B2C0-EED6-12C141A2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45" y="2723751"/>
            <a:ext cx="8244709" cy="38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7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Business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Workflow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흔히</a:t>
            </a:r>
            <a:r>
              <a:rPr lang="en-US" altLang="ko-KR" sz="2000" dirty="0"/>
              <a:t> </a:t>
            </a:r>
            <a:r>
              <a:rPr lang="ko-KR" altLang="en-US" sz="2000" dirty="0"/>
              <a:t>금융 서비스 거래 또는 비즈니스 프로세스 자동화에서 흔히 찾아볼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많은 비즈니스 워크플로에서 필요한 동일 단계의 반복 작업을 이벤트 기반 방식으로 자동화하고 실행할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94958-A2F5-636A-292D-7E2F6078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1" y="3339210"/>
            <a:ext cx="8623317" cy="32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61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Business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Workflow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0D87B1-3E5D-F5D4-4457-6C37F29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0" y="1517119"/>
            <a:ext cx="1056469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고객은 이벤트 기반 아키텍처를 사용해 다양한 방식으로 인프라를 자동화할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금융 분석</a:t>
            </a:r>
            <a:r>
              <a:rPr lang="en-US" altLang="ko-KR" sz="2000" dirty="0"/>
              <a:t>, </a:t>
            </a:r>
            <a:r>
              <a:rPr lang="ko-KR" altLang="en-US" sz="2000" dirty="0"/>
              <a:t>유전체 연구</a:t>
            </a:r>
            <a:r>
              <a:rPr lang="en-US" altLang="ko-KR" sz="2000" dirty="0"/>
              <a:t>, </a:t>
            </a:r>
            <a:r>
              <a:rPr lang="ko-KR" altLang="en-US" sz="2000" dirty="0"/>
              <a:t>미디어 트랜스코딩 등 컴퓨팅 집약적 워크로드를 실행하는 고객은 컴퓨팅 리소스를 </a:t>
            </a:r>
            <a:r>
              <a:rPr lang="ko-KR" altLang="en-US" sz="2000" dirty="0" err="1"/>
              <a:t>트리거하여</a:t>
            </a:r>
            <a:r>
              <a:rPr lang="ko-KR" altLang="en-US" sz="2000" dirty="0"/>
              <a:t> 고도의 병렬 처리를 위해 스케일 </a:t>
            </a:r>
            <a:r>
              <a:rPr lang="ko-KR" altLang="en-US" sz="2000" dirty="0" err="1"/>
              <a:t>업한</a:t>
            </a:r>
            <a:r>
              <a:rPr lang="ko-KR" altLang="en-US" sz="2000" dirty="0"/>
              <a:t> 후</a:t>
            </a:r>
            <a:r>
              <a:rPr lang="en-US" altLang="ko-KR" sz="2000" dirty="0"/>
              <a:t>, </a:t>
            </a:r>
            <a:r>
              <a:rPr lang="ko-KR" altLang="en-US" sz="2000" dirty="0"/>
              <a:t>작업이 완료되면 리소스를 스케일 </a:t>
            </a:r>
            <a:r>
              <a:rPr lang="ko-KR" altLang="en-US" sz="2000" dirty="0" err="1"/>
              <a:t>다운할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80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1CC88B-E7BA-D838-8369-13A9CE80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3" y="1377089"/>
            <a:ext cx="9354318" cy="51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5F97D-C8C4-0CFD-EE13-3F55CBB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44" y="1517119"/>
            <a:ext cx="8356140" cy="46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</a:t>
            </a:r>
            <a:r>
              <a:rPr lang="ko-KR" altLang="en-US" sz="4000" b="1" dirty="0"/>
              <a:t>로 이벤트 기반 아키텍처 구축</a:t>
            </a:r>
          </a:p>
        </p:txBody>
      </p:sp>
    </p:spTree>
    <p:extLst>
      <p:ext uri="{BB962C8B-B14F-4D97-AF65-F5344CB8AC3E}">
        <p14:creationId xmlns:p14="http://schemas.microsoft.com/office/powerpoint/2010/main" val="209544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8"/>
            <a:ext cx="10515600" cy="50574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독자적인 사용 사례에 맞게 여러 </a:t>
            </a:r>
            <a:r>
              <a:rPr lang="en-US" altLang="ko-KR" sz="2000" dirty="0"/>
              <a:t>AWS </a:t>
            </a:r>
            <a:r>
              <a:rPr lang="ko-KR" altLang="en-US" sz="2000" dirty="0"/>
              <a:t>서비스를 조합하여 만드는 경우가 많다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이벤트를 생성하는 </a:t>
            </a:r>
            <a:r>
              <a:rPr lang="en-US" altLang="ko-KR" sz="2000" dirty="0"/>
              <a:t>200</a:t>
            </a:r>
            <a:r>
              <a:rPr lang="ko-KR" altLang="en-US" sz="2000" dirty="0"/>
              <a:t>여 가지의 </a:t>
            </a:r>
            <a:r>
              <a:rPr lang="en-US" altLang="ko-KR" sz="2000" dirty="0"/>
              <a:t>AWS </a:t>
            </a:r>
            <a:r>
              <a:rPr lang="ko-KR" altLang="en-US" sz="2000" dirty="0"/>
              <a:t>서비스 모두 이벤트 생산자가 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이벤트의 예로는 </a:t>
            </a:r>
            <a:r>
              <a:rPr lang="en-US" altLang="ko-KR" sz="2000" dirty="0"/>
              <a:t>Amazon S3 </a:t>
            </a:r>
            <a:r>
              <a:rPr lang="ko-KR" altLang="en-US" sz="2000" dirty="0"/>
              <a:t>버킷에서 생성된 새 파일</a:t>
            </a:r>
            <a:r>
              <a:rPr lang="en-US" altLang="ko-KR" sz="2000" dirty="0"/>
              <a:t>, AWS Step Function </a:t>
            </a:r>
            <a:r>
              <a:rPr lang="ko-KR" altLang="en-US" sz="2000" dirty="0"/>
              <a:t>워크플로에서 완료된 단계 등이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고객은 다양한 브로커를 선택할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서비스는 다양한 사용 사례에 맞는 특성을 갖추고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소비자의 경우 서버리스 </a:t>
            </a:r>
            <a:r>
              <a:rPr lang="ko-KR" altLang="en-US" sz="2000" dirty="0" err="1"/>
              <a:t>마이크로서비스로</a:t>
            </a:r>
            <a:r>
              <a:rPr lang="ko-KR" altLang="en-US" sz="2000" dirty="0"/>
              <a:t> 이벤트를 처리하기 위한 </a:t>
            </a:r>
            <a:r>
              <a:rPr lang="en-US" altLang="ko-KR" sz="2000" dirty="0"/>
              <a:t>Lambda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, AWS Step Function </a:t>
            </a:r>
            <a:r>
              <a:rPr lang="ko-KR" altLang="en-US" sz="2000" dirty="0"/>
              <a:t>워크플로 트리거 등이 일반적인 패턴이다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8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</a:t>
            </a:r>
            <a:r>
              <a:rPr lang="en-US" altLang="ko-KR" sz="2000" dirty="0"/>
              <a:t>(EDA)</a:t>
            </a:r>
            <a:r>
              <a:rPr lang="ko-KR" altLang="en-US" sz="2000" dirty="0"/>
              <a:t>는 서비스 구성 요소를 연결하고 복잡한 시스템의 통신을 구현하도록 설계된 아키텍처 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생산자</a:t>
            </a:r>
            <a:r>
              <a:rPr lang="en-US" altLang="ko-KR" sz="2000" dirty="0"/>
              <a:t>(ex:</a:t>
            </a:r>
            <a:r>
              <a:rPr lang="ko-KR" altLang="en-US" sz="2000" dirty="0"/>
              <a:t> 서비스형 소프트웨어 앱</a:t>
            </a:r>
            <a:r>
              <a:rPr lang="en-US" altLang="ko-KR" sz="2000" dirty="0"/>
              <a:t>, </a:t>
            </a:r>
            <a:r>
              <a:rPr lang="ko-KR" altLang="en-US" sz="2000" dirty="0"/>
              <a:t>모바일 앱</a:t>
            </a:r>
            <a:r>
              <a:rPr lang="en-US" altLang="ko-KR" sz="2000" dirty="0"/>
              <a:t>, </a:t>
            </a:r>
            <a:r>
              <a:rPr lang="ko-KR" altLang="en-US" sz="2000" dirty="0"/>
              <a:t>전자 상거래 사이트</a:t>
            </a:r>
            <a:r>
              <a:rPr lang="en-US" altLang="ko-KR" sz="2000" dirty="0"/>
              <a:t>, POS)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브로커</a:t>
            </a:r>
            <a:r>
              <a:rPr lang="en-US" altLang="ko-KR" sz="2000" dirty="0"/>
              <a:t>(ex: </a:t>
            </a:r>
            <a:r>
              <a:rPr lang="ko-KR" altLang="en-US" sz="2000" dirty="0"/>
              <a:t>이벤트 라우터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스토어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소비자</a:t>
            </a:r>
            <a:r>
              <a:rPr lang="en-US" altLang="ko-KR" sz="2000" dirty="0"/>
              <a:t>(ex: 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마이크로서비스</a:t>
            </a:r>
            <a:r>
              <a:rPr lang="en-US" altLang="ko-KR" sz="2000" dirty="0"/>
              <a:t>, SaaS </a:t>
            </a:r>
            <a:r>
              <a:rPr lang="ko-KR" altLang="en-US" sz="2000" dirty="0"/>
              <a:t>애플리케이션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56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이벤트는 상태의 변경</a:t>
            </a:r>
            <a:r>
              <a:rPr lang="en-US" altLang="ko-KR" sz="2000" dirty="0"/>
              <a:t>(</a:t>
            </a:r>
            <a:r>
              <a:rPr lang="ko-KR" altLang="en-US" sz="2000" dirty="0"/>
              <a:t>주문접수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생성</a:t>
            </a:r>
            <a:r>
              <a:rPr lang="en-US" altLang="ko-KR" sz="2000" dirty="0"/>
              <a:t>)</a:t>
            </a:r>
            <a:r>
              <a:rPr lang="ko-KR" altLang="en-US" sz="2000" dirty="0"/>
              <a:t>을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의미 체계를 사용한 메시지로 구성 요소 간에 전달된다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생산자는 브로커에 이벤트를 게시하며</a:t>
            </a:r>
            <a:r>
              <a:rPr lang="en-US" altLang="ko-KR" sz="2000" dirty="0"/>
              <a:t>, </a:t>
            </a:r>
            <a:r>
              <a:rPr lang="ko-KR" altLang="en-US" sz="2000" dirty="0"/>
              <a:t>브로커는 생산자와 소비자의 비동기적 통신을 통해 둘을 분리 </a:t>
            </a:r>
            <a:r>
              <a:rPr lang="ko-KR" altLang="en-US" sz="2000" dirty="0" err="1"/>
              <a:t>추상화한다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EDA</a:t>
            </a:r>
            <a:r>
              <a:rPr lang="ko-KR" altLang="en-US" sz="2000" dirty="0"/>
              <a:t>는 이벤트를 사용해 </a:t>
            </a:r>
            <a:r>
              <a:rPr lang="ko-KR" altLang="en-US" sz="2000" dirty="0" err="1"/>
              <a:t>약결합</a:t>
            </a:r>
            <a:r>
              <a:rPr lang="ko-KR" altLang="en-US" sz="2000" dirty="0"/>
              <a:t> 서비스 간의 통신을 조정한다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8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A35AB0-5937-6069-98B7-D70FC21C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92" y="1847088"/>
            <a:ext cx="10380415" cy="44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8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dirty="0"/>
              <a:t>현대적 애플리케이션 구축에 </a:t>
            </a:r>
            <a:r>
              <a:rPr lang="en-US" altLang="ko-KR" sz="4000" b="1" dirty="0"/>
              <a:t>EDA</a:t>
            </a:r>
            <a:r>
              <a:rPr lang="ko-KR" altLang="en-US" sz="4000" b="1" dirty="0"/>
              <a:t>를 </a:t>
            </a:r>
            <a:br>
              <a:rPr lang="en-US" altLang="ko-KR" sz="4000" b="1" dirty="0"/>
            </a:br>
            <a:r>
              <a:rPr lang="ko-KR" altLang="en-US" sz="4000" b="1" dirty="0"/>
              <a:t>도입하는 이유</a:t>
            </a:r>
          </a:p>
        </p:txBody>
      </p:sp>
    </p:spTree>
    <p:extLst>
      <p:ext uri="{BB962C8B-B14F-4D97-AF65-F5344CB8AC3E}">
        <p14:creationId xmlns:p14="http://schemas.microsoft.com/office/powerpoint/2010/main" val="270319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아키텍처를 사용하면 확장 가능하고 신뢰할 수 있는  방식으로 반응형 고객 경험을 제공할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점점 더 많은 조직이 다양한 이유로 현대적 </a:t>
            </a:r>
            <a:r>
              <a:rPr lang="ko-KR" altLang="en-US" sz="2000" dirty="0" err="1"/>
              <a:t>마이크로서비스</a:t>
            </a:r>
            <a:r>
              <a:rPr lang="ko-KR" altLang="en-US" sz="2000" dirty="0"/>
              <a:t> 애플리케이션 구축에 </a:t>
            </a:r>
            <a:r>
              <a:rPr lang="en-US" altLang="ko-KR" sz="2000" dirty="0"/>
              <a:t>EDA</a:t>
            </a:r>
            <a:r>
              <a:rPr lang="ko-KR" altLang="en-US" sz="2000" dirty="0"/>
              <a:t>를 사용하고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210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여러 팀을 아우르는 민첩성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복잡성이 증가하고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많은 경우 여러 개의 사용자 지정 클라우드 기반 서비스</a:t>
            </a:r>
            <a:r>
              <a:rPr lang="en-US" altLang="ko-KR" sz="2000" dirty="0"/>
              <a:t>, SaaS </a:t>
            </a:r>
            <a:r>
              <a:rPr lang="ko-KR" altLang="en-US" sz="2000" dirty="0"/>
              <a:t>서비스 및 </a:t>
            </a:r>
            <a:r>
              <a:rPr lang="ko-KR" altLang="en-US" sz="2000" dirty="0" err="1"/>
              <a:t>온프레미스</a:t>
            </a:r>
            <a:r>
              <a:rPr lang="ko-KR" altLang="en-US" sz="2000" dirty="0"/>
              <a:t> 서비스로 구성된다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서비스를 관리하는 개발팀은 새로운 서비스를 업데이트</a:t>
            </a:r>
            <a:r>
              <a:rPr lang="en-US" altLang="ko-KR" sz="2000" dirty="0"/>
              <a:t>, </a:t>
            </a:r>
            <a:r>
              <a:rPr lang="ko-KR" altLang="en-US" sz="2000" dirty="0"/>
              <a:t>관리</a:t>
            </a:r>
            <a:r>
              <a:rPr lang="en-US" altLang="ko-KR" sz="2000" dirty="0"/>
              <a:t>, </a:t>
            </a:r>
            <a:r>
              <a:rPr lang="ko-KR" altLang="en-US" sz="2000" dirty="0"/>
              <a:t>구축하기 위해 민첩성을 갖추고 독립적으로 운영해야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35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886</Words>
  <Application>Microsoft Office PowerPoint</Application>
  <PresentationFormat>와이드스크린</PresentationFormat>
  <Paragraphs>82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AWS Event Driven Architecture</vt:lpstr>
      <vt:lpstr>Contents</vt:lpstr>
      <vt:lpstr>소개</vt:lpstr>
      <vt:lpstr>Event Driven Architecture</vt:lpstr>
      <vt:lpstr>Event Driven Architecture</vt:lpstr>
      <vt:lpstr>Event Driven Architecture</vt:lpstr>
      <vt:lpstr>현대적 애플리케이션 구축에 EDA를  도입하는 이유</vt:lpstr>
      <vt:lpstr>Modern Applications on EDA</vt:lpstr>
      <vt:lpstr>Modern Applications on EDA</vt:lpstr>
      <vt:lpstr>Modern Applications on EDA</vt:lpstr>
      <vt:lpstr>Modern Applications on EDA</vt:lpstr>
      <vt:lpstr>Modern Applications on EDA</vt:lpstr>
      <vt:lpstr>Modern Applications on EDA</vt:lpstr>
      <vt:lpstr>이벤트 기반 아키텍처의 이점</vt:lpstr>
      <vt:lpstr>Benefits of EDA</vt:lpstr>
      <vt:lpstr>Benefits of EDA</vt:lpstr>
      <vt:lpstr>Benefits of EDA</vt:lpstr>
      <vt:lpstr>Benefits of EDA</vt:lpstr>
      <vt:lpstr>Benefits of EDA</vt:lpstr>
      <vt:lpstr>이벤트 기반 아키텍처의 일반 사용 사례</vt:lpstr>
      <vt:lpstr>Microservice communication on web and mobile backends</vt:lpstr>
      <vt:lpstr>SaaS Application Integration</vt:lpstr>
      <vt:lpstr>Business Workflow Automation</vt:lpstr>
      <vt:lpstr>Business Workflow Automation</vt:lpstr>
      <vt:lpstr>Infra Automation</vt:lpstr>
      <vt:lpstr>Infra Automation</vt:lpstr>
      <vt:lpstr>Infra Automation</vt:lpstr>
      <vt:lpstr>AWS로 이벤트 기반 아키텍처 구축</vt:lpstr>
      <vt:lpstr>Infra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170</cp:revision>
  <dcterms:created xsi:type="dcterms:W3CDTF">2022-06-28T01:58:12Z</dcterms:created>
  <dcterms:modified xsi:type="dcterms:W3CDTF">2023-01-04T10:05:30Z</dcterms:modified>
</cp:coreProperties>
</file>