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92" r:id="rId4"/>
    <p:sldId id="294" r:id="rId5"/>
    <p:sldId id="393" r:id="rId6"/>
    <p:sldId id="377" r:id="rId7"/>
    <p:sldId id="372" r:id="rId8"/>
    <p:sldId id="378" r:id="rId9"/>
    <p:sldId id="387" r:id="rId10"/>
    <p:sldId id="388" r:id="rId11"/>
    <p:sldId id="389" r:id="rId12"/>
    <p:sldId id="390" r:id="rId13"/>
    <p:sldId id="391" r:id="rId14"/>
    <p:sldId id="383" r:id="rId15"/>
    <p:sldId id="386" r:id="rId16"/>
    <p:sldId id="379" r:id="rId17"/>
    <p:sldId id="384" r:id="rId18"/>
    <p:sldId id="385" r:id="rId19"/>
    <p:sldId id="382" r:id="rId20"/>
    <p:sldId id="380" r:id="rId21"/>
    <p:sldId id="381" r:id="rId22"/>
    <p:sldId id="394" r:id="rId23"/>
    <p:sldId id="395" r:id="rId24"/>
    <p:sldId id="396" r:id="rId25"/>
    <p:sldId id="397" r:id="rId26"/>
    <p:sldId id="398" r:id="rId27"/>
    <p:sldId id="373" r:id="rId28"/>
    <p:sldId id="399" r:id="rId29"/>
    <p:sldId id="374" r:id="rId30"/>
    <p:sldId id="400" r:id="rId31"/>
    <p:sldId id="375" r:id="rId32"/>
    <p:sldId id="401" r:id="rId33"/>
    <p:sldId id="37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Spring Boot CRUD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JPA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7A0718-18B1-CC23-EBA7-FC762ED0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JPA(Java Persistence API)</a:t>
            </a:r>
            <a:r>
              <a:rPr lang="ko-KR" altLang="en-US" sz="2000" dirty="0"/>
              <a:t>는 </a:t>
            </a:r>
            <a:r>
              <a:rPr lang="en-US" altLang="ko-KR" sz="2000" dirty="0"/>
              <a:t>Java </a:t>
            </a:r>
            <a:r>
              <a:rPr lang="ko-KR" altLang="en-US" sz="2000" dirty="0"/>
              <a:t>진영에서 </a:t>
            </a:r>
            <a:r>
              <a:rPr lang="en-US" altLang="ko-KR" sz="2000" dirty="0"/>
              <a:t>ORM </a:t>
            </a:r>
            <a:r>
              <a:rPr lang="ko-KR" altLang="en-US" sz="2000" dirty="0"/>
              <a:t>기술 표준으로 사용하는 인터페이스 모음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Java </a:t>
            </a:r>
            <a:r>
              <a:rPr lang="ko-KR" altLang="en-US" sz="2000" dirty="0"/>
              <a:t>어플리케이션에서 관계형 데이터베이스를 사용하는 방식을 정의한 인터페이스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인터페이스이기 때문에 </a:t>
            </a:r>
            <a:r>
              <a:rPr lang="en-US" altLang="ko-KR" sz="2000" dirty="0"/>
              <a:t>Hibernate, </a:t>
            </a:r>
            <a:r>
              <a:rPr lang="en-US" altLang="ko-KR" sz="2000" dirty="0" err="1"/>
              <a:t>OpenJPA</a:t>
            </a:r>
            <a:r>
              <a:rPr lang="ko-KR" altLang="en-US" sz="2000" dirty="0"/>
              <a:t>등이 </a:t>
            </a:r>
            <a:r>
              <a:rPr lang="en-US" altLang="ko-KR" sz="2000" dirty="0"/>
              <a:t>JPA</a:t>
            </a:r>
            <a:r>
              <a:rPr lang="ko-KR" altLang="en-US" sz="2000" dirty="0"/>
              <a:t>를 구현함</a:t>
            </a:r>
            <a:endParaRPr lang="en-US" altLang="ko-KR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2BC091-8A0B-D8AE-2B87-46FD97A7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5518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6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JPA : Process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351DBD2-8D5D-2C38-6F80-60AB78A3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838"/>
            <a:ext cx="121920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JPA : Save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8F795FE-890A-8727-39E5-93DB9EA3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12192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0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JPA : Select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990607C-D70A-0C68-E9B6-6E8FCE65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613"/>
            <a:ext cx="12192000" cy="4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6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RDBMS : MySQL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17ABD-4EEE-C871-6B13-06E60375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" y="2739010"/>
            <a:ext cx="1821756" cy="1379980"/>
          </a:xfrm>
          <a:prstGeom prst="rect">
            <a:avLst/>
          </a:prstGeom>
        </p:spPr>
      </p:pic>
      <p:pic>
        <p:nvPicPr>
          <p:cNvPr id="4098" name="Picture 2" descr="dbengines">
            <a:extLst>
              <a:ext uri="{FF2B5EF4-FFF2-40B4-BE49-F238E27FC236}">
                <a16:creationId xmlns:a16="http://schemas.microsoft.com/office/drawing/2014/main" id="{02F6A6C5-92EC-A400-D15F-82555C2D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47" y="1745720"/>
            <a:ext cx="8355008" cy="47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9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Create Database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AFC929-0D57-75F4-1979-D1A2D334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/>
          <a:stretch/>
        </p:blipFill>
        <p:spPr>
          <a:xfrm>
            <a:off x="841248" y="2157984"/>
            <a:ext cx="3063674" cy="766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300AB6-1700-C36B-C62C-CFEBE4B2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09" y="3052145"/>
            <a:ext cx="2587752" cy="24515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9907FB-634D-A184-CF81-B9A5C9512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015" y="2913586"/>
            <a:ext cx="7579599" cy="25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Create Database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ACF9B2-4503-68E2-7973-B07E6D923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19"/>
          <a:stretch/>
        </p:blipFill>
        <p:spPr>
          <a:xfrm>
            <a:off x="3147436" y="1728216"/>
            <a:ext cx="8464360" cy="44494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69C378-B3E7-7828-2D83-6C6066D0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3" y="2407102"/>
            <a:ext cx="241016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Database Connection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02E8B-FF4A-DD42-2932-E28CDFD6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596265"/>
            <a:ext cx="4572638" cy="4525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F8A2A9-7E94-82F7-773A-00189F25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72" y="1596265"/>
            <a:ext cx="570494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Boot CRUD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316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428C19D8-EDAC-F68C-A50C-D9136429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7EED13-859E-B0D1-0890-2E8EF0C62D13}"/>
              </a:ext>
            </a:extLst>
          </p:cNvPr>
          <p:cNvSpPr/>
          <p:nvPr/>
        </p:nvSpPr>
        <p:spPr>
          <a:xfrm>
            <a:off x="6812280" y="2149886"/>
            <a:ext cx="4215792" cy="188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Database &amp; CRUD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Boot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Boot CRUD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817CC-0429-2345-AD32-DF6D9534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4"/>
          <a:stretch/>
        </p:blipFill>
        <p:spPr>
          <a:xfrm>
            <a:off x="2928578" y="2175117"/>
            <a:ext cx="6334844" cy="3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A2022-348D-A078-8826-4FB78C1B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2" y="2011680"/>
            <a:ext cx="5341058" cy="3842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14A412-1221-8B6E-AF3D-4E4B49A8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94" y="2011680"/>
            <a:ext cx="4703708" cy="38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Entity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C2187-3598-7D61-7356-8D8093EC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01"/>
          <a:stretch/>
        </p:blipFill>
        <p:spPr>
          <a:xfrm>
            <a:off x="1212315" y="2079352"/>
            <a:ext cx="4883685" cy="2987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11C36D-934B-6D49-C599-92A1E9931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1"/>
          <a:stretch/>
        </p:blipFill>
        <p:spPr>
          <a:xfrm>
            <a:off x="6535319" y="503176"/>
            <a:ext cx="4377649" cy="61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Repository(DAO)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81E9E-5259-2946-DA9D-486D4E19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87" y="2304289"/>
            <a:ext cx="8864825" cy="19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Repository(DAO)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F5E756-E7CB-5E82-F1D8-75B7656B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37" y="1712831"/>
            <a:ext cx="7220469" cy="47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BDF8A-C1DC-446E-1D2B-602B3D6A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" y="2385039"/>
            <a:ext cx="5301789" cy="2087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2717B8-416F-5AA6-E77A-563C2B86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7181"/>
            <a:ext cx="5328320" cy="27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Create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D060D-DE68-FA6E-1417-FB0C1BF8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8" y="1746504"/>
            <a:ext cx="7806579" cy="43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Create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49945F-94BD-EE8A-3E5D-401B0497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957446"/>
            <a:ext cx="1109817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0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Read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A82E5-E1DD-4E24-691B-05BF5302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97" y="1828800"/>
            <a:ext cx="8429514" cy="44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Read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20B33-4835-5A59-E496-BC50B102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3" y="1883664"/>
            <a:ext cx="11520012" cy="42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Review : Spring Boot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428C19D8-EDAC-F68C-A50C-D9136429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289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Update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9B6AB1-DDE8-6562-2AC3-FFBDB34F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17" y="1517119"/>
            <a:ext cx="8784509" cy="47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3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Update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31D437-05BB-E4BA-6DF8-7C266640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2981262"/>
            <a:ext cx="1105054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80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 Test : Delete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42A7E-E871-8216-8A4F-CCF487E0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81" y="2263037"/>
            <a:ext cx="6130931" cy="26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4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/>
              <a:t>CRUD Test : Delete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D86956-1463-4EFE-FC6D-8D445621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2000206"/>
            <a:ext cx="10735056" cy="2210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096667-0AA3-FD59-54A6-4B095298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4846320"/>
            <a:ext cx="10691727" cy="9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2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Database &amp; CRUD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DBMS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6DD878-5A97-3FEB-063C-B517F1B9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DBMS(Database Management System)</a:t>
            </a:r>
            <a:r>
              <a:rPr lang="ko-KR" altLang="en-US" sz="2000" dirty="0"/>
              <a:t>은 데이터베이스라는 데이터의 집합을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저장 및 관리할 수 있는 기능들을 제공하는 응용 프로그램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데이터의 관리에 특화된 프로그램</a:t>
            </a:r>
            <a:endParaRPr lang="en-US" altLang="ko-KR" sz="2000" dirty="0"/>
          </a:p>
        </p:txBody>
      </p:sp>
      <p:pic>
        <p:nvPicPr>
          <p:cNvPr id="13316" name="Picture 4" descr="DB :: 데이터베이스 개념 및 구성 (Database) - IT에 취.하.개.">
            <a:extLst>
              <a:ext uri="{FF2B5EF4-FFF2-40B4-BE49-F238E27FC236}">
                <a16:creationId xmlns:a16="http://schemas.microsoft.com/office/drawing/2014/main" id="{837EE756-652D-3275-60A8-815685BD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72" y="2965625"/>
            <a:ext cx="4817364" cy="35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5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SQL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6DD878-5A97-3FEB-063C-B517F1B9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SQL(Structured Query Language)</a:t>
            </a:r>
            <a:r>
              <a:rPr lang="ko-KR" altLang="en-US" sz="2000" dirty="0"/>
              <a:t>는 데이터베이스 시스템에서 자료를 처리하는 용도로 사용되는 프로그래밍 언어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FD19C-DE76-4A0A-B043-1D4FAAFD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6" y="3050074"/>
            <a:ext cx="5433497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AAE0B-86A5-8223-40BA-6D16621E3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" r="1"/>
          <a:stretch/>
        </p:blipFill>
        <p:spPr>
          <a:xfrm>
            <a:off x="2030376" y="4317406"/>
            <a:ext cx="2038704" cy="1314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82A897-2FBC-A2B4-67A8-55217367C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81"/>
          <a:stretch/>
        </p:blipFill>
        <p:spPr>
          <a:xfrm>
            <a:off x="5972420" y="4252353"/>
            <a:ext cx="3726298" cy="21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116CE85-458C-087F-2B69-45BE5905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CRUD</a:t>
            </a:r>
            <a:r>
              <a:rPr lang="ko-KR" altLang="en-US" sz="2000" dirty="0"/>
              <a:t>는 대부분의 컴퓨터 소프트웨어가 가지는 기본적인 데이터 처리 기능인 </a:t>
            </a:r>
            <a:r>
              <a:rPr lang="en-US" altLang="ko-KR" sz="2000" dirty="0"/>
              <a:t>Create(</a:t>
            </a:r>
            <a:r>
              <a:rPr lang="ko-KR" altLang="en-US" sz="2000" dirty="0"/>
              <a:t>생성</a:t>
            </a:r>
            <a:r>
              <a:rPr lang="en-US" altLang="ko-KR" sz="2000" dirty="0"/>
              <a:t>), Read(</a:t>
            </a:r>
            <a:r>
              <a:rPr lang="ko-KR" altLang="en-US" sz="2000" dirty="0"/>
              <a:t>읽기</a:t>
            </a:r>
            <a:r>
              <a:rPr lang="en-US" altLang="ko-KR" sz="2000" dirty="0"/>
              <a:t>), Update(</a:t>
            </a:r>
            <a:r>
              <a:rPr lang="ko-KR" altLang="en-US" sz="2000" dirty="0"/>
              <a:t>갱신</a:t>
            </a:r>
            <a:r>
              <a:rPr lang="en-US" altLang="ko-KR" sz="2000" dirty="0"/>
              <a:t>), Delete(</a:t>
            </a:r>
            <a:r>
              <a:rPr lang="ko-KR" altLang="en-US" sz="2000" dirty="0"/>
              <a:t>삭제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묶어서 일컫는 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사용자 인터페이스가 갖추어야 할 기능</a:t>
            </a:r>
            <a:r>
              <a:rPr lang="en-US" altLang="ko-KR" sz="2000" dirty="0"/>
              <a:t>(</a:t>
            </a:r>
            <a:r>
              <a:rPr lang="ko-KR" altLang="en-US" sz="2000" dirty="0"/>
              <a:t>정보의 참조</a:t>
            </a:r>
            <a:r>
              <a:rPr lang="en-US" altLang="ko-KR" sz="2000" dirty="0"/>
              <a:t>/</a:t>
            </a:r>
            <a:r>
              <a:rPr lang="ko-KR" altLang="en-US" sz="2000" dirty="0"/>
              <a:t>검색</a:t>
            </a:r>
            <a:r>
              <a:rPr lang="en-US" altLang="ko-KR" sz="2000" dirty="0"/>
              <a:t>/</a:t>
            </a:r>
            <a:r>
              <a:rPr lang="ko-KR" altLang="en-US" sz="2000" dirty="0"/>
              <a:t>갱신</a:t>
            </a:r>
            <a:r>
              <a:rPr lang="en-US" altLang="ko-KR" sz="2000" dirty="0"/>
              <a:t>)</a:t>
            </a:r>
            <a:r>
              <a:rPr lang="ko-KR" altLang="en-US" sz="2000" dirty="0"/>
              <a:t>을 가리키는 용어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C40894-1F17-82A7-D2A3-C8260094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92" y="3997107"/>
            <a:ext cx="4380731" cy="20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Boot Database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375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ORM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7A0718-18B1-CC23-EBA7-FC762ED0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ORM(Object-Relational Mapping)</a:t>
            </a:r>
            <a:r>
              <a:rPr lang="ko-KR" altLang="en-US" sz="2000" dirty="0"/>
              <a:t>은 우리가 일반적으로 알고 있는 어플리케이션의</a:t>
            </a:r>
            <a:r>
              <a:rPr lang="en-US" altLang="ko-KR" sz="2000" dirty="0"/>
              <a:t> </a:t>
            </a:r>
            <a:r>
              <a:rPr lang="ko-KR" altLang="en-US" sz="2000" dirty="0"/>
              <a:t>객체와 </a:t>
            </a:r>
            <a:r>
              <a:rPr lang="en-US" altLang="ko-KR" sz="2000" dirty="0"/>
              <a:t>RDB</a:t>
            </a:r>
            <a:r>
              <a:rPr lang="ko-KR" altLang="en-US" sz="2000" dirty="0"/>
              <a:t>의 테이블을 매핑</a:t>
            </a:r>
            <a:r>
              <a:rPr lang="en-US" altLang="ko-KR" sz="2000" dirty="0"/>
              <a:t>(</a:t>
            </a:r>
            <a:r>
              <a:rPr lang="ko-KR" altLang="en-US" sz="2000" dirty="0"/>
              <a:t>연결</a:t>
            </a:r>
            <a:r>
              <a:rPr lang="en-US" altLang="ko-KR" sz="2000" dirty="0"/>
              <a:t>)</a:t>
            </a:r>
            <a:r>
              <a:rPr lang="ko-KR" altLang="en-US" sz="2000" dirty="0"/>
              <a:t>해주는 기술</a:t>
            </a:r>
            <a:endParaRPr lang="en-US" altLang="ko-KR" sz="2000" dirty="0"/>
          </a:p>
        </p:txBody>
      </p:sp>
      <p:pic>
        <p:nvPicPr>
          <p:cNvPr id="8194" name="Picture 2" descr="ORM">
            <a:extLst>
              <a:ext uri="{FF2B5EF4-FFF2-40B4-BE49-F238E27FC236}">
                <a16:creationId xmlns:a16="http://schemas.microsoft.com/office/drawing/2014/main" id="{5FBFBF39-3EF4-0535-CA63-C9ADA12E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93" y="3429000"/>
            <a:ext cx="57245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3CC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6757</TotalTime>
  <Words>247</Words>
  <Application>Microsoft Office PowerPoint</Application>
  <PresentationFormat>와이드스크린</PresentationFormat>
  <Paragraphs>48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Spring Boot CRUD</vt:lpstr>
      <vt:lpstr>Contents</vt:lpstr>
      <vt:lpstr>Review : Spring Boot Architecture</vt:lpstr>
      <vt:lpstr>Database &amp; CRUD</vt:lpstr>
      <vt:lpstr>DBMS</vt:lpstr>
      <vt:lpstr>SQL</vt:lpstr>
      <vt:lpstr>CRUD</vt:lpstr>
      <vt:lpstr>Spring Boot Database</vt:lpstr>
      <vt:lpstr>ORM</vt:lpstr>
      <vt:lpstr>JPA</vt:lpstr>
      <vt:lpstr>JPA : Process</vt:lpstr>
      <vt:lpstr>JPA : Save</vt:lpstr>
      <vt:lpstr>JPA : Select</vt:lpstr>
      <vt:lpstr>RDBMS : MySQL</vt:lpstr>
      <vt:lpstr>Create Database</vt:lpstr>
      <vt:lpstr>Create Database</vt:lpstr>
      <vt:lpstr>Spring Boot Database Connection</vt:lpstr>
      <vt:lpstr>Spring Boot CRUD</vt:lpstr>
      <vt:lpstr>Spring Boot Architecture</vt:lpstr>
      <vt:lpstr>Spring Boot CRUD</vt:lpstr>
      <vt:lpstr>Spring Boot CRUD</vt:lpstr>
      <vt:lpstr>Entity</vt:lpstr>
      <vt:lpstr>Repository(DAO)</vt:lpstr>
      <vt:lpstr>Repository(DAO)</vt:lpstr>
      <vt:lpstr>CRUD Test</vt:lpstr>
      <vt:lpstr>CRUD Test : Create</vt:lpstr>
      <vt:lpstr>CRUD Test : Create</vt:lpstr>
      <vt:lpstr>CRUD Test : Read</vt:lpstr>
      <vt:lpstr>CRUD Test : Read</vt:lpstr>
      <vt:lpstr>CRUD Test : Update</vt:lpstr>
      <vt:lpstr>CRUD Test : Update</vt:lpstr>
      <vt:lpstr>CRUD Test : Delete</vt:lpstr>
      <vt:lpstr>CRUD Test :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256</cp:revision>
  <dcterms:created xsi:type="dcterms:W3CDTF">2022-06-28T01:58:12Z</dcterms:created>
  <dcterms:modified xsi:type="dcterms:W3CDTF">2022-11-25T06:49:18Z</dcterms:modified>
</cp:coreProperties>
</file>