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97" r:id="rId4"/>
    <p:sldId id="296" r:id="rId5"/>
    <p:sldId id="278" r:id="rId6"/>
    <p:sldId id="279" r:id="rId7"/>
    <p:sldId id="280" r:id="rId8"/>
    <p:sldId id="307" r:id="rId9"/>
    <p:sldId id="283" r:id="rId10"/>
    <p:sldId id="284" r:id="rId11"/>
    <p:sldId id="281" r:id="rId12"/>
    <p:sldId id="285" r:id="rId13"/>
    <p:sldId id="286" r:id="rId14"/>
    <p:sldId id="28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대상의 유형에는 인스턴스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람다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9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6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19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6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0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0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56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5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7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대상의 유형에는 인스턴스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람다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5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11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2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75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72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3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8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Alb</a:t>
            </a:r>
            <a:r>
              <a:rPr lang="ko-KR" altLang="en-US" dirty="0"/>
              <a:t>는 </a:t>
            </a:r>
            <a:r>
              <a:rPr lang="ko-KR" altLang="en-US" dirty="0" err="1"/>
              <a:t>프록시서버</a:t>
            </a:r>
            <a:r>
              <a:rPr lang="ko-KR" altLang="en-US" dirty="0"/>
              <a:t> 역할도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3-way</a:t>
            </a:r>
            <a:r>
              <a:rPr lang="ko-KR" altLang="en-US" dirty="0"/>
              <a:t> </a:t>
            </a:r>
            <a:r>
              <a:rPr lang="en-US" altLang="ko-KR" dirty="0"/>
              <a:t>handshake</a:t>
            </a:r>
            <a:r>
              <a:rPr lang="ko-KR" altLang="en-US" dirty="0"/>
              <a:t>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4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1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3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9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1041400"/>
            <a:ext cx="10582183" cy="2387600"/>
          </a:xfrm>
        </p:spPr>
        <p:txBody>
          <a:bodyPr/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Elastic Load Balancing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Jae Hyeon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Application Load Balancers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2F020-1451-ED35-809E-39836C80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89" y="1811045"/>
            <a:ext cx="7650421" cy="455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5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Network Load Balancers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NLB</a:t>
            </a:r>
            <a:r>
              <a:rPr lang="ko-KR" altLang="en-US" sz="2000" dirty="0"/>
              <a:t>는 </a:t>
            </a:r>
            <a:r>
              <a:rPr lang="en-US" altLang="ko-KR" sz="2000" dirty="0"/>
              <a:t>OSI </a:t>
            </a:r>
            <a:r>
              <a:rPr lang="ko-KR" altLang="en-US" sz="2000" dirty="0"/>
              <a:t>모델의 네 번째 계층에서 작동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초당 수백만개의 요청 처리 가능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리스너</a:t>
            </a:r>
            <a:r>
              <a:rPr lang="ko-KR" altLang="en-US" sz="2000" dirty="0"/>
              <a:t> 프로토콜</a:t>
            </a:r>
            <a:r>
              <a:rPr lang="en-US" altLang="ko-KR" sz="2000" dirty="0"/>
              <a:t>: TCP, TLS, UDP, TCP_UDP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대상 그룹 프로토콜</a:t>
            </a:r>
            <a:r>
              <a:rPr lang="en-US" altLang="ko-KR" sz="2000" dirty="0"/>
              <a:t>: TCP, TLS, UDP, TCP_UDP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NLB</a:t>
            </a:r>
            <a:r>
              <a:rPr lang="ko-KR" altLang="en-US" sz="2000" dirty="0"/>
              <a:t>는 고정 </a:t>
            </a:r>
            <a:r>
              <a:rPr lang="en-US" altLang="ko-KR" sz="2000" dirty="0"/>
              <a:t>IP</a:t>
            </a:r>
            <a:r>
              <a:rPr lang="ko-KR" altLang="en-US" sz="2000" dirty="0"/>
              <a:t>를 가짐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612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Network Load Balancers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2F020-1451-ED35-809E-39836C80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70" y="1517119"/>
            <a:ext cx="7963860" cy="47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Network Load Balancers</a:t>
            </a:r>
            <a:endParaRPr lang="ko-KR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800D18-383C-4D39-2E18-CF1F9BDA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50" y="1453111"/>
            <a:ext cx="8383480" cy="49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2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Gateway Load Balancers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네트워크 트래픽을 다루는 다양한 가상 </a:t>
            </a:r>
            <a:r>
              <a:rPr lang="ko-KR" altLang="en-US" sz="2000" dirty="0" err="1"/>
              <a:t>어플라이언스</a:t>
            </a:r>
            <a:r>
              <a:rPr lang="en-US" altLang="ko-KR" sz="2000" dirty="0"/>
              <a:t>(</a:t>
            </a:r>
            <a:r>
              <a:rPr lang="ko-KR" altLang="en-US" sz="2000" dirty="0"/>
              <a:t>방화벽</a:t>
            </a:r>
            <a:r>
              <a:rPr lang="en-US" altLang="ko-KR" sz="2000" dirty="0"/>
              <a:t>, </a:t>
            </a:r>
            <a:r>
              <a:rPr lang="ko-KR" altLang="en-US" sz="2000" dirty="0"/>
              <a:t>침입 탐지</a:t>
            </a:r>
            <a:r>
              <a:rPr lang="en-US" altLang="ko-KR" sz="2000" dirty="0"/>
              <a:t> </a:t>
            </a:r>
            <a:r>
              <a:rPr lang="ko-KR" altLang="en-US" sz="2000" dirty="0"/>
              <a:t>및 방지 시스템</a:t>
            </a:r>
            <a:r>
              <a:rPr lang="en-US" altLang="ko-KR" sz="2000" dirty="0"/>
              <a:t>)</a:t>
            </a:r>
            <a:r>
              <a:rPr lang="ko-KR" altLang="en-US" sz="2000" dirty="0"/>
              <a:t> 들을 쉽고 비용 효율적으로 배포</a:t>
            </a:r>
            <a:r>
              <a:rPr lang="en-US" altLang="ko-KR" sz="2000" dirty="0"/>
              <a:t>, </a:t>
            </a:r>
            <a:r>
              <a:rPr lang="ko-KR" altLang="en-US" sz="2000" dirty="0"/>
              <a:t>확장 그리고 관리 해주는 완전 관리형 서비스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OSI </a:t>
            </a:r>
            <a:r>
              <a:rPr lang="ko-KR" altLang="en-US" sz="2000" dirty="0"/>
              <a:t>모델 세 번째 계층에서 작동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모든 포트에서 모든 </a:t>
            </a:r>
            <a:r>
              <a:rPr lang="en-US" altLang="ko-KR" sz="2000" dirty="0"/>
              <a:t>IP </a:t>
            </a:r>
            <a:r>
              <a:rPr lang="ko-KR" altLang="en-US" sz="2000" dirty="0"/>
              <a:t>패킷을 수신 대기하고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규칙에 지정된 대상 그룹으로 트래픽을 전달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리스너</a:t>
            </a:r>
            <a:r>
              <a:rPr lang="ko-KR" altLang="en-US" sz="2000" dirty="0"/>
              <a:t> 프로토콜</a:t>
            </a:r>
            <a:r>
              <a:rPr lang="en-US" altLang="ko-KR" sz="2000" dirty="0"/>
              <a:t>: </a:t>
            </a:r>
            <a:r>
              <a:rPr lang="ko-KR" altLang="en-US" sz="2000" dirty="0"/>
              <a:t>지정 </a:t>
            </a:r>
            <a:r>
              <a:rPr lang="en-US" altLang="ko-KR" sz="2000" dirty="0"/>
              <a:t>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대상 그룹 프로토콜</a:t>
            </a:r>
            <a:r>
              <a:rPr lang="en-US" altLang="ko-KR" sz="2000" dirty="0"/>
              <a:t>: GENEVE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89636-AA45-9CFE-3E08-62048400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84" y="5062713"/>
            <a:ext cx="5920846" cy="16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Gateway Load Balancers</a:t>
            </a:r>
            <a:endParaRPr lang="ko-KR" altLang="en-US" b="1" dirty="0"/>
          </a:p>
        </p:txBody>
      </p:sp>
      <p:pic>
        <p:nvPicPr>
          <p:cNvPr id="5122" name="Picture 2" descr="KimDragon Tech &amp; Economy Blog :: [AWS] GWLB란?(Gateway LoadBalancer) - 패턴별  GWLB 구축">
            <a:extLst>
              <a:ext uri="{FF2B5EF4-FFF2-40B4-BE49-F238E27FC236}">
                <a16:creationId xmlns:a16="http://schemas.microsoft.com/office/drawing/2014/main" id="{8E8B0D25-3DFC-6D15-52D1-863FD2FB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6" y="1615737"/>
            <a:ext cx="8427347" cy="485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4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Gateway Load Balancers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GWLB</a:t>
            </a:r>
            <a:r>
              <a:rPr lang="ko-KR" altLang="en-US" sz="2000" dirty="0"/>
              <a:t>는 </a:t>
            </a:r>
            <a:r>
              <a:rPr lang="en-US" altLang="ko-KR" sz="2000" dirty="0"/>
              <a:t>Network Gateway, LB, </a:t>
            </a:r>
            <a:r>
              <a:rPr lang="ko-KR" altLang="en-US" sz="2000" dirty="0"/>
              <a:t>가상 </a:t>
            </a:r>
            <a:r>
              <a:rPr lang="ko-KR" altLang="en-US" sz="2000" dirty="0" err="1"/>
              <a:t>어플라이언스들에</a:t>
            </a:r>
            <a:r>
              <a:rPr lang="ko-KR" altLang="en-US" sz="2000" dirty="0"/>
              <a:t> 대한 </a:t>
            </a:r>
            <a:r>
              <a:rPr lang="en-US" altLang="ko-KR" sz="2000" dirty="0"/>
              <a:t>Auto Scaling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VPC Endpoint</a:t>
            </a:r>
            <a:r>
              <a:rPr lang="ko-KR" altLang="en-US" sz="2000" dirty="0"/>
              <a:t>와 같은 역할 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401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ELB </a:t>
            </a:r>
            <a:r>
              <a:rPr lang="ko-KR" altLang="en-US" b="1" dirty="0"/>
              <a:t>작동 방식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LB</a:t>
            </a:r>
            <a:r>
              <a:rPr lang="ko-KR" altLang="en-US" sz="2000" dirty="0"/>
              <a:t>에 대해 가용 영역을 활성화 하면 가용 영역에 </a:t>
            </a:r>
            <a:r>
              <a:rPr lang="en-US" altLang="ko-KR" sz="2000" dirty="0"/>
              <a:t>LB</a:t>
            </a:r>
            <a:r>
              <a:rPr lang="ko-KR" altLang="en-US" sz="2000" dirty="0"/>
              <a:t> 노드가 생성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LB</a:t>
            </a:r>
            <a:r>
              <a:rPr lang="ko-KR" altLang="en-US" sz="2000" dirty="0"/>
              <a:t>의 노드는 클라이언트의 요청을 등록된 대상으로 분산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605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Cross-zone Load Balancing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Cross-zone LB</a:t>
            </a:r>
            <a:r>
              <a:rPr lang="ko-KR" altLang="en-US" sz="2000" dirty="0"/>
              <a:t>가 활성화되면 각 노드는 활성화된 모든 가용 영역의 등록된 대상에 트래픽을 분산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Cross-zone LB</a:t>
            </a:r>
            <a:r>
              <a:rPr lang="ko-KR" altLang="en-US" sz="2000" dirty="0"/>
              <a:t>가 비활성화되면 각 노드는 가용 영역에 등록된 대상에만 트래픽을 분산</a:t>
            </a:r>
            <a:endParaRPr lang="en-US" altLang="ko-KR" sz="2000" dirty="0"/>
          </a:p>
        </p:txBody>
      </p:sp>
      <p:pic>
        <p:nvPicPr>
          <p:cNvPr id="6146" name="Picture 2" descr="&#10;                    교차 영역 로드 밸런싱이 활성화된 경우&#10;                ">
            <a:extLst>
              <a:ext uri="{FF2B5EF4-FFF2-40B4-BE49-F238E27FC236}">
                <a16:creationId xmlns:a16="http://schemas.microsoft.com/office/drawing/2014/main" id="{D56BAFBC-D9F6-BAC7-31AB-697695284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48" y="3428999"/>
            <a:ext cx="3430014" cy="31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&#10;                    교차 영역 로드 밸런싱이 비활성화된 경우&#10;                ">
            <a:extLst>
              <a:ext uri="{FF2B5EF4-FFF2-40B4-BE49-F238E27FC236}">
                <a16:creationId xmlns:a16="http://schemas.microsoft.com/office/drawing/2014/main" id="{26BD38B1-B38A-CCFE-83FB-B707C115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3428999"/>
            <a:ext cx="3430014" cy="31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8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Cross-zone Load Balancing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Application Load Balancer</a:t>
            </a:r>
            <a:r>
              <a:rPr lang="ko-KR" altLang="en-US" sz="2000" dirty="0"/>
              <a:t>를 사용하면 </a:t>
            </a:r>
            <a:r>
              <a:rPr lang="en-US" altLang="ko-KR" sz="2000" dirty="0"/>
              <a:t>Cross-zone Load Balancing</a:t>
            </a:r>
            <a:r>
              <a:rPr lang="ko-KR" altLang="en-US" sz="2000" dirty="0"/>
              <a:t>이 항상 활성화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Network Load Balancer </a:t>
            </a:r>
            <a:r>
              <a:rPr lang="ko-KR" altLang="en-US" sz="2000" dirty="0"/>
              <a:t>및 </a:t>
            </a:r>
            <a:r>
              <a:rPr lang="en-US" altLang="ko-KR" sz="2000" dirty="0"/>
              <a:t>Gateway Load Balancer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Cross-zone Load </a:t>
            </a:r>
            <a:r>
              <a:rPr lang="en-US" altLang="ko-KR" sz="2000" dirty="0" err="1"/>
              <a:t>Balacing</a:t>
            </a:r>
            <a:r>
              <a:rPr lang="ko-KR" altLang="en-US" sz="2000" dirty="0"/>
              <a:t>이 기본적으로 비활성화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30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Load Balancing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부하 분산</a:t>
            </a:r>
            <a:r>
              <a:rPr lang="en-US" altLang="ko-KR" sz="2000" dirty="0"/>
              <a:t>(Load Balancing)</a:t>
            </a:r>
            <a:r>
              <a:rPr lang="ko-KR" altLang="en-US" sz="2000" dirty="0"/>
              <a:t>이란</a:t>
            </a:r>
            <a:r>
              <a:rPr lang="en-US" altLang="ko-KR" sz="2000" dirty="0"/>
              <a:t> </a:t>
            </a:r>
            <a:r>
              <a:rPr lang="ko-KR" altLang="en-US" sz="2000" dirty="0"/>
              <a:t>처리해야 할 업무 혹은 요청 등을 나누어 처리하는 것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VLAN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Layer-2 Load</a:t>
            </a:r>
            <a:r>
              <a:rPr lang="ko-KR" altLang="en-US" sz="2000" dirty="0"/>
              <a:t> </a:t>
            </a:r>
            <a:r>
              <a:rPr lang="en-US" altLang="ko-KR" sz="2000" dirty="0"/>
              <a:t>Balancing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Routing Protocol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Layer-3 Load Balancing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Server Load Balancing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BFD7A-E6A5-E6DE-DC89-E84D3D6E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82" y="3731338"/>
            <a:ext cx="5508492" cy="29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Request Routing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클라이언트는  </a:t>
            </a:r>
            <a:r>
              <a:rPr lang="en-US" altLang="ko-KR" sz="2000" dirty="0"/>
              <a:t>LB</a:t>
            </a:r>
            <a:r>
              <a:rPr lang="ko-KR" altLang="en-US" sz="2000" dirty="0"/>
              <a:t>에 접근하기 위해 </a:t>
            </a:r>
            <a:r>
              <a:rPr lang="en-US" altLang="ko-KR" sz="2000" dirty="0"/>
              <a:t>DNS</a:t>
            </a:r>
            <a:r>
              <a:rPr lang="ko-KR" altLang="en-US" sz="2000" dirty="0"/>
              <a:t>서버를 사용해 </a:t>
            </a:r>
            <a:r>
              <a:rPr lang="en-US" altLang="ko-KR" sz="2000" dirty="0"/>
              <a:t>LB</a:t>
            </a:r>
            <a:r>
              <a:rPr lang="ko-KR" altLang="en-US" sz="2000" dirty="0"/>
              <a:t>의 도메인 이름을 확인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해당 </a:t>
            </a:r>
            <a:r>
              <a:rPr lang="en-US" altLang="ko-KR" sz="2000" dirty="0"/>
              <a:t>DNS</a:t>
            </a:r>
            <a:r>
              <a:rPr lang="ko-KR" altLang="en-US" sz="2000" dirty="0"/>
              <a:t>서버는 </a:t>
            </a:r>
            <a:r>
              <a:rPr lang="en-US" altLang="ko-KR" sz="2000" dirty="0"/>
              <a:t>LB</a:t>
            </a:r>
            <a:r>
              <a:rPr lang="ko-KR" altLang="en-US" sz="2000" dirty="0"/>
              <a:t> 노드의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클라이언트에 반환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그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주소는 </a:t>
            </a:r>
            <a:r>
              <a:rPr lang="en-US" altLang="ko-KR" sz="2000" dirty="0"/>
              <a:t>LB </a:t>
            </a:r>
            <a:r>
              <a:rPr lang="ko-KR" altLang="en-US" sz="2000" dirty="0"/>
              <a:t>노드의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클라이언트는 </a:t>
            </a:r>
            <a:r>
              <a:rPr lang="en-US" altLang="ko-KR" sz="2000" dirty="0"/>
              <a:t>LB</a:t>
            </a:r>
            <a:r>
              <a:rPr lang="ko-KR" altLang="en-US" sz="2000" dirty="0"/>
              <a:t>에 요청을 보내는 데 사용할 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결정 및 접근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요청을 수신한 </a:t>
            </a:r>
            <a:r>
              <a:rPr lang="en-US" altLang="ko-KR" sz="2000" dirty="0"/>
              <a:t>LB</a:t>
            </a:r>
            <a:r>
              <a:rPr lang="ko-KR" altLang="en-US" sz="2000" dirty="0"/>
              <a:t> 노드는 정상 등록된 대상을 선택하고 사설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사용하여 대상으로 요청을 보냄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작동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65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ALB Routing Algorithm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우선순위에 따라 </a:t>
            </a:r>
            <a:r>
              <a:rPr lang="en-US" altLang="ko-KR" sz="2000" dirty="0"/>
              <a:t>Listener rule</a:t>
            </a:r>
            <a:r>
              <a:rPr lang="ko-KR" altLang="en-US" sz="2000" dirty="0"/>
              <a:t>을 평가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라우팅 알고리즘을 따라 대상그룹에서 대상을 선택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기본 라우팅 알고리즘은 </a:t>
            </a:r>
            <a:r>
              <a:rPr lang="en-US" altLang="ko-KR" sz="2000" dirty="0"/>
              <a:t>Round-Robin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Least Outstanding Requests </a:t>
            </a:r>
            <a:r>
              <a:rPr lang="ko-KR" altLang="en-US" sz="2000" dirty="0"/>
              <a:t>방식은 처리되지 않은 요청을 가장 적게 가지고 있는 </a:t>
            </a:r>
            <a:r>
              <a:rPr lang="en-US" altLang="ko-KR" sz="2000" dirty="0"/>
              <a:t>EC2 </a:t>
            </a:r>
            <a:r>
              <a:rPr lang="ko-KR" altLang="en-US" sz="2000" dirty="0"/>
              <a:t>인스턴스에게 할당하는 방식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878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NLB Routing Algorithm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Flow Hash Algorithm</a:t>
            </a:r>
            <a:r>
              <a:rPr lang="ko-KR" altLang="en-US" sz="2000" dirty="0"/>
              <a:t>을 사용해 대상 그룹에서 대상 선택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연결 수명 동안 각 개별 </a:t>
            </a:r>
            <a:r>
              <a:rPr lang="en-US" altLang="ko-KR" sz="2000" dirty="0"/>
              <a:t>TCP</a:t>
            </a:r>
            <a:r>
              <a:rPr lang="ko-KR" altLang="en-US" sz="2000" dirty="0"/>
              <a:t> 연결을 단일 대상으로 라우팅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7305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sz="4400" b="1" dirty="0"/>
              <a:t>Flow Hash Algorithm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5-Tuple(Source IP Address, Source Port, Destination IP Address, Destination Port, Protocol)</a:t>
            </a:r>
            <a:r>
              <a:rPr lang="ko-KR" altLang="en-US" sz="2000" dirty="0"/>
              <a:t>을 기반으로 한 알고리즘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TCP</a:t>
            </a:r>
            <a:r>
              <a:rPr lang="ko-KR" altLang="en-US" sz="2000" dirty="0"/>
              <a:t>는 </a:t>
            </a:r>
            <a:r>
              <a:rPr lang="en-US" altLang="ko-KR" sz="2000" dirty="0"/>
              <a:t>5-Tuple</a:t>
            </a:r>
            <a:r>
              <a:rPr lang="ko-KR" altLang="en-US" sz="2000" dirty="0"/>
              <a:t>에 더해 </a:t>
            </a:r>
            <a:r>
              <a:rPr lang="en-US" altLang="ko-KR" sz="2000" dirty="0"/>
              <a:t>TCP Sequence Number</a:t>
            </a:r>
            <a:r>
              <a:rPr lang="ko-KR" altLang="en-US" sz="2000" dirty="0"/>
              <a:t>까지 사용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6900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Amazon EC2 Auto Scaling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변화하는 수요에 동적으로 대응하고 비용을 최적화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Auto Scaling Group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EC2</a:t>
            </a:r>
            <a:r>
              <a:rPr lang="ko-KR" altLang="en-US" sz="2000" dirty="0"/>
              <a:t>인스턴스 모음을 생성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026" name="Picture 2" descr="&#10;   기본 Auto Scaling 그룹의 그림.&#10;  ">
            <a:extLst>
              <a:ext uri="{FF2B5EF4-FFF2-40B4-BE49-F238E27FC236}">
                <a16:creationId xmlns:a16="http://schemas.microsoft.com/office/drawing/2014/main" id="{F4431EB6-C9A8-25FC-F589-46E8EE51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08" y="3429000"/>
            <a:ext cx="4052500" cy="292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Auto Scaling </a:t>
            </a:r>
            <a:r>
              <a:rPr lang="ko-KR" altLang="en-US" b="1" dirty="0"/>
              <a:t>구성 요소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Groups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Configuration templates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Scaling options</a:t>
            </a:r>
          </a:p>
        </p:txBody>
      </p:sp>
    </p:spTree>
    <p:extLst>
      <p:ext uri="{BB962C8B-B14F-4D97-AF65-F5344CB8AC3E}">
        <p14:creationId xmlns:p14="http://schemas.microsoft.com/office/powerpoint/2010/main" val="31901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Auto Scaling </a:t>
            </a:r>
            <a:r>
              <a:rPr lang="ko-KR" altLang="en-US" b="1" dirty="0"/>
              <a:t>의 이점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Fleet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Dynamic scaling</a:t>
            </a:r>
          </a:p>
        </p:txBody>
      </p:sp>
    </p:spTree>
    <p:extLst>
      <p:ext uri="{BB962C8B-B14F-4D97-AF65-F5344CB8AC3E}">
        <p14:creationId xmlns:p14="http://schemas.microsoft.com/office/powerpoint/2010/main" val="272233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Fleet management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비정상 인스턴스 교체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443B3-A5E4-17BA-9866-6531A4B3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30" y="2263202"/>
            <a:ext cx="4009054" cy="41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6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Dynamic scaling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수요에 맞게 확장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DC54C-733C-BFF7-0C47-B1FFA04A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85" y="2575250"/>
            <a:ext cx="4586494" cy="3849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99A27-34B8-9E9F-EC40-C8B363EF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07" y="2575250"/>
            <a:ext cx="4484610" cy="37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1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Auto Scaling </a:t>
            </a:r>
            <a:r>
              <a:rPr lang="ko-KR" altLang="en-US" b="1" dirty="0"/>
              <a:t>예시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가변적인 수요에 대응</a:t>
            </a:r>
            <a:endParaRPr lang="en-US" altLang="ko-KR" sz="2000" dirty="0"/>
          </a:p>
        </p:txBody>
      </p:sp>
      <p:pic>
        <p:nvPicPr>
          <p:cNvPr id="2050" name="Picture 2" descr="&#10;     애플리케이션에 대한 용량 수요 예시.&#10;    ">
            <a:extLst>
              <a:ext uri="{FF2B5EF4-FFF2-40B4-BE49-F238E27FC236}">
                <a16:creationId xmlns:a16="http://schemas.microsoft.com/office/drawing/2014/main" id="{01B388CA-6C90-F8AE-B428-BBE22896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0" y="3441131"/>
            <a:ext cx="2756224" cy="17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&#10;     필요한 것 이상의 용량을 구입하는 것이 비용 측면에서 얼마나 비효율적인지를 보여주는 예.&#10;    ">
            <a:extLst>
              <a:ext uri="{FF2B5EF4-FFF2-40B4-BE49-F238E27FC236}">
                <a16:creationId xmlns:a16="http://schemas.microsoft.com/office/drawing/2014/main" id="{9D748E23-B3EB-2CBF-0270-5F0B0302A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9" y="2450206"/>
            <a:ext cx="2756224" cy="191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#10;     필요한 것보다 적게 용량을 구입함으로써 부정적인 고객 경험을 초래할 수 있음을 보여주는 예.&#10;    ">
            <a:extLst>
              <a:ext uri="{FF2B5EF4-FFF2-40B4-BE49-F238E27FC236}">
                <a16:creationId xmlns:a16="http://schemas.microsoft.com/office/drawing/2014/main" id="{1F3957EE-4B09-6482-04BC-7B54DC04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9" y="4715912"/>
            <a:ext cx="2643464" cy="18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&#10;     Amazon EC2 Auto Scaling이 필요 시 용량을 조절하는 방식을 보여주는 예.&#10;    ">
            <a:extLst>
              <a:ext uri="{FF2B5EF4-FFF2-40B4-BE49-F238E27FC236}">
                <a16:creationId xmlns:a16="http://schemas.microsoft.com/office/drawing/2014/main" id="{A7C0CBC9-24FB-7134-109C-6EEA30E8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07" y="3062124"/>
            <a:ext cx="4096593" cy="26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Load Balancing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서버 부하 분산을 담당하는 </a:t>
            </a:r>
            <a:r>
              <a:rPr lang="en-US" altLang="ko-KR" sz="2000" dirty="0"/>
              <a:t>Network Switch</a:t>
            </a:r>
            <a:r>
              <a:rPr lang="ko-KR" altLang="en-US" sz="2000" dirty="0"/>
              <a:t>를 </a:t>
            </a:r>
            <a:r>
              <a:rPr lang="en-US" altLang="ko-KR" sz="2000" dirty="0"/>
              <a:t>L4/L7 Switch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Cloud </a:t>
            </a:r>
            <a:r>
              <a:rPr lang="ko-KR" altLang="en-US" sz="2000" dirty="0"/>
              <a:t>환경에서는 </a:t>
            </a:r>
            <a:r>
              <a:rPr lang="en-US" altLang="ko-KR" sz="20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88889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Auto Scaling </a:t>
            </a:r>
            <a:r>
              <a:rPr lang="ko-KR" altLang="en-US" b="1" dirty="0"/>
              <a:t>예시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웹 앱 아키텍처</a:t>
            </a:r>
            <a:endParaRPr lang="en-US" altLang="ko-KR" sz="2000" dirty="0"/>
          </a:p>
        </p:txBody>
      </p:sp>
      <p:pic>
        <p:nvPicPr>
          <p:cNvPr id="7170" name="Picture 2" descr="&#10;     기본 3 티어 아키텍처.&#10;    ">
            <a:extLst>
              <a:ext uri="{FF2B5EF4-FFF2-40B4-BE49-F238E27FC236}">
                <a16:creationId xmlns:a16="http://schemas.microsoft.com/office/drawing/2014/main" id="{7A65C1F7-4C5E-8F7B-9A0B-67AFDB73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70" y="2603241"/>
            <a:ext cx="3047818" cy="37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     Auto Scaling 그룹이 포함된 기본 3 티어 아키텍처입니다.&#10;    ">
            <a:extLst>
              <a:ext uri="{FF2B5EF4-FFF2-40B4-BE49-F238E27FC236}">
                <a16:creationId xmlns:a16="http://schemas.microsoft.com/office/drawing/2014/main" id="{FF445034-004B-1085-72CF-53B2B77E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20" y="2603241"/>
            <a:ext cx="3053378" cy="37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69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EC2 Auto Scaling </a:t>
            </a:r>
            <a:r>
              <a:rPr lang="ko-KR" altLang="en-US" b="1" dirty="0"/>
              <a:t>환경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34471-EAAE-5862-5BBB-0AA5F686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83" y="1890153"/>
            <a:ext cx="5914622" cy="45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Scaling Policy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7E8CB5-F3C5-DE7A-F345-6830719D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5048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Manual Scaling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Dynamic Scaling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CPU</a:t>
            </a:r>
            <a:r>
              <a:rPr lang="ko-KR" altLang="en-US" sz="1600" dirty="0"/>
              <a:t> 평균 사용량이 </a:t>
            </a:r>
            <a:r>
              <a:rPr lang="en-US" altLang="ko-KR" sz="1600" dirty="0"/>
              <a:t>50%</a:t>
            </a:r>
            <a:r>
              <a:rPr lang="ko-KR" altLang="en-US" sz="1600" dirty="0"/>
              <a:t>가 되었을 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ALB </a:t>
            </a:r>
            <a:r>
              <a:rPr lang="ko-KR" altLang="en-US" sz="1600" dirty="0"/>
              <a:t>요청 수에 따라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CloudWatch Metric </a:t>
            </a:r>
            <a:r>
              <a:rPr lang="ko-KR" altLang="en-US" sz="1600" dirty="0"/>
              <a:t>에 따라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Scheduled Scaling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새벽에는 트래픽이 없음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내일 오후 </a:t>
            </a:r>
            <a:r>
              <a:rPr lang="en-US" altLang="ko-KR" sz="1600" dirty="0"/>
              <a:t>2</a:t>
            </a:r>
            <a:r>
              <a:rPr lang="ko-KR" altLang="en-US" sz="1600" dirty="0"/>
              <a:t>시에 이벤트 예정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Predictive Scaling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인스턴스의 수요를 과거 패턴으로부터 학습 </a:t>
            </a:r>
            <a:r>
              <a:rPr lang="en-US" altLang="ko-KR" sz="1600" dirty="0"/>
              <a:t>-&gt; </a:t>
            </a:r>
            <a:r>
              <a:rPr lang="ko-KR" altLang="en-US" sz="1600" dirty="0"/>
              <a:t>예측된 수요에 앞서 인스턴스 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2013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Load Balancing(ELB)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애플리케이션 트래픽을 </a:t>
            </a:r>
            <a:r>
              <a:rPr lang="en-US" altLang="ko-KR" sz="2000" dirty="0"/>
              <a:t>Amazon EC2 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</a:t>
            </a:r>
            <a:r>
              <a:rPr lang="en-US" altLang="ko-KR" sz="2000" dirty="0"/>
              <a:t>, IP </a:t>
            </a:r>
            <a:r>
              <a:rPr lang="ko-KR" altLang="en-US" sz="2000" dirty="0"/>
              <a:t>주소</a:t>
            </a:r>
            <a:r>
              <a:rPr lang="en-US" altLang="ko-KR" sz="2000" dirty="0"/>
              <a:t>, Lambda </a:t>
            </a:r>
            <a:r>
              <a:rPr lang="ko-KR" altLang="en-US" sz="2000" dirty="0"/>
              <a:t>함수와 같은 여러 대상에 자동으로 분산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On-premise</a:t>
            </a:r>
            <a:r>
              <a:rPr lang="ko-KR" altLang="en-US" sz="2000" dirty="0"/>
              <a:t>의 </a:t>
            </a:r>
            <a:r>
              <a:rPr lang="en-US" altLang="ko-KR" sz="2000" dirty="0"/>
              <a:t>L4 switch</a:t>
            </a:r>
            <a:r>
              <a:rPr lang="ko-KR" altLang="en-US" sz="2000" dirty="0"/>
              <a:t>처럼 부하 분산 뿐만 아니라 분산 대상에 대한 </a:t>
            </a:r>
            <a:r>
              <a:rPr lang="en-US" altLang="ko-KR" sz="2000" dirty="0"/>
              <a:t>Health Check, </a:t>
            </a:r>
            <a:r>
              <a:rPr lang="ko-KR" altLang="en-US" sz="2000" dirty="0"/>
              <a:t>고정 세션</a:t>
            </a:r>
            <a:r>
              <a:rPr lang="en-US" altLang="ko-KR" sz="2000" dirty="0"/>
              <a:t>(Sticky), SSL Offload(SSL </a:t>
            </a:r>
            <a:r>
              <a:rPr lang="ko-KR" altLang="en-US" sz="2000" dirty="0" err="1"/>
              <a:t>암복호화</a:t>
            </a:r>
            <a:r>
              <a:rPr lang="en-US" altLang="ko-KR" sz="2000" dirty="0"/>
              <a:t>)</a:t>
            </a:r>
            <a:r>
              <a:rPr lang="ko-KR" altLang="en-US" sz="2000" dirty="0"/>
              <a:t>등을 수행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EF60A-F262-6D53-FA77-D4C9E8FB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55" y="3611880"/>
            <a:ext cx="3579528" cy="27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ELB</a:t>
            </a:r>
            <a:r>
              <a:rPr lang="ko-KR" altLang="en-US" b="1" dirty="0"/>
              <a:t>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로드 </a:t>
            </a:r>
            <a:r>
              <a:rPr lang="ko-KR" altLang="en-US" sz="2000" dirty="0" err="1"/>
              <a:t>밸런서를</a:t>
            </a:r>
            <a:r>
              <a:rPr lang="ko-KR" altLang="en-US" sz="2000" dirty="0"/>
              <a:t> 사용하면 애플리케이션의 가용성과 내결함성이 높아진다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애플리케이션에 대한 요청의 전체적인 흐름을 방해받지 않고 필요에 따라 로드 </a:t>
            </a:r>
            <a:r>
              <a:rPr lang="ko-KR" altLang="en-US" sz="2000" dirty="0" err="1"/>
              <a:t>밸런서에서</a:t>
            </a:r>
            <a:r>
              <a:rPr lang="ko-KR" altLang="en-US" sz="2000" dirty="0"/>
              <a:t> 컴퓨팅 리소스를 추가 및 제거할 수 있다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로드 </a:t>
            </a:r>
            <a:r>
              <a:rPr lang="ko-KR" altLang="en-US" sz="2000" dirty="0" err="1"/>
              <a:t>밸런서가</a:t>
            </a:r>
            <a:r>
              <a:rPr lang="ko-KR" altLang="en-US" sz="2000" dirty="0"/>
              <a:t> 컴퓨팅 리소스의 상태를 모니터링하는 상태 확인을 구성할 수 있다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컴퓨팅 리소스가 주요 작업에 집중할 수 있도록 암호화 및 복호화 작업을 로드 </a:t>
            </a:r>
            <a:r>
              <a:rPr lang="ko-KR" altLang="en-US" sz="2000" dirty="0" err="1"/>
              <a:t>밸런서로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오프로드할</a:t>
            </a:r>
            <a:r>
              <a:rPr lang="ko-KR" altLang="en-US" sz="2000" dirty="0"/>
              <a:t> 수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5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ELB</a:t>
            </a:r>
            <a:r>
              <a:rPr lang="ko-KR" altLang="en-US" b="1" dirty="0"/>
              <a:t>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Application Load Balancers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Network Load Balancers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Gateway Load Balancers</a:t>
            </a:r>
          </a:p>
        </p:txBody>
      </p:sp>
    </p:spTree>
    <p:extLst>
      <p:ext uri="{BB962C8B-B14F-4D97-AF65-F5344CB8AC3E}">
        <p14:creationId xmlns:p14="http://schemas.microsoft.com/office/powerpoint/2010/main" val="37437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Application Load Balancers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로드 </a:t>
            </a:r>
            <a:r>
              <a:rPr lang="ko-KR" altLang="en-US" sz="2000" dirty="0" err="1"/>
              <a:t>밸런서는</a:t>
            </a:r>
            <a:r>
              <a:rPr lang="ko-KR" altLang="en-US" sz="2000" dirty="0"/>
              <a:t> 수신 애플리케이션 트래픽을 여러 가용 영역의 </a:t>
            </a:r>
            <a:r>
              <a:rPr lang="en-US" altLang="ko-KR" sz="2000" dirty="0"/>
              <a:t>EC2 </a:t>
            </a:r>
            <a:r>
              <a:rPr lang="ko-KR" altLang="en-US" sz="2000" dirty="0"/>
              <a:t>인스턴스와 같은 여러 대상에 분산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Http</a:t>
            </a:r>
            <a:r>
              <a:rPr lang="ko-KR" altLang="en-US" sz="2000" dirty="0"/>
              <a:t>의 헤더 정보를 이용해 부하분산 실시</a:t>
            </a:r>
            <a:endParaRPr lang="en-US" altLang="ko-KR" sz="2000" dirty="0"/>
          </a:p>
        </p:txBody>
      </p:sp>
      <p:pic>
        <p:nvPicPr>
          <p:cNvPr id="1026" name="Picture 2" descr="&#10;                기본 Application Load Balancer의 구성 요소&#10;            ">
            <a:extLst>
              <a:ext uri="{FF2B5EF4-FFF2-40B4-BE49-F238E27FC236}">
                <a16:creationId xmlns:a16="http://schemas.microsoft.com/office/drawing/2014/main" id="{2CCA0979-41B2-FAD4-AA23-590613C9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35" y="3692788"/>
            <a:ext cx="6303746" cy="27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Application Load Balancers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Application</a:t>
            </a:r>
            <a:r>
              <a:rPr lang="ko-KR" altLang="en-US" sz="2000" dirty="0"/>
              <a:t>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프로토콜을 다루는 </a:t>
            </a:r>
            <a:r>
              <a:rPr lang="ko-KR" altLang="en-US" sz="2000" dirty="0" err="1"/>
              <a:t>로드밸런서</a:t>
            </a:r>
            <a:endParaRPr lang="en-US" altLang="ko-KR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5AC101-D9E3-A9D5-F35A-C4B1627D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59" y="366222"/>
            <a:ext cx="1222275" cy="612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6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Application Load Balancers</a:t>
            </a:r>
            <a:endParaRPr lang="ko-KR" altLang="en-US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47772A-0B5B-2EDB-75A8-8C0924A8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5672"/>
            <a:ext cx="9144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755</Words>
  <Application>Microsoft Office PowerPoint</Application>
  <PresentationFormat>와이드스크린</PresentationFormat>
  <Paragraphs>133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AWS Elastic Load Balancing</vt:lpstr>
      <vt:lpstr>Load Balancing</vt:lpstr>
      <vt:lpstr>Load Balancing</vt:lpstr>
      <vt:lpstr>Elastic Load Balancing(ELB)</vt:lpstr>
      <vt:lpstr>ELB 이점</vt:lpstr>
      <vt:lpstr>ELB 지원</vt:lpstr>
      <vt:lpstr>Application Load Balancers</vt:lpstr>
      <vt:lpstr>Application Load Balancers</vt:lpstr>
      <vt:lpstr>Application Load Balancers</vt:lpstr>
      <vt:lpstr>Application Load Balancers</vt:lpstr>
      <vt:lpstr>Network Load Balancers</vt:lpstr>
      <vt:lpstr>Network Load Balancers</vt:lpstr>
      <vt:lpstr>Network Load Balancers</vt:lpstr>
      <vt:lpstr>Gateway Load Balancers</vt:lpstr>
      <vt:lpstr>Gateway Load Balancers</vt:lpstr>
      <vt:lpstr>Gateway Load Balancers</vt:lpstr>
      <vt:lpstr>ELB 작동 방식</vt:lpstr>
      <vt:lpstr>Cross-zone Load Balancing</vt:lpstr>
      <vt:lpstr>Cross-zone Load Balancing</vt:lpstr>
      <vt:lpstr>Request Routing</vt:lpstr>
      <vt:lpstr>ALB Routing Algorithm</vt:lpstr>
      <vt:lpstr>NLB Routing Algorithm</vt:lpstr>
      <vt:lpstr>Flow Hash Algorithm</vt:lpstr>
      <vt:lpstr>Amazon EC2 Auto Scaling</vt:lpstr>
      <vt:lpstr>Auto Scaling 구성 요소</vt:lpstr>
      <vt:lpstr>Auto Scaling 의 이점</vt:lpstr>
      <vt:lpstr>Fleet management</vt:lpstr>
      <vt:lpstr>Dynamic scaling</vt:lpstr>
      <vt:lpstr>Auto Scaling 예시</vt:lpstr>
      <vt:lpstr>Auto Scaling 예시</vt:lpstr>
      <vt:lpstr>EC2 Auto Scaling 환경 구성</vt:lpstr>
      <vt:lpstr>Scaling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46</cp:revision>
  <dcterms:created xsi:type="dcterms:W3CDTF">2022-06-28T01:58:12Z</dcterms:created>
  <dcterms:modified xsi:type="dcterms:W3CDTF">2022-07-21T04:00:02Z</dcterms:modified>
</cp:coreProperties>
</file>