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442" r:id="rId3"/>
    <p:sldId id="354" r:id="rId4"/>
    <p:sldId id="456" r:id="rId5"/>
    <p:sldId id="446" r:id="rId6"/>
    <p:sldId id="457" r:id="rId7"/>
    <p:sldId id="458" r:id="rId8"/>
    <p:sldId id="459" r:id="rId9"/>
    <p:sldId id="460" r:id="rId10"/>
    <p:sldId id="461" r:id="rId11"/>
    <p:sldId id="462" r:id="rId12"/>
    <p:sldId id="487" r:id="rId13"/>
    <p:sldId id="488" r:id="rId14"/>
    <p:sldId id="463" r:id="rId15"/>
    <p:sldId id="465" r:id="rId16"/>
    <p:sldId id="466" r:id="rId17"/>
    <p:sldId id="467" r:id="rId18"/>
    <p:sldId id="468" r:id="rId19"/>
    <p:sldId id="469" r:id="rId20"/>
    <p:sldId id="470" r:id="rId21"/>
    <p:sldId id="478" r:id="rId22"/>
    <p:sldId id="480" r:id="rId23"/>
    <p:sldId id="481" r:id="rId24"/>
    <p:sldId id="482" r:id="rId25"/>
    <p:sldId id="477" r:id="rId26"/>
    <p:sldId id="483" r:id="rId27"/>
    <p:sldId id="484" r:id="rId28"/>
    <p:sldId id="485" r:id="rId29"/>
    <p:sldId id="486" r:id="rId30"/>
    <p:sldId id="471" r:id="rId31"/>
    <p:sldId id="472" r:id="rId32"/>
    <p:sldId id="473" r:id="rId33"/>
    <p:sldId id="474" r:id="rId34"/>
    <p:sldId id="475" r:id="rId35"/>
    <p:sldId id="476" r:id="rId3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7BA8D1D2-79EF-2FB1-8202-F68930FCCC96}" name="김재현" initials="김" userId="S::elsd0326@student.jbnu.ac.kr::d748fa45-46e2-41f6-b076-e8ffb829c4ff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33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52" autoAdjust="0"/>
    <p:restoredTop sz="92000" autoAdjust="0"/>
  </p:normalViewPr>
  <p:slideViewPr>
    <p:cSldViewPr snapToGrid="0">
      <p:cViewPr varScale="1">
        <p:scale>
          <a:sx n="105" d="100"/>
          <a:sy n="105" d="100"/>
        </p:scale>
        <p:origin x="11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8/10/relationships/authors" Target="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A909BF-503D-46EF-A7F0-824009663C50}" type="datetimeFigureOut">
              <a:rPr lang="ko-KR" altLang="en-US" smtClean="0"/>
              <a:t>2023-03-24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F5C388-934A-4DC6-9185-7480E02DF1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37657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F5C388-934A-4DC6-9185-7480E02DF183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98057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F5C388-934A-4DC6-9185-7480E02DF18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33985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F5C388-934A-4DC6-9185-7480E02DF18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8436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F5C388-934A-4DC6-9185-7480E02DF183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55298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F5C388-934A-4DC6-9185-7480E02DF183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15728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F5C388-934A-4DC6-9185-7480E02DF183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19293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F5C388-934A-4DC6-9185-7480E02DF183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47303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F5C388-934A-4DC6-9185-7480E02DF183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05784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F5C388-934A-4DC6-9185-7480E02DF183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48268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F5C388-934A-4DC6-9185-7480E02DF183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53299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F5C388-934A-4DC6-9185-7480E02DF183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83987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F5C388-934A-4DC6-9185-7480E02DF183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065157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F5C388-934A-4DC6-9185-7480E02DF183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90791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F5C388-934A-4DC6-9185-7480E02DF183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905482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F5C388-934A-4DC6-9185-7480E02DF183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900126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F5C388-934A-4DC6-9185-7480E02DF183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70253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F5C388-934A-4DC6-9185-7480E02DF183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317650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F5C388-934A-4DC6-9185-7480E02DF183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458462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MockMvc</a:t>
            </a:r>
            <a:r>
              <a:rPr lang="ko-KR" altLang="en-US" dirty="0"/>
              <a:t>는 서버 입장에서 구현한 </a:t>
            </a:r>
            <a:r>
              <a:rPr lang="en-US" altLang="ko-KR" dirty="0"/>
              <a:t>API</a:t>
            </a:r>
            <a:r>
              <a:rPr lang="ko-KR" altLang="en-US" dirty="0"/>
              <a:t>를 통해 비즈니스 로직이 문제없이 수행되는지 테스트를 할 수 있다면</a:t>
            </a:r>
            <a:r>
              <a:rPr lang="en-US" altLang="ko-KR" dirty="0"/>
              <a:t>, </a:t>
            </a:r>
            <a:r>
              <a:rPr lang="en-US" altLang="ko-KR" dirty="0" err="1"/>
              <a:t>TestRestTemplate</a:t>
            </a:r>
            <a:r>
              <a:rPr lang="ko-KR" altLang="en-US" dirty="0"/>
              <a:t>은 클라이언트 입장에서 </a:t>
            </a:r>
            <a:r>
              <a:rPr lang="en-US" altLang="ko-KR" dirty="0" err="1"/>
              <a:t>RestTemplate</a:t>
            </a:r>
            <a:r>
              <a:rPr lang="ko-KR" altLang="en-US" dirty="0"/>
              <a:t>을 사용하듯이 테스트를 </a:t>
            </a:r>
            <a:r>
              <a:rPr lang="ko-KR" altLang="en-US" dirty="0" err="1"/>
              <a:t>수행할수</a:t>
            </a:r>
            <a:r>
              <a:rPr lang="ko-KR" altLang="en-US" dirty="0"/>
              <a:t>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F5C388-934A-4DC6-9185-7480E02DF183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138537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F5C388-934A-4DC6-9185-7480E02DF183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742433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F5C388-934A-4DC6-9185-7480E02DF183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204621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F5C388-934A-4DC6-9185-7480E02DF183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7067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F5C388-934A-4DC6-9185-7480E02DF183}" type="slidenum">
              <a:rPr lang="ko-KR" altLang="en-US" smtClean="0"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171534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F5C388-934A-4DC6-9185-7480E02DF183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557104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F5C388-934A-4DC6-9185-7480E02DF183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503294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F5C388-934A-4DC6-9185-7480E02DF183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548150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F5C388-934A-4DC6-9185-7480E02DF183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50196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F5C388-934A-4DC6-9185-7480E02DF183}" type="slidenum">
              <a:rPr lang="ko-KR" altLang="en-US" smtClean="0"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70937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F5C388-934A-4DC6-9185-7480E02DF18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04349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F5C388-934A-4DC6-9185-7480E02DF18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76633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F5C388-934A-4DC6-9185-7480E02DF18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90619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F5C388-934A-4DC6-9185-7480E02DF18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36527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F5C388-934A-4DC6-9185-7480E02DF18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7568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2C44B4-914F-26CF-F402-39244D5D08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A44320C-C0FB-795E-730C-1274DF8A8C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809E8F-FA9F-5500-CFAA-F5C1E9430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C2D2-5A1C-4C7F-8B84-C4DC8EB1FF56}" type="datetimeFigureOut">
              <a:rPr lang="ko-KR" altLang="en-US" smtClean="0"/>
              <a:t>2023-03-24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82FEB8-73AB-5E3D-E09C-296E97D38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8BB892-A53F-A7DF-0A16-D304475CC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BDFD-F591-4E17-842A-0F5B9A27F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6199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CA6361-032F-3004-D7F7-65BACAFDC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229598F-CFA7-8BE0-A6EB-B2955ED1DA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808E7F-273A-F0A7-CB9C-53205F2FC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C2D2-5A1C-4C7F-8B84-C4DC8EB1FF56}" type="datetimeFigureOut">
              <a:rPr lang="ko-KR" altLang="en-US" smtClean="0"/>
              <a:t>2023-03-24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790ED9-6558-CCC3-0E43-089E92E52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DE1E32-E929-0F32-29F1-11589D895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BDFD-F591-4E17-842A-0F5B9A27F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1370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8A7BC57-9FDF-BBBF-579B-E2A3E2D409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6008507-034D-2F63-6A2B-9521FBF4AD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8250F9-3536-91B5-B193-F7B31A3E6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C2D2-5A1C-4C7F-8B84-C4DC8EB1FF56}" type="datetimeFigureOut">
              <a:rPr lang="ko-KR" altLang="en-US" smtClean="0"/>
              <a:t>2023-03-24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F2FDF5-2E09-3624-A157-5085B74FC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885CF2-4335-C4E6-EF55-93986B583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BDFD-F591-4E17-842A-0F5B9A27F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3444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F45083-BCF3-1FD2-ADE1-A7801058F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7B38FC-E797-F83D-90CF-3CF0BB0871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B1E370-0F4C-0A8B-0D85-45CE27E13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C2D2-5A1C-4C7F-8B84-C4DC8EB1FF56}" type="datetimeFigureOut">
              <a:rPr lang="ko-KR" altLang="en-US" smtClean="0"/>
              <a:t>2023-03-24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270FB1-8F91-D9CD-E434-AE439F76E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0DD38B-C7B0-F9E1-E03B-2368B816A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BDFD-F591-4E17-842A-0F5B9A27F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9646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F731F0-A91E-2BA0-E585-8846664F6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75AB8A7-3AEF-2434-A895-2AD86F306C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D42E85-320C-2257-133C-491CE1C96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C2D2-5A1C-4C7F-8B84-C4DC8EB1FF56}" type="datetimeFigureOut">
              <a:rPr lang="ko-KR" altLang="en-US" smtClean="0"/>
              <a:t>2023-03-24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E9151B-1CCC-EC52-B52F-4F00F125D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EE70E4-04FF-F684-02A7-4ADE51C01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BDFD-F591-4E17-842A-0F5B9A27F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0453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D57188-F50F-964F-02C4-DF3965C36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5B2526-7CA7-CF3A-E9D8-3527D708D9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6930050-C2B8-0059-D7E6-76C5966587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E53DC8-2879-ADFA-44B5-7C7A1D63A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C2D2-5A1C-4C7F-8B84-C4DC8EB1FF56}" type="datetimeFigureOut">
              <a:rPr lang="ko-KR" altLang="en-US" smtClean="0"/>
              <a:t>2023-03-24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893C25A-543C-0226-5A28-8ED398A74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B81316D-CFAE-3FA3-F30B-564630BF6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BDFD-F591-4E17-842A-0F5B9A27F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8298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4298CB-A30C-1EC1-BC7B-6A7567AA2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AD84E0-CE80-D131-9512-C20282C396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4F63126-24DC-6CF5-101C-2A1F13554E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F7B98E5-B4BA-756B-B3A8-650BAD955A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BBC25DB-0286-14A9-ED37-D02BBA3E85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F5D3DF2-B2D6-5055-63FC-058A1176E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C2D2-5A1C-4C7F-8B84-C4DC8EB1FF56}" type="datetimeFigureOut">
              <a:rPr lang="ko-KR" altLang="en-US" smtClean="0"/>
              <a:t>2023-03-24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C48D35C-E0D3-3625-4E1F-3976DC234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3C90503-DD5D-7D0C-10EB-6B04C1986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BDFD-F591-4E17-842A-0F5B9A27F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8414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DB6756-6179-62A7-27B1-59A57FEB9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42C9F00-053D-5446-01B6-BC0395D36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C2D2-5A1C-4C7F-8B84-C4DC8EB1FF56}" type="datetimeFigureOut">
              <a:rPr lang="ko-KR" altLang="en-US" smtClean="0"/>
              <a:t>2023-03-24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2F1D02D-ADF0-5E37-9F14-E6B9989B5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97D1411-C13C-7053-0D60-2FCE2B6CE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BDFD-F591-4E17-842A-0F5B9A27F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971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F55D014-DCD5-F6FE-D79C-44F2BC3CD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C2D2-5A1C-4C7F-8B84-C4DC8EB1FF56}" type="datetimeFigureOut">
              <a:rPr lang="ko-KR" altLang="en-US" smtClean="0"/>
              <a:t>2023-03-24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ED81402-FCE8-2DE0-A749-84A8EC93E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F8D4235-5B19-199A-B9DA-05C57EF61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BDFD-F591-4E17-842A-0F5B9A27F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1444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072E38-F044-60C8-FDFF-015EDA433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A5A0CB-03C4-33A1-2DEC-81F8B1190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E95B66A-B82A-41D2-2902-C57C55BBBC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498586-5FFE-EB13-7579-5ADA6ED58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C2D2-5A1C-4C7F-8B84-C4DC8EB1FF56}" type="datetimeFigureOut">
              <a:rPr lang="ko-KR" altLang="en-US" smtClean="0"/>
              <a:t>2023-03-24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A17427D-7791-C917-BAB3-774DEDCFF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5017001-6DCB-1D52-3B36-911524876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BDFD-F591-4E17-842A-0F5B9A27F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3154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0925A3-A2EA-1495-AF73-0A750CD15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8C28CE2-90D4-B30D-7C25-6C49EF2E33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D71A9D7-6DEB-A23A-6BD3-07E2AC6053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28C71F4-C03B-494A-3C60-4F595917D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C2D2-5A1C-4C7F-8B84-C4DC8EB1FF56}" type="datetimeFigureOut">
              <a:rPr lang="ko-KR" altLang="en-US" smtClean="0"/>
              <a:t>2023-03-24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D84E75-9A6E-E09E-9C34-87AB52939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210DD31-2AC5-90D0-4D53-E5D09A82D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BDFD-F591-4E17-842A-0F5B9A27F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9946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201D028-20F8-3355-69EB-090B8380F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DD8857-2C1E-717F-87B0-D6D978DC0E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4F7E65-7808-14F2-3C92-FD9F4B62AF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B3C2D2-5A1C-4C7F-8B84-C4DC8EB1FF56}" type="datetimeFigureOut">
              <a:rPr lang="ko-KR" altLang="en-US" smtClean="0"/>
              <a:t>2023-03-24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364BAE-84CB-0C98-1773-0B93E8DDC8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DC6B54-E4C9-12F6-3824-643A161654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E4BDFD-F591-4E17-842A-0F5B9A27F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3211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pring.io/spring-framework/docs/current/reference/html/testing.html#integration-testing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pring.io/spring-framework/docs/current/reference/html/testing.html#integration-testing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pring.io/spring-boot/docs/current/reference/html/features.html#features.testing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pring.io/spring-boot/docs/current/reference/html/features.html#features.testing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pring.io/spring-boot/docs/current/reference/html/features.html#features.testing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pring.io/spring-boot/docs/current/reference/html/features.html#features.testing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pring.io/spring-boot/docs/current/reference/html/features.html#features.testing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pring.io/spring-boot/docs/current/reference/html/features.html#features.testing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pring.io/spring-framework/docs/current/javadoc-api/org/springframework/test/web/servlet/setup/MockMvcBuilders.html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hyperlink" Target="https://docs.spring.io/spring-framework/docs/current/reference/html/testing.html#spring-mvc-test-framework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pring.io/spring-framework/docs/current/javadoc-api/org/springframework/test/web/servlet/setup/MockMvcBuilders.html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egovframe.go.kr/wiki/doku.php?id=egovframework:dev2:tst:mvc_test" TargetMode="External"/><Relationship Id="rId5" Type="http://schemas.openxmlformats.org/officeDocument/2006/relationships/image" Target="../media/image8.png"/><Relationship Id="rId4" Type="http://schemas.openxmlformats.org/officeDocument/2006/relationships/hyperlink" Target="https://docs.spring.io/spring-framework/docs/current/reference/html/testing.html#spring-mvc-test-framework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pring.io/spring-framework/docs/current/javadoc-api/org/springframework/test/web/servlet/setup/MockMvcBuilders.html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hyperlink" Target="https://www.egovframe.go.kr/wiki/doku.php?id=egovframework:dev2:tst:mvc_test" TargetMode="External"/><Relationship Id="rId4" Type="http://schemas.openxmlformats.org/officeDocument/2006/relationships/hyperlink" Target="https://docs.spring.io/spring-framework/docs/current/reference/html/testing.html#spring-mvc-test-framework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pring.io/spring-boot/docs/current/api/org/springframework/boot/test/web/client/TestRestTemplate.html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84C0D12-CC29-8011-2D85-7B1C98F713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1093788"/>
            <a:ext cx="10506455" cy="2967208"/>
          </a:xfrm>
        </p:spPr>
        <p:txBody>
          <a:bodyPr>
            <a:normAutofit/>
          </a:bodyPr>
          <a:lstStyle/>
          <a:p>
            <a:pPr algn="l"/>
            <a:r>
              <a:rPr lang="en-US" altLang="ko-KR" sz="5400" b="1" dirty="0"/>
              <a:t>Integration Testing in </a:t>
            </a:r>
            <a:br>
              <a:rPr lang="en-US" altLang="ko-KR" sz="5400" b="1" dirty="0"/>
            </a:br>
            <a:r>
              <a:rPr lang="en-US" altLang="ko-KR" sz="5400" b="1" dirty="0"/>
              <a:t>Spring Boot</a:t>
            </a:r>
            <a:endParaRPr lang="ko-KR" altLang="en-US" sz="5400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ABB19EF-E170-43CB-C46E-7109DCE15F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61704" y="4647056"/>
            <a:ext cx="2282950" cy="1038225"/>
          </a:xfrm>
        </p:spPr>
        <p:txBody>
          <a:bodyPr>
            <a:normAutofit/>
          </a:bodyPr>
          <a:lstStyle/>
          <a:p>
            <a:pPr algn="r"/>
            <a:r>
              <a:rPr lang="en-US" altLang="ko-KR" sz="2000" dirty="0"/>
              <a:t>Jae Hyeon Kim</a:t>
            </a:r>
            <a:endParaRPr lang="ko-KR" altLang="en-US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23770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@Autowired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747A4BE4-6647-A96C-60C5-68010A1DECD5}"/>
              </a:ext>
            </a:extLst>
          </p:cNvPr>
          <p:cNvSpPr txBox="1">
            <a:spLocks/>
          </p:cNvSpPr>
          <p:nvPr/>
        </p:nvSpPr>
        <p:spPr>
          <a:xfrm>
            <a:off x="664872" y="1669519"/>
            <a:ext cx="10515600" cy="50311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800" dirty="0"/>
              <a:t>의존성 주입을 하려면 </a:t>
            </a:r>
            <a:r>
              <a:rPr lang="en-US" altLang="ko-KR" sz="1800" dirty="0"/>
              <a:t>IoC </a:t>
            </a:r>
            <a:r>
              <a:rPr lang="ko-KR" altLang="en-US" sz="1800" dirty="0"/>
              <a:t>컨테이너에 </a:t>
            </a:r>
            <a:r>
              <a:rPr lang="en-US" altLang="ko-KR" sz="1800" dirty="0"/>
              <a:t>Bean </a:t>
            </a:r>
            <a:r>
              <a:rPr lang="ko-KR" altLang="en-US" sz="1800" dirty="0"/>
              <a:t>등록을 해야함</a:t>
            </a:r>
            <a:endParaRPr lang="en-US" altLang="ko-KR" sz="1800" dirty="0"/>
          </a:p>
          <a:p>
            <a:pPr>
              <a:lnSpc>
                <a:spcPct val="150000"/>
              </a:lnSpc>
            </a:pPr>
            <a:r>
              <a:rPr lang="en-US" altLang="ko-KR" sz="1800" dirty="0" err="1"/>
              <a:t>Autowired</a:t>
            </a:r>
            <a:r>
              <a:rPr lang="ko-KR" altLang="en-US" sz="1800" dirty="0"/>
              <a:t>는 필요한 의존 객체의 타입에 해당하는 빈을 찾아 주입한다</a:t>
            </a:r>
            <a:endParaRPr lang="en-US" altLang="ko-KR" sz="1800" dirty="0"/>
          </a:p>
          <a:p>
            <a:pPr>
              <a:lnSpc>
                <a:spcPct val="150000"/>
              </a:lnSpc>
            </a:pPr>
            <a:r>
              <a:rPr lang="ko-KR" altLang="en-US" sz="1800" dirty="0"/>
              <a:t>생성자</a:t>
            </a:r>
            <a:r>
              <a:rPr lang="en-US" altLang="ko-KR" sz="1800" dirty="0"/>
              <a:t>, setter, </a:t>
            </a:r>
            <a:r>
              <a:rPr lang="ko-KR" altLang="en-US" sz="1800" dirty="0"/>
              <a:t>필드 </a:t>
            </a:r>
            <a:r>
              <a:rPr lang="en-US" altLang="ko-KR" sz="1800" dirty="0"/>
              <a:t>3</a:t>
            </a:r>
            <a:r>
              <a:rPr lang="ko-KR" altLang="en-US" sz="1800" dirty="0"/>
              <a:t>가지 경우에 </a:t>
            </a:r>
            <a:r>
              <a:rPr lang="en-US" altLang="ko-KR" sz="1800" dirty="0" err="1"/>
              <a:t>autowired</a:t>
            </a:r>
            <a:r>
              <a:rPr lang="ko-KR" altLang="en-US" sz="1800" dirty="0"/>
              <a:t>를 사용할 수 있다</a:t>
            </a:r>
            <a:endParaRPr lang="en-US" altLang="ko-KR" sz="1800" dirty="0"/>
          </a:p>
          <a:p>
            <a:pPr>
              <a:lnSpc>
                <a:spcPct val="150000"/>
              </a:lnSpc>
            </a:pP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18911294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@Autowired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256D84BD-AEA0-00CE-BBC0-D05C86704D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472" y="1517119"/>
            <a:ext cx="10515600" cy="5031165"/>
          </a:xfrm>
        </p:spPr>
        <p:txBody>
          <a:bodyPr>
            <a:normAutofit/>
          </a:bodyPr>
          <a:lstStyle/>
          <a:p>
            <a:pPr marL="457200" lvl="1" indent="0">
              <a:lnSpc>
                <a:spcPct val="150000"/>
              </a:lnSpc>
              <a:buNone/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B04D569-7F59-5993-779C-B39A020796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811" y="2569323"/>
            <a:ext cx="10860378" cy="1719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1552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Integration Testing in</a:t>
            </a:r>
            <a:r>
              <a:rPr lang="ko-KR" altLang="en-US" sz="4000" b="1" dirty="0"/>
              <a:t> </a:t>
            </a:r>
            <a:r>
              <a:rPr lang="en-US" altLang="ko-KR" sz="4000" b="1" dirty="0"/>
              <a:t>Spring Boot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256D84BD-AEA0-00CE-BBC0-D05C86704D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472" y="1517119"/>
            <a:ext cx="10515600" cy="5031165"/>
          </a:xfrm>
        </p:spPr>
        <p:txBody>
          <a:bodyPr>
            <a:normAutofit/>
          </a:bodyPr>
          <a:lstStyle/>
          <a:p>
            <a:pPr marL="457200" lvl="1" indent="0">
              <a:lnSpc>
                <a:spcPct val="150000"/>
              </a:lnSpc>
              <a:buNone/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95697EDB-0A7F-46DB-3D6F-C5C8B2843F9C}"/>
              </a:ext>
            </a:extLst>
          </p:cNvPr>
          <p:cNvSpPr txBox="1">
            <a:spLocks/>
          </p:cNvSpPr>
          <p:nvPr/>
        </p:nvSpPr>
        <p:spPr>
          <a:xfrm>
            <a:off x="664872" y="1669519"/>
            <a:ext cx="10515600" cy="50311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800" dirty="0"/>
              <a:t>애플리케이션 서버에 배포하거나 다른 엔터프라이즈 인프라에 연결하지 않고도 통합 테스트를 수행할 수 있어야 한다</a:t>
            </a:r>
            <a:r>
              <a:rPr lang="en-US" altLang="ko-KR" sz="18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800" dirty="0"/>
              <a:t>Spring IoC </a:t>
            </a:r>
            <a:r>
              <a:rPr lang="ko-KR" altLang="en-US" sz="1800" dirty="0"/>
              <a:t>컨테이너 컨텍스트가 올바르게 연결되었는지 테스트 가능</a:t>
            </a:r>
            <a:r>
              <a:rPr lang="en-US" altLang="ko-KR" sz="18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800" dirty="0"/>
              <a:t>JDBC </a:t>
            </a:r>
            <a:r>
              <a:rPr lang="ko-KR" altLang="en-US" sz="1800" dirty="0"/>
              <a:t>또는 </a:t>
            </a:r>
            <a:r>
              <a:rPr lang="en-US" altLang="ko-KR" sz="1800" dirty="0"/>
              <a:t>ORM </a:t>
            </a:r>
            <a:r>
              <a:rPr lang="ko-KR" altLang="en-US" sz="1800" dirty="0"/>
              <a:t>도구를 사용한 데이터 액세스 테스트 가능</a:t>
            </a:r>
            <a:r>
              <a:rPr lang="en-US" altLang="ko-KR" sz="1800" dirty="0"/>
              <a:t>.(SQL </a:t>
            </a:r>
            <a:r>
              <a:rPr lang="ko-KR" altLang="en-US" sz="1800" dirty="0"/>
              <a:t>문의 정확성</a:t>
            </a:r>
            <a:r>
              <a:rPr lang="en-US" altLang="ko-KR" sz="1800" dirty="0"/>
              <a:t>, Hibernate </a:t>
            </a:r>
            <a:r>
              <a:rPr lang="ko-KR" altLang="en-US" sz="1800" dirty="0"/>
              <a:t>쿼리</a:t>
            </a:r>
            <a:r>
              <a:rPr lang="en-US" altLang="ko-KR" sz="1800" dirty="0"/>
              <a:t>, JPA </a:t>
            </a:r>
            <a:r>
              <a:rPr lang="ko-KR" altLang="en-US" sz="1800" dirty="0"/>
              <a:t>엔티티 매핑 등</a:t>
            </a:r>
            <a:r>
              <a:rPr lang="en-US" altLang="ko-KR" sz="1800" dirty="0"/>
              <a:t>)</a:t>
            </a:r>
          </a:p>
          <a:p>
            <a:pPr>
              <a:lnSpc>
                <a:spcPct val="150000"/>
              </a:lnSpc>
            </a:pPr>
            <a:endParaRPr lang="en-US" altLang="ko-KR" sz="1800" dirty="0"/>
          </a:p>
        </p:txBody>
      </p:sp>
      <p:sp>
        <p:nvSpPr>
          <p:cNvPr id="6" name="TextBox 5">
            <a:hlinkClick r:id="rId3"/>
            <a:extLst>
              <a:ext uri="{FF2B5EF4-FFF2-40B4-BE49-F238E27FC236}">
                <a16:creationId xmlns:a16="http://schemas.microsoft.com/office/drawing/2014/main" id="{6DBB0B7C-171B-C174-AFFE-D1C974CBA136}"/>
              </a:ext>
            </a:extLst>
          </p:cNvPr>
          <p:cNvSpPr txBox="1"/>
          <p:nvPr/>
        </p:nvSpPr>
        <p:spPr>
          <a:xfrm>
            <a:off x="371543" y="6454463"/>
            <a:ext cx="1167952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 dirty="0"/>
              <a:t>https://docs.spring.io/spring-framework/docs/current/reference/html/testing.html#integration-testing</a:t>
            </a:r>
          </a:p>
        </p:txBody>
      </p:sp>
    </p:spTree>
    <p:extLst>
      <p:ext uri="{BB962C8B-B14F-4D97-AF65-F5344CB8AC3E}">
        <p14:creationId xmlns:p14="http://schemas.microsoft.com/office/powerpoint/2010/main" val="16674880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Goal of Integration Testing in</a:t>
            </a:r>
            <a:r>
              <a:rPr lang="ko-KR" altLang="en-US" sz="4000" b="1" dirty="0"/>
              <a:t> </a:t>
            </a:r>
            <a:r>
              <a:rPr lang="en-US" altLang="ko-KR" sz="4000" b="1" dirty="0"/>
              <a:t>Spring Boot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256D84BD-AEA0-00CE-BBC0-D05C86704D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472" y="1517119"/>
            <a:ext cx="10515600" cy="5031165"/>
          </a:xfrm>
        </p:spPr>
        <p:txBody>
          <a:bodyPr>
            <a:normAutofit/>
          </a:bodyPr>
          <a:lstStyle/>
          <a:p>
            <a:pPr marL="457200" lvl="1" indent="0">
              <a:lnSpc>
                <a:spcPct val="150000"/>
              </a:lnSpc>
              <a:buNone/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95697EDB-0A7F-46DB-3D6F-C5C8B2843F9C}"/>
              </a:ext>
            </a:extLst>
          </p:cNvPr>
          <p:cNvSpPr txBox="1">
            <a:spLocks/>
          </p:cNvSpPr>
          <p:nvPr/>
        </p:nvSpPr>
        <p:spPr>
          <a:xfrm>
            <a:off x="664872" y="1669519"/>
            <a:ext cx="10515600" cy="50311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800" dirty="0"/>
              <a:t>To manage Spring IoC container caching between tests.</a:t>
            </a:r>
          </a:p>
          <a:p>
            <a:pPr>
              <a:lnSpc>
                <a:spcPct val="150000"/>
              </a:lnSpc>
            </a:pPr>
            <a:r>
              <a:rPr lang="en-US" altLang="ko-KR" sz="1800" dirty="0"/>
              <a:t>To provide Dependency Injection of test fixture instances.</a:t>
            </a:r>
          </a:p>
          <a:p>
            <a:pPr>
              <a:lnSpc>
                <a:spcPct val="150000"/>
              </a:lnSpc>
            </a:pPr>
            <a:r>
              <a:rPr lang="en-US" altLang="ko-KR" sz="1800" dirty="0"/>
              <a:t>To provide transaction management appropriate to integration testing.</a:t>
            </a:r>
          </a:p>
          <a:p>
            <a:pPr>
              <a:lnSpc>
                <a:spcPct val="150000"/>
              </a:lnSpc>
            </a:pPr>
            <a:r>
              <a:rPr lang="en-US" altLang="ko-KR" sz="1800" dirty="0"/>
              <a:t>To supply Spring-specific base classes that assist developers in writing integration tests.</a:t>
            </a:r>
          </a:p>
          <a:p>
            <a:pPr>
              <a:lnSpc>
                <a:spcPct val="150000"/>
              </a:lnSpc>
            </a:pPr>
            <a:endParaRPr lang="en-US" altLang="ko-KR" sz="1800" dirty="0"/>
          </a:p>
        </p:txBody>
      </p:sp>
      <p:sp>
        <p:nvSpPr>
          <p:cNvPr id="5" name="TextBox 4">
            <a:hlinkClick r:id="rId3"/>
            <a:extLst>
              <a:ext uri="{FF2B5EF4-FFF2-40B4-BE49-F238E27FC236}">
                <a16:creationId xmlns:a16="http://schemas.microsoft.com/office/drawing/2014/main" id="{AA26CE11-6215-1458-9FCD-07A5ABCB0C50}"/>
              </a:ext>
            </a:extLst>
          </p:cNvPr>
          <p:cNvSpPr txBox="1"/>
          <p:nvPr/>
        </p:nvSpPr>
        <p:spPr>
          <a:xfrm>
            <a:off x="371543" y="6454463"/>
            <a:ext cx="1167952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 dirty="0"/>
              <a:t>https://docs.spring.io/spring-framework/docs/current/reference/html/testing.html#integration-testing</a:t>
            </a:r>
          </a:p>
        </p:txBody>
      </p:sp>
    </p:spTree>
    <p:extLst>
      <p:ext uri="{BB962C8B-B14F-4D97-AF65-F5344CB8AC3E}">
        <p14:creationId xmlns:p14="http://schemas.microsoft.com/office/powerpoint/2010/main" val="29334614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How to do</a:t>
            </a:r>
            <a:r>
              <a:rPr lang="ko-KR" altLang="en-US" sz="4000" b="1" dirty="0"/>
              <a:t> </a:t>
            </a:r>
            <a:r>
              <a:rPr lang="en-US" altLang="ko-KR" sz="4000" b="1" dirty="0"/>
              <a:t>Integration Testing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256D84BD-AEA0-00CE-BBC0-D05C86704D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472" y="1517119"/>
            <a:ext cx="10515600" cy="5031165"/>
          </a:xfrm>
        </p:spPr>
        <p:txBody>
          <a:bodyPr>
            <a:normAutofit/>
          </a:bodyPr>
          <a:lstStyle/>
          <a:p>
            <a:pPr marL="457200" lvl="1" indent="0">
              <a:lnSpc>
                <a:spcPct val="150000"/>
              </a:lnSpc>
              <a:buNone/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95697EDB-0A7F-46DB-3D6F-C5C8B2843F9C}"/>
              </a:ext>
            </a:extLst>
          </p:cNvPr>
          <p:cNvSpPr txBox="1">
            <a:spLocks/>
          </p:cNvSpPr>
          <p:nvPr/>
        </p:nvSpPr>
        <p:spPr>
          <a:xfrm>
            <a:off x="664872" y="1669519"/>
            <a:ext cx="10515600" cy="50311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800" dirty="0" err="1"/>
              <a:t>Springboot</a:t>
            </a:r>
            <a:r>
              <a:rPr lang="ko-KR" altLang="en-US" sz="1800" dirty="0"/>
              <a:t>에서는 </a:t>
            </a:r>
            <a:r>
              <a:rPr lang="en-US" altLang="ko-KR" sz="1800" dirty="0"/>
              <a:t>@SpringBootTest</a:t>
            </a:r>
            <a:r>
              <a:rPr lang="ko-KR" altLang="en-US" sz="1800" dirty="0"/>
              <a:t>를 통해 통합테스트를 진행</a:t>
            </a:r>
            <a:endParaRPr lang="en-US" altLang="ko-KR" sz="1800" dirty="0"/>
          </a:p>
          <a:p>
            <a:pPr>
              <a:lnSpc>
                <a:spcPct val="150000"/>
              </a:lnSpc>
            </a:pPr>
            <a:r>
              <a:rPr lang="en-US" altLang="ko-KR" sz="1800" dirty="0"/>
              <a:t> </a:t>
            </a:r>
            <a:r>
              <a:rPr lang="ko-KR" altLang="en-US" sz="1800" dirty="0"/>
              <a:t>대부분은 </a:t>
            </a:r>
            <a:r>
              <a:rPr lang="en-US" altLang="ko-KR" sz="1800" dirty="0"/>
              <a:t>spring-boot-starter-test </a:t>
            </a:r>
            <a:r>
              <a:rPr lang="ko-KR" altLang="en-US" sz="1800" dirty="0"/>
              <a:t>의존성을 통해 </a:t>
            </a:r>
            <a:r>
              <a:rPr lang="en-US" altLang="ko-KR" sz="1800" dirty="0"/>
              <a:t>Spring Boot </a:t>
            </a:r>
            <a:r>
              <a:rPr lang="ko-KR" altLang="en-US" sz="1800" dirty="0"/>
              <a:t>테스트 모듈과 </a:t>
            </a:r>
            <a:r>
              <a:rPr lang="en-US" altLang="ko-KR" sz="1800" dirty="0"/>
              <a:t>Junit Jupiter, </a:t>
            </a:r>
            <a:r>
              <a:rPr lang="en-US" altLang="ko-KR" sz="1800" dirty="0" err="1"/>
              <a:t>AsserJ</a:t>
            </a:r>
            <a:r>
              <a:rPr lang="en-US" altLang="ko-KR" sz="1800" dirty="0"/>
              <a:t>,</a:t>
            </a:r>
            <a:r>
              <a:rPr lang="ko-KR" altLang="en-US" sz="1800" dirty="0"/>
              <a:t> </a:t>
            </a:r>
            <a:r>
              <a:rPr lang="en-US" altLang="ko-KR" sz="1800" dirty="0" err="1"/>
              <a:t>Hamcrest</a:t>
            </a:r>
            <a:r>
              <a:rPr lang="en-US" altLang="ko-KR" sz="1800" dirty="0"/>
              <a:t> </a:t>
            </a:r>
            <a:r>
              <a:rPr lang="ko-KR" altLang="en-US" sz="1800" dirty="0"/>
              <a:t>및 기타 여러 유용한 라이브러리를 가져온다</a:t>
            </a:r>
            <a:r>
              <a:rPr lang="en-US" altLang="ko-KR" sz="18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800" dirty="0"/>
              <a:t>단위 테스트와 같이 기능 검증을 위한 것이 아니라 </a:t>
            </a:r>
            <a:r>
              <a:rPr lang="en-US" altLang="ko-KR" sz="1800" dirty="0"/>
              <a:t>spring framework</a:t>
            </a:r>
            <a:r>
              <a:rPr lang="ko-KR" altLang="en-US" sz="1800" dirty="0"/>
              <a:t>에서 전체적으로 플로우가 제대로 동작하는지 검증하기 위해 사용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13083288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Spring-boot-starter-test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256D84BD-AEA0-00CE-BBC0-D05C86704D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472" y="1517119"/>
            <a:ext cx="10515600" cy="5031165"/>
          </a:xfrm>
        </p:spPr>
        <p:txBody>
          <a:bodyPr>
            <a:normAutofit/>
          </a:bodyPr>
          <a:lstStyle/>
          <a:p>
            <a:pPr marL="457200" lvl="1" indent="0">
              <a:lnSpc>
                <a:spcPct val="150000"/>
              </a:lnSpc>
              <a:buNone/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95697EDB-0A7F-46DB-3D6F-C5C8B2843F9C}"/>
              </a:ext>
            </a:extLst>
          </p:cNvPr>
          <p:cNvSpPr txBox="1">
            <a:spLocks/>
          </p:cNvSpPr>
          <p:nvPr/>
        </p:nvSpPr>
        <p:spPr>
          <a:xfrm>
            <a:off x="664872" y="1669519"/>
            <a:ext cx="10515600" cy="48787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2000" dirty="0"/>
              <a:t>Junit 5 : The de-facto standard for unit testing  Java applications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Spring Test &amp; Spring Boot Test : Utilities and integration test support for spring Boot applications</a:t>
            </a:r>
          </a:p>
          <a:p>
            <a:pPr>
              <a:lnSpc>
                <a:spcPct val="150000"/>
              </a:lnSpc>
            </a:pPr>
            <a:r>
              <a:rPr lang="en-US" altLang="ko-KR" sz="2000" dirty="0" err="1"/>
              <a:t>AssertJ</a:t>
            </a:r>
            <a:r>
              <a:rPr lang="en-US" altLang="ko-KR" sz="2000" dirty="0"/>
              <a:t> :A fluent assertion library</a:t>
            </a:r>
          </a:p>
          <a:p>
            <a:pPr>
              <a:lnSpc>
                <a:spcPct val="150000"/>
              </a:lnSpc>
            </a:pPr>
            <a:r>
              <a:rPr lang="en-US" altLang="ko-KR" sz="2000" dirty="0" err="1"/>
              <a:t>Hamcrest</a:t>
            </a:r>
            <a:r>
              <a:rPr lang="en-US" altLang="ko-KR" sz="2000" dirty="0"/>
              <a:t> : A</a:t>
            </a:r>
            <a:r>
              <a:rPr lang="ko-KR" altLang="en-US" sz="2000" dirty="0"/>
              <a:t> </a:t>
            </a:r>
            <a:r>
              <a:rPr lang="en-US" altLang="ko-KR" sz="2000" dirty="0"/>
              <a:t>library</a:t>
            </a:r>
            <a:r>
              <a:rPr lang="ko-KR" altLang="en-US" sz="2000" dirty="0"/>
              <a:t> </a:t>
            </a:r>
            <a:r>
              <a:rPr lang="en-US" altLang="ko-KR" sz="2000" dirty="0"/>
              <a:t>of</a:t>
            </a:r>
            <a:r>
              <a:rPr lang="ko-KR" altLang="en-US" sz="2000" dirty="0"/>
              <a:t> </a:t>
            </a:r>
            <a:r>
              <a:rPr lang="en-US" altLang="ko-KR" sz="2000" dirty="0"/>
              <a:t>matcher</a:t>
            </a:r>
            <a:r>
              <a:rPr lang="ko-KR" altLang="en-US" sz="2000" dirty="0"/>
              <a:t> </a:t>
            </a:r>
            <a:r>
              <a:rPr lang="en-US" altLang="ko-KR" sz="2000" dirty="0"/>
              <a:t>objects</a:t>
            </a:r>
            <a:r>
              <a:rPr lang="ko-KR" altLang="en-US" sz="2000" dirty="0"/>
              <a:t> </a:t>
            </a:r>
            <a:r>
              <a:rPr lang="en-US" altLang="ko-KR" sz="2000" dirty="0"/>
              <a:t>(also</a:t>
            </a:r>
            <a:r>
              <a:rPr lang="ko-KR" altLang="en-US" sz="2000" dirty="0"/>
              <a:t> </a:t>
            </a:r>
            <a:r>
              <a:rPr lang="en-US" altLang="ko-KR" sz="2000" dirty="0"/>
              <a:t>known as constraints or predicates)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Mockito : A Java mocking framework</a:t>
            </a:r>
          </a:p>
          <a:p>
            <a:pPr>
              <a:lnSpc>
                <a:spcPct val="150000"/>
              </a:lnSpc>
            </a:pPr>
            <a:r>
              <a:rPr lang="en-US" altLang="ko-KR" sz="2000" dirty="0" err="1"/>
              <a:t>JSONassert</a:t>
            </a:r>
            <a:r>
              <a:rPr lang="en-US" altLang="ko-KR" sz="2000" dirty="0"/>
              <a:t> : An assertion library for JSON</a:t>
            </a:r>
          </a:p>
          <a:p>
            <a:pPr>
              <a:lnSpc>
                <a:spcPct val="150000"/>
              </a:lnSpc>
            </a:pPr>
            <a:r>
              <a:rPr lang="en-US" altLang="ko-KR" sz="2000" dirty="0" err="1"/>
              <a:t>JsonPath</a:t>
            </a:r>
            <a:r>
              <a:rPr lang="en-US" altLang="ko-KR" sz="2000" dirty="0"/>
              <a:t> : </a:t>
            </a:r>
            <a:r>
              <a:rPr lang="en-US" altLang="ko-KR" sz="2000" dirty="0" err="1"/>
              <a:t>Xpath</a:t>
            </a:r>
            <a:r>
              <a:rPr lang="en-US" altLang="ko-KR" sz="2000" dirty="0"/>
              <a:t> for JSON</a:t>
            </a:r>
          </a:p>
          <a:p>
            <a:pPr>
              <a:lnSpc>
                <a:spcPct val="150000"/>
              </a:lnSpc>
            </a:pPr>
            <a:endParaRPr lang="en-US" altLang="ko-KR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C0C6A3-D3CE-7FD4-BA37-1C3A6BA76CEB}"/>
              </a:ext>
            </a:extLst>
          </p:cNvPr>
          <p:cNvSpPr txBox="1"/>
          <p:nvPr/>
        </p:nvSpPr>
        <p:spPr>
          <a:xfrm>
            <a:off x="762717" y="6358667"/>
            <a:ext cx="923036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i="1" dirty="0">
                <a:solidFill>
                  <a:srgbClr val="002060"/>
                </a:solidFill>
                <a:hlinkClick r:id="rId3"/>
              </a:rPr>
              <a:t>https://docs.spring.io/spring-boot/docs/current/reference/html/features.html#features.testing</a:t>
            </a:r>
            <a:endParaRPr lang="ko-KR" altLang="en-US" sz="1400" i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62926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Spring Boot Application Test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256D84BD-AEA0-00CE-BBC0-D05C86704D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472" y="1517119"/>
            <a:ext cx="10515600" cy="5031165"/>
          </a:xfrm>
        </p:spPr>
        <p:txBody>
          <a:bodyPr>
            <a:normAutofit/>
          </a:bodyPr>
          <a:lstStyle/>
          <a:p>
            <a:pPr marL="457200" lvl="1" indent="0">
              <a:lnSpc>
                <a:spcPct val="150000"/>
              </a:lnSpc>
              <a:buNone/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95697EDB-0A7F-46DB-3D6F-C5C8B2843F9C}"/>
              </a:ext>
            </a:extLst>
          </p:cNvPr>
          <p:cNvSpPr txBox="1">
            <a:spLocks/>
          </p:cNvSpPr>
          <p:nvPr/>
        </p:nvSpPr>
        <p:spPr>
          <a:xfrm>
            <a:off x="664872" y="1669519"/>
            <a:ext cx="10515600" cy="48787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800" dirty="0"/>
              <a:t>기본적으로 </a:t>
            </a:r>
            <a:r>
              <a:rPr lang="en-US" altLang="ko-KR" sz="1800" dirty="0"/>
              <a:t>@SpringBootTest</a:t>
            </a:r>
            <a:r>
              <a:rPr lang="ko-KR" altLang="en-US" sz="1800" dirty="0"/>
              <a:t>는 서버를 시작하지 않는다</a:t>
            </a:r>
            <a:r>
              <a:rPr lang="en-US" altLang="ko-KR" sz="1800" dirty="0"/>
              <a:t>. </a:t>
            </a:r>
            <a:r>
              <a:rPr lang="en-US" altLang="ko-KR" sz="1800" dirty="0" err="1"/>
              <a:t>webEnvironment</a:t>
            </a:r>
            <a:r>
              <a:rPr lang="en-US" altLang="ko-KR" sz="1800" dirty="0"/>
              <a:t> </a:t>
            </a:r>
            <a:r>
              <a:rPr lang="ko-KR" altLang="en-US" sz="1800" dirty="0"/>
              <a:t>속성을 사용해 테스트 실행 방법을 더 세분화 할 수 있다</a:t>
            </a:r>
            <a:r>
              <a:rPr lang="en-US" altLang="ko-KR" sz="18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800" dirty="0"/>
              <a:t>MOCK(</a:t>
            </a:r>
            <a:r>
              <a:rPr lang="ko-KR" altLang="en-US" sz="1800" dirty="0"/>
              <a:t>기본값</a:t>
            </a:r>
            <a:r>
              <a:rPr lang="en-US" altLang="ko-KR" sz="1800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800" dirty="0"/>
              <a:t>RANDOM_PORT</a:t>
            </a:r>
          </a:p>
          <a:p>
            <a:pPr>
              <a:lnSpc>
                <a:spcPct val="150000"/>
              </a:lnSpc>
            </a:pPr>
            <a:r>
              <a:rPr lang="en-US" altLang="ko-KR" sz="1800" dirty="0"/>
              <a:t>DEFINED_PORT</a:t>
            </a:r>
          </a:p>
          <a:p>
            <a:pPr>
              <a:lnSpc>
                <a:spcPct val="150000"/>
              </a:lnSpc>
            </a:pPr>
            <a:r>
              <a:rPr lang="en-US" altLang="ko-KR" sz="1800" dirty="0"/>
              <a:t>NONE</a:t>
            </a:r>
          </a:p>
          <a:p>
            <a:pPr>
              <a:lnSpc>
                <a:spcPct val="150000"/>
              </a:lnSpc>
            </a:pPr>
            <a:endParaRPr lang="en-US" altLang="ko-KR" sz="1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9A35C1-38FE-6D41-1083-AE7713156074}"/>
              </a:ext>
            </a:extLst>
          </p:cNvPr>
          <p:cNvSpPr txBox="1"/>
          <p:nvPr/>
        </p:nvSpPr>
        <p:spPr>
          <a:xfrm>
            <a:off x="762717" y="6358667"/>
            <a:ext cx="923036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i="1" dirty="0">
                <a:solidFill>
                  <a:srgbClr val="002060"/>
                </a:solidFill>
                <a:hlinkClick r:id="rId3"/>
              </a:rPr>
              <a:t>https://docs.spring.io/spring-boot/docs/current/reference/html/features.html#features.testing</a:t>
            </a:r>
            <a:endParaRPr lang="ko-KR" altLang="en-US" sz="1400" i="1" dirty="0">
              <a:solidFill>
                <a:srgbClr val="002060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05CF322-13D0-5BD6-32B3-B901F5CD04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9852" y="3363734"/>
            <a:ext cx="5568788" cy="1490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2518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 err="1"/>
              <a:t>WebEnvironment</a:t>
            </a:r>
            <a:r>
              <a:rPr lang="en-US" altLang="ko-KR" sz="4000" b="1" dirty="0"/>
              <a:t> : MOCK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256D84BD-AEA0-00CE-BBC0-D05C86704D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472" y="1517119"/>
            <a:ext cx="10515600" cy="5031165"/>
          </a:xfrm>
        </p:spPr>
        <p:txBody>
          <a:bodyPr>
            <a:normAutofit/>
          </a:bodyPr>
          <a:lstStyle/>
          <a:p>
            <a:pPr marL="457200" lvl="1" indent="0">
              <a:lnSpc>
                <a:spcPct val="150000"/>
              </a:lnSpc>
              <a:buNone/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95697EDB-0A7F-46DB-3D6F-C5C8B2843F9C}"/>
              </a:ext>
            </a:extLst>
          </p:cNvPr>
          <p:cNvSpPr txBox="1">
            <a:spLocks/>
          </p:cNvSpPr>
          <p:nvPr/>
        </p:nvSpPr>
        <p:spPr>
          <a:xfrm>
            <a:off x="664872" y="1669519"/>
            <a:ext cx="10515600" cy="48787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800" dirty="0"/>
              <a:t>실제 객체를 만들기엔 비용과 시간이 많이 들거나 의존성이 길게 걸쳐져 있어 제대로 구현하기 어려울 경우</a:t>
            </a:r>
            <a:r>
              <a:rPr lang="en-US" altLang="ko-KR" sz="1800" dirty="0"/>
              <a:t>, </a:t>
            </a:r>
            <a:r>
              <a:rPr lang="ko-KR" altLang="en-US" sz="1800" dirty="0"/>
              <a:t>가짜 객체를 만들어 사용한다</a:t>
            </a:r>
            <a:r>
              <a:rPr lang="en-US" altLang="ko-KR" sz="18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800" dirty="0" err="1"/>
              <a:t>WebApplicationContext</a:t>
            </a:r>
            <a:r>
              <a:rPr lang="ko-KR" altLang="en-US" sz="1800" dirty="0"/>
              <a:t>를 </a:t>
            </a:r>
            <a:r>
              <a:rPr lang="ko-KR" altLang="en-US" sz="1800" dirty="0" err="1"/>
              <a:t>로드하며</a:t>
            </a:r>
            <a:r>
              <a:rPr lang="ko-KR" altLang="en-US" sz="1800" dirty="0"/>
              <a:t> 내장된 </a:t>
            </a:r>
            <a:r>
              <a:rPr lang="ko-KR" altLang="en-US" sz="1800" dirty="0" err="1"/>
              <a:t>서블릿</a:t>
            </a:r>
            <a:r>
              <a:rPr lang="ko-KR" altLang="en-US" sz="1800" dirty="0"/>
              <a:t> 컨테이너가 아닌 </a:t>
            </a:r>
            <a:r>
              <a:rPr lang="en-US" altLang="ko-KR" sz="1800" dirty="0"/>
              <a:t>Mock </a:t>
            </a:r>
            <a:r>
              <a:rPr lang="ko-KR" altLang="en-US" sz="1800" dirty="0" err="1"/>
              <a:t>서블릿을</a:t>
            </a:r>
            <a:r>
              <a:rPr lang="ko-KR" altLang="en-US" sz="1800" dirty="0"/>
              <a:t> 제공한다</a:t>
            </a:r>
            <a:r>
              <a:rPr lang="en-US" altLang="ko-KR" sz="18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800" dirty="0"/>
              <a:t>별도로 지정하지 않으면 기본값은 </a:t>
            </a:r>
            <a:r>
              <a:rPr lang="en-US" altLang="ko-KR" sz="1800" dirty="0"/>
              <a:t>Mock </a:t>
            </a:r>
            <a:r>
              <a:rPr lang="ko-KR" altLang="en-US" sz="1800" dirty="0" err="1"/>
              <a:t>서블릿을</a:t>
            </a:r>
            <a:r>
              <a:rPr lang="ko-KR" altLang="en-US" sz="1800" dirty="0"/>
              <a:t> </a:t>
            </a:r>
            <a:r>
              <a:rPr lang="ko-KR" altLang="en-US" sz="1800" dirty="0" err="1"/>
              <a:t>로드하여</a:t>
            </a:r>
            <a:r>
              <a:rPr lang="ko-KR" altLang="en-US" sz="1800" dirty="0"/>
              <a:t> 구동하게 된다</a:t>
            </a:r>
            <a:r>
              <a:rPr lang="en-US" altLang="ko-KR" sz="18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800" dirty="0"/>
              <a:t>@AutoConfigureMockMvc </a:t>
            </a:r>
            <a:r>
              <a:rPr lang="ko-KR" altLang="en-US" sz="1800" dirty="0" err="1"/>
              <a:t>어노테이션을</a:t>
            </a:r>
            <a:r>
              <a:rPr lang="ko-KR" altLang="en-US" sz="1800" dirty="0"/>
              <a:t> 함께 사용하면 별다른 설정 없이 간편하게 </a:t>
            </a:r>
            <a:r>
              <a:rPr lang="en-US" altLang="ko-KR" sz="1800" dirty="0" err="1"/>
              <a:t>MockMvc</a:t>
            </a:r>
            <a:r>
              <a:rPr lang="ko-KR" altLang="en-US" sz="1800" dirty="0"/>
              <a:t>를 사용한 테스트를 진행할 수 있다</a:t>
            </a:r>
            <a:r>
              <a:rPr lang="en-US" altLang="ko-KR" sz="18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800" dirty="0" err="1"/>
              <a:t>MockMvc</a:t>
            </a:r>
            <a:r>
              <a:rPr lang="ko-KR" altLang="en-US" sz="1800" dirty="0"/>
              <a:t>는 브라우저에서 요청과 응답을 의미하는 객체로서 </a:t>
            </a:r>
            <a:r>
              <a:rPr lang="en-US" altLang="ko-KR" sz="1800" dirty="0"/>
              <a:t>Controller </a:t>
            </a:r>
            <a:r>
              <a:rPr lang="ko-KR" altLang="en-US" sz="1800" dirty="0"/>
              <a:t>테스트를 용이하게 해주는 라이브러리</a:t>
            </a:r>
            <a:endParaRPr lang="en-US" altLang="ko-KR" sz="1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9A35C1-38FE-6D41-1083-AE7713156074}"/>
              </a:ext>
            </a:extLst>
          </p:cNvPr>
          <p:cNvSpPr txBox="1"/>
          <p:nvPr/>
        </p:nvSpPr>
        <p:spPr>
          <a:xfrm>
            <a:off x="762717" y="6358667"/>
            <a:ext cx="923036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i="1" dirty="0">
                <a:solidFill>
                  <a:srgbClr val="002060"/>
                </a:solidFill>
                <a:hlinkClick r:id="rId3"/>
              </a:rPr>
              <a:t>https://docs.spring.io/spring-boot/docs/current/reference/html/features.html#features.testing</a:t>
            </a:r>
            <a:endParaRPr lang="ko-KR" altLang="en-US" sz="1400" i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54844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 err="1"/>
              <a:t>WebEnvironment</a:t>
            </a:r>
            <a:r>
              <a:rPr lang="en-US" altLang="ko-KR" sz="4000" b="1" dirty="0"/>
              <a:t> : RANDOM_PORT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256D84BD-AEA0-00CE-BBC0-D05C86704D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472" y="1517119"/>
            <a:ext cx="10515600" cy="5031165"/>
          </a:xfrm>
        </p:spPr>
        <p:txBody>
          <a:bodyPr>
            <a:normAutofit/>
          </a:bodyPr>
          <a:lstStyle/>
          <a:p>
            <a:pPr marL="457200" lvl="1" indent="0">
              <a:lnSpc>
                <a:spcPct val="150000"/>
              </a:lnSpc>
              <a:buNone/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95697EDB-0A7F-46DB-3D6F-C5C8B2843F9C}"/>
              </a:ext>
            </a:extLst>
          </p:cNvPr>
          <p:cNvSpPr txBox="1">
            <a:spLocks/>
          </p:cNvSpPr>
          <p:nvPr/>
        </p:nvSpPr>
        <p:spPr>
          <a:xfrm>
            <a:off x="664872" y="1669519"/>
            <a:ext cx="10515600" cy="48787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800" dirty="0" err="1"/>
              <a:t>EmbeddedWebApplicationContext</a:t>
            </a:r>
            <a:r>
              <a:rPr lang="ko-KR" altLang="en-US" sz="1800" dirty="0"/>
              <a:t>를 </a:t>
            </a:r>
            <a:r>
              <a:rPr lang="ko-KR" altLang="en-US" sz="1800" dirty="0" err="1"/>
              <a:t>로드하며</a:t>
            </a:r>
            <a:r>
              <a:rPr lang="ko-KR" altLang="en-US" sz="1800" dirty="0"/>
              <a:t> 실제 </a:t>
            </a:r>
            <a:r>
              <a:rPr lang="ko-KR" altLang="en-US" sz="1800" dirty="0" err="1"/>
              <a:t>서블릿</a:t>
            </a:r>
            <a:r>
              <a:rPr lang="ko-KR" altLang="en-US" sz="1800" dirty="0"/>
              <a:t> 환경을 구성 한다</a:t>
            </a:r>
            <a:r>
              <a:rPr lang="en-US" altLang="ko-KR" sz="18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800" dirty="0"/>
              <a:t>임의의 </a:t>
            </a:r>
            <a:r>
              <a:rPr lang="en-US" altLang="ko-KR" sz="1800" dirty="0"/>
              <a:t>port listen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9A35C1-38FE-6D41-1083-AE7713156074}"/>
              </a:ext>
            </a:extLst>
          </p:cNvPr>
          <p:cNvSpPr txBox="1"/>
          <p:nvPr/>
        </p:nvSpPr>
        <p:spPr>
          <a:xfrm>
            <a:off x="762717" y="6358667"/>
            <a:ext cx="923036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i="1" dirty="0">
                <a:solidFill>
                  <a:srgbClr val="002060"/>
                </a:solidFill>
                <a:hlinkClick r:id="rId3"/>
              </a:rPr>
              <a:t>https://docs.spring.io/spring-boot/docs/current/reference/html/features.html#features.testing</a:t>
            </a:r>
            <a:endParaRPr lang="ko-KR" altLang="en-US" sz="1400" i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51054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 err="1"/>
              <a:t>WebEnvironment</a:t>
            </a:r>
            <a:r>
              <a:rPr lang="en-US" altLang="ko-KR" sz="4000" b="1" dirty="0"/>
              <a:t> : DEFINED_PORT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256D84BD-AEA0-00CE-BBC0-D05C86704D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472" y="1517119"/>
            <a:ext cx="10515600" cy="5031165"/>
          </a:xfrm>
        </p:spPr>
        <p:txBody>
          <a:bodyPr>
            <a:normAutofit/>
          </a:bodyPr>
          <a:lstStyle/>
          <a:p>
            <a:pPr marL="457200" lvl="1" indent="0">
              <a:lnSpc>
                <a:spcPct val="150000"/>
              </a:lnSpc>
              <a:buNone/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95697EDB-0A7F-46DB-3D6F-C5C8B2843F9C}"/>
              </a:ext>
            </a:extLst>
          </p:cNvPr>
          <p:cNvSpPr txBox="1">
            <a:spLocks/>
          </p:cNvSpPr>
          <p:nvPr/>
        </p:nvSpPr>
        <p:spPr>
          <a:xfrm>
            <a:off x="664872" y="1669519"/>
            <a:ext cx="10515600" cy="48787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800" dirty="0"/>
              <a:t>RANDOM_PORT</a:t>
            </a:r>
            <a:r>
              <a:rPr lang="ko-KR" altLang="en-US" sz="1800" dirty="0"/>
              <a:t>와 동일하게 실제 </a:t>
            </a:r>
            <a:r>
              <a:rPr lang="ko-KR" altLang="en-US" sz="1800" dirty="0" err="1"/>
              <a:t>서블릿</a:t>
            </a:r>
            <a:r>
              <a:rPr lang="ko-KR" altLang="en-US" sz="1800" dirty="0"/>
              <a:t> 환경을 구성하지만</a:t>
            </a:r>
            <a:r>
              <a:rPr lang="en-US" altLang="ko-KR" sz="1800" dirty="0"/>
              <a:t>, </a:t>
            </a:r>
            <a:r>
              <a:rPr lang="ko-KR" altLang="en-US" sz="1800" dirty="0"/>
              <a:t>포트는 애플리케이션 프로퍼티에서 지정한 포트를 </a:t>
            </a:r>
            <a:r>
              <a:rPr lang="en-US" altLang="ko-KR" sz="1800" dirty="0"/>
              <a:t>listen </a:t>
            </a:r>
            <a:r>
              <a:rPr lang="ko-KR" altLang="en-US" sz="1800" dirty="0"/>
              <a:t>한다</a:t>
            </a:r>
            <a:r>
              <a:rPr lang="en-US" altLang="ko-KR" sz="1800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9A35C1-38FE-6D41-1083-AE7713156074}"/>
              </a:ext>
            </a:extLst>
          </p:cNvPr>
          <p:cNvSpPr txBox="1"/>
          <p:nvPr/>
        </p:nvSpPr>
        <p:spPr>
          <a:xfrm>
            <a:off x="762717" y="6358667"/>
            <a:ext cx="923036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i="1" dirty="0">
                <a:solidFill>
                  <a:srgbClr val="002060"/>
                </a:solidFill>
                <a:hlinkClick r:id="rId3"/>
              </a:rPr>
              <a:t>https://docs.spring.io/spring-boot/docs/current/reference/html/features.html#features.testing</a:t>
            </a:r>
            <a:endParaRPr lang="ko-KR" altLang="en-US" sz="1400" i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2728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contents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256D84BD-AEA0-00CE-BBC0-D05C86704D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472" y="1517119"/>
            <a:ext cx="10515600" cy="503116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Integration Testing in</a:t>
            </a:r>
            <a:r>
              <a:rPr lang="ko-KR" altLang="en-US" sz="2000" dirty="0"/>
              <a:t> </a:t>
            </a:r>
            <a:r>
              <a:rPr lang="en-US" altLang="ko-KR" sz="2000" dirty="0"/>
              <a:t>Spring Boot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Example Code / DB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8868241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 err="1"/>
              <a:t>WebEnvironment</a:t>
            </a:r>
            <a:r>
              <a:rPr lang="en-US" altLang="ko-KR" sz="4000" b="1" dirty="0"/>
              <a:t> : NONE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256D84BD-AEA0-00CE-BBC0-D05C86704D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472" y="1517119"/>
            <a:ext cx="10515600" cy="5031165"/>
          </a:xfrm>
        </p:spPr>
        <p:txBody>
          <a:bodyPr>
            <a:normAutofit/>
          </a:bodyPr>
          <a:lstStyle/>
          <a:p>
            <a:pPr marL="457200" lvl="1" indent="0">
              <a:lnSpc>
                <a:spcPct val="150000"/>
              </a:lnSpc>
              <a:buNone/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95697EDB-0A7F-46DB-3D6F-C5C8B2843F9C}"/>
              </a:ext>
            </a:extLst>
          </p:cNvPr>
          <p:cNvSpPr txBox="1">
            <a:spLocks/>
          </p:cNvSpPr>
          <p:nvPr/>
        </p:nvSpPr>
        <p:spPr>
          <a:xfrm>
            <a:off x="664872" y="1669519"/>
            <a:ext cx="10515600" cy="48787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800" dirty="0"/>
              <a:t>기본적인 </a:t>
            </a:r>
            <a:r>
              <a:rPr lang="en-US" altLang="ko-KR" sz="1800" dirty="0" err="1"/>
              <a:t>ApplicationContext</a:t>
            </a:r>
            <a:r>
              <a:rPr lang="ko-KR" altLang="en-US" sz="1800" dirty="0"/>
              <a:t>를 </a:t>
            </a:r>
            <a:r>
              <a:rPr lang="ko-KR" altLang="en-US" sz="1800" dirty="0" err="1"/>
              <a:t>로드한다</a:t>
            </a:r>
            <a:r>
              <a:rPr lang="en-US" altLang="ko-KR" sz="1800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9A35C1-38FE-6D41-1083-AE7713156074}"/>
              </a:ext>
            </a:extLst>
          </p:cNvPr>
          <p:cNvSpPr txBox="1"/>
          <p:nvPr/>
        </p:nvSpPr>
        <p:spPr>
          <a:xfrm>
            <a:off x="762717" y="6358667"/>
            <a:ext cx="923036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i="1" dirty="0">
                <a:solidFill>
                  <a:srgbClr val="002060"/>
                </a:solidFill>
                <a:hlinkClick r:id="rId3"/>
              </a:rPr>
              <a:t>https://docs.spring.io/spring-boot/docs/current/reference/html/features.html#features.testing</a:t>
            </a:r>
            <a:endParaRPr lang="ko-KR" altLang="en-US" sz="1400" i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44826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Integration Testing : </a:t>
            </a:r>
            <a:r>
              <a:rPr lang="en-US" altLang="ko-KR" sz="4000" b="1" dirty="0" err="1"/>
              <a:t>MockMvc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5CF676CF-D071-6145-5764-F9B85BE8BB42}"/>
              </a:ext>
            </a:extLst>
          </p:cNvPr>
          <p:cNvSpPr txBox="1">
            <a:spLocks/>
          </p:cNvSpPr>
          <p:nvPr/>
        </p:nvSpPr>
        <p:spPr>
          <a:xfrm>
            <a:off x="664872" y="1669519"/>
            <a:ext cx="10515600" cy="50311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800" dirty="0" err="1"/>
              <a:t>MockMvc</a:t>
            </a:r>
            <a:r>
              <a:rPr lang="ko-KR" altLang="en-US" sz="1800" dirty="0"/>
              <a:t>는 웹 어플리케이션을 애플리케이션 서버에 배포하지 않고 테스트용 </a:t>
            </a:r>
            <a:r>
              <a:rPr lang="en-US" altLang="ko-KR" sz="1800" dirty="0"/>
              <a:t>MVC</a:t>
            </a:r>
            <a:r>
              <a:rPr lang="ko-KR" altLang="en-US" sz="1800" dirty="0"/>
              <a:t>환경을 만들어 요청 및 전송</a:t>
            </a:r>
            <a:r>
              <a:rPr lang="en-US" altLang="ko-KR" sz="1800" dirty="0"/>
              <a:t>, </a:t>
            </a:r>
            <a:r>
              <a:rPr lang="ko-KR" altLang="en-US" sz="1800" dirty="0"/>
              <a:t>응답기능을 제공해주는 유틸리티 클래스</a:t>
            </a:r>
            <a:endParaRPr lang="en-US" altLang="ko-KR" sz="1800" dirty="0"/>
          </a:p>
          <a:p>
            <a:pPr>
              <a:lnSpc>
                <a:spcPct val="150000"/>
              </a:lnSpc>
            </a:pPr>
            <a:r>
              <a:rPr lang="ko-KR" altLang="en-US" sz="1800" dirty="0"/>
              <a:t>모의 요청 및 응답 객체를 생성하여 </a:t>
            </a:r>
            <a:r>
              <a:rPr lang="en-US" altLang="ko-KR" sz="1800" dirty="0"/>
              <a:t>HTTP </a:t>
            </a:r>
            <a:r>
              <a:rPr lang="ko-KR" altLang="en-US" sz="1800" dirty="0"/>
              <a:t>요청을 </a:t>
            </a:r>
            <a:r>
              <a:rPr lang="ko-KR" altLang="en-US" sz="1800" dirty="0" err="1"/>
              <a:t>에뮬레이트</a:t>
            </a:r>
            <a:endParaRPr lang="en-US" altLang="ko-KR" sz="1800" dirty="0"/>
          </a:p>
          <a:p>
            <a:pPr>
              <a:lnSpc>
                <a:spcPct val="150000"/>
              </a:lnSpc>
            </a:pPr>
            <a:r>
              <a:rPr lang="ko-KR" altLang="en-US" sz="1800" dirty="0"/>
              <a:t>컨트롤러 메서드를 직접 호출하고 응답을 확인해 컨트롤러 계층만 테스트 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6100991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Integration Testing : </a:t>
            </a:r>
            <a:r>
              <a:rPr lang="en-US" altLang="ko-KR" sz="4000" b="1" dirty="0" err="1"/>
              <a:t>MockMvc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5CF676CF-D071-6145-5764-F9B85BE8BB42}"/>
              </a:ext>
            </a:extLst>
          </p:cNvPr>
          <p:cNvSpPr txBox="1">
            <a:spLocks/>
          </p:cNvSpPr>
          <p:nvPr/>
        </p:nvSpPr>
        <p:spPr>
          <a:xfrm>
            <a:off x="664872" y="1669519"/>
            <a:ext cx="10515600" cy="50311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800" dirty="0"/>
              <a:t>Static Imports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800" dirty="0"/>
              <a:t>Setup Choices : </a:t>
            </a:r>
            <a:r>
              <a:rPr lang="en-US" altLang="ko-KR" sz="1800" dirty="0" err="1"/>
              <a:t>MockMvcBuilders.webAppContextSetup</a:t>
            </a:r>
            <a:r>
              <a:rPr lang="en-US" altLang="ko-KR" sz="1800" dirty="0"/>
              <a:t> </a:t>
            </a:r>
            <a:r>
              <a:rPr lang="ko-KR" altLang="en-US" sz="1800" dirty="0"/>
              <a:t>메서드를 호출해 컨트롤러를 전달하고 </a:t>
            </a:r>
            <a:r>
              <a:rPr lang="en-US" altLang="ko-KR" sz="1800" dirty="0" err="1"/>
              <a:t>MockMvc</a:t>
            </a:r>
            <a:r>
              <a:rPr lang="en-US" altLang="ko-KR" sz="1800" dirty="0"/>
              <a:t> </a:t>
            </a:r>
            <a:r>
              <a:rPr lang="ko-KR" altLang="en-US" sz="1800" dirty="0"/>
              <a:t>인스턴스를 생성</a:t>
            </a:r>
            <a:endParaRPr lang="en-US" altLang="ko-KR" sz="18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800" dirty="0"/>
              <a:t>Setup Features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800" dirty="0"/>
              <a:t>Performing Requests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800" dirty="0"/>
              <a:t>Defining Expectations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AFA229-3C3C-FDBB-4471-B16F519A19D4}"/>
              </a:ext>
            </a:extLst>
          </p:cNvPr>
          <p:cNvSpPr txBox="1"/>
          <p:nvPr/>
        </p:nvSpPr>
        <p:spPr>
          <a:xfrm>
            <a:off x="135482" y="6358667"/>
            <a:ext cx="115743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i="1" dirty="0">
                <a:hlinkClick r:id="rId3"/>
              </a:rPr>
              <a:t>https://docs.spring.io/spring-framework/docs/current/javadoc-api/org/springframework/test/web/servlet/setup/MockMvcBuilders.html</a:t>
            </a:r>
            <a:endParaRPr lang="ko-KR" altLang="en-US" sz="1400" i="1" dirty="0"/>
          </a:p>
        </p:txBody>
      </p:sp>
      <p:sp>
        <p:nvSpPr>
          <p:cNvPr id="8" name="TextBox 7">
            <a:hlinkClick r:id="rId4"/>
            <a:extLst>
              <a:ext uri="{FF2B5EF4-FFF2-40B4-BE49-F238E27FC236}">
                <a16:creationId xmlns:a16="http://schemas.microsoft.com/office/drawing/2014/main" id="{64E066BE-225D-CB6C-AA38-2B7340A26B6C}"/>
              </a:ext>
            </a:extLst>
          </p:cNvPr>
          <p:cNvSpPr txBox="1"/>
          <p:nvPr/>
        </p:nvSpPr>
        <p:spPr>
          <a:xfrm>
            <a:off x="135482" y="6016650"/>
            <a:ext cx="112723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i="1" dirty="0"/>
              <a:t>https://docs.spring.io/spring-framework/docs/current/reference/html/testing.html#spring-mvc-test-framework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A1DCB380-C50D-5B0A-B22E-97D889A3BC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07760" y="2730511"/>
            <a:ext cx="4758736" cy="741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3990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Integration Testing : </a:t>
            </a:r>
            <a:r>
              <a:rPr lang="en-US" altLang="ko-KR" sz="4000" b="1" dirty="0" err="1"/>
              <a:t>MockMvc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5CF676CF-D071-6145-5764-F9B85BE8BB42}"/>
              </a:ext>
            </a:extLst>
          </p:cNvPr>
          <p:cNvSpPr txBox="1">
            <a:spLocks/>
          </p:cNvSpPr>
          <p:nvPr/>
        </p:nvSpPr>
        <p:spPr>
          <a:xfrm>
            <a:off x="664872" y="1669519"/>
            <a:ext cx="10515600" cy="50311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800" dirty="0"/>
              <a:t>Static Imports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800" dirty="0"/>
              <a:t>Setup Choices : </a:t>
            </a:r>
            <a:r>
              <a:rPr lang="en-US" altLang="ko-KR" sz="1800" dirty="0" err="1"/>
              <a:t>MockMvcBuilders.webAppContextSetup</a:t>
            </a:r>
            <a:r>
              <a:rPr lang="en-US" altLang="ko-KR" sz="1800" dirty="0"/>
              <a:t> </a:t>
            </a:r>
            <a:r>
              <a:rPr lang="ko-KR" altLang="en-US" sz="1800" dirty="0"/>
              <a:t>메서드를 호출해 컨트롤러를 전달하고 </a:t>
            </a:r>
            <a:r>
              <a:rPr lang="en-US" altLang="ko-KR" sz="1800" dirty="0" err="1"/>
              <a:t>MockMvc</a:t>
            </a:r>
            <a:r>
              <a:rPr lang="en-US" altLang="ko-KR" sz="1800" dirty="0"/>
              <a:t> </a:t>
            </a:r>
            <a:r>
              <a:rPr lang="ko-KR" altLang="en-US" sz="1800" dirty="0"/>
              <a:t>인스턴스를 생성</a:t>
            </a:r>
            <a:endParaRPr lang="en-US" altLang="ko-KR" sz="18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800" dirty="0"/>
              <a:t>Setup Features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800" dirty="0"/>
              <a:t>Performing Requests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800" dirty="0"/>
              <a:t>Defining Expectations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AFA229-3C3C-FDBB-4471-B16F519A19D4}"/>
              </a:ext>
            </a:extLst>
          </p:cNvPr>
          <p:cNvSpPr txBox="1"/>
          <p:nvPr/>
        </p:nvSpPr>
        <p:spPr>
          <a:xfrm>
            <a:off x="135482" y="6358667"/>
            <a:ext cx="115743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i="1" dirty="0">
                <a:hlinkClick r:id="rId3"/>
              </a:rPr>
              <a:t>https://docs.spring.io/spring-framework/docs/current/javadoc-api/org/springframework/test/web/servlet/setup/MockMvcBuilders.html</a:t>
            </a:r>
            <a:endParaRPr lang="ko-KR" altLang="en-US" sz="1400" i="1" dirty="0"/>
          </a:p>
        </p:txBody>
      </p:sp>
      <p:sp>
        <p:nvSpPr>
          <p:cNvPr id="8" name="TextBox 7">
            <a:hlinkClick r:id="rId4"/>
            <a:extLst>
              <a:ext uri="{FF2B5EF4-FFF2-40B4-BE49-F238E27FC236}">
                <a16:creationId xmlns:a16="http://schemas.microsoft.com/office/drawing/2014/main" id="{64E066BE-225D-CB6C-AA38-2B7340A26B6C}"/>
              </a:ext>
            </a:extLst>
          </p:cNvPr>
          <p:cNvSpPr txBox="1"/>
          <p:nvPr/>
        </p:nvSpPr>
        <p:spPr>
          <a:xfrm>
            <a:off x="135482" y="6016650"/>
            <a:ext cx="112723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i="1" dirty="0"/>
              <a:t>https://docs.spring.io/spring-framework/docs/current/reference/html/testing.html#spring-mvc-test-framework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6EE37FC-3A20-1784-1BCE-6FB8AB8E93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88405" y="3154873"/>
            <a:ext cx="7499788" cy="2469836"/>
          </a:xfrm>
          <a:prstGeom prst="rect">
            <a:avLst/>
          </a:prstGeom>
        </p:spPr>
      </p:pic>
      <p:sp>
        <p:nvSpPr>
          <p:cNvPr id="10" name="TextBox 9">
            <a:hlinkClick r:id="rId6"/>
            <a:extLst>
              <a:ext uri="{FF2B5EF4-FFF2-40B4-BE49-F238E27FC236}">
                <a16:creationId xmlns:a16="http://schemas.microsoft.com/office/drawing/2014/main" id="{71AAB5D7-DBFA-E9A1-2086-E1E4B7323AC7}"/>
              </a:ext>
            </a:extLst>
          </p:cNvPr>
          <p:cNvSpPr txBox="1"/>
          <p:nvPr/>
        </p:nvSpPr>
        <p:spPr>
          <a:xfrm>
            <a:off x="4744461" y="5618029"/>
            <a:ext cx="542299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/>
              <a:t>https://www.egovframe.go.kr/wiki/doku.php?id=egovframework:dev2:tst:mvc_test</a:t>
            </a:r>
          </a:p>
        </p:txBody>
      </p:sp>
    </p:spTree>
    <p:extLst>
      <p:ext uri="{BB962C8B-B14F-4D97-AF65-F5344CB8AC3E}">
        <p14:creationId xmlns:p14="http://schemas.microsoft.com/office/powerpoint/2010/main" val="16193073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Integration Testing : </a:t>
            </a:r>
            <a:r>
              <a:rPr lang="en-US" altLang="ko-KR" sz="4000" b="1" dirty="0" err="1"/>
              <a:t>MockMvc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5CF676CF-D071-6145-5764-F9B85BE8BB42}"/>
              </a:ext>
            </a:extLst>
          </p:cNvPr>
          <p:cNvSpPr txBox="1">
            <a:spLocks/>
          </p:cNvSpPr>
          <p:nvPr/>
        </p:nvSpPr>
        <p:spPr>
          <a:xfrm>
            <a:off x="664872" y="1669519"/>
            <a:ext cx="10515600" cy="50311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800" dirty="0"/>
              <a:t>Static Imports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800" dirty="0"/>
              <a:t>Setup Choices : </a:t>
            </a:r>
            <a:r>
              <a:rPr lang="en-US" altLang="ko-KR" sz="1800" dirty="0" err="1"/>
              <a:t>MockMvcBuilders.webAppContextSetup</a:t>
            </a:r>
            <a:r>
              <a:rPr lang="en-US" altLang="ko-KR" sz="1800" dirty="0"/>
              <a:t> </a:t>
            </a:r>
            <a:r>
              <a:rPr lang="ko-KR" altLang="en-US" sz="1800" dirty="0"/>
              <a:t>메서드를 호출해 컨트롤러를 전달하고 </a:t>
            </a:r>
            <a:r>
              <a:rPr lang="en-US" altLang="ko-KR" sz="1800" dirty="0" err="1"/>
              <a:t>MockMvc</a:t>
            </a:r>
            <a:r>
              <a:rPr lang="en-US" altLang="ko-KR" sz="1800" dirty="0"/>
              <a:t> </a:t>
            </a:r>
            <a:r>
              <a:rPr lang="ko-KR" altLang="en-US" sz="1800" dirty="0"/>
              <a:t>인스턴스를 생성</a:t>
            </a:r>
            <a:endParaRPr lang="en-US" altLang="ko-KR" sz="18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800" dirty="0"/>
              <a:t>Setup Features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800" dirty="0"/>
              <a:t>Performing Requests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800" dirty="0"/>
              <a:t>Defining Expectations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AFA229-3C3C-FDBB-4471-B16F519A19D4}"/>
              </a:ext>
            </a:extLst>
          </p:cNvPr>
          <p:cNvSpPr txBox="1"/>
          <p:nvPr/>
        </p:nvSpPr>
        <p:spPr>
          <a:xfrm>
            <a:off x="135482" y="6358667"/>
            <a:ext cx="115743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i="1" dirty="0">
                <a:hlinkClick r:id="rId3"/>
              </a:rPr>
              <a:t>https://docs.spring.io/spring-framework/docs/current/javadoc-api/org/springframework/test/web/servlet/setup/MockMvcBuilders.html</a:t>
            </a:r>
            <a:endParaRPr lang="ko-KR" altLang="en-US" sz="1400" i="1" dirty="0"/>
          </a:p>
        </p:txBody>
      </p:sp>
      <p:sp>
        <p:nvSpPr>
          <p:cNvPr id="8" name="TextBox 7">
            <a:hlinkClick r:id="rId4"/>
            <a:extLst>
              <a:ext uri="{FF2B5EF4-FFF2-40B4-BE49-F238E27FC236}">
                <a16:creationId xmlns:a16="http://schemas.microsoft.com/office/drawing/2014/main" id="{64E066BE-225D-CB6C-AA38-2B7340A26B6C}"/>
              </a:ext>
            </a:extLst>
          </p:cNvPr>
          <p:cNvSpPr txBox="1"/>
          <p:nvPr/>
        </p:nvSpPr>
        <p:spPr>
          <a:xfrm>
            <a:off x="135482" y="6016650"/>
            <a:ext cx="112723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i="1" dirty="0"/>
              <a:t>https://docs.spring.io/spring-framework/docs/current/reference/html/testing.html#spring-mvc-test-framework</a:t>
            </a:r>
          </a:p>
        </p:txBody>
      </p:sp>
      <p:sp>
        <p:nvSpPr>
          <p:cNvPr id="10" name="TextBox 9">
            <a:hlinkClick r:id="rId5"/>
            <a:extLst>
              <a:ext uri="{FF2B5EF4-FFF2-40B4-BE49-F238E27FC236}">
                <a16:creationId xmlns:a16="http://schemas.microsoft.com/office/drawing/2014/main" id="{71AAB5D7-DBFA-E9A1-2086-E1E4B7323AC7}"/>
              </a:ext>
            </a:extLst>
          </p:cNvPr>
          <p:cNvSpPr txBox="1"/>
          <p:nvPr/>
        </p:nvSpPr>
        <p:spPr>
          <a:xfrm>
            <a:off x="4744461" y="5618029"/>
            <a:ext cx="542299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/>
              <a:t>https://www.egovframe.go.kr/wiki/doku.php?id=egovframework:dev2:tst:mvc_test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C07E2EC3-E469-FB46-CAD6-A259A100C8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15071" y="2794291"/>
            <a:ext cx="5736836" cy="2823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8914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Integration Testing : </a:t>
            </a:r>
            <a:r>
              <a:rPr lang="en-US" altLang="ko-KR" sz="4000" b="1" dirty="0" err="1"/>
              <a:t>MockMvc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79FAB34-CBF8-5DAE-9A25-6FB869D8F4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253" y="1894921"/>
            <a:ext cx="4811756" cy="415813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C07C25D-FD80-9198-391F-B5B6A3BD66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7601" y="2172747"/>
            <a:ext cx="6513146" cy="3380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3789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Integration Testing : </a:t>
            </a:r>
            <a:r>
              <a:rPr lang="en-US" altLang="ko-KR" sz="4000" b="1" dirty="0" err="1"/>
              <a:t>MockMvc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7C1BBC6-457E-BD79-AF6F-0B6ADEB5E9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0892" y="1412257"/>
            <a:ext cx="3451524" cy="227470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35AB6344-30F3-F769-C0DB-4D00D9270B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2327" y="3816117"/>
            <a:ext cx="9476836" cy="2724492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EA86F6FB-B579-0D94-4DED-F100554B7A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21171" y="1404815"/>
            <a:ext cx="4267382" cy="2282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8335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Integration Testing : </a:t>
            </a:r>
            <a:r>
              <a:rPr lang="en-US" altLang="ko-KR" sz="4000" b="1" dirty="0" err="1"/>
              <a:t>TestRestTemplate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5CF676CF-D071-6145-5764-F9B85BE8BB42}"/>
              </a:ext>
            </a:extLst>
          </p:cNvPr>
          <p:cNvSpPr txBox="1">
            <a:spLocks/>
          </p:cNvSpPr>
          <p:nvPr/>
        </p:nvSpPr>
        <p:spPr>
          <a:xfrm>
            <a:off x="664872" y="1669519"/>
            <a:ext cx="10515600" cy="50311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800" dirty="0" err="1"/>
              <a:t>TestRestTemplate</a:t>
            </a:r>
            <a:r>
              <a:rPr lang="ko-KR" altLang="en-US" sz="1800" dirty="0"/>
              <a:t>은 </a:t>
            </a:r>
            <a:r>
              <a:rPr lang="en-US" altLang="ko-KR" sz="1800" dirty="0"/>
              <a:t>Spring Boot </a:t>
            </a:r>
            <a:r>
              <a:rPr lang="ko-KR" altLang="en-US" sz="1800" dirty="0"/>
              <a:t>애플리케이션에서 </a:t>
            </a:r>
            <a:r>
              <a:rPr lang="en-US" altLang="ko-KR" sz="1800" dirty="0"/>
              <a:t>RESTful </a:t>
            </a:r>
            <a:r>
              <a:rPr lang="ko-KR" altLang="en-US" sz="1800" dirty="0"/>
              <a:t>서비스를 테스트할 수 있도록 </a:t>
            </a:r>
            <a:r>
              <a:rPr lang="en-US" altLang="ko-KR" sz="1800" dirty="0"/>
              <a:t>Spring Boot</a:t>
            </a:r>
            <a:r>
              <a:rPr lang="ko-KR" altLang="en-US" sz="1800" dirty="0"/>
              <a:t>에서 제공하는 클래스</a:t>
            </a:r>
            <a:endParaRPr lang="en-US" altLang="ko-KR" sz="1800" dirty="0"/>
          </a:p>
          <a:p>
            <a:pPr>
              <a:lnSpc>
                <a:spcPct val="150000"/>
              </a:lnSpc>
            </a:pPr>
            <a:r>
              <a:rPr lang="en-US" altLang="ko-KR" sz="1800" dirty="0"/>
              <a:t>GET, POST, PUT </a:t>
            </a:r>
            <a:r>
              <a:rPr lang="ko-KR" altLang="en-US" sz="1800" dirty="0"/>
              <a:t>및 </a:t>
            </a:r>
            <a:r>
              <a:rPr lang="en-US" altLang="ko-KR" sz="1800" dirty="0"/>
              <a:t>DELETE</a:t>
            </a:r>
            <a:r>
              <a:rPr lang="ko-KR" altLang="en-US" sz="1800" dirty="0"/>
              <a:t>와 같은 </a:t>
            </a:r>
            <a:r>
              <a:rPr lang="en-US" altLang="ko-KR" sz="1800" dirty="0"/>
              <a:t>HTTP </a:t>
            </a:r>
            <a:r>
              <a:rPr lang="ko-KR" altLang="en-US" sz="1800" dirty="0"/>
              <a:t>요청을 수행하는 여러 메서드를 제공한다</a:t>
            </a:r>
            <a:endParaRPr lang="en-US" altLang="ko-KR" sz="1800" dirty="0"/>
          </a:p>
          <a:p>
            <a:pPr>
              <a:lnSpc>
                <a:spcPct val="150000"/>
              </a:lnSpc>
            </a:pPr>
            <a:r>
              <a:rPr lang="ko-KR" altLang="en-US" sz="1800" dirty="0"/>
              <a:t>요청에 헤더</a:t>
            </a:r>
            <a:r>
              <a:rPr lang="en-US" altLang="ko-KR" sz="1800" dirty="0"/>
              <a:t>, </a:t>
            </a:r>
            <a:r>
              <a:rPr lang="ko-KR" altLang="en-US" sz="1800" dirty="0"/>
              <a:t>쿠키 및 쿼리 매개변수를 추가하는 방법도 제공</a:t>
            </a:r>
            <a:endParaRPr lang="en-US" altLang="ko-KR" sz="1800" dirty="0"/>
          </a:p>
          <a:p>
            <a:pPr>
              <a:lnSpc>
                <a:spcPct val="150000"/>
              </a:lnSpc>
            </a:pPr>
            <a:r>
              <a:rPr lang="ko-KR" altLang="en-US" sz="1800" dirty="0"/>
              <a:t>프로덕션과 유사한 환경에서 실행 중인 애플리케이션에 실제 </a:t>
            </a:r>
            <a:r>
              <a:rPr lang="en-US" altLang="ko-KR" sz="1800" dirty="0"/>
              <a:t>HTTP </a:t>
            </a:r>
            <a:r>
              <a:rPr lang="ko-KR" altLang="en-US" sz="1800" dirty="0"/>
              <a:t>요청을 만드는 통합 테스트를 작성할 수 있다</a:t>
            </a:r>
            <a:endParaRPr lang="en-US" altLang="ko-KR" sz="1800" dirty="0"/>
          </a:p>
          <a:p>
            <a:pPr>
              <a:lnSpc>
                <a:spcPct val="150000"/>
              </a:lnSpc>
            </a:pPr>
            <a:r>
              <a:rPr lang="en-US" altLang="ko-KR" sz="1800" dirty="0" err="1"/>
              <a:t>MockMvc</a:t>
            </a:r>
            <a:r>
              <a:rPr lang="ko-KR" altLang="en-US" sz="1800" dirty="0"/>
              <a:t>에 비해 </a:t>
            </a:r>
            <a:r>
              <a:rPr lang="en-US" altLang="ko-KR" sz="1800" dirty="0"/>
              <a:t>Servlet Container</a:t>
            </a:r>
            <a:r>
              <a:rPr lang="ko-KR" altLang="en-US" sz="1800" dirty="0"/>
              <a:t>를 사용해 마치 실제 서버가 동작하는 것처럼 테스트를 수행할 수 있다</a:t>
            </a:r>
            <a:endParaRPr lang="en-US" altLang="ko-KR" sz="1800" dirty="0"/>
          </a:p>
        </p:txBody>
      </p:sp>
      <p:sp>
        <p:nvSpPr>
          <p:cNvPr id="6" name="TextBox 5">
            <a:hlinkClick r:id="rId3"/>
            <a:extLst>
              <a:ext uri="{FF2B5EF4-FFF2-40B4-BE49-F238E27FC236}">
                <a16:creationId xmlns:a16="http://schemas.microsoft.com/office/drawing/2014/main" id="{FCAC2F81-F1B5-9AD2-E633-41F3F0B4D692}"/>
              </a:ext>
            </a:extLst>
          </p:cNvPr>
          <p:cNvSpPr txBox="1"/>
          <p:nvPr/>
        </p:nvSpPr>
        <p:spPr>
          <a:xfrm>
            <a:off x="585311" y="6404834"/>
            <a:ext cx="854040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 dirty="0"/>
              <a:t>https://docs.spring.io/spring-boot/docs/current/api/org/springframework/boot/test/web/client/TestRestTemplate.html</a:t>
            </a:r>
          </a:p>
        </p:txBody>
      </p:sp>
    </p:spTree>
    <p:extLst>
      <p:ext uri="{BB962C8B-B14F-4D97-AF65-F5344CB8AC3E}">
        <p14:creationId xmlns:p14="http://schemas.microsoft.com/office/powerpoint/2010/main" val="41533227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Integration Testing : </a:t>
            </a:r>
            <a:r>
              <a:rPr lang="en-US" altLang="ko-KR" sz="4000" b="1" dirty="0" err="1"/>
              <a:t>TestRestTemplate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BA14182-AA56-0B79-9C50-59A09826F2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6256" y="1517119"/>
            <a:ext cx="9871816" cy="5127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1987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Integration Testing : </a:t>
            </a:r>
            <a:r>
              <a:rPr lang="en-US" altLang="ko-KR" sz="4000" b="1" dirty="0" err="1"/>
              <a:t>TestRestTemplate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3F3836A-D717-1B25-F282-CAA83B9526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769" y="2029969"/>
            <a:ext cx="10986462" cy="4067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607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4C0D12-CC29-8011-2D85-7B1C98F713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2772" y="2879830"/>
            <a:ext cx="10506455" cy="1098340"/>
          </a:xfrm>
        </p:spPr>
        <p:txBody>
          <a:bodyPr>
            <a:normAutofit/>
          </a:bodyPr>
          <a:lstStyle/>
          <a:p>
            <a:pPr algn="l"/>
            <a:r>
              <a:rPr lang="en-US" altLang="ko-KR" sz="4000" b="1" dirty="0"/>
              <a:t>Integration Testing in</a:t>
            </a:r>
            <a:r>
              <a:rPr lang="ko-KR" altLang="en-US" sz="4000" b="1" dirty="0"/>
              <a:t> </a:t>
            </a:r>
            <a:r>
              <a:rPr lang="en-US" altLang="ko-KR" sz="4000" b="1" dirty="0"/>
              <a:t>Spring Boot</a:t>
            </a:r>
            <a:endParaRPr lang="ko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2616882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4C0D12-CC29-8011-2D85-7B1C98F713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2772" y="2879830"/>
            <a:ext cx="10506455" cy="1098340"/>
          </a:xfrm>
        </p:spPr>
        <p:txBody>
          <a:bodyPr>
            <a:normAutofit/>
          </a:bodyPr>
          <a:lstStyle/>
          <a:p>
            <a:pPr algn="l"/>
            <a:r>
              <a:rPr lang="en-US" altLang="ko-KR" sz="4000" b="1" dirty="0"/>
              <a:t>Example Code / DB</a:t>
            </a:r>
            <a:endParaRPr lang="ko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42114607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 err="1"/>
              <a:t>MemberVO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D301D1B-831F-397A-B50E-40EB0CA0D3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8060" y="578840"/>
            <a:ext cx="4655954" cy="5953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3560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 err="1"/>
              <a:t>TestJpaRestController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EC8648E-642E-DAD8-42EF-6938105519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250" y="1418870"/>
            <a:ext cx="4372979" cy="524757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12BB4BF-3024-38B4-3AE0-368E13C5B9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3429" y="1711578"/>
            <a:ext cx="6287329" cy="4760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2011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 err="1"/>
              <a:t>MemberRepository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748C761-4F65-9859-931D-0986B088A1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6561" y="1812022"/>
            <a:ext cx="6718878" cy="3387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8329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 err="1"/>
              <a:t>MemberService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62EFEAE-F450-8E4D-D069-603FC767BB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761" y="1497285"/>
            <a:ext cx="4782306" cy="516915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691716A-8245-6F12-C2FF-538C8F6A8A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9727" y="1686187"/>
            <a:ext cx="6076085" cy="4412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1575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Database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976684E-2EDA-5B03-AD97-CAAD212F28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2656" y="3231747"/>
            <a:ext cx="5617803" cy="247806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9BE1076-E283-7329-BDF8-A44EC9CFD1A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0468" t="4541" b="31333"/>
          <a:stretch/>
        </p:blipFill>
        <p:spPr>
          <a:xfrm>
            <a:off x="478197" y="1967734"/>
            <a:ext cx="5617803" cy="4338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093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Efficient Solution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06516FF8-21F6-A86B-C030-C26B711E0D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472" y="1517119"/>
            <a:ext cx="10515600" cy="503116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dirty="0"/>
              <a:t>DI (Dependency Injection) </a:t>
            </a:r>
            <a:r>
              <a:rPr lang="ko-KR" altLang="en-US" sz="1800" dirty="0"/>
              <a:t>패턴 적용</a:t>
            </a:r>
            <a:endParaRPr lang="en-US" altLang="ko-KR" sz="1800" dirty="0"/>
          </a:p>
          <a:p>
            <a:pPr>
              <a:lnSpc>
                <a:spcPct val="150000"/>
              </a:lnSpc>
            </a:pPr>
            <a:r>
              <a:rPr lang="en-US" altLang="ko-KR" sz="1800" dirty="0"/>
              <a:t>SOLID </a:t>
            </a:r>
            <a:r>
              <a:rPr lang="ko-KR" altLang="en-US" sz="1800" dirty="0"/>
              <a:t>원칙 적용</a:t>
            </a:r>
            <a:endParaRPr lang="en-US" altLang="ko-KR" sz="1800" dirty="0"/>
          </a:p>
          <a:p>
            <a:pPr>
              <a:lnSpc>
                <a:spcPct val="150000"/>
              </a:lnSpc>
            </a:pPr>
            <a:r>
              <a:rPr lang="ko-KR" altLang="en-US" sz="1800" dirty="0"/>
              <a:t>뷰와 모델의 의존성 분리</a:t>
            </a:r>
            <a:endParaRPr lang="en-US" altLang="ko-KR" sz="1800" dirty="0"/>
          </a:p>
          <a:p>
            <a:pPr>
              <a:lnSpc>
                <a:spcPct val="150000"/>
              </a:lnSpc>
            </a:pPr>
            <a:r>
              <a:rPr lang="en-US" altLang="ko-KR" sz="1800" dirty="0"/>
              <a:t>UI </a:t>
            </a:r>
            <a:r>
              <a:rPr lang="ko-KR" altLang="en-US" sz="1800" dirty="0"/>
              <a:t>레이어를 분리</a:t>
            </a:r>
            <a:endParaRPr lang="en-US" altLang="ko-KR" sz="1800" dirty="0"/>
          </a:p>
          <a:p>
            <a:pPr>
              <a:lnSpc>
                <a:spcPct val="150000"/>
              </a:lnSpc>
            </a:pPr>
            <a:r>
              <a:rPr lang="ko-KR" altLang="en-US" sz="1800" dirty="0"/>
              <a:t>외부 리소스에 대한 테스트 더미 사용</a:t>
            </a:r>
            <a:endParaRPr lang="en-US" altLang="ko-KR" sz="1800" dirty="0"/>
          </a:p>
          <a:p>
            <a:pPr>
              <a:lnSpc>
                <a:spcPct val="150000"/>
              </a:lnSpc>
            </a:pPr>
            <a:r>
              <a:rPr lang="ko-KR" altLang="en-US" sz="1800" dirty="0"/>
              <a:t>모의 객체 </a:t>
            </a:r>
            <a:r>
              <a:rPr lang="en-US" altLang="ko-KR" sz="1800" dirty="0"/>
              <a:t>(Mock Object)</a:t>
            </a:r>
            <a:r>
              <a:rPr lang="ko-KR" altLang="en-US" sz="1800" dirty="0"/>
              <a:t> 활용</a:t>
            </a:r>
            <a:endParaRPr lang="en-US" altLang="ko-KR" sz="1800" dirty="0"/>
          </a:p>
          <a:p>
            <a:pPr>
              <a:lnSpc>
                <a:spcPct val="150000"/>
              </a:lnSpc>
            </a:pPr>
            <a:r>
              <a:rPr lang="ko-KR" altLang="en-US" sz="1800" dirty="0"/>
              <a:t>테스트 자동화</a:t>
            </a:r>
            <a:endParaRPr lang="en-US" altLang="ko-KR" sz="1800" dirty="0"/>
          </a:p>
          <a:p>
            <a:pPr>
              <a:lnSpc>
                <a:spcPct val="150000"/>
              </a:lnSpc>
            </a:pPr>
            <a:r>
              <a:rPr lang="ko-KR" altLang="en-US" sz="1800" dirty="0"/>
              <a:t>지속적인 통합 </a:t>
            </a:r>
            <a:r>
              <a:rPr lang="en-US" altLang="ko-KR" sz="1800" dirty="0"/>
              <a:t>(CI)</a:t>
            </a:r>
          </a:p>
          <a:p>
            <a:pPr>
              <a:lnSpc>
                <a:spcPct val="150000"/>
              </a:lnSpc>
            </a:pPr>
            <a:endParaRPr lang="en-US" altLang="ko-KR" sz="1800" dirty="0"/>
          </a:p>
          <a:p>
            <a:pPr>
              <a:lnSpc>
                <a:spcPct val="150000"/>
              </a:lnSpc>
            </a:pP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1970405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Dependency Injection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256D84BD-AEA0-00CE-BBC0-D05C86704D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472" y="1517119"/>
            <a:ext cx="10515600" cy="503116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 dirty="0"/>
              <a:t>코드상 객체를 직접적으로 만드는 게 아닌 밖에서 객체를 넣어주는 방식</a:t>
            </a:r>
            <a:endParaRPr lang="en-US" altLang="ko-KR" sz="1800" dirty="0"/>
          </a:p>
          <a:p>
            <a:pPr>
              <a:lnSpc>
                <a:spcPct val="150000"/>
              </a:lnSpc>
            </a:pPr>
            <a:r>
              <a:rPr lang="ko-KR" altLang="en-US" sz="1800" dirty="0"/>
              <a:t>객체의 의존성 해결 및 관리 목적</a:t>
            </a:r>
            <a:endParaRPr lang="en-US" altLang="ko-KR" sz="1800" dirty="0"/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0BBA23E-5AE6-01B3-8D30-8CDC4E14EA4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023"/>
          <a:stretch/>
        </p:blipFill>
        <p:spPr>
          <a:xfrm>
            <a:off x="971904" y="3150236"/>
            <a:ext cx="6687483" cy="2459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932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Dependency Injection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256D84BD-AEA0-00CE-BBC0-D05C86704D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472" y="1517119"/>
            <a:ext cx="10515600" cy="503116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 dirty="0"/>
              <a:t>클래스 모델이나 코드에는 런타임 시점의 의존관계가 드러나지 않는다</a:t>
            </a:r>
            <a:r>
              <a:rPr lang="en-US" altLang="ko-KR" sz="1800" dirty="0"/>
              <a:t>. </a:t>
            </a:r>
            <a:r>
              <a:rPr lang="ko-KR" altLang="en-US" sz="1800" dirty="0"/>
              <a:t>그러기 위해서는 인터페이스만 의존하고 있어야 한다</a:t>
            </a:r>
            <a:r>
              <a:rPr lang="en-US" altLang="ko-KR" sz="18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800" dirty="0"/>
              <a:t>런타임 시점의 의존관계는 컨테이너나 팩토리 같은 제 </a:t>
            </a:r>
            <a:r>
              <a:rPr lang="en-US" altLang="ko-KR" sz="1800" dirty="0"/>
              <a:t>3</a:t>
            </a:r>
            <a:r>
              <a:rPr lang="ko-KR" altLang="en-US" sz="1800" dirty="0"/>
              <a:t>의 존재가 결정한다</a:t>
            </a:r>
            <a:r>
              <a:rPr lang="en-US" altLang="ko-KR" sz="18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800" dirty="0"/>
              <a:t>의존관계는 사용할 오브젝트에 대한 레퍼런스를 외부에서 제공</a:t>
            </a:r>
            <a:r>
              <a:rPr lang="en-US" altLang="ko-KR" sz="1800" dirty="0"/>
              <a:t>(</a:t>
            </a:r>
            <a:r>
              <a:rPr lang="ko-KR" altLang="en-US" sz="1800" dirty="0"/>
              <a:t>주입</a:t>
            </a:r>
            <a:r>
              <a:rPr lang="en-US" altLang="ko-KR" sz="1800" dirty="0"/>
              <a:t>) </a:t>
            </a:r>
            <a:r>
              <a:rPr lang="ko-KR" altLang="en-US" sz="1800" dirty="0"/>
              <a:t>해줌으로써 만들어진다</a:t>
            </a:r>
            <a:r>
              <a:rPr lang="en-US" altLang="ko-KR" sz="18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800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444E80C0-B875-FBFE-85F3-35E84962C37A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512472" y="5854809"/>
            <a:ext cx="4470855" cy="9079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sz="1500" b="0" i="1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  <a:ea typeface="inherit"/>
              </a:rPr>
              <a:t>- </a:t>
            </a:r>
            <a:r>
              <a:rPr kumimoji="0" lang="ko-KR" altLang="ko-KR" sz="1500" b="0" i="1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  <a:ea typeface="inherit"/>
              </a:rPr>
              <a:t>이일민</a:t>
            </a:r>
            <a:r>
              <a:rPr kumimoji="0" lang="ko-KR" altLang="ko-KR" sz="1500" b="0" i="1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  <a:ea typeface="inherit"/>
              </a:rPr>
              <a:t>, </a:t>
            </a:r>
            <a:r>
              <a:rPr kumimoji="0" lang="ko-KR" altLang="ko-KR" sz="1500" b="0" i="1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  <a:ea typeface="inherit"/>
              </a:rPr>
              <a:t>토비의</a:t>
            </a:r>
            <a:r>
              <a:rPr kumimoji="0" lang="ko-KR" altLang="ko-KR" sz="1500" b="0" i="1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  <a:ea typeface="inherit"/>
              </a:rPr>
              <a:t> 스프링 3.1, </a:t>
            </a:r>
            <a:r>
              <a:rPr kumimoji="0" lang="ko-KR" altLang="ko-KR" sz="1500" b="0" i="1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  <a:ea typeface="inherit"/>
              </a:rPr>
              <a:t>에이콘</a:t>
            </a:r>
            <a:r>
              <a:rPr kumimoji="0" lang="ko-KR" altLang="ko-KR" sz="1500" b="0" i="1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  <a:ea typeface="inherit"/>
              </a:rPr>
              <a:t>(2012), p114</a:t>
            </a:r>
            <a:endParaRPr kumimoji="0" lang="ko-KR" altLang="ko-KR" sz="15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Arial" panose="020B0604020202020204" pitchFamily="34" charset="0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746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Dependency Injection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256D84BD-AEA0-00CE-BBC0-D05C86704D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472" y="1517119"/>
            <a:ext cx="10515600" cy="5031165"/>
          </a:xfrm>
        </p:spPr>
        <p:txBody>
          <a:bodyPr>
            <a:normAutofit/>
          </a:bodyPr>
          <a:lstStyle/>
          <a:p>
            <a:pPr marL="457200" lvl="1" indent="0">
              <a:lnSpc>
                <a:spcPct val="150000"/>
              </a:lnSpc>
              <a:buNone/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CBEA7D0-35AF-2BBC-1572-DE08CCB25B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2677" y="1985513"/>
            <a:ext cx="10433998" cy="3024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9058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Dependency Injection </a:t>
            </a:r>
            <a:r>
              <a:rPr lang="ko-KR" altLang="en-US" sz="4000" b="1" dirty="0"/>
              <a:t>구현 방법</a:t>
            </a:r>
            <a:r>
              <a:rPr lang="en-US" altLang="ko-KR" sz="4000" b="1" dirty="0"/>
              <a:t>(</a:t>
            </a:r>
            <a:r>
              <a:rPr lang="ko-KR" altLang="en-US" sz="4000" b="1" dirty="0"/>
              <a:t>생성자</a:t>
            </a:r>
            <a:r>
              <a:rPr lang="en-US" altLang="ko-KR" sz="4000" b="1" dirty="0"/>
              <a:t>)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256D84BD-AEA0-00CE-BBC0-D05C86704D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472" y="1517119"/>
            <a:ext cx="10515600" cy="5031165"/>
          </a:xfrm>
        </p:spPr>
        <p:txBody>
          <a:bodyPr>
            <a:normAutofit/>
          </a:bodyPr>
          <a:lstStyle/>
          <a:p>
            <a:pPr marL="457200" lvl="1" indent="0">
              <a:lnSpc>
                <a:spcPct val="150000"/>
              </a:lnSpc>
              <a:buNone/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2FB9A12-DA8C-87A8-54F1-7CEC95676A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4187" y="1834823"/>
            <a:ext cx="8932175" cy="4395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8369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Dependency Injection </a:t>
            </a:r>
            <a:r>
              <a:rPr lang="ko-KR" altLang="en-US" sz="4000" b="1" dirty="0"/>
              <a:t>구현 방법</a:t>
            </a:r>
            <a:r>
              <a:rPr lang="en-US" altLang="ko-KR" sz="4000" b="1" dirty="0"/>
              <a:t>(setter)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256D84BD-AEA0-00CE-BBC0-D05C86704D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472" y="1517119"/>
            <a:ext cx="10515600" cy="5031165"/>
          </a:xfrm>
        </p:spPr>
        <p:txBody>
          <a:bodyPr>
            <a:normAutofit/>
          </a:bodyPr>
          <a:lstStyle/>
          <a:p>
            <a:pPr marL="457200" lvl="1" indent="0">
              <a:lnSpc>
                <a:spcPct val="150000"/>
              </a:lnSpc>
              <a:buNone/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FF7EA4B-91C5-FD33-88D9-E8748B3679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902" y="1783080"/>
            <a:ext cx="8864195" cy="439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0122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회색조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ED7D31"/>
        </a:solidFill>
        <a:ln>
          <a:solidFill>
            <a:srgbClr val="ED7D3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22293</TotalTime>
  <Words>1284</Words>
  <Application>Microsoft Office PowerPoint</Application>
  <PresentationFormat>와이드스크린</PresentationFormat>
  <Paragraphs>162</Paragraphs>
  <Slides>35</Slides>
  <Notes>33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39" baseType="lpstr">
      <vt:lpstr>맑은 고딕</vt:lpstr>
      <vt:lpstr>Arial</vt:lpstr>
      <vt:lpstr>Calibri</vt:lpstr>
      <vt:lpstr>Office 테마</vt:lpstr>
      <vt:lpstr>Integration Testing in  Spring Boot</vt:lpstr>
      <vt:lpstr>contents</vt:lpstr>
      <vt:lpstr>Integration Testing in Spring Boot</vt:lpstr>
      <vt:lpstr>Efficient Solution</vt:lpstr>
      <vt:lpstr>Dependency Injection</vt:lpstr>
      <vt:lpstr>Dependency Injection</vt:lpstr>
      <vt:lpstr>Dependency Injection</vt:lpstr>
      <vt:lpstr>Dependency Injection 구현 방법(생성자)</vt:lpstr>
      <vt:lpstr>Dependency Injection 구현 방법(setter)</vt:lpstr>
      <vt:lpstr>@Autowired</vt:lpstr>
      <vt:lpstr>@Autowired</vt:lpstr>
      <vt:lpstr>Integration Testing in Spring Boot</vt:lpstr>
      <vt:lpstr>Goal of Integration Testing in Spring Boot</vt:lpstr>
      <vt:lpstr>How to do Integration Testing</vt:lpstr>
      <vt:lpstr>Spring-boot-starter-test</vt:lpstr>
      <vt:lpstr>Spring Boot Application Test</vt:lpstr>
      <vt:lpstr>WebEnvironment : MOCK</vt:lpstr>
      <vt:lpstr>WebEnvironment : RANDOM_PORT</vt:lpstr>
      <vt:lpstr>WebEnvironment : DEFINED_PORT</vt:lpstr>
      <vt:lpstr>WebEnvironment : NONE</vt:lpstr>
      <vt:lpstr>Integration Testing : MockMvc</vt:lpstr>
      <vt:lpstr>Integration Testing : MockMvc</vt:lpstr>
      <vt:lpstr>Integration Testing : MockMvc</vt:lpstr>
      <vt:lpstr>Integration Testing : MockMvc</vt:lpstr>
      <vt:lpstr>Integration Testing : MockMvc</vt:lpstr>
      <vt:lpstr>Integration Testing : MockMvc</vt:lpstr>
      <vt:lpstr>Integration Testing : TestRestTemplate</vt:lpstr>
      <vt:lpstr>Integration Testing : TestRestTemplate</vt:lpstr>
      <vt:lpstr>Integration Testing : TestRestTemplate</vt:lpstr>
      <vt:lpstr>Example Code / DB</vt:lpstr>
      <vt:lpstr>MemberVO</vt:lpstr>
      <vt:lpstr>TestJpaRestController</vt:lpstr>
      <vt:lpstr>MemberRepository</vt:lpstr>
      <vt:lpstr>MemberService</vt:lpstr>
      <vt:lpstr>Database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EC2</dc:title>
  <dc:creator>김재현</dc:creator>
  <cp:lastModifiedBy>김재현</cp:lastModifiedBy>
  <cp:revision>369</cp:revision>
  <dcterms:created xsi:type="dcterms:W3CDTF">2022-06-28T01:58:12Z</dcterms:created>
  <dcterms:modified xsi:type="dcterms:W3CDTF">2023-03-24T04:51:13Z</dcterms:modified>
</cp:coreProperties>
</file>