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62" r:id="rId6"/>
    <p:sldId id="264" r:id="rId7"/>
    <p:sldId id="263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워크로드 크기에 최적화된 인스턴스를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1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워크로드 크기에 최적화된 인스턴스를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1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워크로드 크기에 최적화된 인스턴스를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98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워크로드 크기에 최적화된 인스턴스를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8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워크로드 크기에 최적화된 인스턴스를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93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워크로드 크기에 최적화된 인스턴스를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1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EC2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Jae Hyeon Kim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416451"/>
            <a:ext cx="10515600" cy="20125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EC2 </a:t>
            </a:r>
            <a:r>
              <a:rPr lang="ko-KR" altLang="en-US" sz="2000" dirty="0"/>
              <a:t>인스턴스 분류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C1F786-A49C-BE96-D388-88C9116E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47" y="2121788"/>
            <a:ext cx="9782263" cy="44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7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E609ECA-1F91-A653-31D4-3533724EE880}"/>
              </a:ext>
            </a:extLst>
          </p:cNvPr>
          <p:cNvSpPr txBox="1">
            <a:spLocks/>
          </p:cNvSpPr>
          <p:nvPr/>
        </p:nvSpPr>
        <p:spPr>
          <a:xfrm>
            <a:off x="663430" y="1568851"/>
            <a:ext cx="10515600" cy="424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Q. </a:t>
            </a:r>
            <a:r>
              <a:rPr lang="ko-KR" altLang="en-US" sz="2000" dirty="0"/>
              <a:t>어떤 인스턴스 타입을 선택해야 하는가</a:t>
            </a:r>
            <a:r>
              <a:rPr lang="en-US" altLang="ko-KR" sz="2000" dirty="0"/>
              <a:t>?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/>
              <a:t>범용 웹 어플리케이션 서버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F0000"/>
                </a:solidFill>
              </a:rPr>
              <a:t>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2000" dirty="0"/>
              <a:t>REST API </a:t>
            </a:r>
            <a:r>
              <a:rPr lang="ko-KR" altLang="en-US" sz="2000" dirty="0"/>
              <a:t>서비스인데 많은</a:t>
            </a:r>
            <a:r>
              <a:rPr lang="en-US" altLang="ko-KR" sz="2000" dirty="0"/>
              <a:t> </a:t>
            </a:r>
            <a:r>
              <a:rPr lang="ko-KR" altLang="en-US" sz="2000" dirty="0"/>
              <a:t>트래픽에 메시지 사이즈도 큰 경우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F0000"/>
                </a:solidFill>
              </a:rPr>
              <a:t>M, 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2000" dirty="0"/>
              <a:t>Aurora (MySQL) DB</a:t>
            </a:r>
            <a:r>
              <a:rPr lang="ko-KR" altLang="en-US" sz="2000" dirty="0"/>
              <a:t>에 적용할 인스턴스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F0000"/>
                </a:solidFill>
              </a:rPr>
              <a:t>M, 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2000" dirty="0"/>
              <a:t>Storage IO </a:t>
            </a:r>
            <a:r>
              <a:rPr lang="ko-KR" altLang="en-US" sz="2000" dirty="0"/>
              <a:t>의존이 큰 어플리케이션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F0000"/>
                </a:solidFill>
              </a:rPr>
              <a:t>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/>
              <a:t>새벽에 컴퓨팅 연산이 큰 </a:t>
            </a:r>
            <a:r>
              <a:rPr lang="en-US" altLang="ko-KR" sz="2000" dirty="0"/>
              <a:t>Batch </a:t>
            </a:r>
            <a:r>
              <a:rPr lang="ko-KR" altLang="en-US" sz="2000" dirty="0"/>
              <a:t>작업 수행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F0000"/>
                </a:solidFill>
              </a:rPr>
              <a:t>C, Spot Instance</a:t>
            </a:r>
          </a:p>
        </p:txBody>
      </p:sp>
    </p:spTree>
    <p:extLst>
      <p:ext uri="{BB962C8B-B14F-4D97-AF65-F5344CB8AC3E}">
        <p14:creationId xmlns:p14="http://schemas.microsoft.com/office/powerpoint/2010/main" val="149489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416451"/>
            <a:ext cx="10515600" cy="20125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EC2 </a:t>
            </a:r>
            <a:r>
              <a:rPr lang="ko-KR" altLang="en-US" sz="2000" dirty="0"/>
              <a:t>인스턴스 크기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ED0870-4AF7-7B60-BEDE-11C1171E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70" y="2197916"/>
            <a:ext cx="9262960" cy="43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3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416451"/>
            <a:ext cx="10515600" cy="20125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작은 인스턴스 </a:t>
            </a:r>
            <a:r>
              <a:rPr lang="en-US" altLang="ko-KR" sz="2000" dirty="0"/>
              <a:t>vs </a:t>
            </a:r>
            <a:r>
              <a:rPr lang="ko-KR" altLang="en-US" sz="2000" dirty="0"/>
              <a:t>큰 인스턴스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901F69-FA80-D866-EFC3-7373FBD0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99090"/>
            <a:ext cx="10515601" cy="39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1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416451"/>
            <a:ext cx="10515600" cy="20125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작은 인스턴스 </a:t>
            </a:r>
            <a:r>
              <a:rPr lang="en-US" altLang="ko-KR" sz="2000" dirty="0"/>
              <a:t>vs </a:t>
            </a:r>
            <a:r>
              <a:rPr lang="ko-KR" altLang="en-US" sz="2000" dirty="0"/>
              <a:t>큰 인스턴스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E92773-7C3D-427E-DA8B-CDAAF978C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70" y="2189527"/>
            <a:ext cx="9734803" cy="447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4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416451"/>
            <a:ext cx="10515600" cy="20125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작은 인스턴스 </a:t>
            </a:r>
            <a:r>
              <a:rPr lang="en-US" altLang="ko-KR" sz="2000" dirty="0"/>
              <a:t>vs </a:t>
            </a:r>
            <a:r>
              <a:rPr lang="ko-KR" altLang="en-US" sz="2000" dirty="0"/>
              <a:t>큰 인스턴스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08EA1C-AA6D-DCAD-CC5A-D1CCDEA48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46" y="2237769"/>
            <a:ext cx="9861260" cy="44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0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416451"/>
            <a:ext cx="10515600" cy="20125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최적의 인스턴스 및 크기 선택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C7CCCB-B558-63A8-EED9-DF3EB80F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82" y="2085765"/>
            <a:ext cx="9851965" cy="455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7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416451"/>
            <a:ext cx="10515600" cy="20125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AWS</a:t>
            </a:r>
            <a:r>
              <a:rPr lang="ko-KR" altLang="en-US" sz="2000" dirty="0"/>
              <a:t> </a:t>
            </a:r>
            <a:r>
              <a:rPr lang="en-US" altLang="ko-KR" sz="2000" dirty="0"/>
              <a:t>Compute</a:t>
            </a:r>
            <a:r>
              <a:rPr lang="ko-KR" altLang="en-US" sz="2000" dirty="0"/>
              <a:t> </a:t>
            </a:r>
            <a:r>
              <a:rPr lang="en-US" altLang="ko-KR" sz="2000" dirty="0"/>
              <a:t>Optimizer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6C4E87-4840-CAFC-D460-805F5DD1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031" y="1953087"/>
            <a:ext cx="7630164" cy="47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57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416451"/>
            <a:ext cx="10515600" cy="20125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AWS</a:t>
            </a:r>
            <a:r>
              <a:rPr lang="ko-KR" altLang="en-US" sz="2000" dirty="0"/>
              <a:t> </a:t>
            </a:r>
            <a:r>
              <a:rPr lang="en-US" altLang="ko-KR" sz="2000" dirty="0"/>
              <a:t>Compute</a:t>
            </a:r>
            <a:r>
              <a:rPr lang="ko-KR" altLang="en-US" sz="2000" dirty="0"/>
              <a:t> </a:t>
            </a:r>
            <a:r>
              <a:rPr lang="en-US" altLang="ko-KR" sz="2000" dirty="0"/>
              <a:t>Optimizer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5C6B1D-70C5-75DD-41DA-110F9A4D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9" y="2112465"/>
            <a:ext cx="7623494" cy="45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3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416451"/>
            <a:ext cx="10515600" cy="20125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AWS</a:t>
            </a:r>
            <a:r>
              <a:rPr lang="ko-KR" altLang="en-US" sz="2000" dirty="0"/>
              <a:t> </a:t>
            </a:r>
            <a:r>
              <a:rPr lang="en-US" altLang="ko-KR" sz="2000" dirty="0"/>
              <a:t>Compute</a:t>
            </a:r>
            <a:r>
              <a:rPr lang="ko-KR" altLang="en-US" sz="2000" dirty="0"/>
              <a:t> </a:t>
            </a:r>
            <a:r>
              <a:rPr lang="en-US" altLang="ko-KR" sz="2000" dirty="0"/>
              <a:t>Optimizer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124FD0-35C2-9044-5DCA-8D0A7E91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556" y="2068851"/>
            <a:ext cx="8537924" cy="466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7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91556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클라우드에서 쉽게 시작</a:t>
            </a:r>
            <a:r>
              <a:rPr lang="en-US" altLang="ko-KR" sz="2000" dirty="0"/>
              <a:t>, </a:t>
            </a:r>
            <a:r>
              <a:rPr lang="ko-KR" altLang="en-US" sz="2000" dirty="0"/>
              <a:t>종료할 수 있는 컴퓨팅 서비스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하이퍼바이저와</a:t>
            </a:r>
            <a:r>
              <a:rPr lang="ko-KR" altLang="en-US" sz="2000" dirty="0"/>
              <a:t> 가상머신을 올려서 클라우드 컴퓨팅 환경 구축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Linux, Window, Mac </a:t>
            </a:r>
            <a:r>
              <a:rPr lang="ko-KR" altLang="en-US" sz="2000" dirty="0"/>
              <a:t>등 여러 시스템 운영환경을 선택할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종류의 </a:t>
            </a:r>
            <a:r>
              <a:rPr lang="en-US" altLang="ko-KR" sz="2000" dirty="0"/>
              <a:t>CPU</a:t>
            </a:r>
            <a:r>
              <a:rPr lang="ko-KR" altLang="en-US" sz="2000" dirty="0"/>
              <a:t>를 통해서 다양한 워크로드를 효과적으로 처리할 수 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416451"/>
            <a:ext cx="10515600" cy="20125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Amazon EC2 </a:t>
            </a:r>
            <a:r>
              <a:rPr lang="ko-KR" altLang="en-US" sz="2000" dirty="0"/>
              <a:t>구매 옵션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4189EB-CF1F-9425-F6AF-D9695A4BF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30" y="2163474"/>
            <a:ext cx="10885740" cy="45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6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416451"/>
            <a:ext cx="10515600" cy="20125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저장소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Instance Store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EBS(Elastic Block Storage)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78A4BC-0124-E356-62F0-D93B8734D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249" y="1699363"/>
            <a:ext cx="3199001" cy="3021644"/>
          </a:xfrm>
          <a:prstGeom prst="rect">
            <a:avLst/>
          </a:prstGeom>
        </p:spPr>
      </p:pic>
      <p:pic>
        <p:nvPicPr>
          <p:cNvPr id="1032" name="Picture 8" descr="Panorama - 작동 방식">
            <a:extLst>
              <a:ext uri="{FF2B5EF4-FFF2-40B4-BE49-F238E27FC236}">
                <a16:creationId xmlns:a16="http://schemas.microsoft.com/office/drawing/2014/main" id="{9733D25C-C40F-B779-04B3-7B084B655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3" y="3771464"/>
            <a:ext cx="7548344" cy="264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24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416451"/>
            <a:ext cx="10515600" cy="20125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AMI(Amazon Machine Image)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소프트웨어의 구성</a:t>
            </a:r>
            <a:r>
              <a:rPr lang="en-US" altLang="ko-KR" sz="2000" dirty="0"/>
              <a:t>(OS,</a:t>
            </a:r>
            <a:r>
              <a:rPr lang="ko-KR" altLang="en-US" sz="2000" dirty="0"/>
              <a:t> 아키텍처 타입</a:t>
            </a:r>
            <a:r>
              <a:rPr lang="en-US" altLang="ko-KR" sz="2000" dirty="0"/>
              <a:t>, </a:t>
            </a:r>
            <a:r>
              <a:rPr lang="ko-KR" altLang="en-US" sz="2000" dirty="0"/>
              <a:t>저장공간 용량 등</a:t>
            </a:r>
            <a:r>
              <a:rPr lang="en-US" altLang="ko-KR" sz="2000" dirty="0"/>
              <a:t>)</a:t>
            </a:r>
            <a:r>
              <a:rPr lang="ko-KR" altLang="en-US" sz="2000" dirty="0"/>
              <a:t>이 기재된 템플릿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인스턴스가 시작할 때 필요한 정보 제공</a:t>
            </a:r>
            <a:endParaRPr lang="en-US" altLang="ko-KR" sz="2000" dirty="0"/>
          </a:p>
        </p:txBody>
      </p:sp>
      <p:pic>
        <p:nvPicPr>
          <p:cNvPr id="3074" name="Picture 2" descr="&#10;    AMI 수명 주기(생성, 등록, 시작, 복사, 등록 해제).&#10;   ">
            <a:extLst>
              <a:ext uri="{FF2B5EF4-FFF2-40B4-BE49-F238E27FC236}">
                <a16:creationId xmlns:a16="http://schemas.microsoft.com/office/drawing/2014/main" id="{201A2AA2-D1CC-3067-6AF7-CB8AEE84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02" y="3429000"/>
            <a:ext cx="7367676" cy="297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70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416451"/>
            <a:ext cx="11169940" cy="266898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루트 디바이스 스토리지 개념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16191F"/>
                </a:solidFill>
                <a:effectLst/>
                <a:latin typeface="Amazon Ember"/>
              </a:rPr>
              <a:t>인스턴스를 시작하면 인스턴스 부팅에 사용된 이미지가 루트 디바이스 볼륨에 저장된다</a:t>
            </a:r>
            <a:r>
              <a:rPr lang="en-US" altLang="ko-KR" sz="2000" b="0" i="0" dirty="0">
                <a:solidFill>
                  <a:srgbClr val="16191F"/>
                </a:solidFill>
                <a:effectLst/>
                <a:latin typeface="Amazon Ember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16191F"/>
                </a:solidFill>
                <a:latin typeface="Amazon Ember"/>
              </a:rPr>
              <a:t>사용자는 </a:t>
            </a:r>
            <a:r>
              <a:rPr lang="en-US" altLang="ko-KR" sz="2000" b="0" i="0" dirty="0">
                <a:solidFill>
                  <a:srgbClr val="16191F"/>
                </a:solidFill>
                <a:effectLst/>
                <a:latin typeface="Amazon Ember"/>
              </a:rPr>
              <a:t>Amazon EC2 </a:t>
            </a:r>
            <a:r>
              <a:rPr lang="ko-KR" altLang="en-US" sz="2000" b="0" i="0" dirty="0">
                <a:solidFill>
                  <a:srgbClr val="16191F"/>
                </a:solidFill>
                <a:effectLst/>
                <a:latin typeface="Amazon Ember"/>
              </a:rPr>
              <a:t>인스턴스 스토어가 지원하는 </a:t>
            </a:r>
            <a:r>
              <a:rPr lang="en-US" altLang="ko-KR" sz="2000" b="0" i="0" dirty="0">
                <a:solidFill>
                  <a:srgbClr val="16191F"/>
                </a:solidFill>
                <a:effectLst/>
                <a:latin typeface="Amazon Ember"/>
              </a:rPr>
              <a:t>AMI</a:t>
            </a:r>
            <a:r>
              <a:rPr lang="ko-KR" altLang="en-US" sz="2000" b="0" i="0" dirty="0">
                <a:solidFill>
                  <a:srgbClr val="16191F"/>
                </a:solidFill>
                <a:effectLst/>
                <a:latin typeface="Amazon Ember"/>
              </a:rPr>
              <a:t>와 </a:t>
            </a:r>
            <a:r>
              <a:rPr lang="en-US" altLang="ko-KR" sz="2000" b="0" i="0" dirty="0">
                <a:solidFill>
                  <a:srgbClr val="16191F"/>
                </a:solidFill>
                <a:effectLst/>
                <a:latin typeface="Amazon Ember"/>
              </a:rPr>
              <a:t>Amazon EBS</a:t>
            </a:r>
            <a:r>
              <a:rPr lang="ko-KR" altLang="en-US" sz="2000" b="0" i="0" dirty="0">
                <a:solidFill>
                  <a:srgbClr val="16191F"/>
                </a:solidFill>
                <a:effectLst/>
                <a:latin typeface="Amazon Ember"/>
              </a:rPr>
              <a:t>에서 지원하는 </a:t>
            </a:r>
            <a:r>
              <a:rPr lang="en-US" altLang="ko-KR" sz="2000" b="0" i="0" dirty="0">
                <a:solidFill>
                  <a:srgbClr val="16191F"/>
                </a:solidFill>
                <a:effectLst/>
                <a:latin typeface="Amazon Ember"/>
              </a:rPr>
              <a:t>AMI </a:t>
            </a:r>
            <a:r>
              <a:rPr lang="ko-KR" altLang="en-US" sz="2000" b="0" i="0" dirty="0">
                <a:solidFill>
                  <a:srgbClr val="16191F"/>
                </a:solidFill>
                <a:effectLst/>
                <a:latin typeface="Amazon Ember"/>
              </a:rPr>
              <a:t>중에서 선택할 수 있다</a:t>
            </a:r>
            <a:r>
              <a:rPr lang="en-US" altLang="ko-KR" sz="2000" b="0" i="0" dirty="0">
                <a:solidFill>
                  <a:srgbClr val="16191F"/>
                </a:solidFill>
                <a:effectLst/>
                <a:latin typeface="Amazon Ember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16191F"/>
                </a:solidFill>
                <a:effectLst/>
                <a:latin typeface="Amazon Ember"/>
              </a:rPr>
              <a:t>시작 속도가 더 빠르고 영구 스토리지를 사용하는 </a:t>
            </a:r>
            <a:r>
              <a:rPr lang="en-US" altLang="ko-KR" sz="2000" b="0" i="0" dirty="0">
                <a:solidFill>
                  <a:srgbClr val="16191F"/>
                </a:solidFill>
                <a:effectLst/>
                <a:latin typeface="Amazon Ember"/>
              </a:rPr>
              <a:t>Amazon EBS </a:t>
            </a:r>
            <a:r>
              <a:rPr lang="ko-KR" altLang="en-US" sz="2000" b="0" i="0" dirty="0">
                <a:solidFill>
                  <a:srgbClr val="16191F"/>
                </a:solidFill>
                <a:effectLst/>
                <a:latin typeface="Amazon Ember"/>
              </a:rPr>
              <a:t>지원 </a:t>
            </a:r>
            <a:r>
              <a:rPr lang="en-US" altLang="ko-KR" sz="2000" b="0" i="0" dirty="0">
                <a:solidFill>
                  <a:srgbClr val="16191F"/>
                </a:solidFill>
                <a:effectLst/>
                <a:latin typeface="Amazon Ember"/>
              </a:rPr>
              <a:t>AMI</a:t>
            </a:r>
            <a:r>
              <a:rPr lang="ko-KR" altLang="en-US" sz="2000" b="0" i="0" dirty="0">
                <a:solidFill>
                  <a:srgbClr val="16191F"/>
                </a:solidFill>
                <a:effectLst/>
                <a:latin typeface="Amazon Ember"/>
              </a:rPr>
              <a:t>를 사용하는 것이 좋다</a:t>
            </a:r>
            <a:r>
              <a:rPr lang="en-US" altLang="ko-KR" sz="2000" b="0" i="0" dirty="0">
                <a:solidFill>
                  <a:srgbClr val="16191F"/>
                </a:solidFill>
                <a:effectLst/>
                <a:latin typeface="Amazon Emb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82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416451"/>
            <a:ext cx="11169940" cy="22075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인스턴스 스토어 지원 인스턴스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인스턴스 스토어를 루트 디바이스로 사용하는 인스턴스는 하나 이상의 인스턴스 스토어 볼륨을 자동으로 사용할 수 있으며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, 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이러한 볼륨 중 하나가 루트 디바이스 볼륨 역할을 한다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인스턴스 스토어 볼륨의 모든 데이터는 인스턴스가 실행되는 동안 유지되지만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, 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인스턴스가 종료되거나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 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장애가 발생하면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 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데이터가 삭제된다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.</a:t>
            </a:r>
          </a:p>
        </p:txBody>
      </p:sp>
      <p:pic>
        <p:nvPicPr>
          <p:cNvPr id="4098" name="Picture 2" descr="&#10;     Amazon EC2 인스턴스 스토어가 지원하는 인스턴스의 루트 디바이스&#10;    ">
            <a:extLst>
              <a:ext uri="{FF2B5EF4-FFF2-40B4-BE49-F238E27FC236}">
                <a16:creationId xmlns:a16="http://schemas.microsoft.com/office/drawing/2014/main" id="{BBC27485-48CC-72A1-3F54-61E8A53C8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470" y="3624044"/>
            <a:ext cx="3743108" cy="294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38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1416451"/>
            <a:ext cx="11476839" cy="26605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Amazon EBS </a:t>
            </a:r>
            <a:r>
              <a:rPr lang="ko-KR" altLang="en-US" sz="2000" dirty="0"/>
              <a:t>지원 인스턴스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Amazon EBS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를 루트 디바이스로 사용하는 인스턴스에는 자동으로 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Amazon EBS 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볼륨이 연결</a:t>
            </a:r>
            <a:r>
              <a:rPr lang="ko-KR" altLang="en-US" sz="1400" dirty="0">
                <a:solidFill>
                  <a:srgbClr val="16191F"/>
                </a:solidFill>
                <a:latin typeface="Amazon Ember"/>
              </a:rPr>
              <a:t>된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다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. Amazon EBS 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지원 인스턴스를 시작하면 사용하는 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AMI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가 참조하는 각 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Amazon EBS 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스냅샷에 대한 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Amazon EBS 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볼륨이 생성된다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Amazon EBS 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지원 인스턴스는 중지한 후 다시 시작해도 연결된 볼륨에 저장된 데이터에 아무런 영향이 없다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. Amazon EBS 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지원 인스턴스가 중지 </a:t>
            </a:r>
            <a:r>
              <a:rPr lang="en-US" altLang="ko-KR" sz="1400" dirty="0">
                <a:solidFill>
                  <a:srgbClr val="16191F"/>
                </a:solidFill>
                <a:latin typeface="Amazon Ember"/>
              </a:rPr>
              <a:t> 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상태일 때 다양한 인스턴스 및 볼륨 관련 태스크를 수행할 수 있다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. 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예를 들어 인스턴스의 속성을 수정하거나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, 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인스턴스의 크기를 변경하거나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,   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사용하는 커널을 업데이트하거나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, </a:t>
            </a:r>
            <a:r>
              <a:rPr lang="ko-KR" altLang="en-US" sz="1400" b="0" i="0" dirty="0">
                <a:solidFill>
                  <a:srgbClr val="16191F"/>
                </a:solidFill>
                <a:effectLst/>
                <a:latin typeface="Amazon Ember"/>
              </a:rPr>
              <a:t>디버깅 등의 목적으로 루트 볼륨을 실행 중인 다른 인스턴스에 연결할 수 있다</a:t>
            </a:r>
            <a:r>
              <a:rPr lang="en-US" altLang="ko-KR" sz="1400" b="0" i="0" dirty="0">
                <a:solidFill>
                  <a:srgbClr val="16191F"/>
                </a:solidFill>
                <a:effectLst/>
                <a:latin typeface="Amazon Ember"/>
              </a:rPr>
              <a:t>.</a:t>
            </a:r>
          </a:p>
        </p:txBody>
      </p:sp>
      <p:pic>
        <p:nvPicPr>
          <p:cNvPr id="6146" name="Picture 2" descr="&#10;     Amazon EBS 지원 인스턴스의 루트 디바이스 볼륨 및 기타 Amazon EBS 볼륨&#10;    ">
            <a:extLst>
              <a:ext uri="{FF2B5EF4-FFF2-40B4-BE49-F238E27FC236}">
                <a16:creationId xmlns:a16="http://schemas.microsoft.com/office/drawing/2014/main" id="{EB028E89-7E51-4043-0D2C-9C6A396A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950" y="4034310"/>
            <a:ext cx="3618016" cy="253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0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416451"/>
            <a:ext cx="10515600" cy="20125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인스턴스</a:t>
            </a:r>
            <a:r>
              <a:rPr lang="en-US" altLang="ko-KR" sz="2000" dirty="0"/>
              <a:t>: </a:t>
            </a:r>
            <a:r>
              <a:rPr lang="ko-KR" altLang="en-US" sz="2000" dirty="0"/>
              <a:t>가상 컴퓨팅 환경</a:t>
            </a:r>
            <a:r>
              <a:rPr lang="en-US" altLang="ko-KR" sz="20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40EE9D-2BB3-544E-6AE7-66AE97EE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08" y="2315362"/>
            <a:ext cx="8059141" cy="41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8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24444"/>
            <a:ext cx="10515600" cy="1325563"/>
          </a:xfrm>
        </p:spPr>
        <p:txBody>
          <a:bodyPr/>
          <a:lstStyle/>
          <a:p>
            <a:r>
              <a:rPr lang="en-US" altLang="ko-KR" b="1" dirty="0"/>
              <a:t>Elastic Compute Cloud(EC2)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416451"/>
            <a:ext cx="10515600" cy="20125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EC2 </a:t>
            </a:r>
            <a:r>
              <a:rPr lang="ko-KR" altLang="en-US" sz="2000" dirty="0"/>
              <a:t>인스턴스 표기법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E1E3CD-2306-4636-0A62-2B85F202A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76" y="2231471"/>
            <a:ext cx="9436048" cy="43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540</Words>
  <Application>Microsoft Office PowerPoint</Application>
  <PresentationFormat>와이드스크린</PresentationFormat>
  <Paragraphs>70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Amazon Ember</vt:lpstr>
      <vt:lpstr>맑은 고딕</vt:lpstr>
      <vt:lpstr>Arial</vt:lpstr>
      <vt:lpstr>Wingdings</vt:lpstr>
      <vt:lpstr>Office 테마</vt:lpstr>
      <vt:lpstr>AWS EC2</vt:lpstr>
      <vt:lpstr>Elastic Compute Cloud(EC2)</vt:lpstr>
      <vt:lpstr>Elastic Compute Cloud(EC2)</vt:lpstr>
      <vt:lpstr>Elastic Compute Cloud(EC2)</vt:lpstr>
      <vt:lpstr>Elastic Compute Cloud(EC2)</vt:lpstr>
      <vt:lpstr>Elastic Compute Cloud(EC2)</vt:lpstr>
      <vt:lpstr>Elastic Compute Cloud(EC2)</vt:lpstr>
      <vt:lpstr>Elastic Compute Cloud(EC2)</vt:lpstr>
      <vt:lpstr>Elastic Compute Cloud(EC2)</vt:lpstr>
      <vt:lpstr>Elastic Compute Cloud(EC2)</vt:lpstr>
      <vt:lpstr>Elastic Compute Cloud(EC2)</vt:lpstr>
      <vt:lpstr>Elastic Compute Cloud(EC2)</vt:lpstr>
      <vt:lpstr>Elastic Compute Cloud(EC2)</vt:lpstr>
      <vt:lpstr>Elastic Compute Cloud(EC2)</vt:lpstr>
      <vt:lpstr>Elastic Compute Cloud(EC2)</vt:lpstr>
      <vt:lpstr>Elastic Compute Cloud(EC2)</vt:lpstr>
      <vt:lpstr>Elastic Compute Cloud(EC2)</vt:lpstr>
      <vt:lpstr>Elastic Compute Cloud(EC2)</vt:lpstr>
      <vt:lpstr>Elastic Compute Cloud(EC2)</vt:lpstr>
      <vt:lpstr>Elastic Compute Cloud(EC2)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16</cp:revision>
  <dcterms:created xsi:type="dcterms:W3CDTF">2022-06-28T01:58:12Z</dcterms:created>
  <dcterms:modified xsi:type="dcterms:W3CDTF">2022-07-08T05:03:51Z</dcterms:modified>
</cp:coreProperties>
</file>