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5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68" r:id="rId16"/>
    <p:sldId id="269" r:id="rId17"/>
    <p:sldId id="270" r:id="rId18"/>
    <p:sldId id="273" r:id="rId19"/>
    <p:sldId id="274" r:id="rId20"/>
    <p:sldId id="271" r:id="rId21"/>
    <p:sldId id="287" r:id="rId22"/>
    <p:sldId id="27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6EF88-B2D9-441A-8182-EFD3AF39EA9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FC872-55BA-429C-A772-5E5E7183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Vpc</a:t>
            </a:r>
            <a:r>
              <a:rPr lang="ko-KR" altLang="en-US" dirty="0"/>
              <a:t>가 없으면 </a:t>
            </a:r>
            <a:r>
              <a:rPr lang="en-US" altLang="ko-KR" dirty="0"/>
              <a:t>ec2 </a:t>
            </a:r>
            <a:r>
              <a:rPr lang="ko-KR" altLang="en-US" dirty="0"/>
              <a:t>인스턴스들이 서로 거미줄처럼 연결되고 인터넷과 연결</a:t>
            </a:r>
            <a:r>
              <a:rPr lang="en-US" altLang="ko-KR" dirty="0"/>
              <a:t>, </a:t>
            </a:r>
            <a:r>
              <a:rPr lang="ko-KR" altLang="en-US" dirty="0"/>
              <a:t>이런 구조는 시스템의 복잡도를 엄청나게 끌어올리며 하나의 인스턴스만 </a:t>
            </a:r>
            <a:r>
              <a:rPr lang="ko-KR" altLang="en-US" dirty="0" err="1"/>
              <a:t>추가되도</a:t>
            </a:r>
            <a:r>
              <a:rPr lang="ko-KR" altLang="en-US" dirty="0"/>
              <a:t> 모든 인스턴스를 수정해야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0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옥텟</a:t>
            </a:r>
            <a:endParaRPr lang="en-US" altLang="ko-KR" dirty="0"/>
          </a:p>
          <a:p>
            <a:r>
              <a:rPr lang="ko-KR" altLang="en-US" dirty="0"/>
              <a:t>호스트 수가 늘어나서 할당 가능한 </a:t>
            </a:r>
            <a:r>
              <a:rPr lang="en-US" altLang="ko-KR" dirty="0" err="1"/>
              <a:t>ip</a:t>
            </a:r>
            <a:r>
              <a:rPr lang="ko-KR" altLang="en-US" dirty="0"/>
              <a:t>주소의 수가 고갈되고 라우팅 테이블의 크기가 커지는 문제를 해결하기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6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256</a:t>
            </a:r>
            <a:r>
              <a:rPr lang="ko-KR" altLang="en-US" dirty="0"/>
              <a:t>개의 </a:t>
            </a:r>
            <a:r>
              <a:rPr lang="en-US" altLang="ko-KR" dirty="0"/>
              <a:t>IP</a:t>
            </a:r>
            <a:r>
              <a:rPr lang="ko-KR" altLang="en-US" dirty="0"/>
              <a:t>주소 생성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3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256</a:t>
            </a:r>
            <a:r>
              <a:rPr lang="ko-KR" altLang="en-US" dirty="0"/>
              <a:t>개의 </a:t>
            </a:r>
            <a:r>
              <a:rPr lang="en-US" altLang="ko-KR" dirty="0"/>
              <a:t>IP</a:t>
            </a:r>
            <a:r>
              <a:rPr lang="ko-KR" altLang="en-US" dirty="0"/>
              <a:t>주소 생성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4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퍼블릭 서브넷은 연결된 </a:t>
            </a:r>
            <a:r>
              <a:rPr lang="ko-KR" altLang="en-US" dirty="0" err="1"/>
              <a:t>라우트</a:t>
            </a:r>
            <a:r>
              <a:rPr lang="ko-KR" altLang="en-US" dirty="0"/>
              <a:t> 테이블애 </a:t>
            </a:r>
            <a:r>
              <a:rPr lang="en-US" altLang="ko-KR" dirty="0"/>
              <a:t>VPC</a:t>
            </a:r>
            <a:r>
              <a:rPr lang="ko-KR" altLang="en-US" dirty="0"/>
              <a:t>에서 사용하는 </a:t>
            </a:r>
            <a:r>
              <a:rPr lang="en-US" altLang="ko-KR" dirty="0"/>
              <a:t>IP</a:t>
            </a:r>
            <a:r>
              <a:rPr lang="ko-KR" altLang="en-US" dirty="0"/>
              <a:t>대역 이외에 모든 트래픽을 인터넷 게이트웨이로 라우팅 되도록 설정하는 것 </a:t>
            </a:r>
            <a:endParaRPr lang="en-US" altLang="ko-KR" dirty="0"/>
          </a:p>
          <a:p>
            <a:r>
              <a:rPr lang="ko-KR" altLang="en-US" dirty="0"/>
              <a:t>퍼블릭 서브넷에는 외부 인터넷과 양방향 통신이 필요한가 여부를 확인하여 필요한 경우에 여기에 배포 예를 들어 네트워크 </a:t>
            </a:r>
            <a:r>
              <a:rPr lang="ko-KR" altLang="en-US" dirty="0" err="1"/>
              <a:t>로드밸런서</a:t>
            </a:r>
            <a:r>
              <a:rPr lang="ko-KR" altLang="en-US" dirty="0"/>
              <a:t> 즉 </a:t>
            </a:r>
            <a:r>
              <a:rPr lang="en-US" altLang="ko-KR" dirty="0"/>
              <a:t>NLB</a:t>
            </a:r>
            <a:r>
              <a:rPr lang="ko-KR" altLang="en-US" dirty="0"/>
              <a:t>가 인터넷 </a:t>
            </a:r>
            <a:r>
              <a:rPr lang="en-US" altLang="ko-KR" dirty="0"/>
              <a:t>facing </a:t>
            </a:r>
            <a:r>
              <a:rPr lang="ko-KR" altLang="en-US" dirty="0"/>
              <a:t>용이라면 사용자가 </a:t>
            </a:r>
            <a:r>
              <a:rPr lang="en-US" altLang="ko-KR" dirty="0" err="1"/>
              <a:t>nlb</a:t>
            </a:r>
            <a:r>
              <a:rPr lang="ko-KR" altLang="en-US" dirty="0"/>
              <a:t>주소로 </a:t>
            </a:r>
            <a:r>
              <a:rPr lang="en-US" altLang="ko-KR" dirty="0"/>
              <a:t>http</a:t>
            </a:r>
            <a:r>
              <a:rPr lang="ko-KR" altLang="en-US" dirty="0"/>
              <a:t>요청을 </a:t>
            </a:r>
            <a:r>
              <a:rPr lang="ko-KR" altLang="en-US" dirty="0" err="1"/>
              <a:t>해야하므로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퍼블릭 서브넷에 </a:t>
            </a:r>
            <a:r>
              <a:rPr lang="ko-KR" altLang="en-US" dirty="0" err="1"/>
              <a:t>배치해야함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8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서브넷에서 인터넷에 연결하려면 두가지가 필요함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네트워크 트래픽이 외부로 나갈 수 있도록 설정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 서버들은 사설 </a:t>
            </a:r>
            <a:r>
              <a:rPr lang="en-US" altLang="ko-KR" dirty="0"/>
              <a:t>IP</a:t>
            </a:r>
            <a:r>
              <a:rPr lang="ko-KR" altLang="en-US" dirty="0"/>
              <a:t>만 있기때문에 </a:t>
            </a:r>
            <a:r>
              <a:rPr lang="en-US" altLang="ko-KR" dirty="0"/>
              <a:t>public IP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때 </a:t>
            </a:r>
            <a:r>
              <a:rPr lang="en-US" altLang="ko-KR" dirty="0" err="1"/>
              <a:t>nat</a:t>
            </a:r>
            <a:r>
              <a:rPr lang="en-US" altLang="ko-KR" dirty="0"/>
              <a:t> </a:t>
            </a:r>
            <a:r>
              <a:rPr lang="ko-KR" altLang="en-US" dirty="0"/>
              <a:t>게이트 웨이를 사용할 수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6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 서비스 제공업체를 우회하여 서비스하므로 보안에서 유리함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인터넷 서비스 제공업체를 우회하여 서비스하므로 보안에서 유리함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FC872-55BA-429C-A772-5E5E7183A6E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2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AWS</a:t>
            </a:r>
            <a:r>
              <a:rPr lang="ko-KR" altLang="en-US" sz="4400" dirty="0"/>
              <a:t> </a:t>
            </a:r>
            <a:r>
              <a:rPr lang="en-US" altLang="ko-KR" sz="4400" dirty="0"/>
              <a:t>VPC</a:t>
            </a:r>
            <a:r>
              <a:rPr lang="ko-KR" altLang="en-US" sz="4400" dirty="0"/>
              <a:t> 구축이론 및</a:t>
            </a:r>
            <a:br>
              <a:rPr lang="en-US" altLang="ko-KR" sz="4400" dirty="0"/>
            </a:br>
            <a:r>
              <a:rPr lang="en-US" altLang="ko-KR" sz="4400" dirty="0"/>
              <a:t>VPC </a:t>
            </a:r>
            <a:r>
              <a:rPr lang="ko-KR" altLang="en-US" sz="4400" dirty="0"/>
              <a:t>중심 네트워크 구성하기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25" y="4117975"/>
            <a:ext cx="2190750" cy="377825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김재현</a:t>
            </a: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B56A0-EE04-1BBE-EFDA-2951E45F8934}"/>
              </a:ext>
            </a:extLst>
          </p:cNvPr>
          <p:cNvSpPr txBox="1"/>
          <p:nvPr/>
        </p:nvSpPr>
        <p:spPr>
          <a:xfrm>
            <a:off x="571800" y="1118588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CIDR</a:t>
            </a:r>
            <a:r>
              <a:rPr lang="ko-KR" altLang="en-US" sz="2400" dirty="0"/>
              <a:t>는 </a:t>
            </a:r>
            <a:r>
              <a:rPr lang="en-US" altLang="ko-KR" sz="2400" dirty="0"/>
              <a:t>/16, /24, /32 </a:t>
            </a:r>
            <a:r>
              <a:rPr lang="ko-KR" altLang="en-US" sz="2400" dirty="0"/>
              <a:t>로 사용한다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752F7-0CF7-39A9-1FED-96842BD1F94C}"/>
              </a:ext>
            </a:extLst>
          </p:cNvPr>
          <p:cNvSpPr txBox="1"/>
          <p:nvPr/>
        </p:nvSpPr>
        <p:spPr>
          <a:xfrm>
            <a:off x="3844422" y="3244334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00000000.00000000</a:t>
            </a:r>
            <a:r>
              <a:rPr lang="en-US" altLang="ko-KR" dirty="0"/>
              <a:t>.00000000.00000000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C9715-1642-64FA-4115-BA549673ACAB}"/>
              </a:ext>
            </a:extLst>
          </p:cNvPr>
          <p:cNvSpPr txBox="1"/>
          <p:nvPr/>
        </p:nvSpPr>
        <p:spPr>
          <a:xfrm>
            <a:off x="3844422" y="3796229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00000000.00000000.00000000</a:t>
            </a:r>
            <a:r>
              <a:rPr lang="en-US" altLang="ko-KR" dirty="0"/>
              <a:t>.00000000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9680E-A623-502C-1B4E-57D6DA490B68}"/>
              </a:ext>
            </a:extLst>
          </p:cNvPr>
          <p:cNvSpPr txBox="1"/>
          <p:nvPr/>
        </p:nvSpPr>
        <p:spPr>
          <a:xfrm>
            <a:off x="3844422" y="4367813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00000000.00000000.00000000.00000000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EA048-512D-3A4D-B439-0B3492A963BF}"/>
              </a:ext>
            </a:extLst>
          </p:cNvPr>
          <p:cNvSpPr txBox="1"/>
          <p:nvPr/>
        </p:nvSpPr>
        <p:spPr>
          <a:xfrm>
            <a:off x="3164221" y="32443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AEC82-41CE-339E-6F30-B7E50AC36489}"/>
              </a:ext>
            </a:extLst>
          </p:cNvPr>
          <p:cNvSpPr txBox="1"/>
          <p:nvPr/>
        </p:nvSpPr>
        <p:spPr>
          <a:xfrm>
            <a:off x="3164221" y="379622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756E-0785-1FFE-D696-42AFF0114283}"/>
              </a:ext>
            </a:extLst>
          </p:cNvPr>
          <p:cNvSpPr txBox="1"/>
          <p:nvPr/>
        </p:nvSpPr>
        <p:spPr>
          <a:xfrm>
            <a:off x="3164221" y="43734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100868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B56A0-EE04-1BBE-EFDA-2951E45F8934}"/>
              </a:ext>
            </a:extLst>
          </p:cNvPr>
          <p:cNvSpPr txBox="1"/>
          <p:nvPr/>
        </p:nvSpPr>
        <p:spPr>
          <a:xfrm>
            <a:off x="571800" y="1118588"/>
            <a:ext cx="443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Ex) IP</a:t>
            </a:r>
            <a:r>
              <a:rPr lang="ko-KR" altLang="en-US" sz="2400" dirty="0"/>
              <a:t>주소가 </a:t>
            </a:r>
            <a:r>
              <a:rPr lang="en-US" altLang="ko-KR" sz="2400" dirty="0"/>
              <a:t>10.0.1.0/16 </a:t>
            </a:r>
            <a:r>
              <a:rPr lang="ko-KR" altLang="en-US" sz="2400" dirty="0"/>
              <a:t>일 때 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752F7-0CF7-39A9-1FED-96842BD1F94C}"/>
              </a:ext>
            </a:extLst>
          </p:cNvPr>
          <p:cNvSpPr txBox="1"/>
          <p:nvPr/>
        </p:nvSpPr>
        <p:spPr>
          <a:xfrm>
            <a:off x="3604725" y="3244334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00001010.00000000</a:t>
            </a:r>
            <a:r>
              <a:rPr lang="en-US" altLang="ko-KR" dirty="0"/>
              <a:t>.00000001.00000000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BBD94-CABC-1616-570C-2FEB48B8A018}"/>
              </a:ext>
            </a:extLst>
          </p:cNvPr>
          <p:cNvSpPr txBox="1"/>
          <p:nvPr/>
        </p:nvSpPr>
        <p:spPr>
          <a:xfrm>
            <a:off x="571799" y="5046914"/>
            <a:ext cx="931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즉 </a:t>
            </a:r>
            <a:r>
              <a:rPr lang="en-US" altLang="ko-KR" sz="2400" dirty="0"/>
              <a:t>10.0.1.0/16</a:t>
            </a:r>
            <a:r>
              <a:rPr lang="ko-KR" altLang="en-US" sz="2400" dirty="0"/>
              <a:t>의 </a:t>
            </a:r>
            <a:r>
              <a:rPr lang="en-US" altLang="ko-KR" sz="2400" dirty="0"/>
              <a:t>CIDR </a:t>
            </a:r>
            <a:r>
              <a:rPr lang="ko-KR" altLang="en-US" sz="2400" dirty="0"/>
              <a:t>그룹에는 </a:t>
            </a:r>
            <a:r>
              <a:rPr lang="en-US" altLang="ko-KR" sz="2400" dirty="0"/>
              <a:t>10.0.1.0 </a:t>
            </a:r>
            <a:r>
              <a:rPr lang="ko-KR" altLang="en-US" sz="2400" dirty="0"/>
              <a:t>부터 </a:t>
            </a:r>
            <a:r>
              <a:rPr lang="en-US" altLang="ko-KR" sz="2400" dirty="0"/>
              <a:t>10.0.255.255</a:t>
            </a:r>
            <a:r>
              <a:rPr lang="ko-KR" altLang="en-US" sz="2400" dirty="0"/>
              <a:t>가 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2705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B56A0-EE04-1BBE-EFDA-2951E45F8934}"/>
              </a:ext>
            </a:extLst>
          </p:cNvPr>
          <p:cNvSpPr txBox="1"/>
          <p:nvPr/>
        </p:nvSpPr>
        <p:spPr>
          <a:xfrm>
            <a:off x="571800" y="1118588"/>
            <a:ext cx="4437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Ex) IP</a:t>
            </a:r>
            <a:r>
              <a:rPr lang="ko-KR" altLang="en-US" sz="2400" dirty="0"/>
              <a:t>주소가 </a:t>
            </a:r>
            <a:r>
              <a:rPr lang="en-US" altLang="ko-KR" sz="2400" dirty="0"/>
              <a:t>10.0.1.0/24 </a:t>
            </a:r>
            <a:r>
              <a:rPr lang="ko-KR" altLang="en-US" sz="2400" dirty="0"/>
              <a:t>일 때 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752F7-0CF7-39A9-1FED-96842BD1F94C}"/>
              </a:ext>
            </a:extLst>
          </p:cNvPr>
          <p:cNvSpPr txBox="1"/>
          <p:nvPr/>
        </p:nvSpPr>
        <p:spPr>
          <a:xfrm>
            <a:off x="3604725" y="3244334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00001010.00000000</a:t>
            </a:r>
            <a:r>
              <a:rPr lang="en-US" altLang="ko-KR" dirty="0"/>
              <a:t>.</a:t>
            </a:r>
            <a:r>
              <a:rPr lang="en-US" altLang="ko-KR" b="1" dirty="0"/>
              <a:t>00000001</a:t>
            </a:r>
            <a:r>
              <a:rPr lang="en-US" altLang="ko-KR" dirty="0"/>
              <a:t>.00000000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BBD94-CABC-1616-570C-2FEB48B8A018}"/>
              </a:ext>
            </a:extLst>
          </p:cNvPr>
          <p:cNvSpPr txBox="1"/>
          <p:nvPr/>
        </p:nvSpPr>
        <p:spPr>
          <a:xfrm>
            <a:off x="571799" y="5046914"/>
            <a:ext cx="897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즉 </a:t>
            </a:r>
            <a:r>
              <a:rPr lang="en-US" altLang="ko-KR" sz="2400" dirty="0"/>
              <a:t>10.0.1.0/16</a:t>
            </a:r>
            <a:r>
              <a:rPr lang="ko-KR" altLang="en-US" sz="2400" dirty="0"/>
              <a:t>의 </a:t>
            </a:r>
            <a:r>
              <a:rPr lang="en-US" altLang="ko-KR" sz="2400" dirty="0"/>
              <a:t>CIDR </a:t>
            </a:r>
            <a:r>
              <a:rPr lang="ko-KR" altLang="en-US" sz="2400" dirty="0"/>
              <a:t>그룹에는 </a:t>
            </a:r>
            <a:r>
              <a:rPr lang="en-US" altLang="ko-KR" sz="2400" dirty="0"/>
              <a:t>10.0.0.0 </a:t>
            </a:r>
            <a:r>
              <a:rPr lang="ko-KR" altLang="en-US" sz="2400" dirty="0"/>
              <a:t>부터 </a:t>
            </a:r>
            <a:r>
              <a:rPr lang="en-US" altLang="ko-KR" sz="2400" dirty="0"/>
              <a:t>10.0.1.255</a:t>
            </a:r>
            <a:r>
              <a:rPr lang="ko-KR" altLang="en-US" sz="2400" dirty="0"/>
              <a:t>가 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580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B5BD3B-938F-9A4D-2B75-E98C6152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2" y="1118865"/>
            <a:ext cx="117173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VPC </a:t>
            </a:r>
            <a:r>
              <a:rPr lang="ko-KR" altLang="en-US" sz="4400" dirty="0"/>
              <a:t>중심 네트워크 구성</a:t>
            </a:r>
          </a:p>
        </p:txBody>
      </p:sp>
    </p:spTree>
    <p:extLst>
      <p:ext uri="{BB962C8B-B14F-4D97-AF65-F5344CB8AC3E}">
        <p14:creationId xmlns:p14="http://schemas.microsoft.com/office/powerpoint/2010/main" val="326914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 </a:t>
            </a:r>
            <a:r>
              <a:rPr lang="ko-KR" altLang="en-US" dirty="0"/>
              <a:t>대역 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2C807-E705-0F73-9CB4-6C7051D3443F}"/>
              </a:ext>
            </a:extLst>
          </p:cNvPr>
          <p:cNvSpPr txBox="1"/>
          <p:nvPr/>
        </p:nvSpPr>
        <p:spPr>
          <a:xfrm>
            <a:off x="838200" y="1625809"/>
            <a:ext cx="5857694" cy="2023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IPv4</a:t>
            </a:r>
            <a:r>
              <a:rPr lang="ko-KR" altLang="en-US" dirty="0"/>
              <a:t>의 경우 </a:t>
            </a:r>
            <a:r>
              <a:rPr lang="en-US" altLang="ko-KR" dirty="0"/>
              <a:t>/16(65,536) ~ /28(16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넷마스크 허용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RFC 1918</a:t>
            </a:r>
            <a:r>
              <a:rPr lang="ko-KR" altLang="en-US" dirty="0"/>
              <a:t>에 정의된 사설 </a:t>
            </a:r>
            <a:r>
              <a:rPr lang="en-US" altLang="ko-KR" dirty="0"/>
              <a:t>IP</a:t>
            </a:r>
            <a:r>
              <a:rPr lang="ko-KR" altLang="en-US" dirty="0"/>
              <a:t>대역 사용 권장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10.0.0.0/8:</a:t>
            </a:r>
            <a:r>
              <a:rPr lang="en-US" altLang="ko-KR" sz="1600" dirty="0"/>
              <a:t> 10.0.0.0 ~ 10.255.255.255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172.16.0.0/12:</a:t>
            </a:r>
            <a:r>
              <a:rPr lang="en-US" altLang="ko-KR" sz="1600" dirty="0"/>
              <a:t> 172.16.0.0 ~ 172.31.255.255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192.168.0.0/16:</a:t>
            </a:r>
            <a:r>
              <a:rPr lang="en-US" altLang="ko-KR" sz="1600" dirty="0"/>
              <a:t> 192.168.0.0 ~ 192.168.255.255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A8EC3-D559-5B62-538E-80E3046E186B}"/>
              </a:ext>
            </a:extLst>
          </p:cNvPr>
          <p:cNvSpPr txBox="1"/>
          <p:nvPr/>
        </p:nvSpPr>
        <p:spPr>
          <a:xfrm>
            <a:off x="838200" y="3552106"/>
            <a:ext cx="6293711" cy="3091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VPC CIDR </a:t>
            </a:r>
            <a:r>
              <a:rPr lang="ko-KR" altLang="en-US" dirty="0"/>
              <a:t>변경 불가</a:t>
            </a:r>
            <a:r>
              <a:rPr lang="en-US" altLang="ko-KR" dirty="0"/>
              <a:t>, </a:t>
            </a:r>
            <a:r>
              <a:rPr lang="ko-KR" altLang="en-US" dirty="0"/>
              <a:t>대역 추가는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선택사항</a:t>
            </a:r>
            <a:r>
              <a:rPr lang="en-US" altLang="ko-KR" sz="1600" dirty="0"/>
              <a:t>) IPv6sms VPC </a:t>
            </a:r>
            <a:r>
              <a:rPr lang="ko-KR" altLang="en-US" sz="1600" dirty="0"/>
              <a:t>대역은 </a:t>
            </a:r>
            <a:r>
              <a:rPr lang="en-US" altLang="ko-KR" sz="1600" dirty="0"/>
              <a:t>/56, </a:t>
            </a:r>
            <a:r>
              <a:rPr lang="ko-KR" altLang="en-US" sz="1600" dirty="0"/>
              <a:t>각 서브넷은 </a:t>
            </a:r>
            <a:r>
              <a:rPr lang="en-US" altLang="ko-KR" sz="1600" dirty="0"/>
              <a:t>/64 </a:t>
            </a:r>
            <a:r>
              <a:rPr lang="ko-KR" altLang="en-US" sz="1600" dirty="0"/>
              <a:t>고정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서브넷마다 예약된 </a:t>
            </a:r>
            <a:r>
              <a:rPr lang="en-US" altLang="ko-KR" dirty="0"/>
              <a:t>IP</a:t>
            </a:r>
            <a:r>
              <a:rPr lang="ko-KR" altLang="en-US" dirty="0"/>
              <a:t> 고려 필요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10.1.0.0/24)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10.1.0.0:</a:t>
            </a:r>
            <a:r>
              <a:rPr lang="en-US" altLang="ko-KR" sz="1600" dirty="0"/>
              <a:t> </a:t>
            </a:r>
            <a:r>
              <a:rPr lang="ko-KR" altLang="en-US" sz="1600" dirty="0"/>
              <a:t>네트워크 주소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10.1.0.1:</a:t>
            </a:r>
            <a:r>
              <a:rPr lang="en-US" altLang="ko-KR" sz="1600" dirty="0"/>
              <a:t> AWS</a:t>
            </a:r>
            <a:r>
              <a:rPr lang="ko-KR" altLang="en-US" sz="1600" dirty="0"/>
              <a:t>에서 </a:t>
            </a:r>
            <a:r>
              <a:rPr lang="en-US" altLang="ko-KR" sz="1600" dirty="0"/>
              <a:t>VPC</a:t>
            </a:r>
            <a:r>
              <a:rPr lang="ko-KR" altLang="en-US" sz="1600" dirty="0"/>
              <a:t> 라우터용으로 예약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10.1.0.2:</a:t>
            </a:r>
            <a:r>
              <a:rPr lang="en-US" altLang="ko-KR" sz="1600" dirty="0"/>
              <a:t> AWS</a:t>
            </a:r>
            <a:r>
              <a:rPr lang="ko-KR" altLang="en-US" sz="1600" dirty="0"/>
              <a:t>에서 예약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10.1.0.3:</a:t>
            </a:r>
            <a:r>
              <a:rPr lang="en-US" altLang="ko-KR" sz="1600" dirty="0"/>
              <a:t> AWS</a:t>
            </a:r>
            <a:r>
              <a:rPr lang="ko-KR" altLang="en-US" sz="1600" dirty="0"/>
              <a:t>에서 나중에 사용하려고 예약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10.1.0.255:</a:t>
            </a:r>
            <a:r>
              <a:rPr lang="en-US" altLang="ko-KR" sz="1600" dirty="0"/>
              <a:t> </a:t>
            </a:r>
            <a:r>
              <a:rPr lang="ko-KR" altLang="en-US" sz="1600" dirty="0"/>
              <a:t>네트워크 </a:t>
            </a:r>
            <a:r>
              <a:rPr lang="ko-KR" altLang="en-US" sz="1600" dirty="0" err="1"/>
              <a:t>브로드캐스트</a:t>
            </a:r>
            <a:r>
              <a:rPr lang="ko-KR" altLang="en-US" sz="1600" dirty="0"/>
              <a:t> 주소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4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 Subnetting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8CCB4-5965-53FC-FB5B-1DEE534E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96" y="1522436"/>
            <a:ext cx="9123190" cy="51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4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 Routing </a:t>
            </a:r>
            <a:r>
              <a:rPr lang="ko-KR" altLang="en-US" dirty="0"/>
              <a:t>전략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F3AB5-782B-9E27-598B-6F5A826A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5742"/>
            <a:ext cx="8912566" cy="50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 Routing </a:t>
            </a:r>
            <a:r>
              <a:rPr lang="ko-KR" altLang="en-US" dirty="0"/>
              <a:t>전략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4EE54-283A-EE35-7252-65289CC1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5278"/>
            <a:ext cx="8954456" cy="50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9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 Routing </a:t>
            </a:r>
            <a:r>
              <a:rPr lang="ko-KR" altLang="en-US" dirty="0"/>
              <a:t>전략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8E14F-AD39-9D7B-06F7-6922196B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23"/>
            <a:ext cx="9099766" cy="51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3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B3583-626A-8EF0-F5B5-ABF9C4B6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270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AWS</a:t>
            </a:r>
            <a:r>
              <a:rPr lang="ko-KR" altLang="en-US" sz="2000" dirty="0"/>
              <a:t> </a:t>
            </a:r>
            <a:r>
              <a:rPr lang="en-US" altLang="ko-KR" sz="2000" dirty="0"/>
              <a:t>VPC</a:t>
            </a:r>
          </a:p>
          <a:p>
            <a:r>
              <a:rPr lang="en-US" altLang="ko-KR" sz="2000" dirty="0"/>
              <a:t>VPC</a:t>
            </a:r>
            <a:r>
              <a:rPr lang="ko-KR" altLang="en-US" sz="2000" dirty="0"/>
              <a:t> 중심 네트워크 구성</a:t>
            </a:r>
            <a:endParaRPr lang="en-US" altLang="ko-KR" sz="2000" dirty="0"/>
          </a:p>
          <a:p>
            <a:r>
              <a:rPr lang="en-US" altLang="ko-KR" sz="2000" dirty="0"/>
              <a:t>Hybrid Networking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24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 Routing </a:t>
            </a:r>
            <a:r>
              <a:rPr lang="ko-KR" altLang="en-US" dirty="0"/>
              <a:t>전략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7BA1B-600D-0B3F-D4E6-79404657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113"/>
            <a:ext cx="9226916" cy="52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7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Hybrid</a:t>
            </a:r>
            <a:r>
              <a:rPr lang="ko-KR" altLang="en-US" sz="4400" dirty="0"/>
              <a:t> </a:t>
            </a:r>
            <a:r>
              <a:rPr lang="en-US" altLang="ko-KR" sz="4400" dirty="0"/>
              <a:t>Networking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8032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Networking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550B9-A66C-8585-9B04-E399A61A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778"/>
            <a:ext cx="7103735" cy="393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D3070-C9D6-093F-5D04-B20BF3F1CEB4}"/>
              </a:ext>
            </a:extLst>
          </p:cNvPr>
          <p:cNvSpPr txBox="1"/>
          <p:nvPr/>
        </p:nvSpPr>
        <p:spPr>
          <a:xfrm>
            <a:off x="7758124" y="6001306"/>
            <a:ext cx="4177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게이트웨이 </a:t>
            </a:r>
            <a:r>
              <a:rPr lang="ko-KR" altLang="en-US" dirty="0" err="1"/>
              <a:t>엔드포인트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인터페이스 </a:t>
            </a:r>
            <a:r>
              <a:rPr lang="ko-KR" altLang="en-US" dirty="0" err="1"/>
              <a:t>엔드포인트</a:t>
            </a:r>
            <a:r>
              <a:rPr lang="en-US" altLang="ko-KR" dirty="0"/>
              <a:t>(</a:t>
            </a:r>
            <a:r>
              <a:rPr lang="en-US" altLang="ko-KR" dirty="0" err="1"/>
              <a:t>PrivateLink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2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Gateway Endpoint</a:t>
            </a:r>
            <a:endParaRPr lang="ko-KR" altLang="en-US" dirty="0"/>
          </a:p>
        </p:txBody>
      </p:sp>
      <p:pic>
        <p:nvPicPr>
          <p:cNvPr id="1026" name="Picture 2" descr="&#10;    게이트웨이 엔드포인트를 사용하여 Amazon S3에 액세스&#10;   ">
            <a:extLst>
              <a:ext uri="{FF2B5EF4-FFF2-40B4-BE49-F238E27FC236}">
                <a16:creationId xmlns:a16="http://schemas.microsoft.com/office/drawing/2014/main" id="{E6E740AE-8CFC-6CD7-400A-36EC48FB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68" y="3167474"/>
            <a:ext cx="5167832" cy="34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0915B2-F626-6DD6-CCEA-756AB55989D0}"/>
              </a:ext>
            </a:extLst>
          </p:cNvPr>
          <p:cNvSpPr txBox="1"/>
          <p:nvPr/>
        </p:nvSpPr>
        <p:spPr>
          <a:xfrm>
            <a:off x="838200" y="1994186"/>
            <a:ext cx="88773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게이트웨이 </a:t>
            </a:r>
            <a:r>
              <a:rPr lang="ko-KR" altLang="en-US" dirty="0" err="1"/>
              <a:t>엔드포인트는</a:t>
            </a:r>
            <a:r>
              <a:rPr lang="ko-KR" altLang="en-US" dirty="0"/>
              <a:t> </a:t>
            </a:r>
            <a:r>
              <a:rPr lang="en-US" altLang="ko-KR" dirty="0"/>
              <a:t>VPC</a:t>
            </a:r>
            <a:r>
              <a:rPr lang="ko-KR" altLang="en-US" dirty="0"/>
              <a:t>용 인터넷 게이트웨이 또는 </a:t>
            </a:r>
            <a:r>
              <a:rPr lang="en-US" altLang="ko-KR" dirty="0"/>
              <a:t>NAT </a:t>
            </a:r>
            <a:r>
              <a:rPr lang="ko-KR" altLang="en-US" dirty="0"/>
              <a:t>디바이스가 없어도 </a:t>
            </a:r>
            <a:r>
              <a:rPr lang="en-US" altLang="ko-KR" dirty="0"/>
              <a:t>Amazon S3 </a:t>
            </a:r>
            <a:r>
              <a:rPr lang="ko-KR" altLang="en-US" dirty="0"/>
              <a:t>및</a:t>
            </a:r>
            <a:r>
              <a:rPr lang="en-US" altLang="ko-KR" dirty="0"/>
              <a:t> DynamoDB</a:t>
            </a:r>
            <a:r>
              <a:rPr lang="ko-KR" altLang="en-US" dirty="0"/>
              <a:t>에 대한 안정적인 연결을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92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VPC Endpoint(AWS </a:t>
            </a:r>
            <a:r>
              <a:rPr lang="en-US" altLang="ko-KR" dirty="0" err="1"/>
              <a:t>PrivateLink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15B2-F626-6DD6-CCEA-756AB55989D0}"/>
              </a:ext>
            </a:extLst>
          </p:cNvPr>
          <p:cNvSpPr txBox="1"/>
          <p:nvPr/>
        </p:nvSpPr>
        <p:spPr>
          <a:xfrm>
            <a:off x="838198" y="2036805"/>
            <a:ext cx="10248901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인터페이스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 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엔드포인트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(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인터페이스 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엔드포인트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)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를 통해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AWS </a:t>
            </a:r>
            <a:r>
              <a:rPr lang="en-US" altLang="ko-KR" b="0" i="0" dirty="0" err="1">
                <a:solidFill>
                  <a:srgbClr val="16191F"/>
                </a:solidFill>
                <a:effectLst/>
                <a:latin typeface="Amazon Ember"/>
              </a:rPr>
              <a:t>PrivateLink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로 지원하는 서비스에 연결할 수 있다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  <a:endParaRPr lang="ko-KR" altLang="en-US" dirty="0"/>
          </a:p>
        </p:txBody>
      </p:sp>
      <p:pic>
        <p:nvPicPr>
          <p:cNvPr id="2050" name="Picture 2" descr="&#10;                    인터페이스 엔드포인트 및 공용 인터넷을 사용하여 Kinesis에 액세스&#10;                ">
            <a:extLst>
              <a:ext uri="{FF2B5EF4-FFF2-40B4-BE49-F238E27FC236}">
                <a16:creationId xmlns:a16="http://schemas.microsoft.com/office/drawing/2014/main" id="{1FBAD4D5-1BBC-B44D-23B2-29E5C6A9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03" y="3261049"/>
            <a:ext cx="5035952" cy="341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8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 이상의 </a:t>
            </a:r>
            <a:r>
              <a:rPr lang="en-US" altLang="ko-KR" dirty="0"/>
              <a:t>VPC</a:t>
            </a:r>
            <a:r>
              <a:rPr lang="ko-KR" altLang="en-US" dirty="0"/>
              <a:t>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34D27-F43E-E065-2858-A7A269CD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85194" cy="48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</a:t>
            </a:r>
            <a:r>
              <a:rPr lang="ko-KR" altLang="en-US" dirty="0"/>
              <a:t> </a:t>
            </a:r>
            <a:r>
              <a:rPr lang="en-US" altLang="ko-KR" dirty="0"/>
              <a:t>Peering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15B2-F626-6DD6-CCEA-756AB55989D0}"/>
              </a:ext>
            </a:extLst>
          </p:cNvPr>
          <p:cNvSpPr txBox="1"/>
          <p:nvPr/>
        </p:nvSpPr>
        <p:spPr>
          <a:xfrm>
            <a:off x="838201" y="1690688"/>
            <a:ext cx="9925050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 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피어링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 연결은 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프라이빗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IPv4 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주소 또는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IPv6 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주소를 사용하여 두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 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간에 트래픽을 라우팅할 수 있도록 하기 위한 두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 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사이의 네트워킹 연결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이다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동일한 네트워크에 속하는 경우와 같이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의 인스턴스가 서로 통신할 수 있다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사용자의 자체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 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또는 다른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AWS 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계정의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와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 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피어링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 연결을 만들 수 있다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.  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또한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는 다른 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리전에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 있을 수 있다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(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리전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 간 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VPC </a:t>
            </a:r>
            <a:r>
              <a:rPr lang="ko-KR" altLang="en-US" b="0" i="0" dirty="0" err="1">
                <a:solidFill>
                  <a:srgbClr val="16191F"/>
                </a:solidFill>
                <a:effectLst/>
                <a:latin typeface="Amazon Ember"/>
              </a:rPr>
              <a:t>피어링</a:t>
            </a:r>
            <a:r>
              <a:rPr lang="ko-KR" altLang="en-US" b="0" i="0" dirty="0">
                <a:solidFill>
                  <a:srgbClr val="16191F"/>
                </a:solidFill>
                <a:effectLst/>
                <a:latin typeface="Amazon Ember"/>
              </a:rPr>
              <a:t> 연결이라고도 함</a:t>
            </a:r>
            <a:r>
              <a:rPr lang="en-US" altLang="ko-KR" b="0" i="0" dirty="0">
                <a:solidFill>
                  <a:srgbClr val="16191F"/>
                </a:solidFill>
                <a:effectLst/>
                <a:latin typeface="Amazon Ember"/>
              </a:rPr>
              <a:t>).</a:t>
            </a:r>
            <a:endParaRPr lang="ko-KR" altLang="en-US" dirty="0"/>
          </a:p>
        </p:txBody>
      </p:sp>
      <p:pic>
        <p:nvPicPr>
          <p:cNvPr id="3074" name="Picture 2" descr="&#10;            VPC 피어링 연결&#10;        ">
            <a:extLst>
              <a:ext uri="{FF2B5EF4-FFF2-40B4-BE49-F238E27FC236}">
                <a16:creationId xmlns:a16="http://schemas.microsoft.com/office/drawing/2014/main" id="{0079A6F8-21FE-78D3-20ED-05E7E4D7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16" y="4149420"/>
            <a:ext cx="4897886" cy="24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0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 이상의 </a:t>
            </a:r>
            <a:r>
              <a:rPr lang="en-US" altLang="ko-KR" dirty="0"/>
              <a:t>VPC</a:t>
            </a:r>
            <a:r>
              <a:rPr lang="ko-KR" altLang="en-US" dirty="0"/>
              <a:t>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70E1F-B901-43F7-FE24-5E69CBD3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82811" cy="49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4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 Gateway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15B2-F626-6DD6-CCEA-756AB55989D0}"/>
              </a:ext>
            </a:extLst>
          </p:cNvPr>
          <p:cNvSpPr txBox="1"/>
          <p:nvPr/>
        </p:nvSpPr>
        <p:spPr>
          <a:xfrm>
            <a:off x="838201" y="1690688"/>
            <a:ext cx="917257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Transit Gateway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는 가상 사설 클라우드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(VPC)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와 </a:t>
            </a:r>
            <a:r>
              <a:rPr lang="ko-KR" altLang="en-US" dirty="0" err="1">
                <a:solidFill>
                  <a:srgbClr val="16191F"/>
                </a:solidFill>
                <a:latin typeface="Amazon Ember"/>
              </a:rPr>
              <a:t>온프레미스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 네트워크를 상호 연결하는데 사용할 수 있는 네트워크 전송 허브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098" name="Picture 2" descr="AWS Transit Gateway 미사용 시">
            <a:extLst>
              <a:ext uri="{FF2B5EF4-FFF2-40B4-BE49-F238E27FC236}">
                <a16:creationId xmlns:a16="http://schemas.microsoft.com/office/drawing/2014/main" id="{6F356E01-7564-E07A-897D-E6D899C4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4" y="3571875"/>
            <a:ext cx="5412032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WS Transit Gateway 사용 시">
            <a:extLst>
              <a:ext uri="{FF2B5EF4-FFF2-40B4-BE49-F238E27FC236}">
                <a16:creationId xmlns:a16="http://schemas.microsoft.com/office/drawing/2014/main" id="{6B6BF491-2BEC-6E95-B6E6-CB82CCC0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6" y="3571874"/>
            <a:ext cx="5412036" cy="26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BA9C3-AF4F-6606-742F-E0E6D20CA71A}"/>
              </a:ext>
            </a:extLst>
          </p:cNvPr>
          <p:cNvSpPr txBox="1"/>
          <p:nvPr/>
        </p:nvSpPr>
        <p:spPr>
          <a:xfrm>
            <a:off x="1619250" y="6289159"/>
            <a:ext cx="29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Transit Gateway </a:t>
            </a:r>
            <a:r>
              <a:rPr lang="ko-KR" altLang="en-US" dirty="0"/>
              <a:t>미사용 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0B77D-B3F6-940F-3F9A-913740D32F67}"/>
              </a:ext>
            </a:extLst>
          </p:cNvPr>
          <p:cNvSpPr txBox="1"/>
          <p:nvPr/>
        </p:nvSpPr>
        <p:spPr>
          <a:xfrm>
            <a:off x="7839075" y="6243638"/>
            <a:ext cx="26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Transit Gateway </a:t>
            </a:r>
            <a:r>
              <a:rPr lang="ko-KR" altLang="en-US" dirty="0"/>
              <a:t>사용 시</a:t>
            </a:r>
          </a:p>
        </p:txBody>
      </p:sp>
    </p:spTree>
    <p:extLst>
      <p:ext uri="{BB962C8B-B14F-4D97-AF65-F5344CB8AC3E}">
        <p14:creationId xmlns:p14="http://schemas.microsoft.com/office/powerpoint/2010/main" val="381501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Center</a:t>
            </a:r>
            <a:r>
              <a:rPr lang="ko-KR" altLang="en-US" dirty="0"/>
              <a:t>와 연결하는 방법들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41E88-1688-48E8-EAD2-98CA5B1C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680"/>
            <a:ext cx="8334375" cy="46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AWS VPC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4797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Site-to-Site VPN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15B2-F626-6DD6-CCEA-756AB55989D0}"/>
              </a:ext>
            </a:extLst>
          </p:cNvPr>
          <p:cNvSpPr txBox="1"/>
          <p:nvPr/>
        </p:nvSpPr>
        <p:spPr>
          <a:xfrm>
            <a:off x="838200" y="1690688"/>
            <a:ext cx="1040129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기본적으로 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Amazon VPC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로 시작하는 인스턴스는 원격 네트워크와 통신할 수 없다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AWS Site-to-Site VPN 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연결을 통해 트래픽을 전달하도록 라우팅을 구성하여 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VPC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에서 원격 네트워크에 대한 액세스를 활성화할 수 있다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.</a:t>
            </a:r>
            <a:endParaRPr lang="ko-KR" altLang="en-US" dirty="0"/>
          </a:p>
        </p:txBody>
      </p:sp>
      <p:pic>
        <p:nvPicPr>
          <p:cNvPr id="5122" name="Picture 2" descr="Site-to-Site VPN 이란?">
            <a:extLst>
              <a:ext uri="{FF2B5EF4-FFF2-40B4-BE49-F238E27FC236}">
                <a16:creationId xmlns:a16="http://schemas.microsoft.com/office/drawing/2014/main" id="{C0900F0C-B42F-1580-923D-8B5EFBA0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301539"/>
            <a:ext cx="6545569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49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Direct Connect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15B2-F626-6DD6-CCEA-756AB55989D0}"/>
              </a:ext>
            </a:extLst>
          </p:cNvPr>
          <p:cNvSpPr txBox="1"/>
          <p:nvPr/>
        </p:nvSpPr>
        <p:spPr>
          <a:xfrm>
            <a:off x="838200" y="1690688"/>
            <a:ext cx="10401299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AWS Direct Connect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를 사용하면 표준 이더넷 광섬유 케이블을 통해 내부 네트워크를 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AWS Direct Connect </a:t>
            </a:r>
            <a:r>
              <a:rPr lang="ko-KR" altLang="en-US" dirty="0">
                <a:solidFill>
                  <a:srgbClr val="16191F"/>
                </a:solidFill>
                <a:latin typeface="Amazon Ember"/>
              </a:rPr>
              <a:t>위치에 연결할 수 있다</a:t>
            </a:r>
            <a:r>
              <a:rPr lang="en-US" altLang="ko-KR" dirty="0">
                <a:solidFill>
                  <a:srgbClr val="16191F"/>
                </a:solidFill>
                <a:latin typeface="Amazon Ember"/>
              </a:rPr>
              <a:t>.</a:t>
            </a:r>
            <a:endParaRPr lang="ko-KR" altLang="en-US" dirty="0"/>
          </a:p>
        </p:txBody>
      </p:sp>
      <p:pic>
        <p:nvPicPr>
          <p:cNvPr id="6146" name="Picture 2" descr="&#10;    AWS Direct Connect&#10;  ">
            <a:extLst>
              <a:ext uri="{FF2B5EF4-FFF2-40B4-BE49-F238E27FC236}">
                <a16:creationId xmlns:a16="http://schemas.microsoft.com/office/drawing/2014/main" id="{14BD0448-369C-FE09-F102-24D409CB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779531"/>
            <a:ext cx="6529387" cy="360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97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98418E2-2B73-93B1-455F-FBB4AB51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9" y="380574"/>
            <a:ext cx="10869542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2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Private Network(VPN)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2C807-E705-0F73-9CB4-6C7051D3443F}"/>
              </a:ext>
            </a:extLst>
          </p:cNvPr>
          <p:cNvSpPr txBox="1"/>
          <p:nvPr/>
        </p:nvSpPr>
        <p:spPr>
          <a:xfrm>
            <a:off x="838200" y="2143712"/>
            <a:ext cx="1115401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VPN</a:t>
            </a:r>
            <a:r>
              <a:rPr lang="ko-KR" altLang="en-US" dirty="0"/>
              <a:t>은 인터넷을 통해 디바이스 간에 네트워크 연결을 생성한다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VPN</a:t>
            </a:r>
            <a:r>
              <a:rPr lang="ko-KR" altLang="en-US" dirty="0"/>
              <a:t>은 퍼블릭 네트워크를 통해 데이터를 안전하게 익명으로 전송하는 데 사용된다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또한 사용자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ko-KR" altLang="en-US" dirty="0" err="1"/>
              <a:t>마스킹하고</a:t>
            </a:r>
            <a:r>
              <a:rPr lang="ko-KR" altLang="en-US" dirty="0"/>
              <a:t> 데이터를 암호화하여 수신 권한이 없는 사람이 읽을 수 없도록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170" name="Picture 2" descr="VPN의 작동 원리 | AdGuard">
            <a:extLst>
              <a:ext uri="{FF2B5EF4-FFF2-40B4-BE49-F238E27FC236}">
                <a16:creationId xmlns:a16="http://schemas.microsoft.com/office/drawing/2014/main" id="{9D6E1B5B-CA61-8014-9BAF-75B78C0B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4079132"/>
            <a:ext cx="4626769" cy="24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VPC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2C807-E705-0F73-9CB4-6C7051D3443F}"/>
              </a:ext>
            </a:extLst>
          </p:cNvPr>
          <p:cNvSpPr txBox="1"/>
          <p:nvPr/>
        </p:nvSpPr>
        <p:spPr>
          <a:xfrm>
            <a:off x="838200" y="1902021"/>
            <a:ext cx="91366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Amazon Virtual Private Cloud(Amazon VPC)</a:t>
            </a:r>
            <a:r>
              <a:rPr lang="ko-KR" altLang="en-US" dirty="0"/>
              <a:t>는 사용자가 정의한 가상 네트워크이다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사용자가 구성요소들을 이용하여 원하는 형태로 네트워크망을 구축할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ECA03F-A9CD-DB2D-DBAD-68B30335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4" y="3675602"/>
            <a:ext cx="3742630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53EC0E-01E2-CC83-D254-6F266138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08" y="3675602"/>
            <a:ext cx="3599605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VPC </a:t>
            </a:r>
            <a:r>
              <a:rPr lang="ko-KR" altLang="en-US" dirty="0"/>
              <a:t>구성요소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2C807-E705-0F73-9CB4-6C7051D3443F}"/>
              </a:ext>
            </a:extLst>
          </p:cNvPr>
          <p:cNvSpPr txBox="1"/>
          <p:nvPr/>
        </p:nvSpPr>
        <p:spPr>
          <a:xfrm>
            <a:off x="838200" y="2290194"/>
            <a:ext cx="10446193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Subnet</a:t>
            </a:r>
            <a:r>
              <a:rPr lang="en-US" altLang="ko-KR" dirty="0"/>
              <a:t> – VPC</a:t>
            </a:r>
            <a:r>
              <a:rPr lang="ko-KR" altLang="en-US" dirty="0"/>
              <a:t>를 특정 범위로 나눈 범위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RouteTable</a:t>
            </a:r>
            <a:r>
              <a:rPr lang="en-US" altLang="ko-KR" dirty="0"/>
              <a:t> – </a:t>
            </a:r>
            <a:r>
              <a:rPr lang="ko-KR" altLang="en-US" dirty="0"/>
              <a:t>네트워크 트래픽을 전달한 위치가 명시된 규칙 집합 테이블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Internet GW</a:t>
            </a:r>
            <a:r>
              <a:rPr lang="en-US" altLang="ko-KR" dirty="0"/>
              <a:t> – VPC</a:t>
            </a:r>
            <a:r>
              <a:rPr lang="ko-KR" altLang="en-US" dirty="0"/>
              <a:t>의 리소스에서의 인터넷 통신을 활성화하기 위한 게이트 웨이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NAT GW</a:t>
            </a:r>
            <a:r>
              <a:rPr lang="en-US" altLang="ko-KR" dirty="0"/>
              <a:t> – </a:t>
            </a:r>
            <a:r>
              <a:rPr lang="ko-KR" altLang="en-US" dirty="0"/>
              <a:t>네트워크 주소 변환을 통해 </a:t>
            </a:r>
            <a:r>
              <a:rPr lang="en-US" altLang="ko-KR" dirty="0"/>
              <a:t>private subnet</a:t>
            </a:r>
            <a:r>
              <a:rPr lang="ko-KR" altLang="en-US" dirty="0"/>
              <a:t>에서 인터넷 통신을 연결하는 게이트웨이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VPC endpoint</a:t>
            </a:r>
            <a:r>
              <a:rPr lang="en-US" altLang="ko-KR" dirty="0"/>
              <a:t> – NAT, IGW </a:t>
            </a:r>
            <a:r>
              <a:rPr lang="ko-KR" altLang="en-US" dirty="0"/>
              <a:t>등을 통하지 않고 </a:t>
            </a:r>
            <a:r>
              <a:rPr lang="en-US" altLang="ko-KR" dirty="0"/>
              <a:t>AWS</a:t>
            </a:r>
            <a:r>
              <a:rPr lang="ko-KR" altLang="en-US" dirty="0"/>
              <a:t>의 서비스를 비공개로 연결 가능하게 하는 서비스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WS NAT 인스턴스의 가성비 확인 | ElegantCoder">
            <a:extLst>
              <a:ext uri="{FF2B5EF4-FFF2-40B4-BE49-F238E27FC236}">
                <a16:creationId xmlns:a16="http://schemas.microsoft.com/office/drawing/2014/main" id="{49B6E3FE-D172-B279-2B65-7B8AAF98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99" y="422474"/>
            <a:ext cx="7938519" cy="60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CIDR(Classless Inter-Domain Routing)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2C807-E705-0F73-9CB4-6C7051D3443F}"/>
              </a:ext>
            </a:extLst>
          </p:cNvPr>
          <p:cNvSpPr txBox="1"/>
          <p:nvPr/>
        </p:nvSpPr>
        <p:spPr>
          <a:xfrm>
            <a:off x="909221" y="2167347"/>
            <a:ext cx="778450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클래스 없이 유연하게 네트워크 영역을 나누어 </a:t>
            </a:r>
            <a:r>
              <a:rPr lang="en-US" altLang="ko-KR" dirty="0"/>
              <a:t>IP</a:t>
            </a:r>
            <a:r>
              <a:rPr lang="ko-KR" altLang="en-US" dirty="0"/>
              <a:t>주소를 할당하는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79F5C-F06E-6F48-F172-40028FFE25EA}"/>
              </a:ext>
            </a:extLst>
          </p:cNvPr>
          <p:cNvSpPr txBox="1"/>
          <p:nvPr/>
        </p:nvSpPr>
        <p:spPr>
          <a:xfrm>
            <a:off x="4801472" y="555742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255.255.255.255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40E31-3700-A8AC-91A1-820A29B1B928}"/>
              </a:ext>
            </a:extLst>
          </p:cNvPr>
          <p:cNvSpPr txBox="1"/>
          <p:nvPr/>
        </p:nvSpPr>
        <p:spPr>
          <a:xfrm>
            <a:off x="3535099" y="604364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00000000.00000000.00000000.00000000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06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A9932E1-4BEE-A33C-2249-5A5D29AC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02" y="766364"/>
            <a:ext cx="8989450" cy="532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B56A0-EE04-1BBE-EFDA-2951E45F8934}"/>
              </a:ext>
            </a:extLst>
          </p:cNvPr>
          <p:cNvSpPr txBox="1"/>
          <p:nvPr/>
        </p:nvSpPr>
        <p:spPr>
          <a:xfrm>
            <a:off x="4540118" y="625875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구분 체계</a:t>
            </a:r>
          </a:p>
        </p:txBody>
      </p:sp>
    </p:spTree>
    <p:extLst>
      <p:ext uri="{BB962C8B-B14F-4D97-AF65-F5344CB8AC3E}">
        <p14:creationId xmlns:p14="http://schemas.microsoft.com/office/powerpoint/2010/main" val="290141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738</Words>
  <Application>Microsoft Office PowerPoint</Application>
  <PresentationFormat>와이드스크린</PresentationFormat>
  <Paragraphs>104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Amazon Ember</vt:lpstr>
      <vt:lpstr>맑은 고딕</vt:lpstr>
      <vt:lpstr>Arial</vt:lpstr>
      <vt:lpstr>Wingdings</vt:lpstr>
      <vt:lpstr>Office 테마</vt:lpstr>
      <vt:lpstr>AWS VPC 구축이론 및 VPC 중심 네트워크 구성하기</vt:lpstr>
      <vt:lpstr>목차</vt:lpstr>
      <vt:lpstr>AWS VPC</vt:lpstr>
      <vt:lpstr>Virtual Private Network(VPN) </vt:lpstr>
      <vt:lpstr>AWS VPC</vt:lpstr>
      <vt:lpstr>VPC 구성요소</vt:lpstr>
      <vt:lpstr>PowerPoint 프레젠테이션</vt:lpstr>
      <vt:lpstr>CIDR(Classless Inter-Domain Routing)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VPC 중심 네트워크 구성</vt:lpstr>
      <vt:lpstr>VPC 대역 정하기</vt:lpstr>
      <vt:lpstr>VPC Subnetting</vt:lpstr>
      <vt:lpstr>VPC Routing 전략</vt:lpstr>
      <vt:lpstr>VPC Routing 전략</vt:lpstr>
      <vt:lpstr>VPC Routing 전략</vt:lpstr>
      <vt:lpstr>VPC Routing 전략</vt:lpstr>
      <vt:lpstr>Hybrid Networking</vt:lpstr>
      <vt:lpstr>Hybrid Networking</vt:lpstr>
      <vt:lpstr>Gateway Endpoint</vt:lpstr>
      <vt:lpstr>Interface VPC Endpoint(AWS PrivateLink)</vt:lpstr>
      <vt:lpstr>하나 이상의 VPC 사용하기</vt:lpstr>
      <vt:lpstr>VPC Peering</vt:lpstr>
      <vt:lpstr>하나 이상의 VPC 사용하기</vt:lpstr>
      <vt:lpstr>Transit Gateway</vt:lpstr>
      <vt:lpstr>Data Center와 연결하는 방법들</vt:lpstr>
      <vt:lpstr>AWS Site-to-Site VPN</vt:lpstr>
      <vt:lpstr>AWS Direct Connect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32</cp:revision>
  <dcterms:created xsi:type="dcterms:W3CDTF">2022-06-28T01:58:12Z</dcterms:created>
  <dcterms:modified xsi:type="dcterms:W3CDTF">2022-06-30T05:01:00Z</dcterms:modified>
</cp:coreProperties>
</file>