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404" r:id="rId4"/>
    <p:sldId id="406" r:id="rId5"/>
    <p:sldId id="408" r:id="rId6"/>
    <p:sldId id="409" r:id="rId7"/>
    <p:sldId id="410" r:id="rId8"/>
    <p:sldId id="411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2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BA8D1D2-79EF-2FB1-8202-F68930FCCC96}" name="김재현" initials="김" userId="S::elsd0326@student.jbnu.ac.kr::d748fa45-46e2-41f6-b076-e8ffb829c4f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2000" autoAdjust="0"/>
  </p:normalViewPr>
  <p:slideViewPr>
    <p:cSldViewPr snapToGrid="0">
      <p:cViewPr>
        <p:scale>
          <a:sx n="103" d="100"/>
          <a:sy n="103" d="100"/>
        </p:scale>
        <p:origin x="12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09BF-503D-46EF-A7F0-824009663C50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5C388-934A-4DC6-9185-7480E02D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6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805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1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C44B4-914F-26CF-F402-39244D5D0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44320C-C0FB-795E-730C-1274DF8A8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09E8F-FA9F-5500-CFAA-F5C1E943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2FEB8-73AB-5E3D-E09C-296E97D3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BB892-A53F-A7DF-0A16-D304475C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A6361-032F-3004-D7F7-65BACAFD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9598F-CFA7-8BE0-A6EB-B2955ED1D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08E7F-273A-F0A7-CB9C-53205F2F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90ED9-6558-CCC3-0E43-089E92E5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E1E32-E929-0F32-29F1-11589D89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7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A7BC57-9FDF-BBBF-579B-E2A3E2D40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08507-034D-2F63-6A2B-9521FBF4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250F9-3536-91B5-B193-F7B31A3E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2FDF5-2E09-3624-A157-5085B74F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85CF2-4335-C4E6-EF55-93986B58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4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45083-BCF3-1FD2-ADE1-A7801058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B38FC-E797-F83D-90CF-3CF0BB08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1E370-0F4C-0A8B-0D85-45CE27E1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70FB1-8F91-D9CD-E434-AE439F76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DD38B-C7B0-F9E1-E03B-2368B816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4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731F0-A91E-2BA0-E585-8846664F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5AB8A7-3AEF-2434-A895-2AD86F306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42E85-320C-2257-133C-491CE1C9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9151B-1CCC-EC52-B52F-4F00F125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E70E4-04FF-F684-02A7-4ADE51C0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5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57188-F50F-964F-02C4-DF3965C3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B2526-7CA7-CF3A-E9D8-3527D708D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930050-C2B8-0059-D7E6-76C596658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53DC8-2879-ADFA-44B5-7C7A1D6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93C25A-543C-0226-5A28-8ED398A7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1316D-CFAE-3FA3-F30B-564630BF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9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298CB-A30C-1EC1-BC7B-6A7567AA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D84E0-CE80-D131-9512-C20282C39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63126-24DC-6CF5-101C-2A1F1355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7B98E5-B4BA-756B-B3A8-650BAD95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BC25DB-0286-14A9-ED37-D02BBA3E8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D3DF2-B2D6-5055-63FC-058A1176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48D35C-E0D3-3625-4E1F-3976DC23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C90503-DD5D-7D0C-10EB-6B04C198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1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B6756-6179-62A7-27B1-59A57FEB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2C9F00-053D-5446-01B6-BC0395D3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F1D02D-ADF0-5E37-9F14-E6B9989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7D1411-C13C-7053-0D60-2FCE2B6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7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55D014-DCD5-F6FE-D79C-44F2BC3C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D81402-FCE8-2DE0-A749-84A8EC93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D4235-5B19-199A-B9DA-05C57EF6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4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72E38-F044-60C8-FDFF-015EDA43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5A0CB-03C4-33A1-2DEC-81F8B119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95B66A-B82A-41D2-2902-C57C55BBB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98586-5FFE-EB13-7579-5ADA6ED5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7427D-7791-C917-BAB3-774DEDCF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17001-6DCB-1D52-3B36-91152487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5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925A3-A2EA-1495-AF73-0A750CD1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C28CE2-90D4-B30D-7C25-6C49EF2E3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1A9D7-6DEB-A23A-6BD3-07E2AC605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C71F4-C03B-494A-3C60-4F595917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84E75-9A6E-E09E-9C34-87AB5293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0DD31-2AC5-90D0-4D53-E5D09A82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01D028-20F8-3355-69EB-090B8380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D8857-2C1E-717F-87B0-D6D978DC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F7E65-7808-14F2-3C92-FD9F4B62A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3C2D2-5A1C-4C7F-8B84-C4DC8EB1FF56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64BAE-84CB-0C98-1773-0B93E8DD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C6B54-E4C9-12F6-3824-643A16165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1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b="1" dirty="0"/>
              <a:t>Network : Internet</a:t>
            </a:r>
            <a:r>
              <a:rPr lang="ko-KR" altLang="en-US" sz="5400" b="1" dirty="0"/>
              <a:t> </a:t>
            </a:r>
            <a:r>
              <a:rPr lang="en-US" altLang="ko-KR" sz="5400" b="1" dirty="0"/>
              <a:t>Protocol (1)</a:t>
            </a:r>
            <a:endParaRPr lang="ko-KR" altLang="en-US" sz="5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B19EF-E170-43CB-C46E-7109DCE15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7875" y="4647056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/>
              <a:t>Jae Hyeon Kim</a:t>
            </a:r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37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Fragmentation and Re-assembly (1)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4874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Lower-level protocols may need to break data up into smaller blocks, called fragmentation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Reasons for fragmentation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Network only accepts blocks of a certain size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More efficient error control &amp; smaller retransmission units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Fairer access to shared facilities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Smaller buffers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Disadvantages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Greater overhead with more percentage of control information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More interrupts &amp; processing time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31510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Fragmentation and Re-assembly (2)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4874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Issue of when to re-assemble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At destination : packet get smaller ad data traverses Internet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At intermediate node (router) : need large buffers at routers, buffer may fill with fragments, all fragments must go through same router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67049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IP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Fragmentation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4874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IP re-assembles at destination only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Make use of fields in header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Data unit identifier (ID) : identifies end system originated datagram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Data length : length of user data in octets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Offset : position of fragment of user data in original datagram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More flag : indicates that this is not the last fragment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218997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Fragmentation Example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2DF876-847F-E357-314A-1A647ADE4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21" y="1582905"/>
            <a:ext cx="6712169" cy="508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33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Error and Flow Control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4874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Error control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Discarded datagram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So, identification is needed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Reasons for discarded datagrams include : lifetime expiration, congestion, FCS error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Flow control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Allows routers to limit the rate they receive data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Send flow control packets requesting reduced data flow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Error and flow control takes place in station to station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That is, TCP have the role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75302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Internet Protocol (IP) v4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4874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IPv4 is defined in RFC 791 as a part of TCP/IP suite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It consists of two parts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Specification of interface with a higher layer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Specification of actual protocol format and mechanisms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IP services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Primitives : specifies functions to be performed, the actual form of a primitive is implementation dependent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Parameters : used to pass data and control information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56738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IP Parameters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Source address and destination address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Protocol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Type of Service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Identification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Fragment indicator {More bit | Don’t fragment bit}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Time to live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Data length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Option data (security, source routing, route recording, stream identification..)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User data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05625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IPv4 Header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991183-599F-F099-C6D2-5B867B8EB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125" y="1517119"/>
            <a:ext cx="8411749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19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IPv4 Address Formats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4F133A9-2F97-E5E6-8EB4-6C6C55005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410" y="1633751"/>
            <a:ext cx="7693723" cy="481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73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IP Addresses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Class A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Start with binary 0, range 1.x.x.x to 126.x.x.x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All 0 reserved, 01111111 (127) reserved for loopback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Class B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Start with binary 10, range 128.x.x.x to 191.x.x.x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Class C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Start with binary 110, range 192.x.x.x to 223.x.x.x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Private address (vs. public address)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Range as 10.x.x.x, 172.16.x.x, 192.168.x.x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Mapped by a Network Address Translation (NAT) box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9279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Reference</a:t>
            </a:r>
            <a:endParaRPr lang="ko-KR" altLang="en-US" sz="4000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61871E0-5F69-EF4A-4F6F-F2A0F9D3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William Stalling, Data and Computer Communications 10/E, Prentice Hall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36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/>
              <a:t>Internet Protocol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08ABAB-EF2B-FAC4-7F13-A319661544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7"/>
          <a:stretch/>
        </p:blipFill>
        <p:spPr>
          <a:xfrm>
            <a:off x="5295841" y="406353"/>
            <a:ext cx="6083471" cy="626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8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TCP/IP Concepts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F3CDB9B-ACD0-0C39-91EC-D4AE9A5B3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194" y="1558357"/>
            <a:ext cx="7298475" cy="510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2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Connectionless Operation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4874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Internetworking involves connectionless operation at the level of the Internet Protocol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IP provides a connectionless service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Initially developed for the DARPA Internet project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Protocol is needed to access a particular network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Connectionless Internet facility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Is flexible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Can be made robust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Does not impose unnecessary overhead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63095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IP Operation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689C76-C5BE-9F1A-E77C-6949FF508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569" y="448732"/>
            <a:ext cx="5168941" cy="621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35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IP Design Issues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4874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Routing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Datagram lifetime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Fragmentation and reassembly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Error control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Flow control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799805-98DE-C7B7-5862-108F9ED59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775" y="333720"/>
            <a:ext cx="4642920" cy="619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5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Routing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4874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ES/router maintain routing tables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The table indicate next to which datagram is sent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It can be static or dynamic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Router decides the next router to which the internet datagram should be sent : see next in detail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Source routing : source specifies route to be followed and can be useful for security and priority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Route recording : each router appends its Internet address to a list of addresses in the datagram, useful for testing and debugging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39318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Datagram Lifetime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4874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Datagrams could loop indefinitely, possibly with making use of incorrect routing information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Consumes resources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IP may need upper bound on lifetime of a datagram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IP lifetime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Specified in lifetime, so Time to Live (8 bits), TTL in IP header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Initially, it is assigned in the sender’s OS, as 64 or 128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Every router that processes a datagram must decreases the TTL by at least one, so the TTL is similar to a hop count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In addition, the router decrease the time, in seconds, that a datagram is stayed in the router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9999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00B0F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D7D31"/>
        </a:solidFill>
        <a:ln>
          <a:solidFill>
            <a:srgbClr val="ED7D3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7242</TotalTime>
  <Words>740</Words>
  <Application>Microsoft Office PowerPoint</Application>
  <PresentationFormat>와이드스크린</PresentationFormat>
  <Paragraphs>138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Calibri</vt:lpstr>
      <vt:lpstr>Office 테마</vt:lpstr>
      <vt:lpstr>Network : Internet Protocol (1)</vt:lpstr>
      <vt:lpstr>Reference</vt:lpstr>
      <vt:lpstr>Internet Protocol</vt:lpstr>
      <vt:lpstr>TCP/IP Concepts</vt:lpstr>
      <vt:lpstr>Connectionless Operation</vt:lpstr>
      <vt:lpstr>IP Operation</vt:lpstr>
      <vt:lpstr>IP Design Issues</vt:lpstr>
      <vt:lpstr>Routing</vt:lpstr>
      <vt:lpstr>Datagram Lifetime</vt:lpstr>
      <vt:lpstr>Fragmentation and Re-assembly (1)</vt:lpstr>
      <vt:lpstr>Fragmentation and Re-assembly (2)</vt:lpstr>
      <vt:lpstr>IP Fragmentation</vt:lpstr>
      <vt:lpstr>Fragmentation Example</vt:lpstr>
      <vt:lpstr>Error and Flow Control</vt:lpstr>
      <vt:lpstr>Internet Protocol (IP) v4</vt:lpstr>
      <vt:lpstr>IP Parameters</vt:lpstr>
      <vt:lpstr>IPv4 Header</vt:lpstr>
      <vt:lpstr>IPv4 Address Formats</vt:lpstr>
      <vt:lpstr>IP Addresses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EC2</dc:title>
  <dc:creator>김재현</dc:creator>
  <cp:lastModifiedBy>김재현</cp:lastModifiedBy>
  <cp:revision>299</cp:revision>
  <dcterms:created xsi:type="dcterms:W3CDTF">2022-06-28T01:58:12Z</dcterms:created>
  <dcterms:modified xsi:type="dcterms:W3CDTF">2023-01-20T03:34:21Z</dcterms:modified>
</cp:coreProperties>
</file>