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94" r:id="rId4"/>
    <p:sldId id="349" r:id="rId5"/>
    <p:sldId id="355" r:id="rId6"/>
    <p:sldId id="356" r:id="rId7"/>
    <p:sldId id="357" r:id="rId8"/>
    <p:sldId id="358" r:id="rId9"/>
    <p:sldId id="354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59" r:id="rId19"/>
    <p:sldId id="368" r:id="rId20"/>
    <p:sldId id="369" r:id="rId21"/>
    <p:sldId id="370" r:id="rId22"/>
    <p:sldId id="371" r:id="rId23"/>
    <p:sldId id="37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BA8D1D2-79EF-2FB1-8202-F68930FCCC96}" name="김재현" initials="김" userId="S::elsd0326@student.jbnu.ac.kr::d748fa45-46e2-41f6-b076-e8ffb829c4f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2000" autoAdjust="0"/>
  </p:normalViewPr>
  <p:slideViewPr>
    <p:cSldViewPr snapToGrid="0">
      <p:cViewPr varScale="1">
        <p:scale>
          <a:sx n="105" d="100"/>
          <a:sy n="10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09BF-503D-46EF-A7F0-824009663C50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5C388-934A-4DC6-9185-7480E02D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6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1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C44B4-914F-26CF-F402-39244D5D0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44320C-C0FB-795E-730C-1274DF8A8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09E8F-FA9F-5500-CFAA-F5C1E943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2FEB8-73AB-5E3D-E09C-296E97D3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BB892-A53F-A7DF-0A16-D304475C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A6361-032F-3004-D7F7-65BACAFD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9598F-CFA7-8BE0-A6EB-B2955ED1D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08E7F-273A-F0A7-CB9C-53205F2F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90ED9-6558-CCC3-0E43-089E92E5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E1E32-E929-0F32-29F1-11589D89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7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A7BC57-9FDF-BBBF-579B-E2A3E2D40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08507-034D-2F63-6A2B-9521FBF4A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250F9-3536-91B5-B193-F7B31A3E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2FDF5-2E09-3624-A157-5085B74F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85CF2-4335-C4E6-EF55-93986B58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4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45083-BCF3-1FD2-ADE1-A7801058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B38FC-E797-F83D-90CF-3CF0BB08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1E370-0F4C-0A8B-0D85-45CE27E1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70FB1-8F91-D9CD-E434-AE439F76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DD38B-C7B0-F9E1-E03B-2368B816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4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731F0-A91E-2BA0-E585-8846664F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5AB8A7-3AEF-2434-A895-2AD86F306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42E85-320C-2257-133C-491CE1C9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9151B-1CCC-EC52-B52F-4F00F125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E70E4-04FF-F684-02A7-4ADE51C0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5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57188-F50F-964F-02C4-DF3965C3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B2526-7CA7-CF3A-E9D8-3527D708D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930050-C2B8-0059-D7E6-76C596658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53DC8-2879-ADFA-44B5-7C7A1D63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93C25A-543C-0226-5A28-8ED398A7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1316D-CFAE-3FA3-F30B-564630BF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9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298CB-A30C-1EC1-BC7B-6A7567AA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D84E0-CE80-D131-9512-C20282C39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F63126-24DC-6CF5-101C-2A1F1355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7B98E5-B4BA-756B-B3A8-650BAD955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BC25DB-0286-14A9-ED37-D02BBA3E8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5D3DF2-B2D6-5055-63FC-058A1176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48D35C-E0D3-3625-4E1F-3976DC23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C90503-DD5D-7D0C-10EB-6B04C198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1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B6756-6179-62A7-27B1-59A57FEB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2C9F00-053D-5446-01B6-BC0395D3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F1D02D-ADF0-5E37-9F14-E6B9989B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7D1411-C13C-7053-0D60-2FCE2B6C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7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55D014-DCD5-F6FE-D79C-44F2BC3C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D81402-FCE8-2DE0-A749-84A8EC93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D4235-5B19-199A-B9DA-05C57EF6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4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72E38-F044-60C8-FDFF-015EDA43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5A0CB-03C4-33A1-2DEC-81F8B119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95B66A-B82A-41D2-2902-C57C55BBB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98586-5FFE-EB13-7579-5ADA6ED5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7427D-7791-C917-BAB3-774DEDCF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017001-6DCB-1D52-3B36-91152487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5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925A3-A2EA-1495-AF73-0A750CD1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C28CE2-90D4-B30D-7C25-6C49EF2E3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1A9D7-6DEB-A23A-6BD3-07E2AC605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C71F4-C03B-494A-3C60-4F595917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84E75-9A6E-E09E-9C34-87AB5293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0DD31-2AC5-90D0-4D53-E5D09A82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4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01D028-20F8-3355-69EB-090B8380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D8857-2C1E-717F-87B0-D6D978DC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F7E65-7808-14F2-3C92-FD9F4B62A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3C2D2-5A1C-4C7F-8B84-C4DC8EB1FF56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64BAE-84CB-0C98-1773-0B93E8DDC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C6B54-E4C9-12F6-3824-643A16165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21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b="1" dirty="0"/>
              <a:t>Spring Boot Architecture</a:t>
            </a:r>
            <a:endParaRPr lang="ko-KR" altLang="en-US" sz="5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B19EF-E170-43CB-C46E-7109DCE15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7875" y="4647056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/>
              <a:t>Jae Hyeon Kim</a:t>
            </a:r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37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Layered Architecture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482FF6B-0F34-A3DA-EC98-2415358A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21770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소프트웨어 어플리케이션 내에서의 특정 역할과 관심사를 분리하여 각 계층별로 나눈 소프트웨어 아키텍처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Layered Architecture</a:t>
            </a:r>
            <a:r>
              <a:rPr lang="ko-KR" altLang="en-US" sz="2000" dirty="0"/>
              <a:t>에서 구성 레이어 숫자나 각 레이어의 유형을 명시하고 있지 않지만</a:t>
            </a:r>
            <a:r>
              <a:rPr lang="en-US" altLang="ko-KR" sz="2000" dirty="0"/>
              <a:t>, </a:t>
            </a:r>
            <a:r>
              <a:rPr lang="ko-KR" altLang="en-US" sz="2000" dirty="0"/>
              <a:t>일반적인 경우 </a:t>
            </a:r>
            <a:r>
              <a:rPr lang="en-US" altLang="ko-KR" sz="2000" dirty="0"/>
              <a:t>4</a:t>
            </a:r>
            <a:r>
              <a:rPr lang="ko-KR" altLang="en-US" sz="2000" dirty="0"/>
              <a:t>개의 레이어로 구분한다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4A5B7DD-98E0-A694-DE97-EB98CD94B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931" y="3429000"/>
            <a:ext cx="3991357" cy="298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034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Layered Architecture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482FF6B-0F34-A3DA-EC98-2415358A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4874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Presentation Layer </a:t>
            </a:r>
            <a:r>
              <a:rPr lang="en-US" altLang="ko-KR" sz="2000" dirty="0"/>
              <a:t>- </a:t>
            </a:r>
            <a:r>
              <a:rPr lang="ko-KR" altLang="en-US" sz="2000" dirty="0"/>
              <a:t>사용자가 데이터를 전달하기 위해 화면에 정보를 표시하는 것을 주 관심사로 둔다</a:t>
            </a:r>
            <a:r>
              <a:rPr lang="en-US" altLang="ko-KR" sz="2000" dirty="0"/>
              <a:t>. Presentation Layer</a:t>
            </a:r>
            <a:r>
              <a:rPr lang="ko-KR" altLang="en-US" sz="2000" dirty="0"/>
              <a:t>는 비즈니스 로직이 어떻게 수행되는지 알 필요가 없다</a:t>
            </a:r>
            <a:r>
              <a:rPr lang="en-US" altLang="ko-KR" sz="2000" dirty="0"/>
              <a:t>. </a:t>
            </a:r>
            <a:r>
              <a:rPr lang="ko-KR" altLang="en-US" sz="2000" dirty="0"/>
              <a:t>대표적인 구성 요소는 </a:t>
            </a:r>
            <a:r>
              <a:rPr lang="en-US" altLang="ko-KR" sz="2000" dirty="0"/>
              <a:t>View, Controller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Business Layer </a:t>
            </a:r>
            <a:r>
              <a:rPr lang="en-US" altLang="ko-KR" sz="2000" dirty="0"/>
              <a:t>– </a:t>
            </a:r>
            <a:r>
              <a:rPr lang="ko-KR" altLang="en-US" sz="2000" dirty="0"/>
              <a:t>비즈니스 로직을 수행하는 것을 주 관심사로 둔다</a:t>
            </a:r>
            <a:r>
              <a:rPr lang="en-US" altLang="ko-KR" sz="2000" dirty="0"/>
              <a:t>. </a:t>
            </a:r>
            <a:r>
              <a:rPr lang="ko-KR" altLang="en-US" sz="2000" dirty="0"/>
              <a:t>화면에 데이터를 출력하는 방법이나 혹은 데이터를 어디서</a:t>
            </a:r>
            <a:r>
              <a:rPr lang="en-US" altLang="ko-KR" sz="2000" dirty="0"/>
              <a:t>, </a:t>
            </a:r>
            <a:r>
              <a:rPr lang="ko-KR" altLang="en-US" sz="2000" dirty="0"/>
              <a:t>어떻게 가져오는지에 대한 내용은 알고 있지 않다</a:t>
            </a:r>
            <a:r>
              <a:rPr lang="en-US" altLang="ko-KR" sz="2000" dirty="0"/>
              <a:t>. </a:t>
            </a:r>
            <a:r>
              <a:rPr lang="ko-KR" altLang="en-US" sz="2000" dirty="0"/>
              <a:t>그저 </a:t>
            </a:r>
            <a:r>
              <a:rPr lang="en-US" altLang="ko-KR" sz="2000" dirty="0"/>
              <a:t>Persistence Layer</a:t>
            </a:r>
            <a:r>
              <a:rPr lang="ko-KR" altLang="en-US" sz="2000" dirty="0"/>
              <a:t>에서 데이터를 가져와 비즈니스 로직을 수행하고 그 결과를 </a:t>
            </a:r>
            <a:r>
              <a:rPr lang="en-US" altLang="ko-KR" sz="2000" dirty="0"/>
              <a:t>Presentation Layer</a:t>
            </a:r>
            <a:r>
              <a:rPr lang="ko-KR" altLang="en-US" sz="2000" dirty="0"/>
              <a:t>로 전달하면 된다</a:t>
            </a:r>
            <a:r>
              <a:rPr lang="en-US" altLang="ko-KR" sz="2000" dirty="0"/>
              <a:t>. </a:t>
            </a:r>
            <a:r>
              <a:rPr lang="ko-KR" altLang="en-US" sz="2000" dirty="0"/>
              <a:t>대표적인 구성 요소는 </a:t>
            </a:r>
            <a:r>
              <a:rPr lang="en-US" altLang="ko-KR" sz="2000" dirty="0"/>
              <a:t>Service, Domain Model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25395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Layered Architecture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482FF6B-0F34-A3DA-EC98-2415358A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4874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Persistence Layer</a:t>
            </a:r>
            <a:r>
              <a:rPr lang="en-US" altLang="ko-KR" sz="2000" dirty="0"/>
              <a:t> – </a:t>
            </a:r>
            <a:r>
              <a:rPr lang="ko-KR" altLang="en-US" sz="2000" dirty="0"/>
              <a:t>어플리케이션의 영속성을 구현하기 위해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출처와 그 데이터를 가져오고 다루는 것을 주 관심사로 둔다</a:t>
            </a:r>
            <a:r>
              <a:rPr lang="en-US" altLang="ko-KR" sz="2000" dirty="0"/>
              <a:t>. </a:t>
            </a:r>
            <a:r>
              <a:rPr lang="ko-KR" altLang="en-US" sz="2000" dirty="0"/>
              <a:t>대표적인 구성요소는 </a:t>
            </a:r>
            <a:r>
              <a:rPr lang="en-US" altLang="ko-KR" sz="2000" dirty="0"/>
              <a:t>Repository, DAO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Database Layer </a:t>
            </a:r>
            <a:r>
              <a:rPr lang="en-US" altLang="ko-KR" sz="2000" dirty="0"/>
              <a:t>– MySQL, MariaDB, PostgreSQL, MongoDB </a:t>
            </a:r>
            <a:r>
              <a:rPr lang="ko-KR" altLang="en-US" sz="2000" dirty="0"/>
              <a:t>등 데이터베이스가 위치한 계층을 의미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89712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Layered Architecture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ACB0F21-D3FC-E81C-C536-489F923E0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120" y="1443967"/>
            <a:ext cx="5214304" cy="504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702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Entity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D93FE88-A574-E2C8-B51C-97F2CBE80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4874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Entity </a:t>
            </a:r>
            <a:r>
              <a:rPr lang="ko-KR" altLang="en-US" sz="2000" dirty="0"/>
              <a:t>클래스는 </a:t>
            </a:r>
            <a:r>
              <a:rPr lang="en-US" altLang="ko-KR" sz="2000" dirty="0"/>
              <a:t>DB</a:t>
            </a:r>
            <a:r>
              <a:rPr lang="ko-KR" altLang="en-US" sz="2000" dirty="0"/>
              <a:t>의 테이블에 존재하는 </a:t>
            </a:r>
            <a:r>
              <a:rPr lang="en-US" altLang="ko-KR" sz="2000" dirty="0"/>
              <a:t>Column</a:t>
            </a:r>
            <a:r>
              <a:rPr lang="ko-KR" altLang="en-US" sz="2000" dirty="0"/>
              <a:t>들을 필드로 가지는 객체</a:t>
            </a:r>
            <a:r>
              <a:rPr lang="en-US" altLang="ko-KR" sz="2000" dirty="0"/>
              <a:t>. Entity</a:t>
            </a:r>
            <a:r>
              <a:rPr lang="ko-KR" altLang="en-US" sz="2000" dirty="0"/>
              <a:t>는 </a:t>
            </a:r>
            <a:r>
              <a:rPr lang="en-US" altLang="ko-KR" sz="2000" dirty="0"/>
              <a:t>DB</a:t>
            </a:r>
            <a:r>
              <a:rPr lang="ko-KR" altLang="en-US" sz="2000" dirty="0"/>
              <a:t>의 테이블과 </a:t>
            </a:r>
            <a:r>
              <a:rPr lang="en-US" altLang="ko-KR" sz="2000" dirty="0"/>
              <a:t>1</a:t>
            </a:r>
            <a:r>
              <a:rPr lang="ko-KR" altLang="en-US" sz="2000" dirty="0"/>
              <a:t>대</a:t>
            </a:r>
            <a:r>
              <a:rPr lang="en-US" altLang="ko-KR" sz="2000" dirty="0"/>
              <a:t> 1</a:t>
            </a:r>
            <a:r>
              <a:rPr lang="ko-KR" altLang="en-US" sz="2000" dirty="0"/>
              <a:t>로 대응되며</a:t>
            </a:r>
            <a:r>
              <a:rPr lang="en-US" altLang="ko-KR" sz="2000" dirty="0"/>
              <a:t>, </a:t>
            </a:r>
            <a:r>
              <a:rPr lang="ko-KR" altLang="en-US" sz="2000" dirty="0"/>
              <a:t>때문에 테이블이 가지지 않는 컬럼을 필드로 가져서는 안된다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F08183-48E6-8635-16B4-3B29ED5CD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18" y="3248467"/>
            <a:ext cx="2896004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58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DTO(Data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Transfer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Object)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D93FE88-A574-E2C8-B51C-97F2CBE80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4874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DTO</a:t>
            </a:r>
            <a:r>
              <a:rPr lang="ko-KR" altLang="en-US" sz="2000" dirty="0"/>
              <a:t>는 계층 간 데이터 교환 역할을 한다</a:t>
            </a:r>
            <a:r>
              <a:rPr lang="en-US" altLang="ko-KR" sz="2000" dirty="0"/>
              <a:t>. DB</a:t>
            </a:r>
            <a:r>
              <a:rPr lang="ko-KR" altLang="en-US" sz="2000" dirty="0"/>
              <a:t>에서 꺼낸 데이터를 저장하는 </a:t>
            </a:r>
            <a:r>
              <a:rPr lang="en-US" altLang="ko-KR" sz="2000" dirty="0"/>
              <a:t>Entity</a:t>
            </a:r>
            <a:r>
              <a:rPr lang="ko-KR" altLang="en-US" sz="2000" dirty="0"/>
              <a:t>를 가지고 만드는 일종의 </a:t>
            </a:r>
            <a:r>
              <a:rPr lang="en-US" altLang="ko-KR" sz="2000" dirty="0"/>
              <a:t>Wrapper</a:t>
            </a:r>
            <a:r>
              <a:rPr lang="ko-KR" altLang="en-US" sz="2000" dirty="0"/>
              <a:t>라고 볼 수 있는데</a:t>
            </a:r>
            <a:r>
              <a:rPr lang="en-US" altLang="ko-KR" sz="2000" dirty="0"/>
              <a:t>, Entity</a:t>
            </a:r>
            <a:r>
              <a:rPr lang="ko-KR" altLang="en-US" sz="2000" dirty="0"/>
              <a:t>를 </a:t>
            </a:r>
            <a:r>
              <a:rPr lang="en-US" altLang="ko-KR" sz="2000" dirty="0"/>
              <a:t>Controller </a:t>
            </a:r>
            <a:r>
              <a:rPr lang="ko-KR" altLang="en-US" sz="2000" dirty="0"/>
              <a:t>같은 클라이언트단과 직접 마주하는 계층에 전달하는 대신 </a:t>
            </a:r>
            <a:r>
              <a:rPr lang="en-US" altLang="ko-KR" sz="2000" dirty="0"/>
              <a:t>DTO</a:t>
            </a:r>
            <a:r>
              <a:rPr lang="ko-KR" altLang="en-US" sz="2000" dirty="0"/>
              <a:t>를 사용해 데이터를 교환한다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6EF6D29-9466-2AD0-56AF-A76DFBDE8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33" y="3758184"/>
            <a:ext cx="10025734" cy="245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84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DAO(Data Access Object)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D93FE88-A574-E2C8-B51C-97F2CBE80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4874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DAO</a:t>
            </a:r>
            <a:r>
              <a:rPr lang="ko-KR" altLang="en-US" sz="2000" dirty="0"/>
              <a:t>는 실제로 </a:t>
            </a:r>
            <a:r>
              <a:rPr lang="en-US" altLang="ko-KR" sz="2000" dirty="0"/>
              <a:t>DB</a:t>
            </a:r>
            <a:r>
              <a:rPr lang="ko-KR" altLang="en-US" sz="2000" dirty="0"/>
              <a:t>에 접근하는 객체</a:t>
            </a:r>
            <a:r>
              <a:rPr lang="en-US" altLang="ko-KR" sz="2000" dirty="0"/>
              <a:t>. DAO</a:t>
            </a:r>
            <a:r>
              <a:rPr lang="ko-KR" altLang="en-US" sz="2000" dirty="0"/>
              <a:t>는 프로젝트의 서비스 모델과 실제 데이터베이스를 연결하는 역할을 하며</a:t>
            </a:r>
            <a:r>
              <a:rPr lang="en-US" altLang="ko-KR" sz="2000" dirty="0"/>
              <a:t>, JPA</a:t>
            </a:r>
            <a:r>
              <a:rPr lang="ko-KR" altLang="en-US" sz="2000" dirty="0"/>
              <a:t>에서는 </a:t>
            </a:r>
            <a:r>
              <a:rPr lang="en-US" altLang="ko-KR" sz="2000" dirty="0"/>
              <a:t>DB</a:t>
            </a:r>
            <a:r>
              <a:rPr lang="ko-KR" altLang="en-US" sz="2000" dirty="0"/>
              <a:t>에 데이터를 </a:t>
            </a:r>
            <a:r>
              <a:rPr lang="en-US" altLang="ko-KR" sz="2000" dirty="0"/>
              <a:t>CRUD</a:t>
            </a:r>
            <a:r>
              <a:rPr lang="ko-KR" altLang="en-US" sz="2000" dirty="0"/>
              <a:t>하는 </a:t>
            </a:r>
            <a:r>
              <a:rPr lang="en-US" altLang="ko-KR" sz="2000" dirty="0"/>
              <a:t>Repository </a:t>
            </a:r>
            <a:r>
              <a:rPr lang="ko-KR" altLang="en-US" sz="2000" dirty="0"/>
              <a:t>객체들이 </a:t>
            </a:r>
            <a:r>
              <a:rPr lang="en-US" altLang="ko-KR" sz="2000" dirty="0"/>
              <a:t>DAO</a:t>
            </a:r>
            <a:r>
              <a:rPr lang="ko-KR" altLang="en-US" sz="2000" dirty="0"/>
              <a:t>라고 볼 수 있다</a:t>
            </a:r>
            <a:r>
              <a:rPr lang="en-US" altLang="ko-KR" sz="2000" dirty="0"/>
              <a:t>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A527E43-0197-781F-7346-C9036740D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33" y="3749040"/>
            <a:ext cx="10025734" cy="245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712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Service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D93FE88-A574-E2C8-B51C-97F2CBE80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4874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Service</a:t>
            </a:r>
            <a:r>
              <a:rPr lang="ko-KR" altLang="en-US" sz="2000" dirty="0"/>
              <a:t>의 역할은 </a:t>
            </a:r>
            <a:r>
              <a:rPr lang="en-US" altLang="ko-KR" sz="2000" dirty="0"/>
              <a:t>DAO</a:t>
            </a:r>
            <a:r>
              <a:rPr lang="ko-KR" altLang="en-US" sz="2000" dirty="0"/>
              <a:t>가 </a:t>
            </a:r>
            <a:r>
              <a:rPr lang="en-US" altLang="ko-KR" sz="2000" dirty="0"/>
              <a:t>DB</a:t>
            </a:r>
            <a:r>
              <a:rPr lang="ko-KR" altLang="en-US" sz="2000" dirty="0"/>
              <a:t>에서 받아온 데이터를 전달받아 가공하고 </a:t>
            </a:r>
            <a:r>
              <a:rPr lang="en-US" altLang="ko-KR" sz="2000" dirty="0"/>
              <a:t>Controller</a:t>
            </a:r>
            <a:r>
              <a:rPr lang="ko-KR" altLang="en-US" sz="2000" dirty="0"/>
              <a:t>에게 정보를 보내주는 역할</a:t>
            </a:r>
            <a:endParaRPr lang="en-US" altLang="ko-KR" sz="2000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FCE8985-009D-7C24-E473-ADB889232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759" y="2514132"/>
            <a:ext cx="5576185" cy="424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764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772" y="2879830"/>
            <a:ext cx="10506455" cy="109834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dirty="0"/>
              <a:t>Spring Boot Architecture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47351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Spring Architecture – MVC View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5F12033E-9441-16C3-145D-C9E31550C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" y="1517119"/>
            <a:ext cx="11667744" cy="514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236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Contents</a:t>
            </a:r>
            <a:endParaRPr lang="ko-KR" altLang="en-US" sz="4000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61871E0-5F69-EF4A-4F6F-F2A0F9D3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MVC Architecture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Layered Architecture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Spring Boot Architecture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365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Dispatcher Servlet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66AA0B9-282B-DC73-93FD-2263BD467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4874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Dispatcher Servlet</a:t>
            </a:r>
            <a:r>
              <a:rPr lang="ko-KR" altLang="en-US" sz="2000" dirty="0"/>
              <a:t>은 </a:t>
            </a:r>
            <a:r>
              <a:rPr lang="en-US" altLang="ko-KR" sz="2000" dirty="0"/>
              <a:t>HTTP protocol</a:t>
            </a:r>
            <a:r>
              <a:rPr lang="ko-KR" altLang="en-US" sz="2000" dirty="0"/>
              <a:t>로 들어오는 모든 요청을 가장 먼저 받아 적합한 컨트롤러에 위임해주는 프론트 컨트롤러</a:t>
            </a:r>
            <a:r>
              <a:rPr lang="en-US" altLang="ko-KR" sz="2000" dirty="0"/>
              <a:t>(Front Controller)</a:t>
            </a:r>
            <a:r>
              <a:rPr lang="ko-KR" altLang="en-US" sz="2000" dirty="0"/>
              <a:t>라고 정의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클라이언트로부터 어떠한 요청이 오면 </a:t>
            </a:r>
            <a:r>
              <a:rPr lang="en-US" altLang="ko-KR" sz="2000" dirty="0"/>
              <a:t>Tomcat</a:t>
            </a:r>
            <a:r>
              <a:rPr lang="ko-KR" altLang="en-US" sz="2000" dirty="0"/>
              <a:t>과 같은 </a:t>
            </a:r>
            <a:r>
              <a:rPr lang="en-US" altLang="ko-KR" sz="2000" dirty="0"/>
              <a:t>servlet container</a:t>
            </a:r>
            <a:r>
              <a:rPr lang="ko-KR" altLang="en-US" sz="2000" dirty="0"/>
              <a:t>가 요청을 받아 </a:t>
            </a:r>
            <a:r>
              <a:rPr lang="en-US" altLang="ko-KR" sz="2000" dirty="0"/>
              <a:t>Dispatcher Servlet</a:t>
            </a:r>
            <a:r>
              <a:rPr lang="ko-KR" altLang="en-US" sz="2000" dirty="0"/>
              <a:t>에게 넘긴다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Dispatcher Servlet</a:t>
            </a:r>
            <a:r>
              <a:rPr lang="ko-KR" altLang="en-US" sz="2000" dirty="0"/>
              <a:t>은 해당 요청을 처리해야 하는 컨트롤러를 찾아서 작업을 위임한다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7915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Spring Architecture – Layered View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2D5F90-F845-77DC-85A3-7324CA4AC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411" y="1513705"/>
            <a:ext cx="7427722" cy="51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38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Spring Architecture - Login Example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EF52F7-019F-2B94-6AB6-7BBCEDACB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865" y="1691640"/>
            <a:ext cx="3600811" cy="49748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BC7D14-98BF-1465-992F-4A33C9B70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860" y="2715768"/>
            <a:ext cx="6621911" cy="29356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A821AC-A9FA-CE93-A824-5B91E79692A9}"/>
              </a:ext>
            </a:extLst>
          </p:cNvPr>
          <p:cNvSpPr txBox="1"/>
          <p:nvPr/>
        </p:nvSpPr>
        <p:spPr>
          <a:xfrm flipH="1">
            <a:off x="7887310" y="2346436"/>
            <a:ext cx="7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DTO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ABD2E-92A2-92D1-7F45-3629ED6D49D0}"/>
              </a:ext>
            </a:extLst>
          </p:cNvPr>
          <p:cNvSpPr txBox="1"/>
          <p:nvPr/>
        </p:nvSpPr>
        <p:spPr>
          <a:xfrm flipH="1">
            <a:off x="2334332" y="1322308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Entity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0448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Spring Architecture - Login Example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A821AC-A9FA-CE93-A824-5B91E79692A9}"/>
              </a:ext>
            </a:extLst>
          </p:cNvPr>
          <p:cNvSpPr txBox="1"/>
          <p:nvPr/>
        </p:nvSpPr>
        <p:spPr>
          <a:xfrm flipH="1">
            <a:off x="7951124" y="1971532"/>
            <a:ext cx="130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ABD2E-92A2-92D1-7F45-3629ED6D49D0}"/>
              </a:ext>
            </a:extLst>
          </p:cNvPr>
          <p:cNvSpPr txBox="1"/>
          <p:nvPr/>
        </p:nvSpPr>
        <p:spPr>
          <a:xfrm flipH="1">
            <a:off x="2106723" y="1332453"/>
            <a:ext cx="150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2C3BD8-C47B-A962-D798-E295946C4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7" y="1701785"/>
            <a:ext cx="4976508" cy="5029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35DB93A-4B6B-729A-5F47-3FBF2D51C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669" y="2340864"/>
            <a:ext cx="6871196" cy="354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44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772" y="2879830"/>
            <a:ext cx="10506455" cy="109834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dirty="0"/>
              <a:t>MVC Architecture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3078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MVC Architecture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482FF6B-0F34-A3DA-EC98-2415358A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21770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사용자의 상호작용과 데이터베이스를 비즈니스 로직과 분리시키기 위해 소프트웨어를 </a:t>
            </a:r>
            <a:r>
              <a:rPr lang="en-US" altLang="ko-KR" sz="2000" dirty="0"/>
              <a:t>Model, View, Controller</a:t>
            </a:r>
            <a:r>
              <a:rPr lang="ko-KR" altLang="en-US" sz="2000" dirty="0"/>
              <a:t>로 나눈 소프트웨어 아키텍처</a:t>
            </a:r>
            <a:endParaRPr lang="en-US" altLang="ko-KR" sz="20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02E3DB5-62B3-CA46-6258-842381D8A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949" y="3236977"/>
            <a:ext cx="8466646" cy="315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38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MVC Architecture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482FF6B-0F34-A3DA-EC98-2415358A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21770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Model</a:t>
            </a:r>
            <a:r>
              <a:rPr lang="en-US" altLang="ko-KR" sz="2000" dirty="0"/>
              <a:t> - </a:t>
            </a:r>
            <a:r>
              <a:rPr lang="ko-KR" altLang="en-US" sz="2000" dirty="0"/>
              <a:t>데이터와 비즈니스 로직을 저장 또는 처리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View</a:t>
            </a:r>
            <a:r>
              <a:rPr lang="en-US" altLang="ko-KR" sz="2000" dirty="0"/>
              <a:t> - </a:t>
            </a:r>
            <a:r>
              <a:rPr lang="ko-KR" altLang="en-US" sz="2000" dirty="0"/>
              <a:t>사용자 인터페이스 컴포넌트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Controller</a:t>
            </a:r>
            <a:r>
              <a:rPr lang="en-US" altLang="ko-KR" sz="2000" dirty="0"/>
              <a:t> - model</a:t>
            </a:r>
            <a:r>
              <a:rPr lang="ko-KR" altLang="en-US" sz="2000" dirty="0"/>
              <a:t>과 </a:t>
            </a:r>
            <a:r>
              <a:rPr lang="en-US" altLang="ko-KR" sz="2000" dirty="0"/>
              <a:t>view </a:t>
            </a:r>
            <a:r>
              <a:rPr lang="ko-KR" altLang="en-US" sz="2000" dirty="0"/>
              <a:t>사이의 상호작용 관리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22353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MVC Architecture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ED3D03-DF28-471A-4605-598E19761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943" y="1517119"/>
            <a:ext cx="8743148" cy="507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1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MVC Architecture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039F6C-D066-90B2-4FE1-05D63908E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43" y="1686195"/>
            <a:ext cx="3367800" cy="50848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2AF19A2-19A3-A594-1045-C28181790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437" y="4978548"/>
            <a:ext cx="3737030" cy="17924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7BE0A3F-170F-1D0B-5ECF-7BA43DF90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8562" y="804943"/>
            <a:ext cx="4103772" cy="5966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457099-410C-AFDA-C9B2-4D2369FE4547}"/>
              </a:ext>
            </a:extLst>
          </p:cNvPr>
          <p:cNvSpPr txBox="1"/>
          <p:nvPr/>
        </p:nvSpPr>
        <p:spPr>
          <a:xfrm>
            <a:off x="1632891" y="1332453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2CEB8B-EAD2-D37C-86CF-CF9D85D0A447}"/>
              </a:ext>
            </a:extLst>
          </p:cNvPr>
          <p:cNvSpPr txBox="1"/>
          <p:nvPr/>
        </p:nvSpPr>
        <p:spPr>
          <a:xfrm>
            <a:off x="5241723" y="46092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CDB71-63B6-F0B5-A617-490AC625A2BA}"/>
              </a:ext>
            </a:extLst>
          </p:cNvPr>
          <p:cNvSpPr txBox="1"/>
          <p:nvPr/>
        </p:nvSpPr>
        <p:spPr>
          <a:xfrm>
            <a:off x="9041216" y="460308"/>
            <a:ext cx="11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6414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MVC Architecture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45409C-A787-5CEC-3328-27BEFAB56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416" y="1737360"/>
            <a:ext cx="7195712" cy="459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75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772" y="2879830"/>
            <a:ext cx="10506455" cy="109834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dirty="0"/>
              <a:t>Layered Architecture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61688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33CC3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D7D31"/>
        </a:solidFill>
        <a:ln>
          <a:solidFill>
            <a:srgbClr val="ED7D3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6647</TotalTime>
  <Words>448</Words>
  <Application>Microsoft Office PowerPoint</Application>
  <PresentationFormat>와이드스크린</PresentationFormat>
  <Paragraphs>52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Calibri</vt:lpstr>
      <vt:lpstr>Office 테마</vt:lpstr>
      <vt:lpstr>Spring Boot Architecture</vt:lpstr>
      <vt:lpstr>Contents</vt:lpstr>
      <vt:lpstr>MVC Architecture</vt:lpstr>
      <vt:lpstr>MVC Architecture</vt:lpstr>
      <vt:lpstr>MVC Architecture</vt:lpstr>
      <vt:lpstr>MVC Architecture</vt:lpstr>
      <vt:lpstr>MVC Architecture</vt:lpstr>
      <vt:lpstr>MVC Architecture</vt:lpstr>
      <vt:lpstr>Layered Architecture</vt:lpstr>
      <vt:lpstr>Layered Architecture</vt:lpstr>
      <vt:lpstr>Layered Architecture</vt:lpstr>
      <vt:lpstr>Layered Architecture</vt:lpstr>
      <vt:lpstr>Layered Architecture</vt:lpstr>
      <vt:lpstr>Entity</vt:lpstr>
      <vt:lpstr>DTO(Data Transfer Object)</vt:lpstr>
      <vt:lpstr>DAO(Data Access Object)</vt:lpstr>
      <vt:lpstr>Service</vt:lpstr>
      <vt:lpstr>Spring Boot Architecture</vt:lpstr>
      <vt:lpstr>Spring Architecture – MVC View</vt:lpstr>
      <vt:lpstr>Dispatcher Servlet</vt:lpstr>
      <vt:lpstr>Spring Architecture – Layered View</vt:lpstr>
      <vt:lpstr>Spring Architecture - Login Example</vt:lpstr>
      <vt:lpstr>Spring Architecture - Login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EC2</dc:title>
  <dc:creator>김재현</dc:creator>
  <cp:lastModifiedBy>김재현</cp:lastModifiedBy>
  <cp:revision>208</cp:revision>
  <dcterms:created xsi:type="dcterms:W3CDTF">2022-06-28T01:58:12Z</dcterms:created>
  <dcterms:modified xsi:type="dcterms:W3CDTF">2022-11-04T06:57:06Z</dcterms:modified>
</cp:coreProperties>
</file>