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94" r:id="rId4"/>
    <p:sldId id="315" r:id="rId5"/>
    <p:sldId id="317" r:id="rId6"/>
    <p:sldId id="318" r:id="rId7"/>
    <p:sldId id="316" r:id="rId8"/>
    <p:sldId id="319" r:id="rId9"/>
    <p:sldId id="320" r:id="rId10"/>
    <p:sldId id="321" r:id="rId11"/>
    <p:sldId id="322" r:id="rId12"/>
    <p:sldId id="324" r:id="rId13"/>
    <p:sldId id="323" r:id="rId14"/>
    <p:sldId id="314" r:id="rId15"/>
    <p:sldId id="326" r:id="rId16"/>
    <p:sldId id="327" r:id="rId17"/>
    <p:sldId id="328" r:id="rId18"/>
    <p:sldId id="330" r:id="rId19"/>
    <p:sldId id="329" r:id="rId20"/>
    <p:sldId id="325" r:id="rId21"/>
    <p:sldId id="26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7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3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1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8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5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0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5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7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4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Spring Boot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Servlet and JSP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Servlet</a:t>
            </a:r>
            <a:r>
              <a:rPr lang="ko-KR" altLang="en-US" sz="2000" dirty="0"/>
              <a:t>과 </a:t>
            </a:r>
            <a:r>
              <a:rPr lang="en-US" altLang="ko-KR" sz="2000" dirty="0"/>
              <a:t>JSP</a:t>
            </a:r>
            <a:r>
              <a:rPr lang="ko-KR" altLang="en-US" sz="2000" dirty="0"/>
              <a:t>는 모두 뷰와 비즈니스 로직을 한 곳에서 처리한다는 한계가 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Servlet</a:t>
            </a:r>
            <a:r>
              <a:rPr lang="ko-KR" altLang="en-US" sz="2000" dirty="0"/>
              <a:t>은 </a:t>
            </a:r>
            <a:r>
              <a:rPr lang="en-US" altLang="ko-KR" sz="2000" dirty="0"/>
              <a:t>data processing</a:t>
            </a:r>
            <a:r>
              <a:rPr lang="ko-KR" altLang="en-US" sz="2000" dirty="0"/>
              <a:t>에 유리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JSP</a:t>
            </a:r>
            <a:r>
              <a:rPr lang="ko-KR" altLang="en-US" sz="2000" dirty="0"/>
              <a:t>는 </a:t>
            </a:r>
            <a:r>
              <a:rPr lang="en-US" altLang="ko-KR" sz="2000" dirty="0"/>
              <a:t>presentation</a:t>
            </a:r>
            <a:r>
              <a:rPr lang="ko-KR" altLang="en-US" sz="2000" dirty="0"/>
              <a:t>에 유리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348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Servlet and JSP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101386-CCB5-67F7-81F7-0A1F9726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2" y="3068019"/>
            <a:ext cx="9326880" cy="30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05A7BB-CE3D-47A8-CB64-1801DFBD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JSP</a:t>
            </a:r>
            <a:r>
              <a:rPr lang="ko-KR" altLang="en-US" sz="2000" dirty="0"/>
              <a:t>만을 이용하는 모델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552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05A7BB-CE3D-47A8-CB64-1801DFBD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3329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MVC Pattern</a:t>
            </a:r>
            <a:r>
              <a:rPr lang="ko-KR" altLang="en-US" sz="2000" dirty="0"/>
              <a:t>은 사용자 인터페이스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및 제어 논리를 구현하는데 일반적으로 사용되는 소프트웨어 아키텍처 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모델</a:t>
            </a:r>
            <a:r>
              <a:rPr lang="ko-KR" altLang="en-US" sz="2000" dirty="0"/>
              <a:t>은 뷰에 출력할 데이터를 담아둔다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뷰</a:t>
            </a:r>
            <a:r>
              <a:rPr lang="ko-KR" altLang="en-US" sz="2000" dirty="0"/>
              <a:t>는 모델에 담겨있는 데이터를 사용해서 화면에 그리는 역할을 한다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컨트롤러</a:t>
            </a:r>
            <a:r>
              <a:rPr lang="ko-KR" altLang="en-US" sz="2000" dirty="0"/>
              <a:t>는 사용자의 입력에 대한 응답으로 모델</a:t>
            </a:r>
            <a:r>
              <a:rPr lang="en-US" altLang="ko-KR" sz="2000" dirty="0"/>
              <a:t>, </a:t>
            </a:r>
            <a:r>
              <a:rPr lang="ko-KR" altLang="en-US" sz="2000" dirty="0"/>
              <a:t>뷰를 업데이트하는 방법을 정의한다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80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MVC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43FBC5-6572-3FE4-CEE1-0DF76D9B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61" y="2684019"/>
            <a:ext cx="9606948" cy="35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1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EJB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413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EJB(Enterprise Java Bean)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05A7BB-CE3D-47A8-CB64-1801DFBD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3329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EJB</a:t>
            </a:r>
            <a:r>
              <a:rPr lang="ko-KR" altLang="en-US" sz="2000" dirty="0"/>
              <a:t>는 기업환경의 시스템을 구현하기 위한 서버 측 컴포넌트 모델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개발을 하다 보면 많은 객체들을 만들게 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비즈니스 객체들을 관리하는 컨테이너를 만들어서 필요할 때마다 컨테이너로부터 객체를 받는 식으로 관리하면 효율적일 것이라는 생각에서 탄생</a:t>
            </a:r>
            <a:endParaRPr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DBBEF8-559E-CF30-6AB2-DFC961AEC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56" y="3658986"/>
            <a:ext cx="4547616" cy="273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7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Java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Bean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05A7BB-CE3D-47A8-CB64-1801DFBD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3329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특정한 정보</a:t>
            </a:r>
            <a:r>
              <a:rPr lang="en-US" altLang="ko-KR" sz="2000" dirty="0"/>
              <a:t>(id, password, name, job…) </a:t>
            </a:r>
            <a:r>
              <a:rPr lang="ko-KR" altLang="en-US" sz="2000" dirty="0"/>
              <a:t>등을 가지고 있는 클래스를 표현하는 하나의 규칙이고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데이터를 표현하기 위한 목적을 지니고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규칙을 지닌 클래스를 </a:t>
            </a:r>
            <a:r>
              <a:rPr lang="en-US" altLang="ko-KR" sz="2000" dirty="0"/>
              <a:t>Java Bean</a:t>
            </a:r>
            <a:r>
              <a:rPr lang="ko-KR" altLang="en-US" sz="2000" dirty="0"/>
              <a:t>이라고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034CA-507E-F531-7B94-3CE60087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0" y="3608182"/>
            <a:ext cx="7748522" cy="20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Java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Bean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74B35E-05D2-4673-0CB7-E3FA4A84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48" y="370332"/>
            <a:ext cx="2527386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EJB</a:t>
            </a:r>
            <a:r>
              <a:rPr lang="ko-KR" altLang="en-US" sz="4000" b="1" dirty="0"/>
              <a:t>의 장점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05A7BB-CE3D-47A8-CB64-1801DFBD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545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생명주기 관리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보안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트랜잭션 관리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오브젝트 </a:t>
            </a:r>
            <a:r>
              <a:rPr lang="ko-KR" altLang="en-US" sz="2000" dirty="0" err="1"/>
              <a:t>풀링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858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EJB</a:t>
            </a:r>
            <a:r>
              <a:rPr lang="ko-KR" altLang="en-US" sz="4000" b="1" dirty="0"/>
              <a:t>의 한계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05A7BB-CE3D-47A8-CB64-1801DFBD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545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객체지향적이지</a:t>
            </a:r>
            <a:r>
              <a:rPr lang="ko-KR" altLang="en-US" sz="2000" dirty="0"/>
              <a:t> 않음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복잡한 프로그래밍 모델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특정 환경</a:t>
            </a:r>
            <a:r>
              <a:rPr lang="en-US" altLang="ko-KR" sz="2000" dirty="0"/>
              <a:t>, </a:t>
            </a:r>
            <a:r>
              <a:rPr lang="ko-KR" altLang="en-US" sz="2000" dirty="0"/>
              <a:t>기술에 종속적인 코드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컨테이너 안에서만 동작할 수 있는 객체구조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자동화된 테스트가 매우 어렵거나 불가능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부족한 개발생산성</a:t>
            </a:r>
            <a:r>
              <a:rPr lang="en-US" altLang="ko-KR" sz="2000" dirty="0"/>
              <a:t>, </a:t>
            </a:r>
            <a:r>
              <a:rPr lang="ko-KR" altLang="en-US" sz="2000" dirty="0"/>
              <a:t>이동성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213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Servlet and JSP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EJB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Spring Framework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Spring Boot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Spring Framework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697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Framework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Spring Framework</a:t>
            </a:r>
            <a:r>
              <a:rPr lang="ko-KR" altLang="en-US" sz="2000" dirty="0"/>
              <a:t>는 자바 플랫폼을 위한 오픈소스 애플리케이션 프레임워크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대규모 데이터 처리와 트랜잭션이 동시에 여러 사용자로부터 행해지는 애플리케이션을 개발하기 위한 모든 기능을 종합적으로 제공하는 솔루션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EJB</a:t>
            </a:r>
            <a:r>
              <a:rPr lang="ko-KR" altLang="en-US" sz="2000" dirty="0"/>
              <a:t>를 대체하는 새로운 자바 기반 프레임워크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1281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Framework</a:t>
            </a:r>
            <a:r>
              <a:rPr lang="ko-KR" altLang="en-US" sz="4000" b="1" dirty="0"/>
              <a:t>의 주요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POJO(Plain Old Java Object)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AOP(Aspect Oriented Programming)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DI(Dependency Injection)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IoC(Inversion of Control)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835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POJO(Plain Old Java Object)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POJO</a:t>
            </a:r>
            <a:r>
              <a:rPr lang="ko-KR" altLang="en-US" sz="2000" dirty="0"/>
              <a:t>는 오래된 방식의 자바 오브젝트라는 말로서 </a:t>
            </a:r>
            <a:r>
              <a:rPr lang="en-US" altLang="ko-KR" sz="2000" dirty="0"/>
              <a:t>Java EE </a:t>
            </a:r>
            <a:r>
              <a:rPr lang="ko-KR" altLang="en-US" sz="2000" dirty="0"/>
              <a:t>등의 중량 프레임워크들을 사용하게 되면서 해당 프레임워크에 종속된 무거운 객체를 만들게 된 것에 반발해서 사용하게 된 용어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오래된 방식의 간단한 오브젝트란 특정 기술에 종속되어 동작하는 것이 아닌 순수한 자바 객체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EDDC13-3E03-4126-211D-767419F5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56" y="4288536"/>
            <a:ext cx="10269488" cy="15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POJO(Plain Old Java Object)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특정 기술과 환경에 종속되어 의존하게 된 자바 코드는 가독성이 떨어져 유지보수가 어렵다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특정 기술의 클래스를 상속받거나</a:t>
            </a:r>
            <a:r>
              <a:rPr lang="en-US" altLang="ko-KR" sz="2000" dirty="0"/>
              <a:t>, </a:t>
            </a:r>
            <a:r>
              <a:rPr lang="ko-KR" altLang="en-US" sz="2000" dirty="0"/>
              <a:t>직접 의존하면 확장성이 매우 떨어진다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객체지향의 화신인 자바가 객체지향 설계의 장점들을 잃어버리지 않기 위해 </a:t>
            </a:r>
            <a:r>
              <a:rPr lang="en-US" altLang="ko-KR" sz="2000" dirty="0"/>
              <a:t>POJO</a:t>
            </a:r>
            <a:r>
              <a:rPr lang="ko-KR" altLang="en-US" sz="2000" dirty="0"/>
              <a:t>를 지향해야 한다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0061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POJO(Plain Old Java Object) - PSA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POJO</a:t>
            </a:r>
            <a:r>
              <a:rPr lang="ko-KR" altLang="en-US" sz="2000" dirty="0"/>
              <a:t>이면서 특정 기술을 사용할 수 있는 이유는 </a:t>
            </a:r>
            <a:r>
              <a:rPr lang="en-US" altLang="ko-KR" sz="2000" dirty="0"/>
              <a:t>Spring Framework</a:t>
            </a:r>
            <a:r>
              <a:rPr lang="ko-KR" altLang="en-US" sz="2000" dirty="0"/>
              <a:t>에서 정한 표준 인터페이스가 있기 때문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예를 들어 </a:t>
            </a:r>
            <a:r>
              <a:rPr lang="en-US" altLang="ko-KR" sz="2000" dirty="0"/>
              <a:t>ORM</a:t>
            </a:r>
            <a:r>
              <a:rPr lang="ko-KR" altLang="en-US" sz="2000" dirty="0"/>
              <a:t>이라는 기술을 사용하기 위해서 </a:t>
            </a:r>
            <a:r>
              <a:rPr lang="en-US" altLang="ko-KR" sz="2000" dirty="0"/>
              <a:t>JPA</a:t>
            </a:r>
            <a:r>
              <a:rPr lang="ko-KR" altLang="en-US" sz="2000" dirty="0"/>
              <a:t>라는 표준 인터페이스를 정해 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이런 방법을 </a:t>
            </a:r>
            <a:r>
              <a:rPr lang="en-US" altLang="ko-KR" sz="2000" dirty="0"/>
              <a:t>Spring</a:t>
            </a:r>
            <a:r>
              <a:rPr lang="ko-KR" altLang="en-US" sz="2000" dirty="0"/>
              <a:t>의 </a:t>
            </a:r>
            <a:r>
              <a:rPr lang="en-US" altLang="ko-KR" sz="2000" dirty="0"/>
              <a:t>PSA(Portable Service Abstraction)</a:t>
            </a:r>
            <a:r>
              <a:rPr lang="ko-KR" altLang="en-US" sz="2000" dirty="0"/>
              <a:t>라고 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432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AOP(Aspect Oriented Programming)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AOP</a:t>
            </a:r>
            <a:r>
              <a:rPr lang="ko-KR" altLang="en-US" sz="2000" dirty="0"/>
              <a:t>는 어떤 로직을 기준으로 핵심적인 관점</a:t>
            </a:r>
            <a:r>
              <a:rPr lang="en-US" altLang="ko-KR" sz="2000" dirty="0"/>
              <a:t>, </a:t>
            </a:r>
            <a:r>
              <a:rPr lang="ko-KR" altLang="en-US" sz="2000" dirty="0"/>
              <a:t>부가적인 관점으로 나누어서 보고 그 관점을 기준으로 각각 모듈화 하는 개발 방법</a:t>
            </a:r>
            <a:endParaRPr lang="en-US" altLang="ko-KR" sz="2000" dirty="0"/>
          </a:p>
        </p:txBody>
      </p:sp>
      <p:pic>
        <p:nvPicPr>
          <p:cNvPr id="5122" name="Picture 2" descr="aop">
            <a:extLst>
              <a:ext uri="{FF2B5EF4-FFF2-40B4-BE49-F238E27FC236}">
                <a16:creationId xmlns:a16="http://schemas.microsoft.com/office/drawing/2014/main" id="{37D69E9D-E68E-4480-614D-9BCF8214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32" y="2842682"/>
            <a:ext cx="3328274" cy="375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925FA2C-970F-E0FD-423D-D319B4DADC90}"/>
              </a:ext>
            </a:extLst>
          </p:cNvPr>
          <p:cNvSpPr txBox="1">
            <a:spLocks/>
          </p:cNvSpPr>
          <p:nvPr/>
        </p:nvSpPr>
        <p:spPr>
          <a:xfrm>
            <a:off x="5203398" y="3135290"/>
            <a:ext cx="6012670" cy="330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A, B, C</a:t>
            </a:r>
            <a:r>
              <a:rPr lang="ko-KR" altLang="en-US" sz="1600" dirty="0"/>
              <a:t>클래스에서 동일한 색의 선들의 의미는 클래스들에 나타나는 비슷한 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필드</a:t>
            </a:r>
            <a:r>
              <a:rPr lang="en-US" altLang="ko-KR" sz="1600" dirty="0"/>
              <a:t>, </a:t>
            </a:r>
            <a:r>
              <a:rPr lang="ko-KR" altLang="en-US" sz="1600" dirty="0"/>
              <a:t>코드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이런 식으로 반복되는 코드를 흩어진 관심사</a:t>
            </a:r>
            <a:r>
              <a:rPr lang="en-US" altLang="ko-KR" sz="1600" dirty="0"/>
              <a:t>(Crosscutting Concerns)</a:t>
            </a:r>
            <a:r>
              <a:rPr lang="ko-KR" altLang="en-US" sz="1600" dirty="0"/>
              <a:t>라고 부른다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AOP</a:t>
            </a:r>
            <a:r>
              <a:rPr lang="ko-KR" altLang="en-US" sz="1600" dirty="0"/>
              <a:t>는 흩어진 관심사를 </a:t>
            </a:r>
            <a:r>
              <a:rPr lang="en-US" altLang="ko-KR" sz="1600" dirty="0"/>
              <a:t>Aspect</a:t>
            </a:r>
            <a:r>
              <a:rPr lang="ko-KR" altLang="en-US" sz="1600" dirty="0"/>
              <a:t>를 이용해서 해결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0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AOP(Aspect Oriented Programming)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결론적으로 </a:t>
            </a:r>
            <a:r>
              <a:rPr lang="en-US" altLang="ko-KR" sz="2000" dirty="0"/>
              <a:t>Aspect</a:t>
            </a:r>
            <a:r>
              <a:rPr lang="ko-KR" altLang="en-US" sz="2000" dirty="0"/>
              <a:t>로 모듈화하고 핵심적인 비즈니스 로직에서 분리하여 재사용하겠다는 것이 </a:t>
            </a:r>
            <a:r>
              <a:rPr lang="en-US" altLang="ko-KR" sz="2000" dirty="0"/>
              <a:t>AOP</a:t>
            </a:r>
            <a:r>
              <a:rPr lang="ko-KR" altLang="en-US" sz="2000" dirty="0"/>
              <a:t>의 취지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732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DI(Dependency Injection)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33416"/>
            <a:ext cx="10515600" cy="4867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객체의 의존성 해결 및 관리 목적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의존성 주입이란 사용자가 직접 </a:t>
            </a:r>
            <a:r>
              <a:rPr lang="en-US" altLang="ko-KR" sz="2000" dirty="0"/>
              <a:t>new </a:t>
            </a:r>
            <a:r>
              <a:rPr lang="ko-KR" altLang="en-US" sz="2000" dirty="0"/>
              <a:t>키워드를 사용하여 객체를 생성하지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외부</a:t>
            </a:r>
            <a:r>
              <a:rPr lang="en-US" altLang="ko-KR" sz="2000" dirty="0"/>
              <a:t>(</a:t>
            </a:r>
            <a:r>
              <a:rPr lang="ko-KR" altLang="en-US" sz="2000" dirty="0"/>
              <a:t>컨테이너</a:t>
            </a:r>
            <a:r>
              <a:rPr lang="en-US" altLang="ko-KR" sz="2000" dirty="0"/>
              <a:t>)</a:t>
            </a:r>
            <a:r>
              <a:rPr lang="ko-KR" altLang="en-US" sz="2000" dirty="0"/>
              <a:t>에서 생성된 객체를 주입 받는 방식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FCDF8C-BE5A-FD87-1900-0D9DEB7AD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3"/>
          <a:stretch/>
        </p:blipFill>
        <p:spPr>
          <a:xfrm>
            <a:off x="1163928" y="2318132"/>
            <a:ext cx="6687483" cy="24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0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DI(Dependency Injection)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50AD47A-934E-A2BF-85DE-CFA4AE00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22" y="1881569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7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Servlet and JSP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078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DI(Dependency Injection) - </a:t>
            </a:r>
            <a:r>
              <a:rPr lang="ko-KR" altLang="en-US" sz="4000" b="1" dirty="0"/>
              <a:t>의존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CEC2F-562D-16F7-C9AC-B6AB9851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5" y="2157984"/>
            <a:ext cx="4171120" cy="37827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33F0EB-EB61-C60D-5C69-D23D0D33A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817" y="2157984"/>
            <a:ext cx="5655712" cy="37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DI(Dependency Injection) – </a:t>
            </a:r>
            <a:r>
              <a:rPr lang="ko-KR" altLang="en-US" sz="4000" b="1" dirty="0"/>
              <a:t>의존 주입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4E9413-2128-8024-7190-DAF03B20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8" y="2020824"/>
            <a:ext cx="4679162" cy="39120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9540A0-BFE8-90A5-4F6E-25B21772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0824"/>
            <a:ext cx="4844330" cy="39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DI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AA23C-EBBC-3B07-2744-1179D760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8" y="1908146"/>
            <a:ext cx="4895104" cy="4501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9B6AABD-12E9-AC4F-4946-523A6195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52" y="1908147"/>
            <a:ext cx="5596128" cy="44103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Spring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DI</a:t>
            </a:r>
            <a:r>
              <a:rPr lang="ko-KR" altLang="en-US" sz="1600" dirty="0"/>
              <a:t>는 </a:t>
            </a:r>
            <a:r>
              <a:rPr lang="en-US" altLang="ko-KR" sz="1600" dirty="0"/>
              <a:t>Bean</a:t>
            </a:r>
            <a:r>
              <a:rPr lang="ko-KR" altLang="en-US" sz="1600" dirty="0"/>
              <a:t>으로 등록된 객체만 의존 주입이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@Autowired </a:t>
            </a:r>
            <a:r>
              <a:rPr lang="ko-KR" altLang="en-US" sz="1600" dirty="0" err="1"/>
              <a:t>어노테이션을</a:t>
            </a:r>
            <a:r>
              <a:rPr lang="ko-KR" altLang="en-US" sz="1600" dirty="0"/>
              <a:t> 통해서 선언된 </a:t>
            </a:r>
            <a:r>
              <a:rPr lang="en-US" altLang="ko-KR" sz="1600" dirty="0"/>
              <a:t>type</a:t>
            </a:r>
            <a:r>
              <a:rPr lang="ko-KR" altLang="en-US" sz="1600" dirty="0"/>
              <a:t>을 비교하고 </a:t>
            </a:r>
            <a:r>
              <a:rPr lang="en-US" altLang="ko-KR" sz="1600" dirty="0"/>
              <a:t>bean</a:t>
            </a:r>
            <a:r>
              <a:rPr lang="ko-KR" altLang="en-US" sz="1600" dirty="0"/>
              <a:t>을 자동으로 주입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768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IoC(Inversion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 Control)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IoC</a:t>
            </a:r>
            <a:r>
              <a:rPr lang="ko-KR" altLang="en-US" sz="2000" dirty="0"/>
              <a:t>란 제어의 역전이라는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말 그대로 메소드나 객체의 호출작업을 개발자가 결정하는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외부에서 결정되는 것을 의미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객체의 의존성을 역전시켜 객체 간의 결합도를 줄이고 유연한 코드를 작성할 수 있게 하여 가독성 및 코드 중복</a:t>
            </a:r>
            <a:r>
              <a:rPr lang="en-US" altLang="ko-KR" sz="2000" dirty="0"/>
              <a:t>, </a:t>
            </a:r>
            <a:r>
              <a:rPr lang="ko-KR" altLang="en-US" sz="2000" dirty="0"/>
              <a:t>유지 보수를 편하게 할 수 있다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67135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IoC(Inversion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of Control)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기존의 객체 생성 순서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의존성 객체 생성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의존성 객체 메소드 호출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Spring</a:t>
            </a:r>
            <a:r>
              <a:rPr lang="ko-KR" altLang="en-US" sz="2000" dirty="0"/>
              <a:t>에서 객체 생성 순서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의존성 객체 주입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의존성 객체 메소드 호출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71462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Framework</a:t>
            </a:r>
            <a:r>
              <a:rPr lang="ko-KR" altLang="en-US" sz="4000" b="1" dirty="0"/>
              <a:t>의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5546599-865F-B468-00C5-00B55161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36" y="1975104"/>
            <a:ext cx="8030471" cy="405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9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Spring Boot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4669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Spring Framework</a:t>
            </a:r>
            <a:r>
              <a:rPr lang="ko-KR" altLang="en-US" sz="2000" dirty="0"/>
              <a:t>는 기능이 많은 만큼 환경설정이 복잡한 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Spring Boot</a:t>
            </a:r>
            <a:r>
              <a:rPr lang="ko-KR" altLang="en-US" sz="2000" dirty="0"/>
              <a:t>는 </a:t>
            </a:r>
            <a:r>
              <a:rPr lang="en-US" altLang="ko-KR" sz="2000" dirty="0"/>
              <a:t>Spring Framework</a:t>
            </a:r>
            <a:r>
              <a:rPr lang="ko-KR" altLang="en-US" sz="2000" dirty="0"/>
              <a:t>를 사용하기 위한 설정의 많은 부분을 자동화하여 사용자가 편하게 </a:t>
            </a:r>
            <a:r>
              <a:rPr lang="en-US" altLang="ko-KR" sz="2000" dirty="0"/>
              <a:t>Spring</a:t>
            </a:r>
            <a:r>
              <a:rPr lang="ko-KR" altLang="en-US" sz="2000" dirty="0"/>
              <a:t>을 사용할 수 있도록 돕는다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0588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Spring Boot </a:t>
            </a:r>
            <a:r>
              <a:rPr lang="ko-KR" altLang="en-US" sz="4000" b="1" dirty="0"/>
              <a:t>장점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Embed Tomcat</a:t>
            </a:r>
            <a:r>
              <a:rPr lang="ko-KR" altLang="en-US" sz="2000" dirty="0"/>
              <a:t>을 사용하기 때문에 </a:t>
            </a:r>
            <a:r>
              <a:rPr lang="en-US" altLang="ko-KR" sz="2000" dirty="0"/>
              <a:t>Tomcat</a:t>
            </a:r>
            <a:r>
              <a:rPr lang="ko-KR" altLang="en-US" sz="2000" dirty="0"/>
              <a:t>을 설치하거나 버전관리의 수고로움을 </a:t>
            </a:r>
            <a:r>
              <a:rPr lang="ko-KR" altLang="en-US" sz="2000" dirty="0" err="1"/>
              <a:t>덜어줌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Dependency </a:t>
            </a:r>
            <a:r>
              <a:rPr lang="ko-KR" altLang="en-US" sz="2000" dirty="0"/>
              <a:t>자동화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Xml </a:t>
            </a:r>
            <a:r>
              <a:rPr lang="ko-KR" altLang="en-US" sz="2000" dirty="0"/>
              <a:t>설정을 할 필요가 없다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Jar file</a:t>
            </a:r>
            <a:r>
              <a:rPr lang="ko-KR" altLang="en-US" sz="2000" dirty="0"/>
              <a:t>을 이용해 자바 옵션만으로 쉽게 배포가 가능하다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415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Servlet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웹 기반의 요청에 대한 동적인 처리가 가능한 서버사이드에서 돌아가는 자바 프로그램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자바 코드 안에 </a:t>
            </a:r>
            <a:r>
              <a:rPr lang="en-US" altLang="ko-KR" sz="2000" dirty="0"/>
              <a:t>HTML </a:t>
            </a:r>
            <a:r>
              <a:rPr lang="ko-KR" altLang="en-US" sz="2000" dirty="0"/>
              <a:t>코드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웹 개발을 위해 만든 표준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0244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Servlet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E4A9AF-9193-4128-3A2E-134F569F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37" y="1317096"/>
            <a:ext cx="6961069" cy="52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Servlet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7F885-5F03-6C2F-52EA-5A2248CF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2042855"/>
            <a:ext cx="777348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JSP(Java Server Page)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82FF6B-0F34-A3DA-EC98-2415358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Java</a:t>
            </a:r>
            <a:r>
              <a:rPr lang="ko-KR" altLang="en-US" sz="2000" dirty="0"/>
              <a:t> 언어를 기반으로 하는 서버사이드 스크립트 언어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HTML </a:t>
            </a:r>
            <a:r>
              <a:rPr lang="ko-KR" altLang="en-US" sz="2000" dirty="0"/>
              <a:t>코드 안에 자바 코드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Servlet</a:t>
            </a:r>
            <a:r>
              <a:rPr lang="ko-KR" altLang="en-US" sz="2000" dirty="0"/>
              <a:t>을 보완하고 기술을 확장한 스크립트 방식 표준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6669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JSP(Java Server Page)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8AF42A-0B91-7186-B74C-8D631179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90" y="1517119"/>
            <a:ext cx="6146751" cy="48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0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JSP(Java Server Page)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18E42-0B82-9655-FA85-5F474288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32" y="1874520"/>
            <a:ext cx="7055346" cy="42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33CC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3548</TotalTime>
  <Words>807</Words>
  <Application>Microsoft Office PowerPoint</Application>
  <PresentationFormat>와이드스크린</PresentationFormat>
  <Paragraphs>136</Paragraphs>
  <Slides>38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Calibri</vt:lpstr>
      <vt:lpstr>Office 테마</vt:lpstr>
      <vt:lpstr>Spring Boot</vt:lpstr>
      <vt:lpstr>Contents</vt:lpstr>
      <vt:lpstr>Servlet and JSP</vt:lpstr>
      <vt:lpstr>Servlet</vt:lpstr>
      <vt:lpstr>Servlet</vt:lpstr>
      <vt:lpstr>Servlet</vt:lpstr>
      <vt:lpstr>JSP(Java Server Page)</vt:lpstr>
      <vt:lpstr>JSP(Java Server Page)</vt:lpstr>
      <vt:lpstr>JSP(Java Server Page)</vt:lpstr>
      <vt:lpstr>Servlet and JSP</vt:lpstr>
      <vt:lpstr>Servlet and JSP</vt:lpstr>
      <vt:lpstr>MVC Architecture</vt:lpstr>
      <vt:lpstr>MVC Architecture</vt:lpstr>
      <vt:lpstr>EJB</vt:lpstr>
      <vt:lpstr>EJB(Enterprise Java Bean)</vt:lpstr>
      <vt:lpstr>Java Bean</vt:lpstr>
      <vt:lpstr>Java Bean</vt:lpstr>
      <vt:lpstr>EJB의 장점</vt:lpstr>
      <vt:lpstr>EJB의 한계</vt:lpstr>
      <vt:lpstr>Spring Framework</vt:lpstr>
      <vt:lpstr>Spring Framework</vt:lpstr>
      <vt:lpstr>Spring Framework의 주요 특징</vt:lpstr>
      <vt:lpstr>POJO(Plain Old Java Object)</vt:lpstr>
      <vt:lpstr>POJO(Plain Old Java Object) </vt:lpstr>
      <vt:lpstr>POJO(Plain Old Java Object) - PSA </vt:lpstr>
      <vt:lpstr>AOP(Aspect Oriented Programming)</vt:lpstr>
      <vt:lpstr>AOP(Aspect Oriented Programming)</vt:lpstr>
      <vt:lpstr>DI(Dependency Injection)</vt:lpstr>
      <vt:lpstr>DI(Dependency Injection)</vt:lpstr>
      <vt:lpstr>DI(Dependency Injection) - 의존</vt:lpstr>
      <vt:lpstr>DI(Dependency Injection) – 의존 주입</vt:lpstr>
      <vt:lpstr>Spring DI</vt:lpstr>
      <vt:lpstr>IoC(Inversion of Control)</vt:lpstr>
      <vt:lpstr>IoC(Inversion of Control)</vt:lpstr>
      <vt:lpstr>Spring Framework의 구조</vt:lpstr>
      <vt:lpstr>Spring Boot</vt:lpstr>
      <vt:lpstr>Spring Boot</vt:lpstr>
      <vt:lpstr>Spring Boot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168</cp:revision>
  <dcterms:created xsi:type="dcterms:W3CDTF">2022-06-28T01:58:12Z</dcterms:created>
  <dcterms:modified xsi:type="dcterms:W3CDTF">2022-10-07T06:47:13Z</dcterms:modified>
</cp:coreProperties>
</file>