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8" r:id="rId3"/>
    <p:sldId id="354" r:id="rId4"/>
    <p:sldId id="459" r:id="rId5"/>
    <p:sldId id="461" r:id="rId6"/>
    <p:sldId id="462" r:id="rId7"/>
    <p:sldId id="463" r:id="rId8"/>
    <p:sldId id="464" r:id="rId9"/>
    <p:sldId id="460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5" r:id="rId18"/>
    <p:sldId id="473" r:id="rId19"/>
    <p:sldId id="476" r:id="rId20"/>
    <p:sldId id="477" r:id="rId21"/>
    <p:sldId id="465" r:id="rId22"/>
    <p:sldId id="478" r:id="rId23"/>
    <p:sldId id="479" r:id="rId24"/>
    <p:sldId id="480" r:id="rId25"/>
    <p:sldId id="481" r:id="rId26"/>
    <p:sldId id="482" r:id="rId27"/>
    <p:sldId id="4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 err="1"/>
              <a:t>gRPC</a:t>
            </a:r>
            <a:r>
              <a:rPr lang="en-US" altLang="ko-KR" sz="4800" b="1" dirty="0"/>
              <a:t> (1)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1.0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753424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</a:t>
            </a:r>
            <a:r>
              <a:rPr lang="ko-KR" altLang="en-US" sz="2000" dirty="0"/>
              <a:t> </a:t>
            </a:r>
            <a:r>
              <a:rPr lang="en-US" altLang="ko-KR" sz="2000" dirty="0"/>
              <a:t>1.0</a:t>
            </a:r>
            <a:r>
              <a:rPr lang="ko-KR" altLang="en-US" sz="2000" dirty="0"/>
              <a:t>은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응답을 하기에 앞서 매번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을 맺고 끊어야 하기 때문에 연결 요청</a:t>
            </a:r>
            <a:r>
              <a:rPr lang="en-US" altLang="ko-KR" sz="2000" dirty="0"/>
              <a:t>/</a:t>
            </a:r>
            <a:r>
              <a:rPr lang="ko-KR" altLang="en-US" sz="2000" dirty="0"/>
              <a:t>해제 비용이 상당히 높다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비효율적</a:t>
            </a:r>
            <a:endParaRPr lang="en-US" altLang="ko-KR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1199306-0149-227B-603D-130A146A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5" y="612648"/>
            <a:ext cx="2491232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0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1.1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844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</a:t>
            </a:r>
            <a:r>
              <a:rPr lang="ko-KR" altLang="en-US" sz="2000" dirty="0"/>
              <a:t> </a:t>
            </a:r>
            <a:r>
              <a:rPr lang="en-US" altLang="ko-KR" sz="2000" dirty="0"/>
              <a:t>1.1</a:t>
            </a:r>
            <a:r>
              <a:rPr lang="ko-KR" altLang="en-US" sz="2000" dirty="0"/>
              <a:t>에서 </a:t>
            </a:r>
            <a:r>
              <a:rPr lang="en-US" altLang="ko-KR" sz="2000" dirty="0"/>
              <a:t>1.0</a:t>
            </a:r>
            <a:r>
              <a:rPr lang="ko-KR" altLang="en-US" sz="2000" dirty="0"/>
              <a:t>의 문제점을 해결하고자 </a:t>
            </a:r>
            <a:r>
              <a:rPr lang="en-US" altLang="ko-KR" sz="2000" dirty="0"/>
              <a:t>Persistent Connection</a:t>
            </a:r>
            <a:r>
              <a:rPr lang="ko-KR" altLang="en-US" sz="2000" dirty="0"/>
              <a:t>과 </a:t>
            </a:r>
            <a:r>
              <a:rPr lang="en-US" altLang="ko-KR" sz="2000" dirty="0"/>
              <a:t>Pipelining </a:t>
            </a:r>
            <a:r>
              <a:rPr lang="ko-KR" altLang="en-US" sz="2000" dirty="0"/>
              <a:t>기법을 제공</a:t>
            </a:r>
            <a:endParaRPr lang="en-US" altLang="ko-KR" sz="16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C6D2222-FBE8-295B-91E6-E088743E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63" y="2359153"/>
            <a:ext cx="2286182" cy="42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6820786-E8BD-B0D5-28F7-EFD81BA0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359152"/>
            <a:ext cx="2279849" cy="42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0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1.1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844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Pipelining </a:t>
            </a:r>
            <a:r>
              <a:rPr lang="ko-KR" altLang="en-US" sz="2000" dirty="0"/>
              <a:t>기법을 사용하면 요청 자체는 응답 여부와 관계없이 보낼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하지만 여전히 순차적으로 응답을 받아야 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HOLB(Head Of Line Blocking)</a:t>
            </a:r>
            <a:r>
              <a:rPr lang="ko-KR" altLang="en-US" sz="2000" dirty="0"/>
              <a:t>문제 발생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이슈를 해결하기 위해 대게 브라우저에서는 도메인당 기본 </a:t>
            </a:r>
            <a:r>
              <a:rPr lang="en-US" altLang="ko-KR" sz="2000" dirty="0"/>
              <a:t>6</a:t>
            </a:r>
            <a:r>
              <a:rPr lang="ko-KR" altLang="en-US" sz="2000" dirty="0"/>
              <a:t>개의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을 맺어 놓고 데이터를 병렬적으로 처리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Domain</a:t>
            </a:r>
            <a:r>
              <a:rPr lang="ko-KR" altLang="en-US" sz="2000" dirty="0"/>
              <a:t> </a:t>
            </a:r>
            <a:r>
              <a:rPr lang="en-US" altLang="ko-KR" sz="2000" dirty="0"/>
              <a:t>Sharding</a:t>
            </a:r>
            <a:r>
              <a:rPr lang="ko-KR" altLang="en-US" sz="2000" dirty="0"/>
              <a:t>을 통해 여러 도메인으로 데이터를 분산하고 병렬적으로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을 맺어 빠르게 많은 자원을 다운로드하도록 개선</a:t>
            </a:r>
            <a:endParaRPr lang="en-US" altLang="ko-KR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04797A-397A-2049-FA3D-9FFC52C6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21" y="2555220"/>
            <a:ext cx="4297108" cy="57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1.1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4844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 </a:t>
            </a:r>
            <a:r>
              <a:rPr lang="ko-KR" altLang="en-US" sz="2000" dirty="0"/>
              <a:t>통신시 헤더에는 많은 메타 정보가 저장되어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매 요청마다 중복된 헤더 값을 전달하며</a:t>
            </a:r>
            <a:r>
              <a:rPr lang="en-US" altLang="ko-KR" sz="2000" dirty="0"/>
              <a:t>, </a:t>
            </a:r>
            <a:r>
              <a:rPr lang="ko-KR" altLang="en-US" sz="2000" dirty="0"/>
              <a:t>쿠키 또한 요청마다 포함되어 전송된다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더욱이 </a:t>
            </a:r>
            <a:r>
              <a:rPr lang="en-US" altLang="ko-KR" sz="2000" dirty="0"/>
              <a:t>header </a:t>
            </a:r>
            <a:r>
              <a:rPr lang="ko-KR" altLang="en-US" sz="2000" dirty="0"/>
              <a:t>정보는 </a:t>
            </a:r>
            <a:r>
              <a:rPr lang="en-US" altLang="ko-KR" sz="2000" dirty="0"/>
              <a:t>plain text</a:t>
            </a:r>
            <a:r>
              <a:rPr lang="ko-KR" altLang="en-US" sz="2000" dirty="0"/>
              <a:t>로 전달되고 이는 </a:t>
            </a:r>
            <a:r>
              <a:rPr lang="en-US" altLang="ko-KR" sz="2000" dirty="0"/>
              <a:t>binary</a:t>
            </a:r>
            <a:r>
              <a:rPr lang="ko-KR" altLang="en-US" sz="2000" dirty="0"/>
              <a:t>에 비해 상대적으로 크기가 크기 때문에 전송 시 많은 비효율이 발생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585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2.0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53122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 2.0</a:t>
            </a:r>
            <a:r>
              <a:rPr lang="ko-KR" altLang="en-US" sz="2000" dirty="0"/>
              <a:t>은 </a:t>
            </a:r>
            <a:r>
              <a:rPr lang="en-US" altLang="ko-KR" sz="2000" dirty="0"/>
              <a:t>2014</a:t>
            </a:r>
            <a:r>
              <a:rPr lang="ko-KR" altLang="en-US" sz="2000" dirty="0"/>
              <a:t>년에 표준안이 제안되고 </a:t>
            </a:r>
            <a:r>
              <a:rPr lang="en-US" altLang="ko-KR" sz="2000" dirty="0"/>
              <a:t>15</a:t>
            </a:r>
            <a:r>
              <a:rPr lang="ko-KR" altLang="en-US" sz="2000" dirty="0"/>
              <a:t>년에 공개된 프로토콜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Multiplexed Streams</a:t>
            </a:r>
            <a:r>
              <a:rPr lang="ko-KR" altLang="en-US" sz="2000" dirty="0"/>
              <a:t>을 통해 성능 개선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하나의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으로 여러 개의 데이터를 주고 받을 수 있도록 </a:t>
            </a:r>
            <a:r>
              <a:rPr lang="en-US" altLang="ko-KR" sz="2000" dirty="0"/>
              <a:t>stream </a:t>
            </a:r>
            <a:r>
              <a:rPr lang="ko-KR" altLang="en-US" sz="2000" dirty="0"/>
              <a:t>처리가   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응답에 대해 우선순위가 주어져서 요청 순서와 관계없이 응답을 받을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224A0D-D000-7DB0-1DCB-89CE0C65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27" y="1344168"/>
            <a:ext cx="5613267" cy="47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8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 2.0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Header </a:t>
            </a:r>
            <a:r>
              <a:rPr lang="ko-KR" altLang="en-US" sz="2000" dirty="0"/>
              <a:t>압축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huffman</a:t>
            </a:r>
            <a:r>
              <a:rPr lang="ko-KR" altLang="en-US" sz="2000" dirty="0"/>
              <a:t> </a:t>
            </a:r>
            <a:r>
              <a:rPr lang="en-US" altLang="ko-KR" sz="2000" dirty="0"/>
              <a:t>coding)</a:t>
            </a:r>
            <a:r>
              <a:rPr lang="ko-KR" altLang="en-US" sz="2000" dirty="0"/>
              <a:t>을 통해 지속적인 데이터 요청에 대한 </a:t>
            </a:r>
            <a:r>
              <a:rPr lang="en-US" altLang="ko-KR" sz="2000" dirty="0"/>
              <a:t>header </a:t>
            </a:r>
            <a:r>
              <a:rPr lang="ko-KR" altLang="en-US" sz="2000" dirty="0"/>
              <a:t>크기를 줄임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더 적은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으로 더 작은 </a:t>
            </a:r>
            <a:r>
              <a:rPr lang="en-US" altLang="ko-KR" sz="2000" dirty="0"/>
              <a:t>header</a:t>
            </a:r>
            <a:r>
              <a:rPr lang="ko-KR" altLang="en-US" sz="2000" dirty="0"/>
              <a:t>를 전송할 수 있으며 </a:t>
            </a:r>
            <a:r>
              <a:rPr lang="en-US" altLang="ko-KR" sz="2000" dirty="0"/>
              <a:t>stream </a:t>
            </a:r>
            <a:r>
              <a:rPr lang="ko-KR" altLang="en-US" sz="2000" dirty="0"/>
              <a:t>통신으로 인해 여러 데이터를 주고 받을 수 있게 되었다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2F80BF1-B0D6-641A-8442-8BE69422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55" y="2842682"/>
            <a:ext cx="4548248" cy="37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9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REST API</a:t>
            </a:r>
            <a:r>
              <a:rPr lang="ko-KR" altLang="en-US" sz="4000" b="1" dirty="0"/>
              <a:t>의 문제점</a:t>
            </a:r>
          </a:p>
        </p:txBody>
      </p:sp>
    </p:spTree>
    <p:extLst>
      <p:ext uri="{BB962C8B-B14F-4D97-AF65-F5344CB8AC3E}">
        <p14:creationId xmlns:p14="http://schemas.microsoft.com/office/powerpoint/2010/main" val="412455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REST API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URI</a:t>
            </a:r>
            <a:r>
              <a:rPr lang="ko-KR" altLang="en-US" sz="2000" dirty="0"/>
              <a:t>를 통해 모든 자원을 명시하고 </a:t>
            </a:r>
            <a:r>
              <a:rPr lang="en-US" altLang="ko-KR" sz="2000" dirty="0"/>
              <a:t>HTTP Method</a:t>
            </a:r>
            <a:r>
              <a:rPr lang="ko-KR" altLang="en-US" sz="2000" dirty="0"/>
              <a:t>를 통해 처리하는 아키텍처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자원 그 자체를 표현하기에 직관적이고</a:t>
            </a:r>
            <a:r>
              <a:rPr lang="en-US" altLang="ko-KR" sz="2000" dirty="0"/>
              <a:t>, HTTP</a:t>
            </a:r>
            <a:r>
              <a:rPr lang="ko-KR" altLang="en-US" sz="2000" dirty="0"/>
              <a:t>를 그대로 계승하므로 별도 작업 없이도 쉽게 사용 가능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2290" name="Picture 2" descr="REST APIs Explained - 4 Components">
            <a:extLst>
              <a:ext uri="{FF2B5EF4-FFF2-40B4-BE49-F238E27FC236}">
                <a16:creationId xmlns:a16="http://schemas.microsoft.com/office/drawing/2014/main" id="{65D45CD2-1BE3-DF93-EC40-281C6422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1" y="3350353"/>
            <a:ext cx="4109847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t API Testing with JMeter (Step by Step Guide) - OctoPerf">
            <a:extLst>
              <a:ext uri="{FF2B5EF4-FFF2-40B4-BE49-F238E27FC236}">
                <a16:creationId xmlns:a16="http://schemas.microsoft.com/office/drawing/2014/main" id="{EC50BA80-F1C8-636C-F5E1-5822C78E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17" y="3311952"/>
            <a:ext cx="6170511" cy="29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3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JSON Payload</a:t>
            </a:r>
            <a:r>
              <a:rPr lang="ko-KR" altLang="en-US" sz="4000" b="1" dirty="0"/>
              <a:t>의 비효율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REST </a:t>
            </a:r>
            <a:r>
              <a:rPr lang="ko-KR" altLang="en-US" sz="2000" dirty="0"/>
              <a:t>구조에서는 </a:t>
            </a:r>
            <a:r>
              <a:rPr lang="en-US" altLang="ko-KR" sz="2000" dirty="0"/>
              <a:t>JSON </a:t>
            </a:r>
            <a:r>
              <a:rPr lang="ko-KR" altLang="en-US" sz="2000" dirty="0"/>
              <a:t>형태로 데이터를 주고 받는다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JSON</a:t>
            </a:r>
            <a:r>
              <a:rPr lang="ko-KR" altLang="en-US" sz="2000" dirty="0"/>
              <a:t>은 데이터 구조를 쉽게 표현할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사람이 읽기 좋은 표현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하지만 사람이 읽기 좋은 방식이란 머신 입장에서 자신이 읽을 수 있는 형태로 변환이 필요하다는 것을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</a:t>
            </a:r>
            <a:r>
              <a:rPr lang="en-US" altLang="ko-KR" sz="2000" dirty="0" err="1"/>
              <a:t>clien</a:t>
            </a:r>
            <a:r>
              <a:rPr lang="ko-KR" altLang="en-US" sz="2000" dirty="0"/>
              <a:t>와 </a:t>
            </a:r>
            <a:r>
              <a:rPr lang="en-US" altLang="ko-KR" sz="2000" dirty="0"/>
              <a:t>server </a:t>
            </a:r>
            <a:r>
              <a:rPr lang="ko-KR" altLang="en-US" sz="2000" dirty="0"/>
              <a:t>간의 데이터 </a:t>
            </a:r>
            <a:r>
              <a:rPr lang="ko-KR" altLang="en-US" sz="2000" dirty="0" err="1"/>
              <a:t>송수신간에</a:t>
            </a:r>
            <a:r>
              <a:rPr lang="ko-KR" altLang="en-US" sz="2000" dirty="0"/>
              <a:t> </a:t>
            </a:r>
            <a:r>
              <a:rPr lang="en-US" altLang="ko-KR" sz="2000" dirty="0"/>
              <a:t>JSON serialization</a:t>
            </a:r>
            <a:r>
              <a:rPr lang="ko-KR" altLang="en-US" sz="2000" dirty="0"/>
              <a:t>과 </a:t>
            </a:r>
            <a:r>
              <a:rPr lang="en-US" altLang="ko-KR" sz="2000" dirty="0"/>
              <a:t>deserialization </a:t>
            </a:r>
            <a:r>
              <a:rPr lang="ko-KR" altLang="en-US" sz="2000" dirty="0"/>
              <a:t>과정이 수반되어야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BD429C0-AEE9-81EB-139D-488B726E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390" y="4587163"/>
            <a:ext cx="8242554" cy="19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0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API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Spec </a:t>
            </a:r>
            <a:r>
              <a:rPr lang="ko-KR" altLang="en-US" sz="4000" b="1" dirty="0"/>
              <a:t>정의 및 문서 표준화 부재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167056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REST API</a:t>
            </a:r>
            <a:r>
              <a:rPr lang="ko-KR" altLang="en-US" sz="2000" dirty="0"/>
              <a:t>를 사용할 때 가장 큰 고민은 </a:t>
            </a:r>
            <a:r>
              <a:rPr lang="en-US" altLang="ko-KR" sz="2000" dirty="0"/>
              <a:t>API</a:t>
            </a:r>
            <a:r>
              <a:rPr lang="ko-KR" altLang="en-US" sz="2000" dirty="0"/>
              <a:t> 개발자와 사용자 간의 효율적인 커뮤니케이션 방법이다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REST</a:t>
            </a:r>
            <a:r>
              <a:rPr lang="ko-KR" altLang="en-US" sz="2000" dirty="0"/>
              <a:t>를 사용한다면 이를 위해서 자체적인 문서나 </a:t>
            </a:r>
            <a:r>
              <a:rPr lang="en-US" altLang="ko-KR" sz="2000" dirty="0"/>
              <a:t>Swagger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API</a:t>
            </a:r>
            <a:r>
              <a:rPr lang="ko-KR" altLang="en-US" sz="2000" dirty="0"/>
              <a:t>문서를 공유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하지만 이러한 방식은 </a:t>
            </a:r>
            <a:r>
              <a:rPr lang="en-US" altLang="ko-KR" sz="2000" dirty="0"/>
              <a:t>REST</a:t>
            </a:r>
            <a:r>
              <a:rPr lang="ko-KR" altLang="en-US" sz="2000" dirty="0"/>
              <a:t>와 관련된 표준은 아니다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 </a:t>
            </a:r>
            <a:r>
              <a:rPr lang="en-US" altLang="ko-KR" sz="2000" dirty="0"/>
              <a:t>HTTP </a:t>
            </a:r>
            <a:r>
              <a:rPr lang="ko-KR" altLang="en-US" sz="2000" dirty="0"/>
              <a:t>메소드의 형태가 제한적이기 때문에 세부 기능 구현에는 제약이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58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서론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2. HTTP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 REST API</a:t>
            </a:r>
            <a:r>
              <a:rPr lang="ko-KR" altLang="en-US" sz="2000" dirty="0"/>
              <a:t>의 문제점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gRPC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Protobuf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545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 err="1"/>
              <a:t>gRPC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Protobuf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7549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r>
              <a:rPr lang="en-US" altLang="ko-KR" sz="4000" b="1" dirty="0"/>
              <a:t>(Google Remote Procedure Call)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Google</a:t>
            </a:r>
            <a:r>
              <a:rPr lang="ko-KR" altLang="en-US" sz="2000" dirty="0"/>
              <a:t>이</a:t>
            </a:r>
            <a:r>
              <a:rPr lang="en-US" altLang="ko-KR" sz="2000" dirty="0"/>
              <a:t> </a:t>
            </a:r>
            <a:r>
              <a:rPr lang="ko-KR" altLang="en-US" sz="2000" dirty="0"/>
              <a:t>개발한 고성능 오픈소스 범용 </a:t>
            </a:r>
            <a:r>
              <a:rPr lang="en-US" altLang="ko-KR" sz="2000" dirty="0"/>
              <a:t>RPC </a:t>
            </a:r>
            <a:r>
              <a:rPr lang="ko-KR" altLang="en-US" sz="2000" dirty="0"/>
              <a:t>프레임워크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Protocol</a:t>
            </a:r>
            <a:r>
              <a:rPr lang="ko-KR" altLang="en-US" sz="2000" dirty="0"/>
              <a:t> </a:t>
            </a:r>
            <a:r>
              <a:rPr lang="en-US" altLang="ko-KR" sz="2000" dirty="0"/>
              <a:t>Buffer</a:t>
            </a:r>
            <a:r>
              <a:rPr lang="ko-KR" altLang="en-US" sz="2000" dirty="0"/>
              <a:t> 기반 </a:t>
            </a:r>
            <a:r>
              <a:rPr lang="en-US" altLang="ko-KR" sz="2000" dirty="0"/>
              <a:t>HTTP 2.0</a:t>
            </a:r>
            <a:r>
              <a:rPr lang="ko-KR" altLang="en-US" sz="2000" dirty="0"/>
              <a:t>을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6934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Protobuf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Client</a:t>
            </a:r>
            <a:r>
              <a:rPr lang="ko-KR" altLang="en-US" sz="2000" dirty="0"/>
              <a:t>에서 </a:t>
            </a:r>
            <a:r>
              <a:rPr lang="en-US" altLang="ko-KR" sz="2000" dirty="0"/>
              <a:t>server</a:t>
            </a:r>
            <a:r>
              <a:rPr lang="ko-KR" altLang="en-US" sz="2000" dirty="0"/>
              <a:t>측의 </a:t>
            </a:r>
            <a:r>
              <a:rPr lang="en-US" altLang="ko-KR" sz="2000" dirty="0" err="1"/>
              <a:t>api</a:t>
            </a:r>
            <a:r>
              <a:rPr lang="ko-KR" altLang="en-US" sz="2000" dirty="0"/>
              <a:t>를 호출하기 위해 기존에는 어떤 </a:t>
            </a:r>
            <a:r>
              <a:rPr lang="en-US" altLang="ko-KR" sz="2000" dirty="0"/>
              <a:t>endpoint</a:t>
            </a:r>
            <a:r>
              <a:rPr lang="ko-KR" altLang="en-US" sz="2000" dirty="0"/>
              <a:t>로 호출해야 할 지 그리고 전달 </a:t>
            </a:r>
            <a:r>
              <a:rPr lang="en-US" altLang="ko-KR" sz="2000" dirty="0"/>
              <a:t>spec</a:t>
            </a:r>
            <a:r>
              <a:rPr lang="ko-KR" altLang="en-US" sz="2000" dirty="0"/>
              <a:t>에 대해 </a:t>
            </a:r>
            <a:r>
              <a:rPr lang="en-US" altLang="ko-KR" sz="2000" dirty="0" err="1"/>
              <a:t>api</a:t>
            </a:r>
            <a:r>
              <a:rPr lang="ko-KR" altLang="en-US" sz="2000" dirty="0"/>
              <a:t>문서를 정의해야 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해결하기 위한 방법은 </a:t>
            </a:r>
            <a:r>
              <a:rPr lang="en-US" altLang="ko-KR" sz="2000" dirty="0"/>
              <a:t>serve</a:t>
            </a:r>
            <a:r>
              <a:rPr lang="ko-KR" altLang="en-US" sz="2000" dirty="0"/>
              <a:t>의 기능을 사용할 수 있는 전용 </a:t>
            </a:r>
            <a:r>
              <a:rPr lang="en-US" altLang="ko-KR" sz="2000" dirty="0"/>
              <a:t>library</a:t>
            </a:r>
            <a:r>
              <a:rPr lang="ko-KR" altLang="en-US" sz="2000" dirty="0"/>
              <a:t>를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에게 제공하는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그러면 </a:t>
            </a:r>
            <a:r>
              <a:rPr lang="en-US" altLang="ko-KR" sz="2000" dirty="0"/>
              <a:t>client</a:t>
            </a:r>
            <a:r>
              <a:rPr lang="ko-KR" altLang="en-US" sz="2000" dirty="0"/>
              <a:t>는 해당 </a:t>
            </a:r>
            <a:r>
              <a:rPr lang="en-US" altLang="ko-KR" sz="2000" dirty="0"/>
              <a:t>library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util </a:t>
            </a:r>
            <a:r>
              <a:rPr lang="ko-KR" altLang="en-US" sz="2000" dirty="0"/>
              <a:t>메소드를 활용해 호출하면 내부적으로는 </a:t>
            </a:r>
            <a:r>
              <a:rPr lang="en-US" altLang="ko-KR" sz="2000" dirty="0"/>
              <a:t>server</a:t>
            </a:r>
            <a:r>
              <a:rPr lang="ko-KR" altLang="en-US" sz="2000" dirty="0"/>
              <a:t>와 통신하여 올바를 결과를 제공한다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 </a:t>
            </a:r>
            <a:r>
              <a:rPr lang="en-US" altLang="ko-KR" sz="2000" dirty="0"/>
              <a:t>serve</a:t>
            </a:r>
            <a:r>
              <a:rPr lang="ko-KR" altLang="en-US" sz="2000" dirty="0"/>
              <a:t>에서 요구하는 </a:t>
            </a:r>
            <a:r>
              <a:rPr lang="en-US" altLang="ko-KR" sz="2000" dirty="0"/>
              <a:t>spec</a:t>
            </a:r>
            <a:r>
              <a:rPr lang="ko-KR" altLang="en-US" sz="2000" dirty="0"/>
              <a:t>에 부합되는 데이터만 보낼 수 있게 강제화 할 수 있다는 측면에서 스키마에 대한 제약을 가할 수 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716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Protobuf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Client</a:t>
            </a:r>
            <a:r>
              <a:rPr lang="ko-KR" altLang="en-US" sz="2000" dirty="0"/>
              <a:t>에서 </a:t>
            </a:r>
            <a:r>
              <a:rPr lang="en-US" altLang="ko-KR" sz="2000" dirty="0"/>
              <a:t>server</a:t>
            </a:r>
            <a:r>
              <a:rPr lang="ko-KR" altLang="en-US" sz="2000" dirty="0"/>
              <a:t>측의 </a:t>
            </a:r>
            <a:r>
              <a:rPr lang="en-US" altLang="ko-KR" sz="2000" dirty="0" err="1"/>
              <a:t>api</a:t>
            </a:r>
            <a:r>
              <a:rPr lang="ko-KR" altLang="en-US" sz="2000" dirty="0"/>
              <a:t>를 호출하기 위해 기존에는 어떤 </a:t>
            </a:r>
            <a:r>
              <a:rPr lang="en-US" altLang="ko-KR" sz="2000" dirty="0"/>
              <a:t>endpoint</a:t>
            </a:r>
            <a:r>
              <a:rPr lang="ko-KR" altLang="en-US" sz="2000" dirty="0"/>
              <a:t>로 호출해야 할 지 그리고 전달 </a:t>
            </a:r>
            <a:r>
              <a:rPr lang="en-US" altLang="ko-KR" sz="2000" dirty="0"/>
              <a:t>spec</a:t>
            </a:r>
            <a:r>
              <a:rPr lang="ko-KR" altLang="en-US" sz="2000" dirty="0"/>
              <a:t>에 대해 </a:t>
            </a:r>
            <a:r>
              <a:rPr lang="en-US" altLang="ko-KR" sz="2000" dirty="0" err="1"/>
              <a:t>api</a:t>
            </a:r>
            <a:r>
              <a:rPr lang="ko-KR" altLang="en-US" sz="2000" dirty="0"/>
              <a:t>문서를 정의해야 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이를 해결하기 위한 방법은 </a:t>
            </a:r>
            <a:r>
              <a:rPr lang="en-US" altLang="ko-KR" sz="2000" dirty="0"/>
              <a:t>server</a:t>
            </a:r>
            <a:r>
              <a:rPr lang="ko-KR" altLang="en-US" sz="2000" dirty="0"/>
              <a:t>의 기능을 사용할 수 있는 전용 </a:t>
            </a:r>
            <a:r>
              <a:rPr lang="en-US" altLang="ko-KR" sz="2000" dirty="0"/>
              <a:t>library</a:t>
            </a:r>
            <a:r>
              <a:rPr lang="ko-KR" altLang="en-US" sz="2000" dirty="0"/>
              <a:t>를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에게 제공하는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그러면 </a:t>
            </a:r>
            <a:r>
              <a:rPr lang="en-US" altLang="ko-KR" sz="2000" dirty="0"/>
              <a:t>client</a:t>
            </a:r>
            <a:r>
              <a:rPr lang="ko-KR" altLang="en-US" sz="2000" dirty="0"/>
              <a:t>는 해당 </a:t>
            </a:r>
            <a:r>
              <a:rPr lang="en-US" altLang="ko-KR" sz="2000" dirty="0"/>
              <a:t>library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util </a:t>
            </a:r>
            <a:r>
              <a:rPr lang="ko-KR" altLang="en-US" sz="2000" dirty="0"/>
              <a:t>메소드를 활용해 호출하면 내부적으로는 </a:t>
            </a:r>
            <a:r>
              <a:rPr lang="en-US" altLang="ko-KR" sz="2000" dirty="0"/>
              <a:t>server</a:t>
            </a:r>
            <a:r>
              <a:rPr lang="ko-KR" altLang="en-US" sz="2000" dirty="0"/>
              <a:t>와 통신하여 올바를 결과를 제공한다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 </a:t>
            </a:r>
            <a:r>
              <a:rPr lang="en-US" altLang="ko-KR" sz="2000" dirty="0"/>
              <a:t>server</a:t>
            </a:r>
            <a:r>
              <a:rPr lang="ko-KR" altLang="en-US" sz="2000" dirty="0"/>
              <a:t>에서 요구하는 </a:t>
            </a:r>
            <a:r>
              <a:rPr lang="en-US" altLang="ko-KR" sz="2000" dirty="0"/>
              <a:t>spec</a:t>
            </a:r>
            <a:r>
              <a:rPr lang="ko-KR" altLang="en-US" sz="2000" dirty="0"/>
              <a:t>에 부합되는 데이터만 보낼 수 있게 강제화 할 수 있다는 측면에서 스키마에 대한 제약을 가할 수 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5556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Protobuf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gRPC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stub </a:t>
            </a:r>
            <a:r>
              <a:rPr lang="ko-KR" altLang="en-US" sz="2000" dirty="0"/>
              <a:t>클래스를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에게 제공한다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Client</a:t>
            </a:r>
            <a:r>
              <a:rPr lang="ko-KR" altLang="en-US" sz="2000" dirty="0"/>
              <a:t>는 </a:t>
            </a:r>
            <a:r>
              <a:rPr lang="en-US" altLang="ko-KR" sz="2000" dirty="0"/>
              <a:t>stub</a:t>
            </a:r>
            <a:r>
              <a:rPr lang="ko-KR" altLang="en-US" sz="2000" dirty="0"/>
              <a:t>을 통해서만 </a:t>
            </a:r>
            <a:r>
              <a:rPr lang="en-US" altLang="ko-KR" sz="2000" dirty="0" err="1"/>
              <a:t>gRPC</a:t>
            </a:r>
            <a:r>
              <a:rPr lang="en-US" altLang="ko-KR" sz="2000" dirty="0"/>
              <a:t> </a:t>
            </a:r>
            <a:r>
              <a:rPr lang="ko-KR" altLang="en-US" sz="2000" dirty="0"/>
              <a:t>서버와 통신을 수행할 수 있다</a:t>
            </a:r>
            <a:endParaRPr lang="en-US" altLang="ko-KR" sz="1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4589E45-7295-2E17-766C-6F92D4E2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38" y="2944368"/>
            <a:ext cx="6077281" cy="33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9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Protocol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buffer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Protocol buffer</a:t>
            </a:r>
            <a:r>
              <a:rPr lang="ko-KR" altLang="en-US" sz="2000" dirty="0"/>
              <a:t>는 </a:t>
            </a:r>
            <a:r>
              <a:rPr lang="en-US" altLang="ko-KR" sz="2000" dirty="0"/>
              <a:t>google</a:t>
            </a:r>
            <a:r>
              <a:rPr lang="ko-KR" altLang="en-US" sz="2000" dirty="0"/>
              <a:t>이 공개한 데이터 구조로써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언어 혹은 플랫폼에 종속적이지 않은 데이터 표현 방식</a:t>
            </a:r>
            <a:endParaRPr lang="en-US" altLang="ko-KR" sz="16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9D95FE6-B1E2-7D26-43E7-E9689F2E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79" y="2758527"/>
            <a:ext cx="8521937" cy="390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3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r>
              <a:rPr lang="en-US" altLang="ko-KR" sz="4000" b="1" dirty="0"/>
              <a:t> Stub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Stub </a:t>
            </a:r>
            <a:r>
              <a:rPr lang="ko-KR" altLang="en-US" sz="2000" dirty="0"/>
              <a:t>클래스를 생성하면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클래스 정보를 </a:t>
            </a:r>
            <a:r>
              <a:rPr lang="en-US" altLang="ko-KR" sz="2000" dirty="0"/>
              <a:t>server</a:t>
            </a:r>
            <a:r>
              <a:rPr lang="ko-KR" altLang="en-US" sz="2000" dirty="0"/>
              <a:t>와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 공유한 다음 양방향 통신 수행</a:t>
            </a:r>
            <a:endParaRPr lang="en-US" altLang="ko-KR" sz="1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8CEC1CA-3B4D-C391-867F-E619D30D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49" y="2688336"/>
            <a:ext cx="6863375" cy="345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gRPC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100896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gRPC</a:t>
            </a:r>
            <a:r>
              <a:rPr lang="en-US" altLang="ko-KR" sz="2000" dirty="0"/>
              <a:t> </a:t>
            </a:r>
            <a:r>
              <a:rPr lang="ko-KR" altLang="en-US" sz="2000" dirty="0"/>
              <a:t>통신에서는 데이터를 송수신할 때 </a:t>
            </a:r>
            <a:r>
              <a:rPr lang="en-US" altLang="ko-KR" sz="2000" dirty="0"/>
              <a:t>binary</a:t>
            </a:r>
            <a:r>
              <a:rPr lang="ko-KR" altLang="en-US" sz="2000" dirty="0"/>
              <a:t>로 데이터를 </a:t>
            </a:r>
            <a:r>
              <a:rPr lang="en-US" altLang="ko-KR" sz="2000" dirty="0"/>
              <a:t>encoding </a:t>
            </a:r>
            <a:r>
              <a:rPr lang="ko-KR" altLang="en-US" sz="2000" dirty="0"/>
              <a:t>해서 보내고 이를 </a:t>
            </a:r>
            <a:r>
              <a:rPr lang="en-US" altLang="ko-KR" sz="2000" dirty="0"/>
              <a:t>decoding </a:t>
            </a:r>
            <a:r>
              <a:rPr lang="ko-KR" altLang="en-US" sz="2000" dirty="0"/>
              <a:t>해서 매핑한다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</a:t>
            </a:r>
            <a:r>
              <a:rPr lang="en-US" altLang="ko-KR" sz="2000" dirty="0"/>
              <a:t>JSON</a:t>
            </a:r>
            <a:r>
              <a:rPr lang="ko-KR" altLang="en-US" sz="2000" dirty="0"/>
              <a:t>에 비해 </a:t>
            </a:r>
            <a:r>
              <a:rPr lang="en-US" altLang="ko-KR" sz="2000" dirty="0"/>
              <a:t>payload</a:t>
            </a:r>
            <a:r>
              <a:rPr lang="ko-KR" altLang="en-US" sz="2000" dirty="0"/>
              <a:t> 크기가 상당히 적다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539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MSA &amp; Network Communication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최근 많은 회사에서 </a:t>
            </a:r>
            <a:r>
              <a:rPr lang="en-US" altLang="ko-KR" sz="2000" dirty="0"/>
              <a:t>Monolithic </a:t>
            </a:r>
            <a:r>
              <a:rPr lang="ko-KR" altLang="en-US" sz="2000" dirty="0"/>
              <a:t>구조를 여러 개의 </a:t>
            </a:r>
            <a:r>
              <a:rPr lang="en-US" altLang="ko-KR" sz="2000" dirty="0"/>
              <a:t>Micro Service</a:t>
            </a:r>
            <a:r>
              <a:rPr lang="ko-KR" altLang="en-US" sz="2000" dirty="0"/>
              <a:t>로 분리하고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MSA </a:t>
            </a:r>
            <a:r>
              <a:rPr lang="ko-KR" altLang="en-US" sz="2000" dirty="0"/>
              <a:t>구성은 다양한 장점을 가지지만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그만큼 다양한 문제점 또한 존재한다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문제점 중 하나는 네트워크 통신에서의 </a:t>
            </a:r>
            <a:r>
              <a:rPr lang="en-US" altLang="ko-KR" sz="2000" dirty="0"/>
              <a:t>overhead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026" name="Picture 2" descr="MSA] MSA란 무엇인가? 개념 이해하기">
            <a:extLst>
              <a:ext uri="{FF2B5EF4-FFF2-40B4-BE49-F238E27FC236}">
                <a16:creationId xmlns:a16="http://schemas.microsoft.com/office/drawing/2014/main" id="{CF8F957E-F355-34BB-AAAA-822C61FE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98" y="3827495"/>
            <a:ext cx="5820918" cy="27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MSA &amp; Network Communication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Monolithic </a:t>
            </a:r>
            <a:r>
              <a:rPr lang="ko-KR" altLang="en-US" sz="2000" dirty="0"/>
              <a:t>구조에서는 하나의 프로그램으로 동작하기 때문에 그 안에서 서비스 간의 데이터는 공유 메모리를 통해 주고받을 수 있다</a:t>
            </a:r>
            <a:endParaRPr lang="en-US" altLang="ko-K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241CC-B6A7-408C-BB2D-0557934A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33" y="3240492"/>
            <a:ext cx="2913507" cy="26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MSA &amp; Network Communication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MSA</a:t>
            </a:r>
            <a:r>
              <a:rPr lang="ko-KR" altLang="en-US" sz="2000" dirty="0"/>
              <a:t>는 여러 모듈로 분리되어 있기 때문에 데이터는 동일 </a:t>
            </a:r>
            <a:r>
              <a:rPr lang="ko-KR" altLang="en-US" sz="2000" dirty="0" err="1"/>
              <a:t>머신에</a:t>
            </a:r>
            <a:r>
              <a:rPr lang="ko-KR" altLang="en-US" sz="2000" dirty="0"/>
              <a:t> 존재하지 않을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일반적으로 </a:t>
            </a:r>
            <a:r>
              <a:rPr lang="en-US" altLang="ko-KR" sz="2000" dirty="0"/>
              <a:t>REST </a:t>
            </a:r>
            <a:r>
              <a:rPr lang="ko-KR" altLang="en-US" sz="2000" dirty="0"/>
              <a:t>통신을 통해 메시지를 주고 받는다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134ED8-C430-A380-F30F-1D630BC1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3980879"/>
            <a:ext cx="5419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MSA &amp; Network Communication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문제는 하나의 응답을 만들어내기 위해 여러 마이크로 서비스 간의 협력이 필요하다면</a:t>
            </a:r>
            <a:r>
              <a:rPr lang="en-US" altLang="ko-KR" sz="2000" dirty="0"/>
              <a:t>, </a:t>
            </a:r>
            <a:r>
              <a:rPr lang="ko-KR" altLang="en-US" sz="2000" dirty="0"/>
              <a:t>구간별 </a:t>
            </a:r>
            <a:r>
              <a:rPr lang="en-US" altLang="ko-KR" sz="2000" dirty="0"/>
              <a:t>REST </a:t>
            </a:r>
            <a:r>
              <a:rPr lang="ko-KR" altLang="en-US" sz="2000" dirty="0"/>
              <a:t>통신에 따른 </a:t>
            </a:r>
            <a:r>
              <a:rPr lang="en-US" altLang="ko-KR" sz="2000" dirty="0"/>
              <a:t>overhead</a:t>
            </a:r>
            <a:r>
              <a:rPr lang="ko-KR" altLang="en-US" sz="2000" dirty="0"/>
              <a:t>로 인해 응답속도가 저하된다는 점이다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917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HTTP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78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HTTP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7534248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하이퍼텍스트를 빠르게 교환하기 위한 프로토콜의 일종으로</a:t>
            </a:r>
            <a:r>
              <a:rPr lang="en-US" altLang="ko-KR" sz="2000" dirty="0"/>
              <a:t>, </a:t>
            </a:r>
            <a:r>
              <a:rPr lang="ko-KR" altLang="en-US" sz="2000" dirty="0"/>
              <a:t>서버와 클라이언트 사이에서 어떻게 메시지를 교환할지를 정해 놓은 규칙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TCP</a:t>
            </a:r>
            <a:r>
              <a:rPr lang="ko-KR" altLang="en-US" sz="2000" dirty="0"/>
              <a:t> 기반에서 동작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TCP </a:t>
            </a:r>
            <a:r>
              <a:rPr lang="ko-KR" altLang="en-US" sz="2000" dirty="0"/>
              <a:t>연결 시점에 </a:t>
            </a:r>
            <a:r>
              <a:rPr lang="en-US" altLang="ko-KR" sz="2000" dirty="0"/>
              <a:t>3 way handshake </a:t>
            </a:r>
            <a:r>
              <a:rPr lang="ko-KR" altLang="en-US" sz="2000" dirty="0"/>
              <a:t>과정을 거치고</a:t>
            </a:r>
            <a:r>
              <a:rPr lang="en-US" altLang="ko-KR" sz="2000" dirty="0"/>
              <a:t>, </a:t>
            </a:r>
            <a:r>
              <a:rPr lang="ko-KR" altLang="en-US" sz="2000" dirty="0"/>
              <a:t>연결을 종료할 땐 </a:t>
            </a:r>
            <a:r>
              <a:rPr lang="en-US" altLang="ko-KR" sz="2000" dirty="0"/>
              <a:t>4 way handshake </a:t>
            </a:r>
            <a:r>
              <a:rPr lang="ko-KR" altLang="en-US" sz="2000" dirty="0"/>
              <a:t>방식으로 종료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경우 전송 응답을 반복해야 하는 상황이라면</a:t>
            </a:r>
            <a:r>
              <a:rPr lang="en-US" altLang="ko-KR" sz="2000" dirty="0"/>
              <a:t>, </a:t>
            </a:r>
            <a:r>
              <a:rPr lang="ko-KR" altLang="en-US" sz="2000" dirty="0"/>
              <a:t>매번 연결을 맺고 종료하는 과정으로 비효율 발생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A8D88F-DF89-90D4-B915-D0835CD5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00" y="1179259"/>
            <a:ext cx="3259028" cy="52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2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9445</TotalTime>
  <Words>830</Words>
  <Application>Microsoft Office PowerPoint</Application>
  <PresentationFormat>와이드스크린</PresentationFormat>
  <Paragraphs>87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gRPC (1)</vt:lpstr>
      <vt:lpstr>Contents</vt:lpstr>
      <vt:lpstr>서론</vt:lpstr>
      <vt:lpstr>MSA &amp; Network Communication</vt:lpstr>
      <vt:lpstr>MSA &amp; Network Communication</vt:lpstr>
      <vt:lpstr>MSA &amp; Network Communication</vt:lpstr>
      <vt:lpstr>MSA &amp; Network Communication</vt:lpstr>
      <vt:lpstr>HTTP</vt:lpstr>
      <vt:lpstr>HTTP</vt:lpstr>
      <vt:lpstr>HTTP 1.0</vt:lpstr>
      <vt:lpstr>HTTP 1.1</vt:lpstr>
      <vt:lpstr>HTTP 1.1</vt:lpstr>
      <vt:lpstr>HTTP 1.1</vt:lpstr>
      <vt:lpstr>HTTP 2.0</vt:lpstr>
      <vt:lpstr>HTTP 2.0</vt:lpstr>
      <vt:lpstr>REST API의 문제점</vt:lpstr>
      <vt:lpstr>REST API</vt:lpstr>
      <vt:lpstr>JSON Payload의 비효율</vt:lpstr>
      <vt:lpstr>API Spec 정의 및 문서 표준화 부재</vt:lpstr>
      <vt:lpstr>gRPC Protobuf</vt:lpstr>
      <vt:lpstr>gRPC(Google Remote Procedure Call)</vt:lpstr>
      <vt:lpstr>gRPC Protobuf</vt:lpstr>
      <vt:lpstr>gRPC Protobuf</vt:lpstr>
      <vt:lpstr>gRPC Protobuf</vt:lpstr>
      <vt:lpstr>Protocol buffer</vt:lpstr>
      <vt:lpstr>gRPC Stub</vt:lpstr>
      <vt:lpstr>gRPC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재현 김</cp:lastModifiedBy>
  <cp:revision>411</cp:revision>
  <dcterms:created xsi:type="dcterms:W3CDTF">2022-06-28T01:58:12Z</dcterms:created>
  <dcterms:modified xsi:type="dcterms:W3CDTF">2023-10-12T06:37:53Z</dcterms:modified>
</cp:coreProperties>
</file>