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58" r:id="rId3"/>
    <p:sldId id="354" r:id="rId4"/>
    <p:sldId id="459" r:id="rId5"/>
    <p:sldId id="465" r:id="rId6"/>
    <p:sldId id="466" r:id="rId7"/>
    <p:sldId id="467" r:id="rId8"/>
    <p:sldId id="468" r:id="rId9"/>
    <p:sldId id="464" r:id="rId10"/>
    <p:sldId id="460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CI/CD Pipeline : GitHub Actions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GitHub Actions</a:t>
            </a:r>
            <a:r>
              <a:rPr lang="ko-KR" altLang="en-US" sz="2000" dirty="0"/>
              <a:t>는 </a:t>
            </a:r>
            <a:r>
              <a:rPr lang="en-US" altLang="ko-KR" sz="2000" dirty="0"/>
              <a:t>GitHub</a:t>
            </a:r>
            <a:r>
              <a:rPr lang="ko-KR" altLang="en-US" sz="2000" dirty="0"/>
              <a:t>에서 제공하는 </a:t>
            </a:r>
            <a:r>
              <a:rPr lang="en-US" altLang="ko-KR" sz="2000" dirty="0"/>
              <a:t>CI/CD</a:t>
            </a:r>
            <a:r>
              <a:rPr lang="ko-KR" altLang="en-US" sz="2000" dirty="0"/>
              <a:t>를 위한 서비스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GitHub </a:t>
            </a:r>
            <a:r>
              <a:rPr lang="ko-KR" altLang="en-US" sz="2000" dirty="0" err="1"/>
              <a:t>레포지토리에서</a:t>
            </a:r>
            <a:r>
              <a:rPr lang="ko-KR" altLang="en-US" sz="2000" dirty="0"/>
              <a:t> 어떤 이벤트가 발생했을 때 특정 작업이 일어나게 하거나 주기적으로 어떤 작업들을 반복해서 실행시킬 수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기존 </a:t>
            </a:r>
            <a:r>
              <a:rPr lang="en-US" altLang="ko-KR" sz="2000" dirty="0"/>
              <a:t>CI/CD </a:t>
            </a:r>
            <a:r>
              <a:rPr lang="ko-KR" altLang="en-US" sz="2000" dirty="0"/>
              <a:t>서비스 대비 간편한 설정과 높은 접근성이 장점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4962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- Workflows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가장 상위 개념으로 자동화 작업 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Yaml</a:t>
            </a:r>
            <a:r>
              <a:rPr lang="en-US" altLang="ko-KR" sz="2000" dirty="0"/>
              <a:t> </a:t>
            </a:r>
            <a:r>
              <a:rPr lang="ko-KR" altLang="en-US" sz="2000" dirty="0"/>
              <a:t>파일로 작성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6D0FE-E211-2A4A-2FF7-8AB8312D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78" y="2331720"/>
            <a:ext cx="5819118" cy="39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3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- Workflows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가장 상위 개념으로 자동화 작업 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YAML </a:t>
            </a:r>
            <a:r>
              <a:rPr lang="ko-KR" altLang="en-US" sz="2000" dirty="0"/>
              <a:t>파일로 작성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FA17E2-FD0D-21DF-B988-DF993602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4340"/>
            <a:ext cx="5824113" cy="5362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381B61-C0EC-D490-AE71-7C81725C8A0A}"/>
              </a:ext>
            </a:extLst>
          </p:cNvPr>
          <p:cNvSpPr/>
          <p:nvPr/>
        </p:nvSpPr>
        <p:spPr>
          <a:xfrm>
            <a:off x="5952743" y="1204224"/>
            <a:ext cx="6062473" cy="22247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- Jobs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독립된 가상 머신 또는 컨테이너에서 돌아가는 하나의 처리 단위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Workflows</a:t>
            </a:r>
            <a:r>
              <a:rPr lang="ko-KR" altLang="en-US" sz="2000" dirty="0"/>
              <a:t>에 작성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모든 </a:t>
            </a:r>
            <a:r>
              <a:rPr lang="en-US" altLang="ko-KR" sz="2000" dirty="0"/>
              <a:t>jobs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동시에 실행되며 필요 시 작업 간에 의존 관계를 설정하여 작업이 실행되는 순서를 제어할 수도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2806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- Jobs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81E8D-4AB3-7BDE-360F-12704130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09" y="1517119"/>
            <a:ext cx="9278181" cy="50571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49FDB-CA37-A64E-70D0-DC8D14E5E745}"/>
              </a:ext>
            </a:extLst>
          </p:cNvPr>
          <p:cNvSpPr/>
          <p:nvPr/>
        </p:nvSpPr>
        <p:spPr>
          <a:xfrm>
            <a:off x="1584891" y="1801368"/>
            <a:ext cx="9003861" cy="4700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9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- Jobs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32B7B4-572B-959D-3F58-9C525121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54" y="1517119"/>
            <a:ext cx="7703491" cy="48863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3DAEE1-9076-AA90-4039-ED098F894036}"/>
              </a:ext>
            </a:extLst>
          </p:cNvPr>
          <p:cNvSpPr/>
          <p:nvPr/>
        </p:nvSpPr>
        <p:spPr>
          <a:xfrm>
            <a:off x="2352987" y="1610289"/>
            <a:ext cx="7495101" cy="47931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4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– Steps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작업</a:t>
            </a:r>
            <a:r>
              <a:rPr lang="en-US" altLang="ko-KR" sz="2000" dirty="0"/>
              <a:t>(jobs)</a:t>
            </a:r>
            <a:r>
              <a:rPr lang="ko-KR" altLang="en-US" sz="2000" dirty="0"/>
              <a:t>의 각 단계를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Steps</a:t>
            </a:r>
            <a:r>
              <a:rPr lang="ko-KR" altLang="en-US" sz="2000" dirty="0"/>
              <a:t>는 단순한 커맨드나 스크립트가 될 수도 있고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이라고 하는 좀 더 복잡한 명령일 수도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커맨드나 스크립트를 실행할 때는 </a:t>
            </a:r>
            <a:r>
              <a:rPr lang="en-US" altLang="ko-KR" sz="2000" dirty="0"/>
              <a:t>run </a:t>
            </a:r>
            <a:r>
              <a:rPr lang="ko-KR" altLang="en-US" sz="2000" dirty="0"/>
              <a:t>속성을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Action</a:t>
            </a:r>
            <a:r>
              <a:rPr lang="ko-KR" altLang="en-US" sz="2000" dirty="0"/>
              <a:t>을 사용할 때는 </a:t>
            </a:r>
            <a:r>
              <a:rPr lang="en-US" altLang="ko-KR" sz="2000" dirty="0"/>
              <a:t>uses</a:t>
            </a:r>
            <a:r>
              <a:rPr lang="ko-KR" altLang="en-US" sz="2000" dirty="0"/>
              <a:t> 속성을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327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– Steps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0AF9E9-39BC-C778-3814-F23675D5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09" y="1517119"/>
            <a:ext cx="9278181" cy="50571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04A3E3-A969-A674-1084-616EC82C0C7B}"/>
              </a:ext>
            </a:extLst>
          </p:cNvPr>
          <p:cNvSpPr/>
          <p:nvPr/>
        </p:nvSpPr>
        <p:spPr>
          <a:xfrm>
            <a:off x="1856233" y="3008376"/>
            <a:ext cx="6821423" cy="18379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64E29-7021-FD95-5C67-3D2C0759119F}"/>
              </a:ext>
            </a:extLst>
          </p:cNvPr>
          <p:cNvSpPr/>
          <p:nvPr/>
        </p:nvSpPr>
        <p:spPr>
          <a:xfrm>
            <a:off x="1856233" y="4973816"/>
            <a:ext cx="8750807" cy="152756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9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–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GitHub</a:t>
            </a:r>
            <a:r>
              <a:rPr lang="ko-KR" altLang="en-US" sz="2000" dirty="0"/>
              <a:t> </a:t>
            </a:r>
            <a:r>
              <a:rPr lang="en-US" altLang="ko-KR" sz="2000" dirty="0"/>
              <a:t>Actions</a:t>
            </a:r>
            <a:r>
              <a:rPr lang="ko-KR" altLang="en-US" sz="2000" dirty="0"/>
              <a:t>에서 빈번하게 필요한 반복 단계를 재사용하기 용이하도록 제공되는 일종의 메커니즘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하나의 </a:t>
            </a:r>
            <a:r>
              <a:rPr lang="ko-KR" altLang="en-US" sz="2000" dirty="0" err="1"/>
              <a:t>레포지토리</a:t>
            </a:r>
            <a:r>
              <a:rPr lang="ko-KR" altLang="en-US" sz="2000" dirty="0"/>
              <a:t> 범위 안에서 여러 </a:t>
            </a:r>
            <a:r>
              <a:rPr lang="en-US" altLang="ko-KR" sz="2000" dirty="0"/>
              <a:t>workflow </a:t>
            </a:r>
            <a:r>
              <a:rPr lang="ko-KR" altLang="en-US" sz="2000" dirty="0"/>
              <a:t>간에서 공유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공개 </a:t>
            </a:r>
            <a:r>
              <a:rPr lang="ko-KR" altLang="en-US" sz="2000" dirty="0" err="1"/>
              <a:t>레포지토리를</a:t>
            </a:r>
            <a:r>
              <a:rPr lang="ko-KR" altLang="en-US" sz="2000" dirty="0"/>
              <a:t> 사용하면 모든 </a:t>
            </a:r>
            <a:r>
              <a:rPr lang="ko-KR" altLang="en-US" sz="2000" dirty="0" err="1"/>
              <a:t>레포지토리에서</a:t>
            </a:r>
            <a:r>
              <a:rPr lang="ko-KR" altLang="en-US" sz="2000" dirty="0"/>
              <a:t> 공유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271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 –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650A98-7BA9-0D45-FAAB-2EF5120A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54" y="1517119"/>
            <a:ext cx="7703491" cy="48863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D3A264-2405-1831-7D9B-24E9BE04531C}"/>
              </a:ext>
            </a:extLst>
          </p:cNvPr>
          <p:cNvSpPr/>
          <p:nvPr/>
        </p:nvSpPr>
        <p:spPr>
          <a:xfrm>
            <a:off x="2990088" y="3227832"/>
            <a:ext cx="2258568" cy="2834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99B392-D4E3-CB90-94E1-45E204DD3514}"/>
              </a:ext>
            </a:extLst>
          </p:cNvPr>
          <p:cNvSpPr/>
          <p:nvPr/>
        </p:nvSpPr>
        <p:spPr>
          <a:xfrm>
            <a:off x="2990088" y="4673922"/>
            <a:ext cx="2953512" cy="2834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2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1. CI/CD Pipeline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2.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8646A-FC68-3753-FF6A-D5C70269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351569"/>
            <a:ext cx="10689336" cy="55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2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71F2D6-FDC3-5564-F557-04D821D6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119"/>
            <a:ext cx="12192000" cy="52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7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2D055-A3FE-5843-E19B-55B4298C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119"/>
            <a:ext cx="12192000" cy="49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9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791A0-DCCA-5A13-0915-24073A3E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561"/>
            <a:ext cx="12192000" cy="58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7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144CA-586D-B836-B3B5-A2381E46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49" y="1380327"/>
            <a:ext cx="7880702" cy="54776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FB5AD1-8350-B5DE-B6F8-0125D6C9FF15}"/>
              </a:ext>
            </a:extLst>
          </p:cNvPr>
          <p:cNvSpPr/>
          <p:nvPr/>
        </p:nvSpPr>
        <p:spPr>
          <a:xfrm>
            <a:off x="2304288" y="4398264"/>
            <a:ext cx="4416552" cy="20939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CI/CD Pipeline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CI/CD Pipeline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코드를 빌드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배포하는 과정을 거쳐 최종적으로 출시하여 사용자에게 전달하기 위해 코드가 거치는 일련의 단계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파이프라인 자동화를 통해 더욱 빠른 속도로 더욱 안전하게 고품질 코드를 개발할 수 있다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  <p:pic>
        <p:nvPicPr>
          <p:cNvPr id="2050" name="Picture 2" descr="CI/CD">
            <a:extLst>
              <a:ext uri="{FF2B5EF4-FFF2-40B4-BE49-F238E27FC236}">
                <a16:creationId xmlns:a16="http://schemas.microsoft.com/office/drawing/2014/main" id="{0230EC70-BFB4-CE85-D49A-D3F807A2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98" y="3721609"/>
            <a:ext cx="5519548" cy="27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Continuous Integration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CI</a:t>
            </a:r>
            <a:r>
              <a:rPr lang="ko-KR" altLang="en-US" sz="2000" dirty="0"/>
              <a:t>는 지속적인 통합을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CI</a:t>
            </a:r>
            <a:r>
              <a:rPr lang="ko-KR" altLang="en-US" sz="2000" dirty="0"/>
              <a:t>를 구현하면 애플리케이션에 대한 새로운 코드 변경사항이 정기적으로 빌드 및 테스트되어 공유 </a:t>
            </a:r>
            <a:r>
              <a:rPr lang="ko-KR" altLang="en-US" sz="2000" dirty="0" err="1"/>
              <a:t>레포지토리에</a:t>
            </a:r>
            <a:r>
              <a:rPr lang="ko-KR" altLang="en-US" sz="2000" dirty="0"/>
              <a:t> 병합된다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여러 명의 개발자가 동시에 애플리케이션 개발과 관련된 코드 작업을 하 경우 서로 충돌하는 문제를 해결할 수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105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Continuous Delivery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CD</a:t>
            </a:r>
            <a:r>
              <a:rPr lang="ko-KR" altLang="en-US" sz="2000" dirty="0"/>
              <a:t>는 지속적인 제공을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개발자들이 애플리케이션에 적용한 변경 사항이 버그 테스트를 거쳐 배포 </a:t>
            </a:r>
            <a:r>
              <a:rPr lang="ko-KR" altLang="en-US" sz="2000" dirty="0" err="1"/>
              <a:t>레포지토리에</a:t>
            </a:r>
            <a:r>
              <a:rPr lang="ko-KR" altLang="en-US" sz="2000" dirty="0"/>
              <a:t> 자동으로 업로드 </a:t>
            </a:r>
            <a:r>
              <a:rPr lang="ko-KR" altLang="en-US" sz="2000" dirty="0" err="1"/>
              <a:t>되는것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운영팀은 이 </a:t>
            </a:r>
            <a:r>
              <a:rPr lang="ko-KR" altLang="en-US" sz="2000" dirty="0" err="1"/>
              <a:t>레포지토리에서</a:t>
            </a:r>
            <a:r>
              <a:rPr lang="ko-KR" altLang="en-US" sz="2000" dirty="0"/>
              <a:t> 애플리케이션을 실시간 프로덕션 환경으로 배포할 수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325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Continuous Deployment	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CD</a:t>
            </a:r>
            <a:r>
              <a:rPr lang="ko-KR" altLang="en-US" sz="2000" dirty="0"/>
              <a:t>는 지속적인 배포를 의미하기도 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레포지토리에서</a:t>
            </a:r>
            <a:r>
              <a:rPr lang="ko-KR" altLang="en-US" sz="2000" dirty="0"/>
              <a:t> 고객이 사용 가능한 프로덕션 환경까지 자동으로 </a:t>
            </a:r>
            <a:r>
              <a:rPr lang="ko-KR" altLang="en-US" sz="2000" dirty="0" err="1"/>
              <a:t>릴리즈하는</a:t>
            </a:r>
            <a:r>
              <a:rPr lang="ko-KR" altLang="en-US" sz="2000" dirty="0"/>
              <a:t> 것을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애플리케이션 제공 속도를 저해하는 수동 프로세스로 인한 운영팀의 프로세스 과부하 문제를 해결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836D1-BFA9-AA46-3B89-75B27646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4326056"/>
            <a:ext cx="730669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CI/CD Tool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CI/CD </a:t>
            </a:r>
            <a:r>
              <a:rPr lang="ko-KR" altLang="en-US" sz="2000" dirty="0"/>
              <a:t>툴은 팀이 개발</a:t>
            </a:r>
            <a:r>
              <a:rPr lang="en-US" altLang="ko-KR" sz="2000" dirty="0"/>
              <a:t>, </a:t>
            </a:r>
            <a:r>
              <a:rPr lang="ko-KR" altLang="en-US" sz="2000" dirty="0"/>
              <a:t>배포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테스트를 자동화하도록 지원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Jenkins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Circle CI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Travis CI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GitHub Actions</a:t>
            </a:r>
          </a:p>
        </p:txBody>
      </p:sp>
      <p:pic>
        <p:nvPicPr>
          <p:cNvPr id="1026" name="Picture 2" descr="CI/CD] 젠킨스와 도커로 프로젝트 자동배포하기(3) - Jenkins">
            <a:extLst>
              <a:ext uri="{FF2B5EF4-FFF2-40B4-BE49-F238E27FC236}">
                <a16:creationId xmlns:a16="http://schemas.microsoft.com/office/drawing/2014/main" id="{89BCA309-73BD-A4F9-5126-AF8FE271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99" y="3318879"/>
            <a:ext cx="1564945" cy="15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inuous Integration and Delivery - CircleCI">
            <a:extLst>
              <a:ext uri="{FF2B5EF4-FFF2-40B4-BE49-F238E27FC236}">
                <a16:creationId xmlns:a16="http://schemas.microsoft.com/office/drawing/2014/main" id="{094DADA7-566E-65B6-5B05-CDF31B8C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85" y="5082239"/>
            <a:ext cx="1564946" cy="15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ra, Inc. | About Travis CI">
            <a:extLst>
              <a:ext uri="{FF2B5EF4-FFF2-40B4-BE49-F238E27FC236}">
                <a16:creationId xmlns:a16="http://schemas.microsoft.com/office/drawing/2014/main" id="{D1A8173B-8457-0B9E-4343-4C21E96B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129" y="296988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11936ED1-F99E-7711-A242-7EA8BD4C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023" y="5195104"/>
            <a:ext cx="2617557" cy="13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3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GitHub Actions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7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9682</TotalTime>
  <Words>388</Words>
  <Application>Microsoft Office PowerPoint</Application>
  <PresentationFormat>와이드스크린</PresentationFormat>
  <Paragraphs>61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CI/CD Pipeline : GitHub Actions</vt:lpstr>
      <vt:lpstr>Contents</vt:lpstr>
      <vt:lpstr>CI/CD Pipeline</vt:lpstr>
      <vt:lpstr>CI/CD Pipeline</vt:lpstr>
      <vt:lpstr>Continuous Integration</vt:lpstr>
      <vt:lpstr>Continuous Delivery</vt:lpstr>
      <vt:lpstr>Continuous Deployment </vt:lpstr>
      <vt:lpstr>CI/CD Tool</vt:lpstr>
      <vt:lpstr>GitHub Actions</vt:lpstr>
      <vt:lpstr>GitHub Actions</vt:lpstr>
      <vt:lpstr>GitHub Actions - Workflows</vt:lpstr>
      <vt:lpstr>GitHub Actions - Workflows</vt:lpstr>
      <vt:lpstr>GitHub Actions - Jobs</vt:lpstr>
      <vt:lpstr>GitHub Actions - Jobs</vt:lpstr>
      <vt:lpstr>GitHub Actions - Jobs</vt:lpstr>
      <vt:lpstr>GitHub Actions – Steps</vt:lpstr>
      <vt:lpstr>GitHub Actions – Steps</vt:lpstr>
      <vt:lpstr>GitHub Actions – Actions</vt:lpstr>
      <vt:lpstr>GitHub Actions – Actions</vt:lpstr>
      <vt:lpstr>GitHub Actions</vt:lpstr>
      <vt:lpstr>GitHub Actions</vt:lpstr>
      <vt:lpstr>GitHub Actions</vt:lpstr>
      <vt:lpstr>GitHub Actions</vt:lpstr>
      <vt:lpstr>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444</cp:revision>
  <dcterms:created xsi:type="dcterms:W3CDTF">2022-06-28T01:58:12Z</dcterms:created>
  <dcterms:modified xsi:type="dcterms:W3CDTF">2023-11-09T06:35:36Z</dcterms:modified>
</cp:coreProperties>
</file>