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28"/>
  </p:notesMasterIdLst>
  <p:handoutMasterIdLst>
    <p:handoutMasterId r:id="rId29"/>
  </p:handoutMasterIdLst>
  <p:sldIdLst>
    <p:sldId id="412" r:id="rId2"/>
    <p:sldId id="416" r:id="rId3"/>
    <p:sldId id="425" r:id="rId4"/>
    <p:sldId id="419" r:id="rId5"/>
    <p:sldId id="479" r:id="rId6"/>
    <p:sldId id="480" r:id="rId7"/>
    <p:sldId id="481" r:id="rId8"/>
    <p:sldId id="436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8" r:id="rId20"/>
    <p:sldId id="492" r:id="rId21"/>
    <p:sldId id="493" r:id="rId22"/>
    <p:sldId id="494" r:id="rId23"/>
    <p:sldId id="495" r:id="rId24"/>
    <p:sldId id="496" r:id="rId25"/>
    <p:sldId id="497" r:id="rId26"/>
    <p:sldId id="499" r:id="rId27"/>
  </p:sldIdLst>
  <p:sldSz cx="12192000" cy="6858000"/>
  <p:notesSz cx="6797675" cy="9928225"/>
  <p:embeddedFontLst>
    <p:embeddedFont>
      <p:font typeface="나눔바른고딕" panose="020B0603020101020101" pitchFamily="34" charset="-127"/>
      <p:regular r:id="rId30"/>
      <p:bold r:id="rId31"/>
    </p:embeddedFont>
    <p:embeddedFont>
      <p:font typeface="맑은 고딕" panose="020B0503020000020004" pitchFamily="34" charset="-127"/>
      <p:regular r:id="rId32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004A8E"/>
    <a:srgbClr val="005CAD"/>
    <a:srgbClr val="941C58"/>
    <a:srgbClr val="AA2065"/>
    <a:srgbClr val="932258"/>
    <a:srgbClr val="D7BA93"/>
    <a:srgbClr val="BB815D"/>
    <a:srgbClr val="A61C61"/>
    <a:srgbClr val="AB2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2" autoAdjust="0"/>
    <p:restoredTop sz="94660"/>
  </p:normalViewPr>
  <p:slideViewPr>
    <p:cSldViewPr>
      <p:cViewPr varScale="1">
        <p:scale>
          <a:sx n="111" d="100"/>
          <a:sy n="111" d="100"/>
        </p:scale>
        <p:origin x="848" y="192"/>
      </p:cViewPr>
      <p:guideLst>
        <p:guide orient="horz" pos="2205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78F6B-3F51-4A8F-9F44-BC2A8AB3EEF8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CE2C0-677D-42B4-99BF-82F30FD35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0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AE56-7F63-4D94-8C88-A4D9F483D2F0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FE92-455A-4DA0-9131-57DAB90A5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0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4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8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0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5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9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7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D42AAF-3DED-4E19-885B-18CF7016BD8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0101"/>
            <a:ext cx="2230215" cy="5688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240645-2BCF-40B1-B83D-D28E391A2E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231755"/>
            <a:ext cx="1816092" cy="4255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F606C4-2C05-4DD3-AEB4-DC9B1C100E2B}"/>
              </a:ext>
            </a:extLst>
          </p:cNvPr>
          <p:cNvSpPr/>
          <p:nvPr userDrawn="1"/>
        </p:nvSpPr>
        <p:spPr>
          <a:xfrm>
            <a:off x="407368" y="706101"/>
            <a:ext cx="1944216" cy="45719"/>
          </a:xfrm>
          <a:prstGeom prst="rect">
            <a:avLst/>
          </a:prstGeom>
          <a:solidFill>
            <a:srgbClr val="941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noFill/>
                </a:ln>
              </a:rPr>
              <a:t>  </a:t>
            </a:r>
            <a:endParaRPr lang="ko-KR" altLang="en-US" dirty="0">
              <a:ln>
                <a:noFill/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AB5D92-3929-4E54-9AF4-E571D051F322}"/>
              </a:ext>
            </a:extLst>
          </p:cNvPr>
          <p:cNvSpPr/>
          <p:nvPr userDrawn="1"/>
        </p:nvSpPr>
        <p:spPr>
          <a:xfrm>
            <a:off x="2351584" y="706100"/>
            <a:ext cx="9433048" cy="45719"/>
          </a:xfrm>
          <a:prstGeom prst="rect">
            <a:avLst/>
          </a:prstGeom>
          <a:solidFill>
            <a:srgbClr val="00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noFill/>
                </a:ln>
              </a:rPr>
              <a:t>  </a:t>
            </a:r>
            <a:endParaRPr lang="ko-KR" altLang="en-US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6499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81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67F9B8-C236-4BA5-8F5E-DF4C8C75620A}"/>
              </a:ext>
            </a:extLst>
          </p:cNvPr>
          <p:cNvGrpSpPr/>
          <p:nvPr/>
        </p:nvGrpSpPr>
        <p:grpSpPr>
          <a:xfrm>
            <a:off x="-36004" y="-1"/>
            <a:ext cx="12228004" cy="6912539"/>
            <a:chOff x="-36004" y="-1"/>
            <a:chExt cx="12228004" cy="691253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D5098B1-C3B4-4166-A463-33685F2B8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04"/>
            <a:stretch/>
          </p:blipFill>
          <p:spPr>
            <a:xfrm>
              <a:off x="-36004" y="0"/>
              <a:ext cx="12228004" cy="691253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06E817-3F74-4317-9FE0-7D683AE599D2}"/>
                </a:ext>
              </a:extLst>
            </p:cNvPr>
            <p:cNvSpPr/>
            <p:nvPr/>
          </p:nvSpPr>
          <p:spPr>
            <a:xfrm>
              <a:off x="-36004" y="160749"/>
              <a:ext cx="12228004" cy="67517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5996DD-2011-4FD6-88FD-F853B9ECE544}"/>
                </a:ext>
              </a:extLst>
            </p:cNvPr>
            <p:cNvSpPr/>
            <p:nvPr/>
          </p:nvSpPr>
          <p:spPr>
            <a:xfrm>
              <a:off x="-36004" y="-1"/>
              <a:ext cx="12228004" cy="160749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9224496-B80D-4455-A063-B01F567F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96" y="415746"/>
              <a:ext cx="1708323" cy="34237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7012D44-4076-45D1-936C-C7D63C259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3075" y="415746"/>
              <a:ext cx="1656184" cy="38808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575437" y="2584514"/>
            <a:ext cx="9005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Linux File System(2)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32732" y="3979158"/>
            <a:ext cx="27895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JEONBUK NATIONAL UNIVERSITY</a:t>
            </a: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3143672" y="2247651"/>
            <a:ext cx="58326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143672" y="3918540"/>
            <a:ext cx="590465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116609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921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18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222222"/>
                </a:solidFill>
              </a:rPr>
              <a:t>EXT2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성공적인 파일 시스템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수년동안 리눅스 배포판에서 사용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향후 사용을 위해 메타 데이터 구조 사이에 많은 디스크 공간이 남아있다는 점에서 </a:t>
            </a:r>
            <a:r>
              <a:rPr lang="en-US" altLang="ko-KR" sz="2000" dirty="0" err="1">
                <a:solidFill>
                  <a:srgbClr val="222222"/>
                </a:solidFill>
              </a:rPr>
              <a:t>ext</a:t>
            </a:r>
            <a:r>
              <a:rPr lang="ko-KR" altLang="en-US" sz="2000" dirty="0">
                <a:solidFill>
                  <a:srgbClr val="222222"/>
                </a:solidFill>
              </a:rPr>
              <a:t>보다 진보적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D93C51-CA71-CB57-92FF-FC5B0A53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4005064"/>
            <a:ext cx="76200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75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18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222222"/>
                </a:solidFill>
              </a:rPr>
              <a:t>EXT2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문제점은 파일 시스템 검사 프로그램이 파일 시스템의 불일치를 찾아 수정하는데 매우 </a:t>
            </a:r>
            <a:r>
              <a:rPr lang="ko-KR" altLang="en-US" sz="2000" dirty="0" err="1">
                <a:solidFill>
                  <a:srgbClr val="222222"/>
                </a:solidFill>
              </a:rPr>
              <a:t>오랜시간이</a:t>
            </a:r>
            <a:r>
              <a:rPr lang="ko-KR" altLang="en-US" sz="2000" dirty="0">
                <a:solidFill>
                  <a:srgbClr val="222222"/>
                </a:solidFill>
              </a:rPr>
              <a:t> 걸리기 때문에 충돌 후 복구하는데 많은 시간이 걸릴 수 있음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7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18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222222"/>
                </a:solidFill>
              </a:rPr>
              <a:t>EXT3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디스크 구조를 복구하는데 필요한 막대한 시간을 극복하기 위함이 목표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rgbClr val="222222"/>
                </a:solidFill>
              </a:rPr>
              <a:t>저널링</a:t>
            </a:r>
            <a:r>
              <a:rPr lang="ko-KR" altLang="en-US" sz="2000" dirty="0">
                <a:solidFill>
                  <a:srgbClr val="222222"/>
                </a:solidFill>
              </a:rPr>
              <a:t> 기능 추가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rgbClr val="222222"/>
                </a:solidFill>
              </a:rPr>
              <a:t>저널링이란</a:t>
            </a:r>
            <a:r>
              <a:rPr lang="ko-KR" altLang="en-US" sz="2000" dirty="0">
                <a:solidFill>
                  <a:srgbClr val="222222"/>
                </a:solidFill>
              </a:rPr>
              <a:t> 파일 시스템에 수행될 변경 사항을 미리 기록하는 것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나머지 구조는 </a:t>
            </a:r>
            <a:r>
              <a:rPr lang="en-US" altLang="ko-KR" sz="2000" dirty="0">
                <a:solidFill>
                  <a:srgbClr val="222222"/>
                </a:solidFill>
              </a:rPr>
              <a:t>ext2</a:t>
            </a:r>
            <a:r>
              <a:rPr lang="ko-KR" altLang="en-US" sz="2000" dirty="0">
                <a:solidFill>
                  <a:srgbClr val="222222"/>
                </a:solidFill>
              </a:rPr>
              <a:t>와 동일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3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18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222222"/>
                </a:solidFill>
              </a:rPr>
              <a:t>journal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060848"/>
            <a:ext cx="11089232" cy="3264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rgbClr val="222222"/>
                </a:solidFill>
              </a:rPr>
              <a:t>저널링</a:t>
            </a:r>
            <a:r>
              <a:rPr lang="ko-KR" altLang="en-US" sz="2000" dirty="0">
                <a:solidFill>
                  <a:srgbClr val="222222"/>
                </a:solidFill>
              </a:rPr>
              <a:t> 파일 시스템은 저널이라고 하는 새로운 데이터 구조를 추가함으로써 </a:t>
            </a:r>
            <a:r>
              <a:rPr lang="en-US" altLang="ko-KR" sz="2000" dirty="0" err="1">
                <a:solidFill>
                  <a:srgbClr val="222222"/>
                </a:solidFill>
              </a:rPr>
              <a:t>fsck</a:t>
            </a:r>
            <a:r>
              <a:rPr lang="ko-KR" altLang="en-US" sz="2000" dirty="0">
                <a:solidFill>
                  <a:srgbClr val="222222"/>
                </a:solidFill>
              </a:rPr>
              <a:t>문제를    해결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파일시스템 드라이버가 메타데이터에 어떠한 변경을 가하기 이전에 어떤 일을 할 것인지에 대한 내용을 저널에 기록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그 다음 메타데이터를 수정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이렇게 함으로써 </a:t>
            </a:r>
            <a:r>
              <a:rPr lang="ko-KR" altLang="en-US" sz="2000" dirty="0" err="1">
                <a:solidFill>
                  <a:srgbClr val="222222"/>
                </a:solidFill>
              </a:rPr>
              <a:t>저널링</a:t>
            </a:r>
            <a:r>
              <a:rPr lang="ko-KR" altLang="en-US" sz="2000" dirty="0">
                <a:solidFill>
                  <a:srgbClr val="222222"/>
                </a:solidFill>
              </a:rPr>
              <a:t> 파일시스템은 최근의 메타데이터 수정사항의 로그를 유지하며</a:t>
            </a:r>
            <a:r>
              <a:rPr lang="en-US" altLang="ko-KR" sz="2000" dirty="0">
                <a:solidFill>
                  <a:srgbClr val="222222"/>
                </a:solidFill>
              </a:rPr>
              <a:t>, </a:t>
            </a:r>
            <a:r>
              <a:rPr lang="ko-KR" altLang="en-US" sz="2000" dirty="0">
                <a:solidFill>
                  <a:srgbClr val="222222"/>
                </a:solidFill>
              </a:rPr>
              <a:t>이는 특히 올바르게 </a:t>
            </a:r>
            <a:r>
              <a:rPr lang="ko-KR" altLang="en-US" sz="2000" dirty="0" err="1">
                <a:solidFill>
                  <a:srgbClr val="222222"/>
                </a:solidFill>
              </a:rPr>
              <a:t>언마운트</a:t>
            </a:r>
            <a:r>
              <a:rPr lang="ko-KR" altLang="en-US" sz="2000" dirty="0">
                <a:solidFill>
                  <a:srgbClr val="222222"/>
                </a:solidFill>
              </a:rPr>
              <a:t> 되지 않은 파일시스템의 일관성을 검사해야 할 경우에 유용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2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18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222222"/>
                </a:solidFill>
              </a:rPr>
              <a:t>EXT4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222222"/>
                </a:solidFill>
              </a:rPr>
              <a:t>Ext4 </a:t>
            </a:r>
            <a:r>
              <a:rPr lang="ko-KR" altLang="en-US" sz="2000" dirty="0">
                <a:solidFill>
                  <a:srgbClr val="222222"/>
                </a:solidFill>
              </a:rPr>
              <a:t>파일 시스템은 주로 성능</a:t>
            </a:r>
            <a:r>
              <a:rPr lang="en-US" altLang="ko-KR" sz="2000" dirty="0">
                <a:solidFill>
                  <a:srgbClr val="222222"/>
                </a:solidFill>
              </a:rPr>
              <a:t>, </a:t>
            </a:r>
            <a:r>
              <a:rPr lang="ko-KR" altLang="en-US" sz="2000" dirty="0">
                <a:solidFill>
                  <a:srgbClr val="222222"/>
                </a:solidFill>
              </a:rPr>
              <a:t>안정성</a:t>
            </a:r>
            <a:r>
              <a:rPr lang="en-US" altLang="ko-KR" sz="2000" dirty="0">
                <a:solidFill>
                  <a:srgbClr val="222222"/>
                </a:solidFill>
              </a:rPr>
              <a:t>, </a:t>
            </a:r>
            <a:r>
              <a:rPr lang="ko-KR" altLang="en-US" sz="2000" dirty="0">
                <a:solidFill>
                  <a:srgbClr val="222222"/>
                </a:solidFill>
              </a:rPr>
              <a:t>용량을 향상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3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18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222222"/>
                </a:solidFill>
              </a:rPr>
              <a:t>EXT4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4187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대용량 파일 시스템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범위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하위 호환성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지속적인 사전 할당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지연 할당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무제한 하위 디렉토리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저널 </a:t>
            </a:r>
            <a:r>
              <a:rPr lang="ko-KR" altLang="en-US" sz="2000" dirty="0" err="1">
                <a:solidFill>
                  <a:srgbClr val="222222"/>
                </a:solidFill>
              </a:rPr>
              <a:t>체크섬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다중 블록 </a:t>
            </a:r>
            <a:r>
              <a:rPr lang="ko-KR" altLang="en-US" sz="2000" dirty="0" err="1">
                <a:solidFill>
                  <a:srgbClr val="222222"/>
                </a:solidFill>
              </a:rPr>
              <a:t>할당자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개선된 타임스탬프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54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222222"/>
                </a:solidFill>
              </a:rPr>
              <a:t>대용량 파일 시스템</a:t>
            </a:r>
            <a:endParaRPr lang="en-US" altLang="ko-KR" sz="2400" b="1" dirty="0">
              <a:solidFill>
                <a:srgbClr val="2222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최대 </a:t>
            </a:r>
            <a:r>
              <a:rPr lang="en-US" altLang="ko-KR" sz="2000" dirty="0">
                <a:solidFill>
                  <a:srgbClr val="222222"/>
                </a:solidFill>
              </a:rPr>
              <a:t>1</a:t>
            </a:r>
            <a:r>
              <a:rPr lang="ko-KR" altLang="en-US" sz="2000" dirty="0" err="1">
                <a:solidFill>
                  <a:srgbClr val="222222"/>
                </a:solidFill>
              </a:rPr>
              <a:t>엑비바이트</a:t>
            </a:r>
            <a:r>
              <a:rPr lang="en-US" altLang="ko-KR" sz="2000" dirty="0">
                <a:solidFill>
                  <a:srgbClr val="222222"/>
                </a:solidFill>
              </a:rPr>
              <a:t>(</a:t>
            </a:r>
            <a:r>
              <a:rPr lang="en-US" altLang="ko-KR" sz="2000" dirty="0" err="1">
                <a:solidFill>
                  <a:srgbClr val="222222"/>
                </a:solidFill>
              </a:rPr>
              <a:t>Eib</a:t>
            </a:r>
            <a:r>
              <a:rPr lang="en-US" altLang="ko-KR" sz="2000" dirty="0">
                <a:solidFill>
                  <a:srgbClr val="222222"/>
                </a:solidFill>
              </a:rPr>
              <a:t>)</a:t>
            </a:r>
            <a:r>
              <a:rPr lang="ko-KR" altLang="en-US" sz="2000" dirty="0">
                <a:solidFill>
                  <a:srgbClr val="222222"/>
                </a:solidFill>
              </a:rPr>
              <a:t> 크기의 볼륨과</a:t>
            </a:r>
            <a:r>
              <a:rPr lang="en-US" altLang="ko-KR" sz="2000" dirty="0">
                <a:solidFill>
                  <a:srgbClr val="222222"/>
                </a:solidFill>
              </a:rPr>
              <a:t> </a:t>
            </a:r>
            <a:r>
              <a:rPr lang="ko-KR" altLang="en-US" sz="2000" dirty="0">
                <a:solidFill>
                  <a:srgbClr val="222222"/>
                </a:solidFill>
              </a:rPr>
              <a:t>표준 </a:t>
            </a:r>
            <a:r>
              <a:rPr lang="en-US" altLang="ko-KR" sz="2000" dirty="0">
                <a:solidFill>
                  <a:srgbClr val="222222"/>
                </a:solidFill>
              </a:rPr>
              <a:t>4Kib</a:t>
            </a:r>
            <a:r>
              <a:rPr lang="ko-KR" altLang="en-US" sz="2000" dirty="0">
                <a:solidFill>
                  <a:srgbClr val="222222"/>
                </a:solidFill>
              </a:rPr>
              <a:t> 블록 크기로 최대 </a:t>
            </a:r>
            <a:r>
              <a:rPr lang="en-US" altLang="ko-KR" sz="2000" dirty="0">
                <a:solidFill>
                  <a:srgbClr val="222222"/>
                </a:solidFill>
              </a:rPr>
              <a:t>16</a:t>
            </a:r>
            <a:r>
              <a:rPr lang="ko-KR" altLang="en-US" sz="2000" dirty="0" err="1">
                <a:solidFill>
                  <a:srgbClr val="222222"/>
                </a:solidFill>
              </a:rPr>
              <a:t>테비바이트</a:t>
            </a:r>
            <a:r>
              <a:rPr lang="en-US" altLang="ko-KR" sz="2000" dirty="0">
                <a:solidFill>
                  <a:srgbClr val="222222"/>
                </a:solidFill>
              </a:rPr>
              <a:t>(Tib) </a:t>
            </a:r>
            <a:r>
              <a:rPr lang="ko-KR" altLang="en-US" sz="2000" dirty="0">
                <a:solidFill>
                  <a:srgbClr val="222222"/>
                </a:solidFill>
              </a:rPr>
              <a:t>크기의 단일 파일 지원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디렉터리 및 파일 시스템의 크기 제한은 시스템 블록 크기에 비례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블록은 최대 </a:t>
            </a:r>
            <a:r>
              <a:rPr lang="en-US" altLang="ko-KR" sz="2000" dirty="0">
                <a:solidFill>
                  <a:srgbClr val="222222"/>
                </a:solidFill>
              </a:rPr>
              <a:t>64Kib</a:t>
            </a:r>
            <a:r>
              <a:rPr lang="ko-KR" altLang="en-US" sz="2000" dirty="0">
                <a:solidFill>
                  <a:srgbClr val="222222"/>
                </a:solidFill>
              </a:rPr>
              <a:t>까지 증가 가능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0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54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rgbClr val="222222"/>
                </a:solidFill>
              </a:rPr>
              <a:t>익스텐트</a:t>
            </a:r>
            <a:endParaRPr lang="en-US" altLang="ko-KR" sz="2400" b="1" dirty="0">
              <a:solidFill>
                <a:srgbClr val="2222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rgbClr val="222222"/>
                </a:solidFill>
              </a:rPr>
              <a:t>익스텐트는</a:t>
            </a:r>
            <a:r>
              <a:rPr lang="ko-KR" altLang="en-US" sz="2000" dirty="0">
                <a:solidFill>
                  <a:srgbClr val="222222"/>
                </a:solidFill>
              </a:rPr>
              <a:t> </a:t>
            </a:r>
            <a:r>
              <a:rPr lang="en-US" altLang="ko-KR" sz="2000" dirty="0">
                <a:solidFill>
                  <a:srgbClr val="222222"/>
                </a:solidFill>
              </a:rPr>
              <a:t>ext2, ext3</a:t>
            </a:r>
            <a:r>
              <a:rPr lang="ko-KR" altLang="en-US" sz="2000" dirty="0">
                <a:solidFill>
                  <a:srgbClr val="222222"/>
                </a:solidFill>
              </a:rPr>
              <a:t>에서 사용 하는 기존 블록 매핑 체계를 대체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rgbClr val="222222"/>
                </a:solidFill>
              </a:rPr>
              <a:t>익스텐트는</a:t>
            </a:r>
            <a:r>
              <a:rPr lang="ko-KR" altLang="en-US" sz="2000" dirty="0">
                <a:solidFill>
                  <a:srgbClr val="222222"/>
                </a:solidFill>
              </a:rPr>
              <a:t> 연속적인 물리적 블록의 범위로</a:t>
            </a:r>
            <a:r>
              <a:rPr lang="en-US" altLang="ko-KR" sz="2000" dirty="0">
                <a:solidFill>
                  <a:srgbClr val="222222"/>
                </a:solidFill>
              </a:rPr>
              <a:t>,</a:t>
            </a:r>
            <a:r>
              <a:rPr lang="ko-KR" altLang="en-US" sz="2000" dirty="0">
                <a:solidFill>
                  <a:srgbClr val="222222"/>
                </a:solidFill>
              </a:rPr>
              <a:t> 대용량 파일 성능을 개선하고 단편화를 줄임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222222"/>
                </a:solidFill>
              </a:rPr>
              <a:t>Ext4</a:t>
            </a:r>
            <a:r>
              <a:rPr lang="ko-KR" altLang="en-US" sz="2000" dirty="0">
                <a:solidFill>
                  <a:srgbClr val="222222"/>
                </a:solidFill>
              </a:rPr>
              <a:t>의 단일 </a:t>
            </a:r>
            <a:r>
              <a:rPr lang="ko-KR" altLang="en-US" sz="2000" dirty="0" err="1">
                <a:solidFill>
                  <a:srgbClr val="222222"/>
                </a:solidFill>
              </a:rPr>
              <a:t>인스텐트는</a:t>
            </a:r>
            <a:r>
              <a:rPr lang="ko-KR" altLang="en-US" sz="2000" dirty="0">
                <a:solidFill>
                  <a:srgbClr val="222222"/>
                </a:solidFill>
              </a:rPr>
              <a:t> </a:t>
            </a:r>
            <a:r>
              <a:rPr lang="en-US" altLang="ko-KR" sz="2000" dirty="0">
                <a:solidFill>
                  <a:srgbClr val="222222"/>
                </a:solidFill>
              </a:rPr>
              <a:t>4Kib</a:t>
            </a:r>
            <a:r>
              <a:rPr lang="ko-KR" altLang="en-US" sz="2000" dirty="0">
                <a:solidFill>
                  <a:srgbClr val="222222"/>
                </a:solidFill>
              </a:rPr>
              <a:t> 블록 크기로 최대 </a:t>
            </a:r>
            <a:r>
              <a:rPr lang="en-US" altLang="ko-KR" sz="2000" dirty="0">
                <a:solidFill>
                  <a:srgbClr val="222222"/>
                </a:solidFill>
              </a:rPr>
              <a:t>128Mib</a:t>
            </a:r>
            <a:r>
              <a:rPr lang="ko-KR" altLang="en-US" sz="2000" dirty="0">
                <a:solidFill>
                  <a:srgbClr val="222222"/>
                </a:solidFill>
              </a:rPr>
              <a:t>의 연속 공간 매핑 가능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8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71C0948-C6A9-2E40-BD75-23CD07A6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84" y="1637006"/>
            <a:ext cx="4257600" cy="421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EF0BD09-1F5E-C94E-B29B-71A8EE7B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628800"/>
            <a:ext cx="3603111" cy="421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51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2EC3901-561C-4240-AF65-C62F1D5D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2" y="1844824"/>
            <a:ext cx="5724708" cy="38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E633FBB-31A6-5446-9D85-D4AFBADB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4824"/>
            <a:ext cx="5431904" cy="379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5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448" y="2777892"/>
            <a:ext cx="6912768" cy="12978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Linux Link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나눔고딕" panose="020D0604000000000000" pitchFamily="50" charset="-127"/>
              </a:rPr>
              <a:t> EXT File System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나눔고딕" panose="020D0604000000000000" pitchFamily="50" charset="-127"/>
              </a:rPr>
              <a:t> 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5400" y="1484784"/>
            <a:ext cx="4022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376092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Contents</a:t>
            </a:r>
            <a:endParaRPr lang="ko-KR" altLang="en-US" sz="3200" b="1" dirty="0">
              <a:solidFill>
                <a:srgbClr val="376092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3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54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222222"/>
                </a:solidFill>
              </a:rPr>
              <a:t>하위 호환성</a:t>
            </a:r>
            <a:endParaRPr lang="en-US" altLang="ko-KR" sz="2400" b="1" dirty="0">
              <a:solidFill>
                <a:srgbClr val="2222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222222"/>
                </a:solidFill>
              </a:rPr>
              <a:t>Ext4</a:t>
            </a:r>
            <a:r>
              <a:rPr lang="ko-KR" altLang="en-US" sz="2000" dirty="0">
                <a:solidFill>
                  <a:srgbClr val="222222"/>
                </a:solidFill>
              </a:rPr>
              <a:t>는 </a:t>
            </a:r>
            <a:r>
              <a:rPr lang="en-US" altLang="ko-KR" sz="2000" dirty="0">
                <a:solidFill>
                  <a:srgbClr val="222222"/>
                </a:solidFill>
              </a:rPr>
              <a:t>ext3</a:t>
            </a:r>
            <a:r>
              <a:rPr lang="ko-KR" altLang="en-US" sz="2000" dirty="0">
                <a:solidFill>
                  <a:srgbClr val="222222"/>
                </a:solidFill>
              </a:rPr>
              <a:t>및 </a:t>
            </a:r>
            <a:r>
              <a:rPr lang="en-US" altLang="ko-KR" sz="2000" dirty="0">
                <a:solidFill>
                  <a:srgbClr val="222222"/>
                </a:solidFill>
              </a:rPr>
              <a:t>ext2</a:t>
            </a:r>
            <a:r>
              <a:rPr lang="ko-KR" altLang="en-US" sz="2000" dirty="0">
                <a:solidFill>
                  <a:srgbClr val="222222"/>
                </a:solidFill>
              </a:rPr>
              <a:t>인 이전 버전과 호환되므로 </a:t>
            </a:r>
            <a:r>
              <a:rPr lang="en-US" altLang="ko-KR" sz="2000" dirty="0">
                <a:solidFill>
                  <a:srgbClr val="222222"/>
                </a:solidFill>
              </a:rPr>
              <a:t>ext3 </a:t>
            </a:r>
            <a:r>
              <a:rPr lang="ko-KR" altLang="en-US" sz="2000" dirty="0">
                <a:solidFill>
                  <a:srgbClr val="222222"/>
                </a:solidFill>
              </a:rPr>
              <a:t>및 </a:t>
            </a:r>
            <a:r>
              <a:rPr lang="en-US" altLang="ko-KR" sz="2000" dirty="0">
                <a:solidFill>
                  <a:srgbClr val="222222"/>
                </a:solidFill>
              </a:rPr>
              <a:t>ext2</a:t>
            </a:r>
            <a:r>
              <a:rPr lang="ko-KR" altLang="en-US" sz="2000" dirty="0" err="1">
                <a:solidFill>
                  <a:srgbClr val="222222"/>
                </a:solidFill>
              </a:rPr>
              <a:t>를</a:t>
            </a:r>
            <a:r>
              <a:rPr lang="ko-KR" altLang="en-US" sz="2000" dirty="0">
                <a:solidFill>
                  <a:srgbClr val="222222"/>
                </a:solidFill>
              </a:rPr>
              <a:t> </a:t>
            </a:r>
            <a:r>
              <a:rPr lang="en-US" altLang="ko-KR" sz="2000" dirty="0">
                <a:solidFill>
                  <a:srgbClr val="222222"/>
                </a:solidFill>
              </a:rPr>
              <a:t>ext4</a:t>
            </a:r>
            <a:r>
              <a:rPr lang="ko-KR" altLang="en-US" sz="2000" dirty="0">
                <a:solidFill>
                  <a:srgbClr val="222222"/>
                </a:solidFill>
              </a:rPr>
              <a:t>로 마운트 가능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디스크 형식에 영향을 주지 않고 새로운 블록 할당 알고리즘 같은 기능을 </a:t>
            </a:r>
            <a:r>
              <a:rPr lang="en-US" altLang="ko-KR" sz="2000" dirty="0">
                <a:solidFill>
                  <a:srgbClr val="222222"/>
                </a:solidFill>
              </a:rPr>
              <a:t>ext3</a:t>
            </a:r>
            <a:r>
              <a:rPr lang="ko-KR" altLang="en-US" sz="2000" dirty="0">
                <a:solidFill>
                  <a:srgbClr val="222222"/>
                </a:solidFill>
              </a:rPr>
              <a:t>와 </a:t>
            </a:r>
            <a:r>
              <a:rPr lang="en-US" altLang="ko-KR" sz="2000" dirty="0">
                <a:solidFill>
                  <a:srgbClr val="222222"/>
                </a:solidFill>
              </a:rPr>
              <a:t>ext2</a:t>
            </a:r>
            <a:r>
              <a:rPr lang="ko-KR" altLang="en-US" sz="2000" dirty="0">
                <a:solidFill>
                  <a:srgbClr val="222222"/>
                </a:solidFill>
              </a:rPr>
              <a:t>와 함께 사용할 수도 있기 때문에 성능이 약간 향상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1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54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222222"/>
                </a:solidFill>
              </a:rPr>
              <a:t>지속적인 사전 할당</a:t>
            </a:r>
            <a:endParaRPr lang="en-US" altLang="ko-KR" sz="2400" b="1" dirty="0">
              <a:solidFill>
                <a:srgbClr val="2222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222222"/>
                </a:solidFill>
              </a:rPr>
              <a:t>Ext4</a:t>
            </a:r>
            <a:r>
              <a:rPr lang="ko-KR" altLang="en-US" sz="2000" dirty="0">
                <a:solidFill>
                  <a:srgbClr val="222222"/>
                </a:solidFill>
              </a:rPr>
              <a:t>는 파일에 대한 디스크 공간을 미리 할당 가능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18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54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222222"/>
                </a:solidFill>
              </a:rPr>
              <a:t>지연 할당</a:t>
            </a:r>
            <a:endParaRPr lang="en-US" altLang="ko-KR" sz="2400" b="1" dirty="0">
              <a:solidFill>
                <a:srgbClr val="2222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222222"/>
                </a:solidFill>
              </a:rPr>
              <a:t>Ext4</a:t>
            </a:r>
            <a:r>
              <a:rPr lang="ko-KR" altLang="en-US" sz="2000" dirty="0">
                <a:solidFill>
                  <a:srgbClr val="222222"/>
                </a:solidFill>
              </a:rPr>
              <a:t>는 </a:t>
            </a:r>
            <a:r>
              <a:rPr lang="en-US" altLang="ko-KR" sz="2000" dirty="0">
                <a:solidFill>
                  <a:srgbClr val="222222"/>
                </a:solidFill>
              </a:rPr>
              <a:t>assign-on-flush</a:t>
            </a:r>
            <a:r>
              <a:rPr lang="ko-KR" altLang="en-US" sz="2000" dirty="0">
                <a:solidFill>
                  <a:srgbClr val="222222"/>
                </a:solidFill>
              </a:rPr>
              <a:t>라는 성능 기술을 사용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즉</a:t>
            </a:r>
            <a:r>
              <a:rPr lang="en-US" altLang="ko-KR" sz="2000" dirty="0">
                <a:solidFill>
                  <a:srgbClr val="222222"/>
                </a:solidFill>
              </a:rPr>
              <a:t>,</a:t>
            </a:r>
            <a:r>
              <a:rPr lang="ko-KR" altLang="en-US" sz="2000" dirty="0">
                <a:solidFill>
                  <a:srgbClr val="222222"/>
                </a:solidFill>
              </a:rPr>
              <a:t> </a:t>
            </a:r>
            <a:r>
              <a:rPr lang="en-US" altLang="ko-KR" sz="2000" dirty="0">
                <a:solidFill>
                  <a:srgbClr val="222222"/>
                </a:solidFill>
              </a:rPr>
              <a:t>ext4</a:t>
            </a:r>
            <a:r>
              <a:rPr lang="ko-KR" altLang="en-US" sz="2000" dirty="0">
                <a:solidFill>
                  <a:srgbClr val="222222"/>
                </a:solidFill>
              </a:rPr>
              <a:t>는 데이터가 디스크로 </a:t>
            </a:r>
            <a:r>
              <a:rPr lang="ko-KR" altLang="en-US" sz="2000" dirty="0" err="1">
                <a:solidFill>
                  <a:srgbClr val="222222"/>
                </a:solidFill>
              </a:rPr>
              <a:t>플러시</a:t>
            </a:r>
            <a:r>
              <a:rPr lang="ko-KR" altLang="en-US" sz="2000" dirty="0">
                <a:solidFill>
                  <a:srgbClr val="222222"/>
                </a:solidFill>
              </a:rPr>
              <a:t> 될 때까지 블록 할당을 지연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지연 할당은 한 번에 더 많은 양의 데이터를 효과적을 할당하여 성능을 개선하고 단편화를 줄임 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54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222222"/>
                </a:solidFill>
              </a:rPr>
              <a:t>무제한 하위 디렉토리</a:t>
            </a:r>
            <a:endParaRPr lang="en-US" altLang="ko-KR" sz="2400" b="1" dirty="0">
              <a:solidFill>
                <a:srgbClr val="2222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222222"/>
                </a:solidFill>
              </a:rPr>
              <a:t>Ext4</a:t>
            </a:r>
            <a:r>
              <a:rPr lang="ko-KR" altLang="en-US" sz="2000" dirty="0">
                <a:solidFill>
                  <a:srgbClr val="222222"/>
                </a:solidFill>
              </a:rPr>
              <a:t>는 디렉토리 자체의 고유한 크기 제한을 제외하고 단일 디렉토리의 하위 디렉토리 수를 제한하지 않음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222222"/>
                </a:solidFill>
              </a:rPr>
              <a:t>Ext4</a:t>
            </a:r>
            <a:r>
              <a:rPr lang="ko-KR" altLang="en-US" sz="2000" dirty="0">
                <a:solidFill>
                  <a:srgbClr val="222222"/>
                </a:solidFill>
              </a:rPr>
              <a:t>는 기본적으로 </a:t>
            </a:r>
            <a:r>
              <a:rPr lang="en-US" altLang="ko-KR" sz="2000" dirty="0" err="1">
                <a:solidFill>
                  <a:srgbClr val="222222"/>
                </a:solidFill>
              </a:rPr>
              <a:t>Htree</a:t>
            </a:r>
            <a:r>
              <a:rPr lang="ko-KR" altLang="en-US" sz="2000" dirty="0">
                <a:solidFill>
                  <a:srgbClr val="222222"/>
                </a:solidFill>
              </a:rPr>
              <a:t>인덱스를 사용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6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54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222222"/>
                </a:solidFill>
              </a:rPr>
              <a:t>저널 </a:t>
            </a:r>
            <a:r>
              <a:rPr lang="ko-KR" altLang="en-US" sz="2400" b="1" dirty="0" err="1">
                <a:solidFill>
                  <a:srgbClr val="222222"/>
                </a:solidFill>
              </a:rPr>
              <a:t>체크섬</a:t>
            </a:r>
            <a:endParaRPr lang="en-US" altLang="ko-KR" sz="2400" b="1" dirty="0">
              <a:solidFill>
                <a:srgbClr val="2222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222222"/>
                </a:solidFill>
              </a:rPr>
              <a:t>Ext4</a:t>
            </a:r>
            <a:r>
              <a:rPr lang="ko-KR" altLang="en-US" sz="2000" dirty="0">
                <a:solidFill>
                  <a:srgbClr val="222222"/>
                </a:solidFill>
              </a:rPr>
              <a:t>는 저널에서 </a:t>
            </a:r>
            <a:r>
              <a:rPr lang="ko-KR" altLang="en-US" sz="2000" dirty="0" err="1">
                <a:solidFill>
                  <a:srgbClr val="222222"/>
                </a:solidFill>
              </a:rPr>
              <a:t>체크섬을</a:t>
            </a:r>
            <a:r>
              <a:rPr lang="ko-KR" altLang="en-US" sz="2000" dirty="0">
                <a:solidFill>
                  <a:srgbClr val="222222"/>
                </a:solidFill>
              </a:rPr>
              <a:t> 사용하여 신뢰성을 향상시킴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저널은 디스크에서 가장 많이 사용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저널 </a:t>
            </a:r>
            <a:r>
              <a:rPr lang="ko-KR" altLang="en-US" sz="2000" dirty="0" err="1">
                <a:solidFill>
                  <a:srgbClr val="222222"/>
                </a:solidFill>
              </a:rPr>
              <a:t>체크섬을</a:t>
            </a:r>
            <a:r>
              <a:rPr lang="ko-KR" altLang="en-US" sz="2000" dirty="0">
                <a:solidFill>
                  <a:srgbClr val="222222"/>
                </a:solidFill>
              </a:rPr>
              <a:t> 활용하면 </a:t>
            </a:r>
            <a:r>
              <a:rPr lang="ko-KR" altLang="en-US" sz="2000" dirty="0" err="1">
                <a:solidFill>
                  <a:srgbClr val="222222"/>
                </a:solidFill>
              </a:rPr>
              <a:t>저널링중</a:t>
            </a:r>
            <a:r>
              <a:rPr lang="ko-KR" altLang="en-US" sz="2000" dirty="0">
                <a:solidFill>
                  <a:srgbClr val="222222"/>
                </a:solidFill>
              </a:rPr>
              <a:t> 디스크</a:t>
            </a:r>
            <a:r>
              <a:rPr lang="en-US" altLang="ko-KR" sz="2000" dirty="0">
                <a:solidFill>
                  <a:srgbClr val="222222"/>
                </a:solidFill>
              </a:rPr>
              <a:t>I/O</a:t>
            </a:r>
            <a:r>
              <a:rPr lang="ko-KR" altLang="en-US" sz="2000" dirty="0">
                <a:solidFill>
                  <a:srgbClr val="222222"/>
                </a:solidFill>
              </a:rPr>
              <a:t> 대기를 안전하게 피할 수 있어 성능이 약간   향상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35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54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222222"/>
                </a:solidFill>
              </a:rPr>
              <a:t>다중 블록 </a:t>
            </a:r>
            <a:r>
              <a:rPr lang="ko-KR" altLang="en-US" sz="2400" b="1" dirty="0" err="1">
                <a:solidFill>
                  <a:srgbClr val="222222"/>
                </a:solidFill>
              </a:rPr>
              <a:t>할당자</a:t>
            </a:r>
            <a:endParaRPr lang="en-US" altLang="ko-KR" sz="2400" b="1" dirty="0">
              <a:solidFill>
                <a:srgbClr val="2222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280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새로운 데이터를 디스크로 쓸 필요가 생길 때</a:t>
            </a:r>
            <a:r>
              <a:rPr lang="en-US" altLang="ko-KR" sz="2000" dirty="0">
                <a:solidFill>
                  <a:srgbClr val="222222"/>
                </a:solidFill>
              </a:rPr>
              <a:t>,</a:t>
            </a:r>
            <a:r>
              <a:rPr lang="ko-KR" altLang="en-US" sz="2000" dirty="0">
                <a:solidFill>
                  <a:srgbClr val="222222"/>
                </a:solidFill>
              </a:rPr>
              <a:t> 블록 </a:t>
            </a:r>
            <a:r>
              <a:rPr lang="ko-KR" altLang="en-US" sz="2000" dirty="0" err="1">
                <a:solidFill>
                  <a:srgbClr val="222222"/>
                </a:solidFill>
              </a:rPr>
              <a:t>할당자는</a:t>
            </a:r>
            <a:r>
              <a:rPr lang="ko-KR" altLang="en-US" sz="2000" dirty="0">
                <a:solidFill>
                  <a:srgbClr val="222222"/>
                </a:solidFill>
              </a:rPr>
              <a:t> 데이터가 쓰여질 가용 공간을 결정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222222"/>
                </a:solidFill>
              </a:rPr>
              <a:t>Ext2, 3</a:t>
            </a:r>
            <a:r>
              <a:rPr lang="ko-KR" altLang="en-US" sz="2000" dirty="0">
                <a:solidFill>
                  <a:srgbClr val="222222"/>
                </a:solidFill>
              </a:rPr>
              <a:t>블록 </a:t>
            </a:r>
            <a:r>
              <a:rPr lang="ko-KR" altLang="en-US" sz="2000" dirty="0" err="1">
                <a:solidFill>
                  <a:srgbClr val="222222"/>
                </a:solidFill>
              </a:rPr>
              <a:t>할당자는</a:t>
            </a:r>
            <a:r>
              <a:rPr lang="ko-KR" altLang="en-US" sz="2000" dirty="0">
                <a:solidFill>
                  <a:srgbClr val="222222"/>
                </a:solidFill>
              </a:rPr>
              <a:t> 한번에 한개의 블록</a:t>
            </a:r>
            <a:r>
              <a:rPr lang="en-US" altLang="ko-KR" sz="2000" dirty="0">
                <a:solidFill>
                  <a:srgbClr val="222222"/>
                </a:solidFill>
              </a:rPr>
              <a:t>(4KB)</a:t>
            </a:r>
            <a:r>
              <a:rPr lang="ko-KR" altLang="en-US" sz="2000" dirty="0">
                <a:solidFill>
                  <a:srgbClr val="222222"/>
                </a:solidFill>
              </a:rPr>
              <a:t>만 할당 가능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222222"/>
                </a:solidFill>
              </a:rPr>
              <a:t>Ext4</a:t>
            </a:r>
            <a:r>
              <a:rPr lang="ko-KR" altLang="en-US" sz="2000" dirty="0">
                <a:solidFill>
                  <a:srgbClr val="222222"/>
                </a:solidFill>
              </a:rPr>
              <a:t>는 매 </a:t>
            </a:r>
            <a:r>
              <a:rPr lang="ko-KR" altLang="en-US" sz="2000" dirty="0" err="1">
                <a:solidFill>
                  <a:srgbClr val="222222"/>
                </a:solidFill>
              </a:rPr>
              <a:t>호출마다</a:t>
            </a:r>
            <a:r>
              <a:rPr lang="ko-KR" altLang="en-US" sz="2000" dirty="0">
                <a:solidFill>
                  <a:srgbClr val="222222"/>
                </a:solidFill>
              </a:rPr>
              <a:t> 싱글 </a:t>
            </a:r>
            <a:r>
              <a:rPr lang="ko-KR" altLang="en-US" sz="2000" dirty="0" err="1">
                <a:solidFill>
                  <a:srgbClr val="222222"/>
                </a:solidFill>
              </a:rPr>
              <a:t>블럭을</a:t>
            </a:r>
            <a:r>
              <a:rPr lang="ko-KR" altLang="en-US" sz="2000" dirty="0">
                <a:solidFill>
                  <a:srgbClr val="222222"/>
                </a:solidFill>
              </a:rPr>
              <a:t> 할당하는 대신에 많은 오버헤드를 피하기 위해서 한번의 호출로 많은 블록을 할당할 수 있는 다중 블록 </a:t>
            </a:r>
            <a:r>
              <a:rPr lang="ko-KR" altLang="en-US" sz="2000" dirty="0" err="1">
                <a:solidFill>
                  <a:srgbClr val="222222"/>
                </a:solidFill>
              </a:rPr>
              <a:t>할당자</a:t>
            </a:r>
            <a:r>
              <a:rPr lang="ko-KR" altLang="en-US" sz="2000" dirty="0">
                <a:solidFill>
                  <a:srgbClr val="222222"/>
                </a:solidFill>
              </a:rPr>
              <a:t> 사용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93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54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222222"/>
                </a:solidFill>
              </a:rPr>
              <a:t>개선된 타임 스탬프</a:t>
            </a:r>
            <a:endParaRPr lang="en-US" altLang="ko-KR" sz="2400" b="1" dirty="0">
              <a:solidFill>
                <a:srgbClr val="2222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컴퓨터의 성능 향상을 고려해 </a:t>
            </a:r>
            <a:r>
              <a:rPr lang="ko-KR" altLang="en-US" sz="2000" dirty="0" err="1">
                <a:solidFill>
                  <a:srgbClr val="222222"/>
                </a:solidFill>
              </a:rPr>
              <a:t>나노초</a:t>
            </a:r>
            <a:r>
              <a:rPr lang="ko-KR" altLang="en-US" sz="2000" dirty="0">
                <a:solidFill>
                  <a:srgbClr val="222222"/>
                </a:solidFill>
              </a:rPr>
              <a:t> 단위로 측정하는 타임 스탬프 제공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1601BD-EF1E-4E54-9BA8-F2D25B099E41}"/>
              </a:ext>
            </a:extLst>
          </p:cNvPr>
          <p:cNvGrpSpPr/>
          <p:nvPr/>
        </p:nvGrpSpPr>
        <p:grpSpPr>
          <a:xfrm>
            <a:off x="-36004" y="-1"/>
            <a:ext cx="12228004" cy="6912539"/>
            <a:chOff x="-36004" y="-1"/>
            <a:chExt cx="12228004" cy="69125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04"/>
            <a:stretch/>
          </p:blipFill>
          <p:spPr>
            <a:xfrm>
              <a:off x="-36004" y="0"/>
              <a:ext cx="12228004" cy="691253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-36004" y="160749"/>
              <a:ext cx="12228004" cy="67517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36004" y="-1"/>
              <a:ext cx="12228004" cy="160749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96" y="415746"/>
              <a:ext cx="1708323" cy="34237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3075" y="415746"/>
              <a:ext cx="1656184" cy="388083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4669590" y="3870590"/>
            <a:ext cx="27895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JEONBUK NATIONAL UNIVERSITY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727848" y="3809972"/>
            <a:ext cx="26642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7974FF-21FC-4A4B-A23F-F69731763005}"/>
              </a:ext>
            </a:extLst>
          </p:cNvPr>
          <p:cNvGrpSpPr/>
          <p:nvPr/>
        </p:nvGrpSpPr>
        <p:grpSpPr>
          <a:xfrm>
            <a:off x="3647761" y="2520024"/>
            <a:ext cx="7344625" cy="1323439"/>
            <a:chOff x="4079776" y="2564905"/>
            <a:chExt cx="7344625" cy="1323439"/>
          </a:xfrm>
        </p:grpSpPr>
        <p:sp>
          <p:nvSpPr>
            <p:cNvPr id="5" name="TextBox 4"/>
            <p:cNvSpPr txBox="1"/>
            <p:nvPr/>
          </p:nvSpPr>
          <p:spPr>
            <a:xfrm>
              <a:off x="5327787" y="2860307"/>
              <a:ext cx="6096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Linux Link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79776" y="2564905"/>
              <a:ext cx="165660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rgbClr val="376092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endParaRPr lang="ko-KR" altLang="en-US" sz="8000" dirty="0">
                <a:solidFill>
                  <a:srgbClr val="376092"/>
                </a:solidFill>
                <a:latin typeface="Verdana" panose="020B0604030504040204" pitchFamily="34" charset="0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727848" y="2492896"/>
            <a:ext cx="26642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3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7BD03E4-D8CF-4A00-A220-CE5B304EF367}"/>
              </a:ext>
            </a:extLst>
          </p:cNvPr>
          <p:cNvSpPr txBox="1"/>
          <p:nvPr/>
        </p:nvSpPr>
        <p:spPr>
          <a:xfrm>
            <a:off x="695400" y="1484784"/>
            <a:ext cx="11089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222222"/>
                </a:solidFill>
              </a:rPr>
              <a:t>링크는 원본 디렉토리에 대한 바로가기를 만드는 매우 편리한 방법</a:t>
            </a:r>
            <a:endParaRPr lang="en-US" altLang="ko-KR" sz="2400" dirty="0">
              <a:solidFill>
                <a:srgbClr val="22222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2708920"/>
            <a:ext cx="18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222222"/>
                </a:solidFill>
              </a:rPr>
              <a:t>링크 용도</a:t>
            </a:r>
            <a:endParaRPr lang="en-US" altLang="ko-KR" sz="2400" b="1" dirty="0">
              <a:solidFill>
                <a:srgbClr val="2222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3418781"/>
            <a:ext cx="11089232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파일 계층 구조 </a:t>
            </a:r>
            <a:r>
              <a:rPr lang="ko-KR" altLang="en-US" sz="2000" dirty="0" err="1">
                <a:solidFill>
                  <a:srgbClr val="222222"/>
                </a:solidFill>
              </a:rPr>
              <a:t>깊숙히</a:t>
            </a:r>
            <a:r>
              <a:rPr lang="ko-KR" altLang="en-US" sz="2000" dirty="0">
                <a:solidFill>
                  <a:srgbClr val="222222"/>
                </a:solidFill>
              </a:rPr>
              <a:t> 묻혀 있는 디렉토리에 대한 편리한 경로를 만들기 위해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파일이 일정한 위치에 있는지 확인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여러 위치에 단일 파일의 사본 유지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  <p:pic>
        <p:nvPicPr>
          <p:cNvPr id="1026" name="Picture 2" descr="리눅스 디렉토리 구조 및 기능">
            <a:extLst>
              <a:ext uri="{FF2B5EF4-FFF2-40B4-BE49-F238E27FC236}">
                <a16:creationId xmlns:a16="http://schemas.microsoft.com/office/drawing/2014/main" id="{5D11A9D7-A30B-7745-B5DE-A60618449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4127693"/>
            <a:ext cx="35814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52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551384" y="1412776"/>
            <a:ext cx="20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rgbClr val="222222"/>
                </a:solidFill>
              </a:rPr>
              <a:t>심볼릭</a:t>
            </a:r>
            <a:r>
              <a:rPr lang="ko-KR" altLang="en-US" sz="2400" b="1" dirty="0">
                <a:solidFill>
                  <a:srgbClr val="222222"/>
                </a:solidFill>
              </a:rPr>
              <a:t> 링크</a:t>
            </a:r>
            <a:endParaRPr lang="en-US" altLang="ko-KR" sz="2400" b="1" dirty="0">
              <a:solidFill>
                <a:srgbClr val="2222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584174" y="2348880"/>
            <a:ext cx="11089232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데이터를 복사하지 않고 데이터 폴더에 대해 여러 </a:t>
            </a:r>
            <a:r>
              <a:rPr lang="ko-KR" altLang="en-US" sz="2000" dirty="0" err="1">
                <a:solidFill>
                  <a:srgbClr val="222222"/>
                </a:solidFill>
              </a:rPr>
              <a:t>엑세스</a:t>
            </a:r>
            <a:r>
              <a:rPr lang="ko-KR" altLang="en-US" sz="2000" dirty="0">
                <a:solidFill>
                  <a:srgbClr val="222222"/>
                </a:solidFill>
              </a:rPr>
              <a:t> 지점을 가짐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소프트웨어 버전 간 전환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여러 위치에 파일 사본 보유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7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551384" y="1484784"/>
            <a:ext cx="110892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222222"/>
                </a:solidFill>
              </a:rPr>
              <a:t>데이터를 복사하지 않고 데이터 폴더에 대해 여러 </a:t>
            </a:r>
            <a:r>
              <a:rPr lang="ko-KR" altLang="en-US" sz="2000" b="1" dirty="0" err="1">
                <a:solidFill>
                  <a:srgbClr val="222222"/>
                </a:solidFill>
              </a:rPr>
              <a:t>엑세스</a:t>
            </a:r>
            <a:r>
              <a:rPr lang="ko-KR" altLang="en-US" sz="2000" b="1" dirty="0">
                <a:solidFill>
                  <a:srgbClr val="222222"/>
                </a:solidFill>
              </a:rPr>
              <a:t> 지점을 가짐</a:t>
            </a:r>
            <a:endParaRPr lang="en-US" altLang="ko-KR" sz="2000" b="1" dirty="0">
              <a:solidFill>
                <a:srgbClr val="22222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2222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980BD-14DD-0805-8E83-42D11AA24E25}"/>
              </a:ext>
            </a:extLst>
          </p:cNvPr>
          <p:cNvSpPr txBox="1"/>
          <p:nvPr/>
        </p:nvSpPr>
        <p:spPr>
          <a:xfrm>
            <a:off x="551384" y="2636912"/>
            <a:ext cx="11089232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222222"/>
                </a:solidFill>
              </a:rPr>
              <a:t>2</a:t>
            </a:r>
            <a:r>
              <a:rPr lang="ko-KR" altLang="en-US" sz="2000" dirty="0">
                <a:solidFill>
                  <a:srgbClr val="222222"/>
                </a:solidFill>
              </a:rPr>
              <a:t>개의 독립적이지 않은 코드 프로젝트가 있을 때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별도의 저장소이더라도 </a:t>
            </a:r>
            <a:r>
              <a:rPr lang="ko-KR" altLang="en-US" sz="2000" dirty="0" err="1">
                <a:solidFill>
                  <a:srgbClr val="222222"/>
                </a:solidFill>
              </a:rPr>
              <a:t>심볼릭</a:t>
            </a:r>
            <a:r>
              <a:rPr lang="ko-KR" altLang="en-US" sz="2000" dirty="0">
                <a:solidFill>
                  <a:srgbClr val="222222"/>
                </a:solidFill>
              </a:rPr>
              <a:t> 링크를 통해 같이 컴파일하고 테스트 가능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8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551384" y="1484784"/>
            <a:ext cx="11089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222222"/>
                </a:solidFill>
              </a:rPr>
              <a:t>소프트웨어 버전 간 변환</a:t>
            </a:r>
            <a:endParaRPr lang="en-US" altLang="ko-KR" sz="2000" b="1" dirty="0">
              <a:solidFill>
                <a:srgbClr val="22222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980BD-14DD-0805-8E83-42D11AA24E25}"/>
              </a:ext>
            </a:extLst>
          </p:cNvPr>
          <p:cNvSpPr txBox="1"/>
          <p:nvPr/>
        </p:nvSpPr>
        <p:spPr>
          <a:xfrm>
            <a:off x="551384" y="2636912"/>
            <a:ext cx="11089232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여러 버전이 동시에 설치된 소프트웨어가 있다</a:t>
            </a:r>
            <a:r>
              <a:rPr lang="en-US" altLang="ko-KR" sz="2000" dirty="0">
                <a:solidFill>
                  <a:srgbClr val="222222"/>
                </a:solidFill>
              </a:rPr>
              <a:t>(1.0, 1.1,</a:t>
            </a:r>
            <a:r>
              <a:rPr lang="ko-KR" altLang="en-US" sz="2000" dirty="0">
                <a:solidFill>
                  <a:srgbClr val="222222"/>
                </a:solidFill>
              </a:rPr>
              <a:t> </a:t>
            </a:r>
            <a:r>
              <a:rPr lang="en-US" altLang="ko-KR" sz="2000" dirty="0">
                <a:solidFill>
                  <a:srgbClr val="222222"/>
                </a:solidFill>
              </a:rPr>
              <a:t>1.2)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자주 사용하는 버전은 최신버전</a:t>
            </a:r>
            <a:r>
              <a:rPr lang="en-US" altLang="ko-KR" sz="2000" dirty="0">
                <a:solidFill>
                  <a:srgbClr val="222222"/>
                </a:solidFill>
              </a:rPr>
              <a:t>(1.2)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새로운 버전이 나오면 그것을 가리키는 </a:t>
            </a:r>
            <a:r>
              <a:rPr lang="ko-KR" altLang="en-US" sz="2000" dirty="0" err="1">
                <a:solidFill>
                  <a:srgbClr val="222222"/>
                </a:solidFill>
              </a:rPr>
              <a:t>심볼릭</a:t>
            </a:r>
            <a:r>
              <a:rPr lang="ko-KR" altLang="en-US" sz="2000" dirty="0">
                <a:solidFill>
                  <a:srgbClr val="222222"/>
                </a:solidFill>
              </a:rPr>
              <a:t> 링크만 변경하면 됨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2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1601BD-EF1E-4E54-9BA8-F2D25B099E41}"/>
              </a:ext>
            </a:extLst>
          </p:cNvPr>
          <p:cNvGrpSpPr/>
          <p:nvPr/>
        </p:nvGrpSpPr>
        <p:grpSpPr>
          <a:xfrm>
            <a:off x="-36004" y="-1"/>
            <a:ext cx="12228004" cy="6912539"/>
            <a:chOff x="-36004" y="-1"/>
            <a:chExt cx="12228004" cy="69125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04"/>
            <a:stretch/>
          </p:blipFill>
          <p:spPr>
            <a:xfrm>
              <a:off x="-36004" y="0"/>
              <a:ext cx="12228004" cy="691253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-36004" y="160749"/>
              <a:ext cx="12228004" cy="67517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36004" y="-1"/>
              <a:ext cx="12228004" cy="160749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96" y="415746"/>
              <a:ext cx="1708323" cy="34237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3075" y="415746"/>
              <a:ext cx="1656184" cy="388083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4669590" y="3870590"/>
            <a:ext cx="27895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JEONBUK NATIONAL UNIVERSITY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727848" y="3809972"/>
            <a:ext cx="26642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7974FF-21FC-4A4B-A23F-F69731763005}"/>
              </a:ext>
            </a:extLst>
          </p:cNvPr>
          <p:cNvGrpSpPr/>
          <p:nvPr/>
        </p:nvGrpSpPr>
        <p:grpSpPr>
          <a:xfrm>
            <a:off x="2531604" y="2563268"/>
            <a:ext cx="7128792" cy="1323439"/>
            <a:chOff x="4079585" y="2564905"/>
            <a:chExt cx="7128792" cy="1323439"/>
          </a:xfrm>
        </p:grpSpPr>
        <p:sp>
          <p:nvSpPr>
            <p:cNvPr id="5" name="TextBox 4"/>
            <p:cNvSpPr txBox="1"/>
            <p:nvPr/>
          </p:nvSpPr>
          <p:spPr>
            <a:xfrm>
              <a:off x="5327787" y="2860307"/>
              <a:ext cx="5880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EXT</a:t>
              </a:r>
              <a:r>
                <a:rPr lang="ko-KR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File</a:t>
              </a:r>
              <a:r>
                <a:rPr lang="ko-KR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System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79585" y="2564905"/>
              <a:ext cx="165660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rgbClr val="376092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  <a:endParaRPr lang="ko-KR" altLang="en-US" sz="8000" dirty="0">
                <a:solidFill>
                  <a:srgbClr val="376092"/>
                </a:solidFill>
                <a:latin typeface="Verdana" panose="020B0604030504040204" pitchFamily="34" charset="0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727848" y="2492896"/>
            <a:ext cx="26642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4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91B20-1BFB-11E3-5494-1FE8ECAB548D}"/>
              </a:ext>
            </a:extLst>
          </p:cNvPr>
          <p:cNvSpPr txBox="1"/>
          <p:nvPr/>
        </p:nvSpPr>
        <p:spPr>
          <a:xfrm>
            <a:off x="695400" y="1340768"/>
            <a:ext cx="18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222222"/>
                </a:solidFill>
              </a:rPr>
              <a:t>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8900-838F-C480-B33E-48FFA1883B89}"/>
              </a:ext>
            </a:extLst>
          </p:cNvPr>
          <p:cNvSpPr txBox="1"/>
          <p:nvPr/>
        </p:nvSpPr>
        <p:spPr>
          <a:xfrm>
            <a:off x="695400" y="2204864"/>
            <a:ext cx="11089232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확장 파일 시스템</a:t>
            </a:r>
            <a:r>
              <a:rPr lang="en-US" altLang="ko-KR" sz="2000" dirty="0">
                <a:solidFill>
                  <a:srgbClr val="222222"/>
                </a:solidFill>
              </a:rPr>
              <a:t>(</a:t>
            </a:r>
            <a:r>
              <a:rPr lang="en-US" altLang="ko-KR" sz="2000" dirty="0" err="1">
                <a:solidFill>
                  <a:srgbClr val="222222"/>
                </a:solidFill>
              </a:rPr>
              <a:t>ext</a:t>
            </a:r>
            <a:r>
              <a:rPr lang="en-US" altLang="ko-KR" sz="2000" dirty="0">
                <a:solidFill>
                  <a:srgbClr val="222222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리눅스 커널을 위해 만들어진 최초의 파일 시스템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222222"/>
                </a:solidFill>
              </a:rPr>
              <a:t>유닉스 파일 시스템을 기반으로 하는 파일 시스템의 메타 데이터 구조를 가짐</a:t>
            </a:r>
            <a:endParaRPr lang="en-US" altLang="ko-KR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28423"/>
      </p:ext>
    </p:extLst>
  </p:cSld>
  <p:clrMapOvr>
    <a:masterClrMapping/>
  </p:clrMapOvr>
</p:sld>
</file>

<file path=ppt/theme/theme1.xml><?xml version="1.0" encoding="utf-8"?>
<a:theme xmlns:a="http://schemas.openxmlformats.org/drawingml/2006/main" name="1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10088</TotalTime>
  <Words>621</Words>
  <Application>Microsoft Macintosh PowerPoint</Application>
  <PresentationFormat>와이드스크린</PresentationFormat>
  <Paragraphs>89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Wingdings</vt:lpstr>
      <vt:lpstr>Arial</vt:lpstr>
      <vt:lpstr>맑은 고딕</vt:lpstr>
      <vt:lpstr>나눔바른고딕</vt:lpstr>
      <vt:lpstr>Verdana</vt:lpstr>
      <vt:lpstr>1_전북대학교_01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김재현</cp:lastModifiedBy>
  <cp:revision>617</cp:revision>
  <cp:lastPrinted>2017-03-20T00:08:41Z</cp:lastPrinted>
  <dcterms:created xsi:type="dcterms:W3CDTF">2015-12-17T06:17:50Z</dcterms:created>
  <dcterms:modified xsi:type="dcterms:W3CDTF">2022-06-03T03:24:02Z</dcterms:modified>
</cp:coreProperties>
</file>