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7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4" r:id="rId20"/>
    <p:sldId id="275" r:id="rId21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7A9A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52"/>
    <p:restoredTop sz="94567"/>
  </p:normalViewPr>
  <p:slideViewPr>
    <p:cSldViewPr snapToGrid="0">
      <p:cViewPr varScale="1">
        <p:scale>
          <a:sx n="103" d="100"/>
          <a:sy n="103" d="100"/>
        </p:scale>
        <p:origin x="12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F99BCC-081C-AE4D-BB09-CC501A56176A}" type="datetimeFigureOut">
              <a:rPr kumimoji="1" lang="ko-Kore-KR" altLang="en-US" smtClean="0"/>
              <a:t>2023. 7. 2.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AF57C2-6431-3442-854C-198031B0E7D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7786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AF57C2-6431-3442-854C-198031B0E7DD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304598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AF57C2-6431-3442-854C-198031B0E7DD}" type="slidenum">
              <a:rPr kumimoji="1" lang="ko-Kore-KR" altLang="en-US" smtClean="0"/>
              <a:t>17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043143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AF57C2-6431-3442-854C-198031B0E7DD}" type="slidenum">
              <a:rPr kumimoji="1" lang="ko-Kore-KR" altLang="en-US" smtClean="0"/>
              <a:t>18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210136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AF57C2-6431-3442-854C-198031B0E7DD}" type="slidenum">
              <a:rPr kumimoji="1" lang="ko-Kore-KR" altLang="en-US" smtClean="0"/>
              <a:t>19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779792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AF57C2-6431-3442-854C-198031B0E7DD}" type="slidenum">
              <a:rPr kumimoji="1" lang="ko-Kore-KR" altLang="en-US" smtClean="0"/>
              <a:t>20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019876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AF57C2-6431-3442-854C-198031B0E7DD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789303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AF57C2-6431-3442-854C-198031B0E7DD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65945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AF57C2-6431-3442-854C-198031B0E7DD}" type="slidenum">
              <a:rPr kumimoji="1" lang="ko-Kore-KR" altLang="en-US" smtClean="0"/>
              <a:t>11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903786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AF57C2-6431-3442-854C-198031B0E7DD}" type="slidenum">
              <a:rPr kumimoji="1" lang="ko-Kore-KR" altLang="en-US" smtClean="0"/>
              <a:t>12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254886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AF57C2-6431-3442-854C-198031B0E7DD}" type="slidenum">
              <a:rPr kumimoji="1" lang="ko-Kore-KR" altLang="en-US" smtClean="0"/>
              <a:t>13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900317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AF57C2-6431-3442-854C-198031B0E7DD}" type="slidenum">
              <a:rPr kumimoji="1" lang="ko-Kore-KR" altLang="en-US" smtClean="0"/>
              <a:t>14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905098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AF57C2-6431-3442-854C-198031B0E7DD}" type="slidenum">
              <a:rPr kumimoji="1" lang="ko-Kore-KR" altLang="en-US" smtClean="0"/>
              <a:t>15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285477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AF57C2-6431-3442-854C-198031B0E7DD}" type="slidenum">
              <a:rPr kumimoji="1" lang="ko-Kore-KR" altLang="en-US" smtClean="0"/>
              <a:t>16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90927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540E5A-6FEA-28B6-60AF-C45C1CAF4D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230C8C1-6451-A2D4-D289-F971B8E2B3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5DE7F7-EA04-9F15-ABED-662C7D09C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A22F0-5B50-AD41-8A1C-BA9AE226907D}" type="datetimeFigureOut">
              <a:rPr kumimoji="1" lang="ko-Kore-KR" altLang="en-US" smtClean="0"/>
              <a:t>2023. 7. 2.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0A9367-C006-0FB1-D745-761BDA735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092671-CD4D-76A1-168A-61DE1BE00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3A1E-649F-BA4B-8A84-18730BEE705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7474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22A855-7BDC-F16C-99EB-9256CE351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ECB0207-53B9-8121-A44E-FBD8A35BA5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B47F85-3D15-1D39-2960-4B3594DAB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A22F0-5B50-AD41-8A1C-BA9AE226907D}" type="datetimeFigureOut">
              <a:rPr kumimoji="1" lang="ko-Kore-KR" altLang="en-US" smtClean="0"/>
              <a:t>2023. 7. 2.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EDF501-CC3C-238F-1FB3-D3A3D92DA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752C08-21D7-7F04-EC67-573D5AFCA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3A1E-649F-BA4B-8A84-18730BEE705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72974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82537D5-BC69-E368-CC82-F25ECF2015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C9C20F3-E366-9CB3-CC6F-5A707F3AF6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01AD05-965C-DB7E-51B3-ECDC7E500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A22F0-5B50-AD41-8A1C-BA9AE226907D}" type="datetimeFigureOut">
              <a:rPr kumimoji="1" lang="ko-Kore-KR" altLang="en-US" smtClean="0"/>
              <a:t>2023. 7. 2.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706FE3-2FD2-4D4B-DE77-ADA9EB82C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515986-1108-47EE-29F9-16C29311C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3A1E-649F-BA4B-8A84-18730BEE705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82957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9F6DD6-2CD8-202C-EB7D-EEAC0E1DB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7A8D05-A880-AF92-3817-FC211BA9F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2E3A8-9F65-91DF-2918-9B2A33114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A22F0-5B50-AD41-8A1C-BA9AE226907D}" type="datetimeFigureOut">
              <a:rPr kumimoji="1" lang="ko-Kore-KR" altLang="en-US" smtClean="0"/>
              <a:t>2023. 7. 2.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C3A76A-1EB9-4C34-8AB5-D2217E2F7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5DC5B9-8383-8C7F-E138-74C7A3912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3A1E-649F-BA4B-8A84-18730BEE705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21790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6EB87F-25DB-AC3F-394C-3904895E0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992317-FC1F-2B88-CAA8-7E4820CFEF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400F52-9F6F-D20B-EF84-41D706FE3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A22F0-5B50-AD41-8A1C-BA9AE226907D}" type="datetimeFigureOut">
              <a:rPr kumimoji="1" lang="ko-Kore-KR" altLang="en-US" smtClean="0"/>
              <a:t>2023. 7. 2.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60E185-A0F7-C0BF-AD23-5C233D15A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FEE6EF-DE90-5CBE-DB18-C9604B2FF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3A1E-649F-BA4B-8A84-18730BEE705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24230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97C454-49C8-D223-1069-CB367103A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108A84-1DBB-85FD-2785-D58DED8B86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8BE47A-274D-8C9A-1D00-75C2B79D74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7BBD3C-12B7-9604-69E3-EFA1A4BC2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A22F0-5B50-AD41-8A1C-BA9AE226907D}" type="datetimeFigureOut">
              <a:rPr kumimoji="1" lang="ko-Kore-KR" altLang="en-US" smtClean="0"/>
              <a:t>2023. 7. 2.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C386E6-AC73-7C57-22A7-CAEF664B6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47DA55-29B2-DAAF-2127-8CAC6F76B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3A1E-649F-BA4B-8A84-18730BEE705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27897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04939B-6DF1-EE99-36B0-A8A5D131B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FD0690-EC0D-2216-32AC-1CA0120AF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33B2D4-5C34-AC2D-CD8A-325BFD717B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79F8484-1EF3-0352-C73B-0E78A46F7E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3224921-65D8-C530-23F1-CDC8678069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2186216-F369-3F7D-1B58-A53CB7FA9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A22F0-5B50-AD41-8A1C-BA9AE226907D}" type="datetimeFigureOut">
              <a:rPr kumimoji="1" lang="ko-Kore-KR" altLang="en-US" smtClean="0"/>
              <a:t>2023. 7. 2.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6246831-57D6-81A3-81D6-CA16ABACE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07A0FCE-C945-ECA8-1173-F8FB7920F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3A1E-649F-BA4B-8A84-18730BEE705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11871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2DAEAC-F087-B4D1-CEE3-5E560D9CE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46D44F0-8649-3D16-FBB8-505B3339A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A22F0-5B50-AD41-8A1C-BA9AE226907D}" type="datetimeFigureOut">
              <a:rPr kumimoji="1" lang="ko-Kore-KR" altLang="en-US" smtClean="0"/>
              <a:t>2023. 7. 2.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A6CDBF4-0253-D9AD-25FA-80A68FCE1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832E57-0FA4-C8C0-47EE-52ABA6D0B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3A1E-649F-BA4B-8A84-18730BEE705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62837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3816611-B670-AE4C-4642-800A661C4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A22F0-5B50-AD41-8A1C-BA9AE226907D}" type="datetimeFigureOut">
              <a:rPr kumimoji="1" lang="ko-Kore-KR" altLang="en-US" smtClean="0"/>
              <a:t>2023. 7. 2.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F69782D-812F-CB12-FB8E-B8730036C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3F126FB-C21B-E018-CADC-B0BF732DB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3A1E-649F-BA4B-8A84-18730BEE705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55742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E8609F-7EE3-E133-D4A5-1150EB5A2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800FB9-0E49-107E-8A78-86B58E9B2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6B331D-B5D9-0826-E5CF-B12AF117A1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D55EF1-36B7-E362-0C7A-8738E974D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A22F0-5B50-AD41-8A1C-BA9AE226907D}" type="datetimeFigureOut">
              <a:rPr kumimoji="1" lang="ko-Kore-KR" altLang="en-US" smtClean="0"/>
              <a:t>2023. 7. 2.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CB82E5-25A8-C745-1D47-5C0340722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088FE2-566F-71DB-0A1D-E48BEACF6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3A1E-649F-BA4B-8A84-18730BEE705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02066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248A8B-2E11-374D-7238-82BE0003E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4D6AFB4-14CE-B440-9D28-7316E19443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061281B-A178-AEF1-8565-BBF0A6CCD3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C54CF5-7FB7-5057-6700-B9C591ADE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A22F0-5B50-AD41-8A1C-BA9AE226907D}" type="datetimeFigureOut">
              <a:rPr kumimoji="1" lang="ko-Kore-KR" altLang="en-US" smtClean="0"/>
              <a:t>2023. 7. 2.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E8AC04-267A-9DF2-7BEE-074A2C0A9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FF1A17-8A19-99B0-D088-3504E0DBA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D3A1E-649F-BA4B-8A84-18730BEE705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10884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B854FB8-5F52-30CE-07E6-DDADAFE42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C5AA29-BE19-264A-B7BA-D7A64C1D33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108C22-0A30-76D8-991C-47ED2A4DFE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A22F0-5B50-AD41-8A1C-BA9AE226907D}" type="datetimeFigureOut">
              <a:rPr kumimoji="1" lang="ko-Kore-KR" altLang="en-US" smtClean="0"/>
              <a:t>2023. 7. 2.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64D27D-876D-54E9-F306-BB787BF559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6CF3EB-0D16-FF17-8DA7-488765C558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D3A1E-649F-BA4B-8A84-18730BEE705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02892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9D81E59D-1110-F8F3-D3E9-B2B27AC6E551}"/>
              </a:ext>
            </a:extLst>
          </p:cNvPr>
          <p:cNvSpPr/>
          <p:nvPr/>
        </p:nvSpPr>
        <p:spPr>
          <a:xfrm>
            <a:off x="4028303" y="3533571"/>
            <a:ext cx="4135394" cy="722870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4000" b="1" dirty="0"/>
              <a:t>Spark :: </a:t>
            </a:r>
            <a:r>
              <a:rPr kumimoji="1" lang="en-US" altLang="ko-Kore-KR" sz="4000" b="1" dirty="0" err="1"/>
              <a:t>PySpark</a:t>
            </a:r>
            <a:endParaRPr kumimoji="1" lang="ko-Kore-KR" altLang="en-US" sz="4000" b="1" dirty="0"/>
          </a:p>
        </p:txBody>
      </p:sp>
      <p:pic>
        <p:nvPicPr>
          <p:cNvPr id="1026" name="Picture 2" descr="Apache Spark - Wikipedia">
            <a:extLst>
              <a:ext uri="{FF2B5EF4-FFF2-40B4-BE49-F238E27FC236}">
                <a16:creationId xmlns:a16="http://schemas.microsoft.com/office/drawing/2014/main" id="{CF658EB1-2021-8C30-7E9B-967C11289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2823" y="1971365"/>
            <a:ext cx="2606354" cy="1353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1F9DE2-9F32-CC2F-39B9-F6F9CDB54993}"/>
              </a:ext>
            </a:extLst>
          </p:cNvPr>
          <p:cNvSpPr txBox="1"/>
          <p:nvPr/>
        </p:nvSpPr>
        <p:spPr>
          <a:xfrm>
            <a:off x="8377881" y="6074031"/>
            <a:ext cx="3373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ore-KR" b="1" dirty="0" err="1">
                <a:solidFill>
                  <a:schemeClr val="tx2">
                    <a:lumMod val="75000"/>
                  </a:schemeClr>
                </a:solidFill>
              </a:rPr>
              <a:t>Dayoung</a:t>
            </a:r>
            <a:r>
              <a:rPr kumimoji="1" lang="en-US" altLang="ko-Kore-KR" b="1" dirty="0">
                <a:solidFill>
                  <a:schemeClr val="tx2">
                    <a:lumMod val="75000"/>
                  </a:schemeClr>
                </a:solidFill>
              </a:rPr>
              <a:t> Kang, </a:t>
            </a:r>
            <a:r>
              <a:rPr kumimoji="1" lang="en-US" altLang="ko-Kore-KR" b="1" dirty="0" err="1">
                <a:solidFill>
                  <a:schemeClr val="tx2">
                    <a:lumMod val="75000"/>
                  </a:schemeClr>
                </a:solidFill>
              </a:rPr>
              <a:t>Jaehyeon</a:t>
            </a:r>
            <a:r>
              <a:rPr kumimoji="1" lang="en-US" altLang="ko-Kore-KR" b="1" dirty="0">
                <a:solidFill>
                  <a:schemeClr val="tx2">
                    <a:lumMod val="75000"/>
                  </a:schemeClr>
                </a:solidFill>
              </a:rPr>
              <a:t> Kim</a:t>
            </a:r>
            <a:endParaRPr kumimoji="1" lang="ko-Kore-KR" alt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305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3362877-32F0-6913-7EA5-DF530078BD70}"/>
              </a:ext>
            </a:extLst>
          </p:cNvPr>
          <p:cNvSpPr/>
          <p:nvPr/>
        </p:nvSpPr>
        <p:spPr>
          <a:xfrm>
            <a:off x="0" y="518983"/>
            <a:ext cx="2681416" cy="46955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/>
              <a:t>About Spark</a:t>
            </a:r>
            <a:endParaRPr kumimoji="1" lang="ko-Kore-KR" alt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D71E5A-EAD8-AD3A-7ADF-F66F75750253}"/>
              </a:ext>
            </a:extLst>
          </p:cNvPr>
          <p:cNvSpPr txBox="1"/>
          <p:nvPr/>
        </p:nvSpPr>
        <p:spPr>
          <a:xfrm>
            <a:off x="2681416" y="1692577"/>
            <a:ext cx="5669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b="1" dirty="0"/>
              <a:t>Spark</a:t>
            </a:r>
            <a:endParaRPr kumimoji="1" lang="ko-Kore-KR" altLang="en-US" sz="24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81C60B-1885-CA7F-49BD-DCE4149B4B59}"/>
              </a:ext>
            </a:extLst>
          </p:cNvPr>
          <p:cNvSpPr txBox="1"/>
          <p:nvPr/>
        </p:nvSpPr>
        <p:spPr>
          <a:xfrm>
            <a:off x="2681416" y="2154242"/>
            <a:ext cx="63604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Spark supports two types of shared variables</a:t>
            </a:r>
            <a:endParaRPr lang="ko-Kore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A2C0FB86-E9DF-90C4-C175-2B2BD5085114}"/>
              </a:ext>
            </a:extLst>
          </p:cNvPr>
          <p:cNvGrpSpPr/>
          <p:nvPr/>
        </p:nvGrpSpPr>
        <p:grpSpPr>
          <a:xfrm>
            <a:off x="2718610" y="2870605"/>
            <a:ext cx="6754780" cy="1337838"/>
            <a:chOff x="2718610" y="2425182"/>
            <a:chExt cx="6754780" cy="1337838"/>
          </a:xfrm>
        </p:grpSpPr>
        <p:sp>
          <p:nvSpPr>
            <p:cNvPr id="3" name="모서리가 둥근 직사각형 2">
              <a:extLst>
                <a:ext uri="{FF2B5EF4-FFF2-40B4-BE49-F238E27FC236}">
                  <a16:creationId xmlns:a16="http://schemas.microsoft.com/office/drawing/2014/main" id="{C2E7CCC3-1CF7-7207-F7A7-A4A81A61DC2E}"/>
                </a:ext>
              </a:extLst>
            </p:cNvPr>
            <p:cNvSpPr/>
            <p:nvPr/>
          </p:nvSpPr>
          <p:spPr>
            <a:xfrm>
              <a:off x="2718610" y="2615213"/>
              <a:ext cx="6754780" cy="1147807"/>
            </a:xfrm>
            <a:prstGeom prst="roundRect">
              <a:avLst>
                <a:gd name="adj" fmla="val 8667"/>
              </a:avLst>
            </a:prstGeom>
            <a:solidFill>
              <a:schemeClr val="bg1"/>
            </a:solidFill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+mj-lt"/>
                <a:buAutoNum type="arabicPeriod"/>
              </a:pPr>
              <a:r>
                <a:rPr kumimoji="1" lang="en-US" altLang="ko-Kore-KR" b="1" dirty="0">
                  <a:solidFill>
                    <a:schemeClr val="tx2">
                      <a:lumMod val="75000"/>
                    </a:schemeClr>
                  </a:solidFill>
                </a:rPr>
                <a:t>broadcast </a:t>
              </a:r>
              <a:r>
                <a:rPr kumimoji="1" lang="en-US" altLang="ko-Kore-KR" dirty="0">
                  <a:solidFill>
                    <a:schemeClr val="tx2">
                      <a:lumMod val="75000"/>
                    </a:schemeClr>
                  </a:solidFill>
                </a:rPr>
                <a:t>– cache values in memory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kumimoji="1" lang="en-US" altLang="ko-Kore-KR" b="1" dirty="0">
                  <a:solidFill>
                    <a:schemeClr val="tx2">
                      <a:lumMod val="75000"/>
                    </a:schemeClr>
                  </a:solidFill>
                </a:rPr>
                <a:t>accumulator </a:t>
              </a:r>
              <a:r>
                <a:rPr kumimoji="1" lang="en-US" altLang="ko-Kore-KR" dirty="0">
                  <a:solidFill>
                    <a:schemeClr val="tx2">
                      <a:lumMod val="75000"/>
                    </a:schemeClr>
                  </a:solidFill>
                </a:rPr>
                <a:t>– counter &amp; sum</a:t>
              </a:r>
            </a:p>
          </p:txBody>
        </p:sp>
        <p:sp>
          <p:nvSpPr>
            <p:cNvPr id="4" name="모서리가 둥근 직사각형 3">
              <a:extLst>
                <a:ext uri="{FF2B5EF4-FFF2-40B4-BE49-F238E27FC236}">
                  <a16:creationId xmlns:a16="http://schemas.microsoft.com/office/drawing/2014/main" id="{5D4F3F5F-8EF6-F02E-21B8-231089A0C35E}"/>
                </a:ext>
              </a:extLst>
            </p:cNvPr>
            <p:cNvSpPr/>
            <p:nvPr/>
          </p:nvSpPr>
          <p:spPr>
            <a:xfrm>
              <a:off x="5135303" y="2425182"/>
              <a:ext cx="1921393" cy="380061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2000" b="1" dirty="0"/>
                <a:t>Variables</a:t>
              </a:r>
              <a:endParaRPr kumimoji="1" lang="ko-Kore-KR" altLang="en-US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242937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3362877-32F0-6913-7EA5-DF530078BD70}"/>
              </a:ext>
            </a:extLst>
          </p:cNvPr>
          <p:cNvSpPr/>
          <p:nvPr/>
        </p:nvSpPr>
        <p:spPr>
          <a:xfrm>
            <a:off x="0" y="518983"/>
            <a:ext cx="2681416" cy="46955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/>
              <a:t>Spark vs Hadoop</a:t>
            </a:r>
            <a:endParaRPr kumimoji="1" lang="ko-Kore-KR" alt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D71E5A-EAD8-AD3A-7ADF-F66F75750253}"/>
              </a:ext>
            </a:extLst>
          </p:cNvPr>
          <p:cNvSpPr txBox="1"/>
          <p:nvPr/>
        </p:nvSpPr>
        <p:spPr>
          <a:xfrm>
            <a:off x="2681416" y="1692577"/>
            <a:ext cx="5669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b="1" dirty="0"/>
              <a:t>Spark vs Hadoop : Logistic regression</a:t>
            </a:r>
            <a:endParaRPr kumimoji="1" lang="ko-Kore-KR" altLang="en-US" sz="24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81C60B-1885-CA7F-49BD-DCE4149B4B59}"/>
              </a:ext>
            </a:extLst>
          </p:cNvPr>
          <p:cNvSpPr txBox="1"/>
          <p:nvPr/>
        </p:nvSpPr>
        <p:spPr>
          <a:xfrm>
            <a:off x="2681416" y="2154242"/>
            <a:ext cx="63604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when comparing the performance of logistic regression,</a:t>
            </a:r>
          </a:p>
          <a:p>
            <a:r>
              <a:rPr lang="en-US" altLang="ko-KR" dirty="0"/>
              <a:t>Spark ran up to 10 times faster than Hadoop.</a:t>
            </a:r>
            <a:endParaRPr lang="ko-Kore-KR" altLang="en-US" dirty="0"/>
          </a:p>
        </p:txBody>
      </p:sp>
      <p:pic>
        <p:nvPicPr>
          <p:cNvPr id="8" name="그림 7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DB7B3611-4C48-1BC1-B7F6-58B89DF09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1416" y="3089635"/>
            <a:ext cx="4725778" cy="2763613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C4367509-0618-8E20-BB42-65DFCC06417C}"/>
              </a:ext>
            </a:extLst>
          </p:cNvPr>
          <p:cNvGrpSpPr/>
          <p:nvPr/>
        </p:nvGrpSpPr>
        <p:grpSpPr>
          <a:xfrm>
            <a:off x="7785184" y="3048189"/>
            <a:ext cx="2513277" cy="2174607"/>
            <a:chOff x="7589190" y="2990816"/>
            <a:chExt cx="2513277" cy="2174607"/>
          </a:xfrm>
        </p:grpSpPr>
        <p:sp>
          <p:nvSpPr>
            <p:cNvPr id="11" name="모서리가 둥근 직사각형 10">
              <a:extLst>
                <a:ext uri="{FF2B5EF4-FFF2-40B4-BE49-F238E27FC236}">
                  <a16:creationId xmlns:a16="http://schemas.microsoft.com/office/drawing/2014/main" id="{2EF1040D-5BF9-24C0-E1B5-C32A78F8AB38}"/>
                </a:ext>
              </a:extLst>
            </p:cNvPr>
            <p:cNvSpPr/>
            <p:nvPr/>
          </p:nvSpPr>
          <p:spPr>
            <a:xfrm>
              <a:off x="7589191" y="2990816"/>
              <a:ext cx="2513274" cy="380061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2000" b="1" dirty="0"/>
                <a:t>reuse cached data</a:t>
              </a:r>
              <a:endParaRPr kumimoji="1" lang="ko-Kore-KR" altLang="en-US" sz="2000" b="1" dirty="0"/>
            </a:p>
          </p:txBody>
        </p:sp>
        <p:sp>
          <p:nvSpPr>
            <p:cNvPr id="12" name="모서리가 둥근 직사각형 11">
              <a:extLst>
                <a:ext uri="{FF2B5EF4-FFF2-40B4-BE49-F238E27FC236}">
                  <a16:creationId xmlns:a16="http://schemas.microsoft.com/office/drawing/2014/main" id="{4FCD7A3B-B395-853E-E6E8-38664951BEE5}"/>
                </a:ext>
              </a:extLst>
            </p:cNvPr>
            <p:cNvSpPr/>
            <p:nvPr/>
          </p:nvSpPr>
          <p:spPr>
            <a:xfrm>
              <a:off x="7589190" y="3588998"/>
              <a:ext cx="2513275" cy="380061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2000" b="1" dirty="0"/>
                <a:t>shared variables</a:t>
              </a:r>
              <a:endParaRPr kumimoji="1" lang="ko-Kore-KR" altLang="en-US" sz="2000" b="1" dirty="0"/>
            </a:p>
          </p:txBody>
        </p:sp>
        <p:sp>
          <p:nvSpPr>
            <p:cNvPr id="14" name="모서리가 둥근 직사각형 13">
              <a:extLst>
                <a:ext uri="{FF2B5EF4-FFF2-40B4-BE49-F238E27FC236}">
                  <a16:creationId xmlns:a16="http://schemas.microsoft.com/office/drawing/2014/main" id="{A227118B-A473-674D-4DDE-9F0A55855E06}"/>
                </a:ext>
              </a:extLst>
            </p:cNvPr>
            <p:cNvSpPr/>
            <p:nvPr/>
          </p:nvSpPr>
          <p:spPr>
            <a:xfrm>
              <a:off x="7589190" y="4187180"/>
              <a:ext cx="2513276" cy="380061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2000" b="1" dirty="0"/>
                <a:t>parallel processing</a:t>
              </a:r>
              <a:endParaRPr kumimoji="1" lang="ko-Kore-KR" altLang="en-US" sz="2000" b="1" dirty="0"/>
            </a:p>
          </p:txBody>
        </p:sp>
        <p:sp>
          <p:nvSpPr>
            <p:cNvPr id="15" name="모서리가 둥근 직사각형 14">
              <a:extLst>
                <a:ext uri="{FF2B5EF4-FFF2-40B4-BE49-F238E27FC236}">
                  <a16:creationId xmlns:a16="http://schemas.microsoft.com/office/drawing/2014/main" id="{1B2DDFDB-18C3-8526-B7BF-5654F1F58C91}"/>
                </a:ext>
              </a:extLst>
            </p:cNvPr>
            <p:cNvSpPr/>
            <p:nvPr/>
          </p:nvSpPr>
          <p:spPr>
            <a:xfrm>
              <a:off x="7619215" y="4785362"/>
              <a:ext cx="2483252" cy="380061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2000" b="1" dirty="0"/>
                <a:t>recovery function</a:t>
              </a:r>
              <a:endParaRPr kumimoji="1" lang="ko-Kore-KR" altLang="en-US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292624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3362877-32F0-6913-7EA5-DF530078BD70}"/>
              </a:ext>
            </a:extLst>
          </p:cNvPr>
          <p:cNvSpPr/>
          <p:nvPr/>
        </p:nvSpPr>
        <p:spPr>
          <a:xfrm>
            <a:off x="0" y="518983"/>
            <a:ext cx="2681416" cy="46955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/>
              <a:t>About </a:t>
            </a:r>
            <a:r>
              <a:rPr kumimoji="1" lang="en-US" altLang="ko-Kore-KR" b="1" dirty="0" err="1"/>
              <a:t>PySpark</a:t>
            </a:r>
            <a:endParaRPr kumimoji="1" lang="ko-Kore-KR" alt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D71E5A-EAD8-AD3A-7ADF-F66F75750253}"/>
              </a:ext>
            </a:extLst>
          </p:cNvPr>
          <p:cNvSpPr txBox="1"/>
          <p:nvPr/>
        </p:nvSpPr>
        <p:spPr>
          <a:xfrm>
            <a:off x="2681416" y="1692577"/>
            <a:ext cx="5669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b="1" dirty="0" err="1"/>
              <a:t>PySpark</a:t>
            </a:r>
            <a:endParaRPr kumimoji="1" lang="ko-Kore-KR" altLang="en-US" sz="24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81C60B-1885-CA7F-49BD-DCE4149B4B59}"/>
              </a:ext>
            </a:extLst>
          </p:cNvPr>
          <p:cNvSpPr txBox="1"/>
          <p:nvPr/>
        </p:nvSpPr>
        <p:spPr>
          <a:xfrm>
            <a:off x="2681416" y="2154242"/>
            <a:ext cx="63604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The python API for Apache Spark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4D78FE-8038-B1CC-F7FF-DF4F260EDFF1}"/>
              </a:ext>
            </a:extLst>
          </p:cNvPr>
          <p:cNvSpPr txBox="1"/>
          <p:nvPr/>
        </p:nvSpPr>
        <p:spPr>
          <a:xfrm>
            <a:off x="2681416" y="2656021"/>
            <a:ext cx="5669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b="1" dirty="0" err="1"/>
              <a:t>PySpark</a:t>
            </a:r>
            <a:r>
              <a:rPr kumimoji="1" lang="en-US" altLang="ko-Kore-KR" sz="2400" b="1" dirty="0"/>
              <a:t> or pandas</a:t>
            </a:r>
            <a:endParaRPr kumimoji="1" lang="ko-Kore-KR" altLang="en-US" sz="2400" b="1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35B15180-FFCF-9604-4CE6-2FCF2C3DCE69}"/>
              </a:ext>
            </a:extLst>
          </p:cNvPr>
          <p:cNvGrpSpPr/>
          <p:nvPr/>
        </p:nvGrpSpPr>
        <p:grpSpPr>
          <a:xfrm>
            <a:off x="2681417" y="3242916"/>
            <a:ext cx="2576383" cy="1086299"/>
            <a:chOff x="1340708" y="2664332"/>
            <a:chExt cx="2576383" cy="1086299"/>
          </a:xfrm>
        </p:grpSpPr>
        <p:sp>
          <p:nvSpPr>
            <p:cNvPr id="18" name="모서리가 둥근 직사각형 17">
              <a:extLst>
                <a:ext uri="{FF2B5EF4-FFF2-40B4-BE49-F238E27FC236}">
                  <a16:creationId xmlns:a16="http://schemas.microsoft.com/office/drawing/2014/main" id="{A4956A5F-3032-A411-6E1C-5E22E46778ED}"/>
                </a:ext>
              </a:extLst>
            </p:cNvPr>
            <p:cNvSpPr/>
            <p:nvPr/>
          </p:nvSpPr>
          <p:spPr>
            <a:xfrm>
              <a:off x="1340708" y="2857722"/>
              <a:ext cx="2576383" cy="892909"/>
            </a:xfrm>
            <a:prstGeom prst="roundRect">
              <a:avLst>
                <a:gd name="adj" fmla="val 8667"/>
              </a:avLst>
            </a:prstGeom>
            <a:solidFill>
              <a:schemeClr val="bg1"/>
            </a:solidFill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en-US" altLang="ko-Kore-KR" dirty="0">
                  <a:solidFill>
                    <a:schemeClr val="tx2">
                      <a:lumMod val="75000"/>
                    </a:schemeClr>
                  </a:solidFill>
                </a:rPr>
                <a:t>Large data sets</a:t>
              </a:r>
            </a:p>
          </p:txBody>
        </p:sp>
        <p:sp>
          <p:nvSpPr>
            <p:cNvPr id="19" name="모서리가 둥근 직사각형 18">
              <a:extLst>
                <a:ext uri="{FF2B5EF4-FFF2-40B4-BE49-F238E27FC236}">
                  <a16:creationId xmlns:a16="http://schemas.microsoft.com/office/drawing/2014/main" id="{C39F3AAE-24C9-D0CF-CB9E-9B58248626FB}"/>
                </a:ext>
              </a:extLst>
            </p:cNvPr>
            <p:cNvSpPr/>
            <p:nvPr/>
          </p:nvSpPr>
          <p:spPr>
            <a:xfrm>
              <a:off x="1668202" y="2664332"/>
              <a:ext cx="1921393" cy="380061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2000" b="1" dirty="0" err="1"/>
                <a:t>PySpark</a:t>
              </a:r>
              <a:endParaRPr kumimoji="1" lang="ko-Kore-KR" altLang="en-US" sz="2000" b="1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7628181D-B5F8-7D80-C667-C73933F3633B}"/>
              </a:ext>
            </a:extLst>
          </p:cNvPr>
          <p:cNvGrpSpPr/>
          <p:nvPr/>
        </p:nvGrpSpPr>
        <p:grpSpPr>
          <a:xfrm>
            <a:off x="5585294" y="3242916"/>
            <a:ext cx="4005134" cy="1466669"/>
            <a:chOff x="4164741" y="1125091"/>
            <a:chExt cx="4005134" cy="1466669"/>
          </a:xfrm>
        </p:grpSpPr>
        <p:sp>
          <p:nvSpPr>
            <p:cNvPr id="10" name="모서리가 둥근 직사각형 9">
              <a:extLst>
                <a:ext uri="{FF2B5EF4-FFF2-40B4-BE49-F238E27FC236}">
                  <a16:creationId xmlns:a16="http://schemas.microsoft.com/office/drawing/2014/main" id="{203D67BC-BC88-5215-95F5-EA1942ABE19D}"/>
                </a:ext>
              </a:extLst>
            </p:cNvPr>
            <p:cNvSpPr/>
            <p:nvPr/>
          </p:nvSpPr>
          <p:spPr>
            <a:xfrm>
              <a:off x="4164741" y="1315122"/>
              <a:ext cx="4005134" cy="1276638"/>
            </a:xfrm>
            <a:prstGeom prst="roundRect">
              <a:avLst>
                <a:gd name="adj" fmla="val 8667"/>
              </a:avLst>
            </a:prstGeom>
            <a:solidFill>
              <a:schemeClr val="bg1"/>
            </a:solidFill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en-US" altLang="ko-Kore-KR" dirty="0">
                  <a:solidFill>
                    <a:schemeClr val="tx2">
                      <a:lumMod val="75000"/>
                    </a:schemeClr>
                  </a:solidFill>
                </a:rPr>
                <a:t>Easy to analyze data in local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en-US" altLang="ko-Kore-KR" dirty="0">
                  <a:solidFill>
                    <a:schemeClr val="tx2">
                      <a:lumMod val="75000"/>
                    </a:schemeClr>
                  </a:solidFill>
                </a:rPr>
                <a:t>Limitations for very large data sets</a:t>
              </a:r>
            </a:p>
          </p:txBody>
        </p:sp>
        <p:sp>
          <p:nvSpPr>
            <p:cNvPr id="17" name="모서리가 둥근 직사각형 16">
              <a:extLst>
                <a:ext uri="{FF2B5EF4-FFF2-40B4-BE49-F238E27FC236}">
                  <a16:creationId xmlns:a16="http://schemas.microsoft.com/office/drawing/2014/main" id="{00993F4D-5432-BB50-0DA6-5E0241CCB571}"/>
                </a:ext>
              </a:extLst>
            </p:cNvPr>
            <p:cNvSpPr/>
            <p:nvPr/>
          </p:nvSpPr>
          <p:spPr>
            <a:xfrm>
              <a:off x="5206611" y="1125091"/>
              <a:ext cx="1921393" cy="380061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2000" b="1" dirty="0"/>
                <a:t>pandas</a:t>
              </a:r>
              <a:endParaRPr kumimoji="1" lang="ko-Kore-KR" altLang="en-US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873207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3362877-32F0-6913-7EA5-DF530078BD70}"/>
              </a:ext>
            </a:extLst>
          </p:cNvPr>
          <p:cNvSpPr/>
          <p:nvPr/>
        </p:nvSpPr>
        <p:spPr>
          <a:xfrm>
            <a:off x="0" y="518983"/>
            <a:ext cx="2681416" cy="46955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/>
              <a:t>About </a:t>
            </a:r>
            <a:r>
              <a:rPr kumimoji="1" lang="en-US" altLang="ko-Kore-KR" b="1" dirty="0" err="1"/>
              <a:t>PySpark</a:t>
            </a:r>
            <a:endParaRPr kumimoji="1" lang="ko-Kore-KR" alt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D71E5A-EAD8-AD3A-7ADF-F66F75750253}"/>
              </a:ext>
            </a:extLst>
          </p:cNvPr>
          <p:cNvSpPr txBox="1"/>
          <p:nvPr/>
        </p:nvSpPr>
        <p:spPr>
          <a:xfrm>
            <a:off x="2681416" y="1692577"/>
            <a:ext cx="5669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b="1" dirty="0" err="1"/>
              <a:t>PySpark</a:t>
            </a:r>
            <a:r>
              <a:rPr kumimoji="1" lang="ko-KR" altLang="en-US" sz="2400" b="1" dirty="0"/>
              <a:t> </a:t>
            </a:r>
            <a:r>
              <a:rPr kumimoji="1" lang="en-US" altLang="ko-KR" sz="2400" b="1" dirty="0"/>
              <a:t>with pandas</a:t>
            </a:r>
            <a:endParaRPr kumimoji="1" lang="ko-Kore-KR" altLang="en-US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BFD9CD-FC82-BB65-BDC6-EEA21A612E00}"/>
              </a:ext>
            </a:extLst>
          </p:cNvPr>
          <p:cNvSpPr txBox="1"/>
          <p:nvPr/>
        </p:nvSpPr>
        <p:spPr>
          <a:xfrm>
            <a:off x="2681416" y="2154242"/>
            <a:ext cx="76484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PySpark</a:t>
            </a:r>
            <a:r>
              <a:rPr lang="en-US" altLang="ko-KR" dirty="0"/>
              <a:t> to aggregate and transform data, and pull the results into a </a:t>
            </a:r>
            <a:r>
              <a:rPr lang="en-US" altLang="ko-KR" dirty="0" err="1"/>
              <a:t>DataFrame</a:t>
            </a:r>
            <a:r>
              <a:rPr lang="en-US" altLang="ko-KR" dirty="0"/>
              <a:t> in pandas for further analysis in local environment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614C6A-9F09-153B-10E0-980C531E9F34}"/>
              </a:ext>
            </a:extLst>
          </p:cNvPr>
          <p:cNvSpPr txBox="1"/>
          <p:nvPr/>
        </p:nvSpPr>
        <p:spPr>
          <a:xfrm>
            <a:off x="2681416" y="3262238"/>
            <a:ext cx="7534147" cy="36933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“an effective approach to processing and analyzing large amounts of data”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46F01FE-0299-C158-096F-D3114130F172}"/>
              </a:ext>
            </a:extLst>
          </p:cNvPr>
          <p:cNvSpPr txBox="1"/>
          <p:nvPr/>
        </p:nvSpPr>
        <p:spPr>
          <a:xfrm>
            <a:off x="2879416" y="4102235"/>
            <a:ext cx="65483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The key point is that </a:t>
            </a:r>
            <a:r>
              <a:rPr lang="en-US" altLang="ko-KR" dirty="0" err="1"/>
              <a:t>PySpark</a:t>
            </a:r>
            <a:r>
              <a:rPr lang="en-US" altLang="ko-KR" dirty="0"/>
              <a:t> will </a:t>
            </a:r>
            <a:r>
              <a:rPr lang="en-US" altLang="ko-KR" dirty="0">
                <a:solidFill>
                  <a:srgbClr val="FF0000"/>
                </a:solidFill>
              </a:rPr>
              <a:t>not</a:t>
            </a:r>
            <a:r>
              <a:rPr lang="en-US" altLang="ko-KR" dirty="0"/>
              <a:t> necessarily </a:t>
            </a:r>
            <a:r>
              <a:rPr lang="en-US" altLang="ko-KR" dirty="0">
                <a:solidFill>
                  <a:srgbClr val="FF0000"/>
                </a:solidFill>
              </a:rPr>
              <a:t>replace</a:t>
            </a:r>
            <a:r>
              <a:rPr lang="en-US" altLang="ko-KR" dirty="0"/>
              <a:t> the pandas</a:t>
            </a:r>
          </a:p>
        </p:txBody>
      </p:sp>
      <p:sp>
        <p:nvSpPr>
          <p:cNvPr id="22" name="포인트가 7개인 별 21">
            <a:extLst>
              <a:ext uri="{FF2B5EF4-FFF2-40B4-BE49-F238E27FC236}">
                <a16:creationId xmlns:a16="http://schemas.microsoft.com/office/drawing/2014/main" id="{17221BD5-6ACD-E1A4-DFD5-19F30AFF3494}"/>
              </a:ext>
            </a:extLst>
          </p:cNvPr>
          <p:cNvSpPr/>
          <p:nvPr/>
        </p:nvSpPr>
        <p:spPr>
          <a:xfrm>
            <a:off x="2681416" y="4187901"/>
            <a:ext cx="198000" cy="198000"/>
          </a:xfrm>
          <a:prstGeom prst="star7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184033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3362877-32F0-6913-7EA5-DF530078BD70}"/>
              </a:ext>
            </a:extLst>
          </p:cNvPr>
          <p:cNvSpPr/>
          <p:nvPr/>
        </p:nvSpPr>
        <p:spPr>
          <a:xfrm>
            <a:off x="0" y="518983"/>
            <a:ext cx="2681416" cy="46955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/>
              <a:t>Machine Learning in spark</a:t>
            </a:r>
            <a:endParaRPr kumimoji="1" lang="ko-Kore-KR" altLang="en-US" sz="1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D71E5A-EAD8-AD3A-7ADF-F66F75750253}"/>
              </a:ext>
            </a:extLst>
          </p:cNvPr>
          <p:cNvSpPr txBox="1"/>
          <p:nvPr/>
        </p:nvSpPr>
        <p:spPr>
          <a:xfrm>
            <a:off x="2681416" y="1692577"/>
            <a:ext cx="5669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b="1" dirty="0" err="1"/>
              <a:t>MLlib</a:t>
            </a:r>
            <a:r>
              <a:rPr kumimoji="1" lang="en-US" altLang="ko-Kore-KR" sz="2400" b="1" dirty="0"/>
              <a:t>: Machine Learning in Apache Spark</a:t>
            </a:r>
            <a:endParaRPr kumimoji="1" lang="ko-Kore-KR" altLang="en-US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BFD9CD-FC82-BB65-BDC6-EEA21A612E00}"/>
              </a:ext>
            </a:extLst>
          </p:cNvPr>
          <p:cNvSpPr txBox="1"/>
          <p:nvPr/>
        </p:nvSpPr>
        <p:spPr>
          <a:xfrm>
            <a:off x="2681416" y="2154242"/>
            <a:ext cx="76484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Spark’s distributed machine </a:t>
            </a:r>
            <a:r>
              <a:rPr lang="en-US" altLang="ko-KR" dirty="0" err="1"/>
              <a:t>learing</a:t>
            </a:r>
            <a:r>
              <a:rPr lang="en-US" altLang="ko-KR" dirty="0"/>
              <a:t> library, and the largest such library</a:t>
            </a:r>
          </a:p>
          <a:p>
            <a:endParaRPr lang="en-US" altLang="ko-KR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46F01FE-0299-C158-096F-D3114130F172}"/>
              </a:ext>
            </a:extLst>
          </p:cNvPr>
          <p:cNvSpPr txBox="1"/>
          <p:nvPr/>
        </p:nvSpPr>
        <p:spPr>
          <a:xfrm>
            <a:off x="2879416" y="4842257"/>
            <a:ext cx="67588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Targets large-scale learning settings that benefit from </a:t>
            </a:r>
            <a:r>
              <a:rPr lang="en-US" altLang="ko-KR" dirty="0">
                <a:solidFill>
                  <a:srgbClr val="FF0000"/>
                </a:solidFill>
              </a:rPr>
              <a:t>data-parallelism</a:t>
            </a:r>
            <a:r>
              <a:rPr lang="en-US" altLang="ko-KR" dirty="0"/>
              <a:t> or </a:t>
            </a:r>
            <a:r>
              <a:rPr lang="en-US" altLang="ko-KR" dirty="0">
                <a:solidFill>
                  <a:srgbClr val="FF0000"/>
                </a:solidFill>
              </a:rPr>
              <a:t>model-parallelism</a:t>
            </a:r>
          </a:p>
        </p:txBody>
      </p:sp>
      <p:sp>
        <p:nvSpPr>
          <p:cNvPr id="22" name="포인트가 7개인 별 21">
            <a:extLst>
              <a:ext uri="{FF2B5EF4-FFF2-40B4-BE49-F238E27FC236}">
                <a16:creationId xmlns:a16="http://schemas.microsoft.com/office/drawing/2014/main" id="{17221BD5-6ACD-E1A4-DFD5-19F30AFF3494}"/>
              </a:ext>
            </a:extLst>
          </p:cNvPr>
          <p:cNvSpPr/>
          <p:nvPr/>
        </p:nvSpPr>
        <p:spPr>
          <a:xfrm>
            <a:off x="2681416" y="4927923"/>
            <a:ext cx="198000" cy="198000"/>
          </a:xfrm>
          <a:prstGeom prst="star7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1026" name="Picture 2" descr="Dataset deduplication using spark's MLlib | by Ronald Ángel | Towards Data  Science">
            <a:extLst>
              <a:ext uri="{FF2B5EF4-FFF2-40B4-BE49-F238E27FC236}">
                <a16:creationId xmlns:a16="http://schemas.microsoft.com/office/drawing/2014/main" id="{5784FE2B-1907-E4A2-1D67-56A435EF9F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7975" y="2800573"/>
            <a:ext cx="2515973" cy="180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 descr="텍스트, 스크린샷, 폰트, 일렉트릭 블루이(가) 표시된 사진&#10;&#10;자동 생성된 설명">
            <a:extLst>
              <a:ext uri="{FF2B5EF4-FFF2-40B4-BE49-F238E27FC236}">
                <a16:creationId xmlns:a16="http://schemas.microsoft.com/office/drawing/2014/main" id="{4D3DD7A7-B785-FA12-D5E2-6ABEF01CFB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8053" y="3040820"/>
            <a:ext cx="2609835" cy="15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3896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3362877-32F0-6913-7EA5-DF530078BD70}"/>
              </a:ext>
            </a:extLst>
          </p:cNvPr>
          <p:cNvSpPr/>
          <p:nvPr/>
        </p:nvSpPr>
        <p:spPr>
          <a:xfrm>
            <a:off x="0" y="518983"/>
            <a:ext cx="2681416" cy="46955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/>
              <a:t>Machine Learning in spark</a:t>
            </a:r>
            <a:endParaRPr kumimoji="1" lang="ko-Kore-KR" altLang="en-US" sz="1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D71E5A-EAD8-AD3A-7ADF-F66F75750253}"/>
              </a:ext>
            </a:extLst>
          </p:cNvPr>
          <p:cNvSpPr txBox="1"/>
          <p:nvPr/>
        </p:nvSpPr>
        <p:spPr>
          <a:xfrm>
            <a:off x="2681416" y="1692577"/>
            <a:ext cx="5669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b="1" dirty="0" err="1"/>
              <a:t>MLlib</a:t>
            </a:r>
            <a:r>
              <a:rPr kumimoji="1" lang="en-US" altLang="ko-Kore-KR" sz="2400" b="1" dirty="0"/>
              <a:t>: Algorithms</a:t>
            </a:r>
            <a:endParaRPr kumimoji="1" lang="ko-Kore-KR" altLang="en-US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BFD9CD-FC82-BB65-BDC6-EEA21A612E00}"/>
              </a:ext>
            </a:extLst>
          </p:cNvPr>
          <p:cNvSpPr txBox="1"/>
          <p:nvPr/>
        </p:nvSpPr>
        <p:spPr>
          <a:xfrm>
            <a:off x="2681416" y="2154242"/>
            <a:ext cx="78712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MLlib</a:t>
            </a:r>
            <a:r>
              <a:rPr lang="en-US" altLang="ko-KR" dirty="0"/>
              <a:t> provides fast, distributed implementations of common learning algorithms.</a:t>
            </a:r>
          </a:p>
          <a:p>
            <a:endParaRPr lang="en-US" altLang="ko-KR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639E510-C023-05A5-9A10-ABE4AA723B85}"/>
              </a:ext>
            </a:extLst>
          </p:cNvPr>
          <p:cNvGrpSpPr/>
          <p:nvPr/>
        </p:nvGrpSpPr>
        <p:grpSpPr>
          <a:xfrm>
            <a:off x="2681416" y="2800573"/>
            <a:ext cx="6754780" cy="1911272"/>
            <a:chOff x="2718610" y="2425182"/>
            <a:chExt cx="6754780" cy="1337838"/>
          </a:xfrm>
        </p:grpSpPr>
        <p:sp>
          <p:nvSpPr>
            <p:cNvPr id="4" name="모서리가 둥근 직사각형 3">
              <a:extLst>
                <a:ext uri="{FF2B5EF4-FFF2-40B4-BE49-F238E27FC236}">
                  <a16:creationId xmlns:a16="http://schemas.microsoft.com/office/drawing/2014/main" id="{78D577BE-67FA-D6B7-511E-EBA1F56D2663}"/>
                </a:ext>
              </a:extLst>
            </p:cNvPr>
            <p:cNvSpPr/>
            <p:nvPr/>
          </p:nvSpPr>
          <p:spPr>
            <a:xfrm>
              <a:off x="2718610" y="2615213"/>
              <a:ext cx="6754780" cy="1147807"/>
            </a:xfrm>
            <a:prstGeom prst="roundRect">
              <a:avLst>
                <a:gd name="adj" fmla="val 8667"/>
              </a:avLst>
            </a:prstGeom>
            <a:solidFill>
              <a:schemeClr val="bg1"/>
            </a:solidFill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+mj-lt"/>
                <a:buAutoNum type="arabicPeriod"/>
              </a:pPr>
              <a:r>
                <a:rPr kumimoji="1" lang="en-US" altLang="ko-Kore-KR" b="1" dirty="0">
                  <a:solidFill>
                    <a:schemeClr val="tx2">
                      <a:lumMod val="75000"/>
                    </a:schemeClr>
                  </a:solidFill>
                </a:rPr>
                <a:t>Classification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kumimoji="1" lang="en-US" altLang="ko-Kore-KR" b="1" dirty="0">
                  <a:solidFill>
                    <a:schemeClr val="tx2">
                      <a:lumMod val="75000"/>
                    </a:schemeClr>
                  </a:solidFill>
                </a:rPr>
                <a:t>Regression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kumimoji="1" lang="en-US" altLang="ko-Kore-KR" b="1" dirty="0">
                  <a:solidFill>
                    <a:schemeClr val="tx2">
                      <a:lumMod val="75000"/>
                    </a:schemeClr>
                  </a:solidFill>
                </a:rPr>
                <a:t>Clustering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kumimoji="1" lang="en-US" altLang="ko-Kore-KR" b="1" dirty="0">
                  <a:solidFill>
                    <a:schemeClr val="tx2">
                      <a:lumMod val="75000"/>
                    </a:schemeClr>
                  </a:solidFill>
                </a:rPr>
                <a:t>Recommendation</a:t>
              </a:r>
            </a:p>
          </p:txBody>
        </p:sp>
        <p:sp>
          <p:nvSpPr>
            <p:cNvPr id="5" name="모서리가 둥근 직사각형 4">
              <a:extLst>
                <a:ext uri="{FF2B5EF4-FFF2-40B4-BE49-F238E27FC236}">
                  <a16:creationId xmlns:a16="http://schemas.microsoft.com/office/drawing/2014/main" id="{0DBAEE18-CABC-8BCB-A9D5-B9BB64C63281}"/>
                </a:ext>
              </a:extLst>
            </p:cNvPr>
            <p:cNvSpPr/>
            <p:nvPr/>
          </p:nvSpPr>
          <p:spPr>
            <a:xfrm>
              <a:off x="5135303" y="2425182"/>
              <a:ext cx="1921393" cy="380061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2000" b="1" dirty="0"/>
                <a:t>Learning</a:t>
              </a:r>
              <a:endParaRPr kumimoji="1" lang="ko-Kore-KR" altLang="en-US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9877302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3362877-32F0-6913-7EA5-DF530078BD70}"/>
              </a:ext>
            </a:extLst>
          </p:cNvPr>
          <p:cNvSpPr/>
          <p:nvPr/>
        </p:nvSpPr>
        <p:spPr>
          <a:xfrm>
            <a:off x="0" y="518983"/>
            <a:ext cx="2681416" cy="46955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 err="1"/>
              <a:t>MLlib</a:t>
            </a:r>
            <a:r>
              <a:rPr kumimoji="1" lang="en-US" altLang="ko-Kore-KR" sz="1600" b="1" dirty="0"/>
              <a:t>: Algorithms</a:t>
            </a:r>
            <a:endParaRPr kumimoji="1" lang="ko-Kore-KR" altLang="en-US" sz="1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D71E5A-EAD8-AD3A-7ADF-F66F75750253}"/>
              </a:ext>
            </a:extLst>
          </p:cNvPr>
          <p:cNvSpPr txBox="1"/>
          <p:nvPr/>
        </p:nvSpPr>
        <p:spPr>
          <a:xfrm>
            <a:off x="2681416" y="1692577"/>
            <a:ext cx="5669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b="1" dirty="0" err="1"/>
              <a:t>MLlib</a:t>
            </a:r>
            <a:r>
              <a:rPr kumimoji="1" lang="en-US" altLang="ko-Kore-KR" sz="2400" b="1" dirty="0"/>
              <a:t>: Classification Algorithms</a:t>
            </a:r>
            <a:endParaRPr kumimoji="1" lang="ko-Kore-KR" altLang="en-US" sz="2400" b="1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639E510-C023-05A5-9A10-ABE4AA723B85}"/>
              </a:ext>
            </a:extLst>
          </p:cNvPr>
          <p:cNvGrpSpPr/>
          <p:nvPr/>
        </p:nvGrpSpPr>
        <p:grpSpPr>
          <a:xfrm>
            <a:off x="2681416" y="2473365"/>
            <a:ext cx="6754780" cy="2543480"/>
            <a:chOff x="2718610" y="2425182"/>
            <a:chExt cx="6754780" cy="1780366"/>
          </a:xfrm>
        </p:grpSpPr>
        <p:sp>
          <p:nvSpPr>
            <p:cNvPr id="4" name="모서리가 둥근 직사각형 3">
              <a:extLst>
                <a:ext uri="{FF2B5EF4-FFF2-40B4-BE49-F238E27FC236}">
                  <a16:creationId xmlns:a16="http://schemas.microsoft.com/office/drawing/2014/main" id="{78D577BE-67FA-D6B7-511E-EBA1F56D2663}"/>
                </a:ext>
              </a:extLst>
            </p:cNvPr>
            <p:cNvSpPr/>
            <p:nvPr/>
          </p:nvSpPr>
          <p:spPr>
            <a:xfrm>
              <a:off x="2718610" y="2615213"/>
              <a:ext cx="6754780" cy="1590335"/>
            </a:xfrm>
            <a:prstGeom prst="roundRect">
              <a:avLst>
                <a:gd name="adj" fmla="val 8667"/>
              </a:avLst>
            </a:prstGeom>
            <a:solidFill>
              <a:schemeClr val="bg1"/>
            </a:solidFill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en-US" altLang="ko-Kore-KR" b="1" dirty="0">
                <a:solidFill>
                  <a:schemeClr val="tx2">
                    <a:lumMod val="75000"/>
                  </a:schemeClr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kumimoji="1" lang="en-US" altLang="ko-Kore-KR" b="1" dirty="0">
                  <a:solidFill>
                    <a:schemeClr val="tx2">
                      <a:lumMod val="75000"/>
                    </a:schemeClr>
                  </a:solidFill>
                </a:rPr>
                <a:t>Logistic Regression with SGD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kumimoji="1" lang="en-US" altLang="ko-Kore-KR" b="1" dirty="0">
                  <a:solidFill>
                    <a:schemeClr val="tx2">
                      <a:lumMod val="75000"/>
                    </a:schemeClr>
                  </a:solidFill>
                </a:rPr>
                <a:t>Logistic Regression with LBFGS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kumimoji="1" lang="en-US" altLang="ko-Kore-KR" b="1" dirty="0">
                  <a:solidFill>
                    <a:schemeClr val="tx2">
                      <a:lumMod val="75000"/>
                    </a:schemeClr>
                  </a:solidFill>
                </a:rPr>
                <a:t>SVM with SGD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kumimoji="1" lang="en-US" altLang="ko-Kore-KR" b="1" dirty="0">
                  <a:solidFill>
                    <a:schemeClr val="tx2">
                      <a:lumMod val="75000"/>
                    </a:schemeClr>
                  </a:solidFill>
                </a:rPr>
                <a:t>Naïve Bayes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kumimoji="1" lang="en-US" altLang="ko-Kore-KR" b="1" dirty="0">
                  <a:solidFill>
                    <a:schemeClr val="tx2">
                      <a:lumMod val="75000"/>
                    </a:schemeClr>
                  </a:solidFill>
                </a:rPr>
                <a:t>Decision Tree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kumimoji="1" lang="en-US" altLang="ko-Kore-KR" b="1" dirty="0">
                  <a:solidFill>
                    <a:schemeClr val="tx2">
                      <a:lumMod val="75000"/>
                    </a:schemeClr>
                  </a:solidFill>
                </a:rPr>
                <a:t>Gradient Boosted Trees</a:t>
              </a:r>
            </a:p>
            <a:p>
              <a:pPr marL="342900" indent="-342900">
                <a:buFont typeface="+mj-lt"/>
                <a:buAutoNum type="arabicPeriod"/>
              </a:pPr>
              <a:endParaRPr kumimoji="1" lang="en-US" altLang="ko-Kore-KR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" name="모서리가 둥근 직사각형 4">
              <a:extLst>
                <a:ext uri="{FF2B5EF4-FFF2-40B4-BE49-F238E27FC236}">
                  <a16:creationId xmlns:a16="http://schemas.microsoft.com/office/drawing/2014/main" id="{0DBAEE18-CABC-8BCB-A9D5-B9BB64C63281}"/>
                </a:ext>
              </a:extLst>
            </p:cNvPr>
            <p:cNvSpPr/>
            <p:nvPr/>
          </p:nvSpPr>
          <p:spPr>
            <a:xfrm>
              <a:off x="5135303" y="2425182"/>
              <a:ext cx="1921393" cy="380061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2000" b="1" dirty="0"/>
                <a:t>Algorithms</a:t>
              </a:r>
              <a:endParaRPr kumimoji="1" lang="ko-Kore-KR" altLang="en-US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5955465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3362877-32F0-6913-7EA5-DF530078BD70}"/>
              </a:ext>
            </a:extLst>
          </p:cNvPr>
          <p:cNvSpPr/>
          <p:nvPr/>
        </p:nvSpPr>
        <p:spPr>
          <a:xfrm>
            <a:off x="0" y="518983"/>
            <a:ext cx="2681416" cy="46955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 err="1"/>
              <a:t>MLlib</a:t>
            </a:r>
            <a:r>
              <a:rPr kumimoji="1" lang="en-US" altLang="ko-Kore-KR" sz="1600" b="1" dirty="0"/>
              <a:t>: Algorithms</a:t>
            </a:r>
            <a:endParaRPr kumimoji="1" lang="ko-Kore-KR" altLang="en-US" sz="1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D71E5A-EAD8-AD3A-7ADF-F66F75750253}"/>
              </a:ext>
            </a:extLst>
          </p:cNvPr>
          <p:cNvSpPr txBox="1"/>
          <p:nvPr/>
        </p:nvSpPr>
        <p:spPr>
          <a:xfrm>
            <a:off x="2681416" y="1692577"/>
            <a:ext cx="5669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b="1" dirty="0" err="1"/>
              <a:t>MLlib</a:t>
            </a:r>
            <a:r>
              <a:rPr kumimoji="1" lang="en-US" altLang="ko-Kore-KR" sz="2400" b="1" dirty="0"/>
              <a:t>: Regression Algorithms</a:t>
            </a:r>
            <a:endParaRPr kumimoji="1" lang="ko-Kore-KR" altLang="en-US" sz="2400" b="1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639E510-C023-05A5-9A10-ABE4AA723B85}"/>
              </a:ext>
            </a:extLst>
          </p:cNvPr>
          <p:cNvGrpSpPr/>
          <p:nvPr/>
        </p:nvGrpSpPr>
        <p:grpSpPr>
          <a:xfrm>
            <a:off x="2681416" y="2473364"/>
            <a:ext cx="6754780" cy="2889466"/>
            <a:chOff x="2718610" y="2425182"/>
            <a:chExt cx="6754780" cy="2022547"/>
          </a:xfrm>
        </p:grpSpPr>
        <p:sp>
          <p:nvSpPr>
            <p:cNvPr id="4" name="모서리가 둥근 직사각형 3">
              <a:extLst>
                <a:ext uri="{FF2B5EF4-FFF2-40B4-BE49-F238E27FC236}">
                  <a16:creationId xmlns:a16="http://schemas.microsoft.com/office/drawing/2014/main" id="{78D577BE-67FA-D6B7-511E-EBA1F56D2663}"/>
                </a:ext>
              </a:extLst>
            </p:cNvPr>
            <p:cNvSpPr/>
            <p:nvPr/>
          </p:nvSpPr>
          <p:spPr>
            <a:xfrm>
              <a:off x="2718610" y="2615213"/>
              <a:ext cx="6754780" cy="1832516"/>
            </a:xfrm>
            <a:prstGeom prst="roundRect">
              <a:avLst>
                <a:gd name="adj" fmla="val 8667"/>
              </a:avLst>
            </a:prstGeom>
            <a:solidFill>
              <a:schemeClr val="bg1"/>
            </a:solidFill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en-US" altLang="ko-Kore-KR" b="1" dirty="0">
                <a:solidFill>
                  <a:schemeClr val="tx2">
                    <a:lumMod val="75000"/>
                  </a:schemeClr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kumimoji="1" lang="en-US" altLang="ko-Kore-KR" b="1" dirty="0">
                  <a:solidFill>
                    <a:schemeClr val="tx2">
                      <a:lumMod val="75000"/>
                    </a:schemeClr>
                  </a:solidFill>
                </a:rPr>
                <a:t>Linear Regression with SGD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kumimoji="1" lang="en-US" altLang="ko-Kore-KR" b="1" dirty="0">
                  <a:solidFill>
                    <a:schemeClr val="tx2">
                      <a:lumMod val="75000"/>
                    </a:schemeClr>
                  </a:solidFill>
                </a:rPr>
                <a:t>Ridge Regression with SGD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kumimoji="1" lang="en-US" altLang="ko-Kore-KR" b="1" dirty="0">
                  <a:solidFill>
                    <a:schemeClr val="tx2">
                      <a:lumMod val="75000"/>
                    </a:schemeClr>
                  </a:solidFill>
                </a:rPr>
                <a:t>Lasso with SGD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kumimoji="1" lang="en-US" altLang="ko-Kore-KR" b="1" dirty="0">
                  <a:solidFill>
                    <a:schemeClr val="tx2">
                      <a:lumMod val="75000"/>
                    </a:schemeClr>
                  </a:solidFill>
                </a:rPr>
                <a:t>Elastic Net Regression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kumimoji="1" lang="en-US" altLang="ko-Kore-KR" b="1" dirty="0">
                  <a:solidFill>
                    <a:schemeClr val="tx2">
                      <a:lumMod val="75000"/>
                    </a:schemeClr>
                  </a:solidFill>
                </a:rPr>
                <a:t>Isotonic Regression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kumimoji="1" lang="en-US" altLang="ko-Kore-KR" b="1" dirty="0">
                  <a:solidFill>
                    <a:schemeClr val="tx2">
                      <a:lumMod val="75000"/>
                    </a:schemeClr>
                  </a:solidFill>
                </a:rPr>
                <a:t>Gradient Boosted Trees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kumimoji="1" lang="en-US" altLang="ko-Kore-KR" b="1" dirty="0">
                  <a:solidFill>
                    <a:schemeClr val="tx2">
                      <a:lumMod val="75000"/>
                    </a:schemeClr>
                  </a:solidFill>
                </a:rPr>
                <a:t>Random Forest</a:t>
              </a:r>
            </a:p>
            <a:p>
              <a:pPr marL="342900" indent="-342900">
                <a:buFont typeface="+mj-lt"/>
                <a:buAutoNum type="arabicPeriod"/>
              </a:pPr>
              <a:endParaRPr kumimoji="1" lang="en-US" altLang="ko-Kore-KR" b="1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5" name="모서리가 둥근 직사각형 4">
              <a:extLst>
                <a:ext uri="{FF2B5EF4-FFF2-40B4-BE49-F238E27FC236}">
                  <a16:creationId xmlns:a16="http://schemas.microsoft.com/office/drawing/2014/main" id="{0DBAEE18-CABC-8BCB-A9D5-B9BB64C63281}"/>
                </a:ext>
              </a:extLst>
            </p:cNvPr>
            <p:cNvSpPr/>
            <p:nvPr/>
          </p:nvSpPr>
          <p:spPr>
            <a:xfrm>
              <a:off x="5135303" y="2425182"/>
              <a:ext cx="1921393" cy="380061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2000" b="1" dirty="0"/>
                <a:t>Algorithms</a:t>
              </a:r>
              <a:endParaRPr kumimoji="1" lang="ko-Kore-KR" altLang="en-US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4149802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3362877-32F0-6913-7EA5-DF530078BD70}"/>
              </a:ext>
            </a:extLst>
          </p:cNvPr>
          <p:cNvSpPr/>
          <p:nvPr/>
        </p:nvSpPr>
        <p:spPr>
          <a:xfrm>
            <a:off x="0" y="518983"/>
            <a:ext cx="2681416" cy="46955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 err="1"/>
              <a:t>MLlib</a:t>
            </a:r>
            <a:r>
              <a:rPr kumimoji="1" lang="en-US" altLang="ko-Kore-KR" sz="1600" b="1" dirty="0"/>
              <a:t>: Algorithms</a:t>
            </a:r>
            <a:endParaRPr kumimoji="1" lang="ko-Kore-KR" altLang="en-US" sz="1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D71E5A-EAD8-AD3A-7ADF-F66F75750253}"/>
              </a:ext>
            </a:extLst>
          </p:cNvPr>
          <p:cNvSpPr txBox="1"/>
          <p:nvPr/>
        </p:nvSpPr>
        <p:spPr>
          <a:xfrm>
            <a:off x="2681416" y="1692577"/>
            <a:ext cx="5669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b="1" dirty="0" err="1"/>
              <a:t>MLlib</a:t>
            </a:r>
            <a:r>
              <a:rPr kumimoji="1" lang="en-US" altLang="ko-Kore-KR" sz="2400" b="1" dirty="0"/>
              <a:t>: Clustering Algorithms</a:t>
            </a:r>
            <a:endParaRPr kumimoji="1" lang="ko-Kore-KR" altLang="en-US" sz="2400" b="1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639E510-C023-05A5-9A10-ABE4AA723B85}"/>
              </a:ext>
            </a:extLst>
          </p:cNvPr>
          <p:cNvGrpSpPr/>
          <p:nvPr/>
        </p:nvGrpSpPr>
        <p:grpSpPr>
          <a:xfrm>
            <a:off x="2681416" y="2473363"/>
            <a:ext cx="6754780" cy="2098636"/>
            <a:chOff x="2718610" y="2425182"/>
            <a:chExt cx="6754780" cy="1468988"/>
          </a:xfrm>
        </p:grpSpPr>
        <p:sp>
          <p:nvSpPr>
            <p:cNvPr id="4" name="모서리가 둥근 직사각형 3">
              <a:extLst>
                <a:ext uri="{FF2B5EF4-FFF2-40B4-BE49-F238E27FC236}">
                  <a16:creationId xmlns:a16="http://schemas.microsoft.com/office/drawing/2014/main" id="{78D577BE-67FA-D6B7-511E-EBA1F56D2663}"/>
                </a:ext>
              </a:extLst>
            </p:cNvPr>
            <p:cNvSpPr/>
            <p:nvPr/>
          </p:nvSpPr>
          <p:spPr>
            <a:xfrm>
              <a:off x="2718610" y="2615213"/>
              <a:ext cx="6754780" cy="1278957"/>
            </a:xfrm>
            <a:prstGeom prst="roundRect">
              <a:avLst>
                <a:gd name="adj" fmla="val 8667"/>
              </a:avLst>
            </a:prstGeom>
            <a:solidFill>
              <a:schemeClr val="bg1"/>
            </a:solidFill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en-US" altLang="ko-Kore-KR" b="1" dirty="0">
                <a:solidFill>
                  <a:schemeClr val="tx2">
                    <a:lumMod val="75000"/>
                  </a:schemeClr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kumimoji="1" lang="en-US" altLang="ko-Kore-KR" b="1" dirty="0">
                  <a:solidFill>
                    <a:schemeClr val="tx2">
                      <a:lumMod val="75000"/>
                    </a:schemeClr>
                  </a:solidFill>
                </a:rPr>
                <a:t>K-means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kumimoji="1" lang="en-US" altLang="ko-Kore-KR" b="1" dirty="0">
                  <a:solidFill>
                    <a:schemeClr val="tx2">
                      <a:lumMod val="75000"/>
                    </a:schemeClr>
                  </a:solidFill>
                </a:rPr>
                <a:t>Streaming K-Means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kumimoji="1" lang="en-US" altLang="ko-Kore-KR" b="1" dirty="0">
                  <a:solidFill>
                    <a:schemeClr val="tx2">
                      <a:lumMod val="75000"/>
                    </a:schemeClr>
                  </a:solidFill>
                </a:rPr>
                <a:t>Gaussian Mixture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kumimoji="1" lang="en-US" altLang="ko-Kore-KR" b="1" dirty="0">
                  <a:solidFill>
                    <a:schemeClr val="tx2">
                      <a:lumMod val="75000"/>
                    </a:schemeClr>
                  </a:solidFill>
                </a:rPr>
                <a:t>LDA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kumimoji="1" lang="en-US" altLang="ko-Kore-KR" b="1" dirty="0">
                  <a:solidFill>
                    <a:schemeClr val="tx2">
                      <a:lumMod val="75000"/>
                    </a:schemeClr>
                  </a:solidFill>
                </a:rPr>
                <a:t>Power Iteration Clustering </a:t>
              </a:r>
            </a:p>
          </p:txBody>
        </p:sp>
        <p:sp>
          <p:nvSpPr>
            <p:cNvPr id="5" name="모서리가 둥근 직사각형 4">
              <a:extLst>
                <a:ext uri="{FF2B5EF4-FFF2-40B4-BE49-F238E27FC236}">
                  <a16:creationId xmlns:a16="http://schemas.microsoft.com/office/drawing/2014/main" id="{0DBAEE18-CABC-8BCB-A9D5-B9BB64C63281}"/>
                </a:ext>
              </a:extLst>
            </p:cNvPr>
            <p:cNvSpPr/>
            <p:nvPr/>
          </p:nvSpPr>
          <p:spPr>
            <a:xfrm>
              <a:off x="5135303" y="2425182"/>
              <a:ext cx="1921393" cy="380061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2000" b="1" dirty="0"/>
                <a:t>Algorithms</a:t>
              </a:r>
              <a:endParaRPr kumimoji="1" lang="ko-Kore-KR" altLang="en-US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6727470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3362877-32F0-6913-7EA5-DF530078BD70}"/>
              </a:ext>
            </a:extLst>
          </p:cNvPr>
          <p:cNvSpPr/>
          <p:nvPr/>
        </p:nvSpPr>
        <p:spPr>
          <a:xfrm>
            <a:off x="0" y="518983"/>
            <a:ext cx="2681416" cy="46955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b="1" dirty="0" err="1"/>
              <a:t>MLlib</a:t>
            </a:r>
            <a:r>
              <a:rPr kumimoji="1" lang="en-US" altLang="ko-Kore-KR" sz="1600" b="1" dirty="0"/>
              <a:t>: Algorithms</a:t>
            </a:r>
            <a:endParaRPr kumimoji="1" lang="ko-Kore-KR" altLang="en-US" sz="1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D71E5A-EAD8-AD3A-7ADF-F66F75750253}"/>
              </a:ext>
            </a:extLst>
          </p:cNvPr>
          <p:cNvSpPr txBox="1"/>
          <p:nvPr/>
        </p:nvSpPr>
        <p:spPr>
          <a:xfrm>
            <a:off x="2681416" y="1692577"/>
            <a:ext cx="5669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b="1" dirty="0" err="1"/>
              <a:t>MLlib</a:t>
            </a:r>
            <a:r>
              <a:rPr kumimoji="1" lang="en-US" altLang="ko-Kore-KR" sz="2400" b="1" dirty="0"/>
              <a:t>: Recommendation Algorithms</a:t>
            </a:r>
            <a:endParaRPr kumimoji="1" lang="ko-Kore-KR" altLang="en-US" sz="2400" b="1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639E510-C023-05A5-9A10-ABE4AA723B85}"/>
              </a:ext>
            </a:extLst>
          </p:cNvPr>
          <p:cNvGrpSpPr/>
          <p:nvPr/>
        </p:nvGrpSpPr>
        <p:grpSpPr>
          <a:xfrm>
            <a:off x="2681416" y="2473363"/>
            <a:ext cx="6754780" cy="955637"/>
            <a:chOff x="2718610" y="2425182"/>
            <a:chExt cx="6754780" cy="668920"/>
          </a:xfrm>
        </p:grpSpPr>
        <p:sp>
          <p:nvSpPr>
            <p:cNvPr id="4" name="모서리가 둥근 직사각형 3">
              <a:extLst>
                <a:ext uri="{FF2B5EF4-FFF2-40B4-BE49-F238E27FC236}">
                  <a16:creationId xmlns:a16="http://schemas.microsoft.com/office/drawing/2014/main" id="{78D577BE-67FA-D6B7-511E-EBA1F56D2663}"/>
                </a:ext>
              </a:extLst>
            </p:cNvPr>
            <p:cNvSpPr/>
            <p:nvPr/>
          </p:nvSpPr>
          <p:spPr>
            <a:xfrm>
              <a:off x="2718610" y="2615213"/>
              <a:ext cx="6754780" cy="478889"/>
            </a:xfrm>
            <a:prstGeom prst="roundRect">
              <a:avLst>
                <a:gd name="adj" fmla="val 8667"/>
              </a:avLst>
            </a:prstGeom>
            <a:solidFill>
              <a:schemeClr val="bg1"/>
            </a:solidFill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en-US" altLang="ko-Kore-KR" b="1" dirty="0">
                <a:solidFill>
                  <a:schemeClr val="tx2">
                    <a:lumMod val="75000"/>
                  </a:schemeClr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kumimoji="1" lang="en-US" altLang="ko-Kore-KR" b="1" dirty="0">
                  <a:solidFill>
                    <a:schemeClr val="tx2">
                      <a:lumMod val="75000"/>
                    </a:schemeClr>
                  </a:solidFill>
                </a:rPr>
                <a:t>ALS</a:t>
              </a:r>
            </a:p>
          </p:txBody>
        </p:sp>
        <p:sp>
          <p:nvSpPr>
            <p:cNvPr id="5" name="모서리가 둥근 직사각형 4">
              <a:extLst>
                <a:ext uri="{FF2B5EF4-FFF2-40B4-BE49-F238E27FC236}">
                  <a16:creationId xmlns:a16="http://schemas.microsoft.com/office/drawing/2014/main" id="{0DBAEE18-CABC-8BCB-A9D5-B9BB64C63281}"/>
                </a:ext>
              </a:extLst>
            </p:cNvPr>
            <p:cNvSpPr/>
            <p:nvPr/>
          </p:nvSpPr>
          <p:spPr>
            <a:xfrm>
              <a:off x="5135303" y="2425182"/>
              <a:ext cx="1921393" cy="380061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2000" b="1" dirty="0"/>
                <a:t>Algorithms</a:t>
              </a:r>
              <a:endParaRPr kumimoji="1" lang="ko-Kore-KR" altLang="en-US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427784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3362877-32F0-6913-7EA5-DF530078BD70}"/>
              </a:ext>
            </a:extLst>
          </p:cNvPr>
          <p:cNvSpPr/>
          <p:nvPr/>
        </p:nvSpPr>
        <p:spPr>
          <a:xfrm>
            <a:off x="0" y="518983"/>
            <a:ext cx="2681416" cy="46955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/>
              <a:t>Table of Contents</a:t>
            </a:r>
            <a:endParaRPr kumimoji="1" lang="ko-Kore-KR" alt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31F30B-E9B7-FC2F-5A6B-39D815C0F11E}"/>
              </a:ext>
            </a:extLst>
          </p:cNvPr>
          <p:cNvSpPr txBox="1"/>
          <p:nvPr/>
        </p:nvSpPr>
        <p:spPr>
          <a:xfrm>
            <a:off x="1341738" y="4551452"/>
            <a:ext cx="950852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ore-KR" dirty="0">
                <a:solidFill>
                  <a:schemeClr val="tx2">
                    <a:lumMod val="75000"/>
                  </a:schemeClr>
                </a:solidFill>
              </a:rPr>
              <a:t>Spark: Cluster Computing with Working 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ore-KR" dirty="0" err="1">
                <a:solidFill>
                  <a:schemeClr val="tx2">
                    <a:lumMod val="75000"/>
                  </a:schemeClr>
                </a:solidFill>
              </a:rPr>
              <a:t>PySpark</a:t>
            </a:r>
            <a:r>
              <a:rPr lang="en-US" altLang="ko-Kore-KR" dirty="0">
                <a:solidFill>
                  <a:schemeClr val="tx2">
                    <a:lumMod val="75000"/>
                  </a:schemeClr>
                </a:solidFill>
              </a:rPr>
              <a:t>:  High-performance data processing without learning Scala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ore-KR" dirty="0" err="1">
                <a:solidFill>
                  <a:schemeClr val="tx2">
                    <a:lumMod val="75000"/>
                  </a:schemeClr>
                </a:solidFill>
              </a:rPr>
              <a:t>MLlib</a:t>
            </a:r>
            <a:r>
              <a:rPr lang="en-US" altLang="ko-Kore-KR" dirty="0">
                <a:solidFill>
                  <a:schemeClr val="tx2">
                    <a:lumMod val="75000"/>
                  </a:schemeClr>
                </a:solidFill>
              </a:rPr>
              <a:t>: Machine Learning in Apache Spark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ko-Kore-KR" dirty="0">
                <a:solidFill>
                  <a:schemeClr val="tx2">
                    <a:lumMod val="75000"/>
                  </a:schemeClr>
                </a:solidFill>
              </a:rPr>
              <a:t>Scalable machine-learning algorithms for big data analytics: a comprehensive review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E560AA4-004B-CE63-46FD-2186095F066B}"/>
              </a:ext>
            </a:extLst>
          </p:cNvPr>
          <p:cNvSpPr/>
          <p:nvPr/>
        </p:nvSpPr>
        <p:spPr>
          <a:xfrm>
            <a:off x="0" y="3528600"/>
            <a:ext cx="2681416" cy="46955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/>
              <a:t>Reference</a:t>
            </a:r>
            <a:endParaRPr kumimoji="1" lang="ko-Kore-KR" altLang="en-US" b="1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B5F9C947-3565-DAAD-47ED-3371DAF3B429}"/>
              </a:ext>
            </a:extLst>
          </p:cNvPr>
          <p:cNvGrpSpPr/>
          <p:nvPr/>
        </p:nvGrpSpPr>
        <p:grpSpPr>
          <a:xfrm>
            <a:off x="2202297" y="1747487"/>
            <a:ext cx="7787405" cy="920410"/>
            <a:chOff x="1914123" y="1878605"/>
            <a:chExt cx="7787405" cy="920410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174B992C-B15C-695D-823A-342520E6CDCE}"/>
                </a:ext>
              </a:extLst>
            </p:cNvPr>
            <p:cNvGrpSpPr/>
            <p:nvPr/>
          </p:nvGrpSpPr>
          <p:grpSpPr>
            <a:xfrm>
              <a:off x="1914123" y="2058605"/>
              <a:ext cx="7787405" cy="740410"/>
              <a:chOff x="1727392" y="1814755"/>
              <a:chExt cx="7787405" cy="740410"/>
            </a:xfrm>
          </p:grpSpPr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DC91F45D-87FA-EB29-3549-873F0E00B865}"/>
                  </a:ext>
                </a:extLst>
              </p:cNvPr>
              <p:cNvGrpSpPr/>
              <p:nvPr/>
            </p:nvGrpSpPr>
            <p:grpSpPr>
              <a:xfrm>
                <a:off x="1727392" y="1814755"/>
                <a:ext cx="7787405" cy="740410"/>
                <a:chOff x="739634" y="1811666"/>
                <a:chExt cx="7787405" cy="740410"/>
              </a:xfrm>
            </p:grpSpPr>
            <p:sp>
              <p:nvSpPr>
                <p:cNvPr id="7" name="모서리가 둥근 직사각형 6">
                  <a:extLst>
                    <a:ext uri="{FF2B5EF4-FFF2-40B4-BE49-F238E27FC236}">
                      <a16:creationId xmlns:a16="http://schemas.microsoft.com/office/drawing/2014/main" id="{CD44D1AF-1119-B07E-226B-9896CB12E828}"/>
                    </a:ext>
                  </a:extLst>
                </p:cNvPr>
                <p:cNvSpPr/>
                <p:nvPr/>
              </p:nvSpPr>
              <p:spPr>
                <a:xfrm>
                  <a:off x="739634" y="1811666"/>
                  <a:ext cx="1216071" cy="71669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28575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ore-KR" sz="2000" b="1" dirty="0">
                      <a:solidFill>
                        <a:schemeClr val="tx2">
                          <a:lumMod val="75000"/>
                        </a:schemeClr>
                      </a:solidFill>
                    </a:rPr>
                    <a:t>Spark</a:t>
                  </a:r>
                  <a:endParaRPr kumimoji="1" lang="ko-Kore-KR" altLang="en-US" sz="2000" b="1" dirty="0">
                    <a:solidFill>
                      <a:schemeClr val="tx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8" name="모서리가 둥근 직사각형 7">
                  <a:extLst>
                    <a:ext uri="{FF2B5EF4-FFF2-40B4-BE49-F238E27FC236}">
                      <a16:creationId xmlns:a16="http://schemas.microsoft.com/office/drawing/2014/main" id="{4FE2E166-1717-1F88-53B3-A4AB1940D1CC}"/>
                    </a:ext>
                  </a:extLst>
                </p:cNvPr>
                <p:cNvSpPr/>
                <p:nvPr/>
              </p:nvSpPr>
              <p:spPr>
                <a:xfrm>
                  <a:off x="3516465" y="1835384"/>
                  <a:ext cx="1533227" cy="71669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28575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ore-KR" sz="2000" b="1" dirty="0" err="1">
                      <a:solidFill>
                        <a:schemeClr val="tx2">
                          <a:lumMod val="75000"/>
                        </a:schemeClr>
                      </a:solidFill>
                    </a:rPr>
                    <a:t>PySpark</a:t>
                  </a:r>
                  <a:endParaRPr kumimoji="1" lang="ko-Kore-KR" altLang="en-US" sz="2000" b="1" dirty="0">
                    <a:solidFill>
                      <a:schemeClr val="tx2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9" name="모서리가 둥근 직사각형 8">
                  <a:extLst>
                    <a:ext uri="{FF2B5EF4-FFF2-40B4-BE49-F238E27FC236}">
                      <a16:creationId xmlns:a16="http://schemas.microsoft.com/office/drawing/2014/main" id="{59525D20-EA39-A321-D19C-2EC2E929876D}"/>
                    </a:ext>
                  </a:extLst>
                </p:cNvPr>
                <p:cNvSpPr/>
                <p:nvPr/>
              </p:nvSpPr>
              <p:spPr>
                <a:xfrm>
                  <a:off x="6610453" y="1835384"/>
                  <a:ext cx="1916586" cy="71669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28575">
                  <a:solidFill>
                    <a:schemeClr val="tx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ore-KR" sz="2000" b="1" dirty="0">
                      <a:solidFill>
                        <a:schemeClr val="tx2">
                          <a:lumMod val="75000"/>
                        </a:schemeClr>
                      </a:solidFill>
                    </a:rPr>
                    <a:t>ML in Spark</a:t>
                  </a:r>
                  <a:endParaRPr kumimoji="1" lang="ko-Kore-KR" altLang="en-US" sz="2000" b="1" dirty="0">
                    <a:solidFill>
                      <a:schemeClr val="tx2">
                        <a:lumMod val="75000"/>
                      </a:schemeClr>
                    </a:solidFill>
                  </a:endParaRPr>
                </a:p>
              </p:txBody>
            </p:sp>
          </p:grpSp>
          <p:sp>
            <p:nvSpPr>
              <p:cNvPr id="11" name="오른쪽 화살표[R] 10">
                <a:extLst>
                  <a:ext uri="{FF2B5EF4-FFF2-40B4-BE49-F238E27FC236}">
                    <a16:creationId xmlns:a16="http://schemas.microsoft.com/office/drawing/2014/main" id="{E979F609-F74F-4D8C-32C6-BBD0DB2F1D40}"/>
                  </a:ext>
                </a:extLst>
              </p:cNvPr>
              <p:cNvSpPr/>
              <p:nvPr/>
            </p:nvSpPr>
            <p:spPr>
              <a:xfrm flipV="1">
                <a:off x="3377854" y="2090181"/>
                <a:ext cx="691978" cy="219455"/>
              </a:xfrm>
              <a:prstGeom prst="rightArrow">
                <a:avLst>
                  <a:gd name="adj1" fmla="val 50000"/>
                  <a:gd name="adj2" fmla="val 164752"/>
                </a:avLst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12" name="오른쪽 화살표[R] 11">
                <a:extLst>
                  <a:ext uri="{FF2B5EF4-FFF2-40B4-BE49-F238E27FC236}">
                    <a16:creationId xmlns:a16="http://schemas.microsoft.com/office/drawing/2014/main" id="{0DC758ED-9F0F-6835-AECA-3E188DDA2BA2}"/>
                  </a:ext>
                </a:extLst>
              </p:cNvPr>
              <p:cNvSpPr/>
              <p:nvPr/>
            </p:nvSpPr>
            <p:spPr>
              <a:xfrm flipV="1">
                <a:off x="6471841" y="2090181"/>
                <a:ext cx="691978" cy="219455"/>
              </a:xfrm>
              <a:prstGeom prst="rightArrow">
                <a:avLst>
                  <a:gd name="adj1" fmla="val 50000"/>
                  <a:gd name="adj2" fmla="val 164752"/>
                </a:avLst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</p:grp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C623396B-3E21-EEEF-9F44-2D4E14DE91CA}"/>
                </a:ext>
              </a:extLst>
            </p:cNvPr>
            <p:cNvSpPr/>
            <p:nvPr/>
          </p:nvSpPr>
          <p:spPr>
            <a:xfrm>
              <a:off x="2342158" y="1878605"/>
              <a:ext cx="360000" cy="360000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b="1" dirty="0"/>
                <a:t>1</a:t>
              </a:r>
              <a:endParaRPr kumimoji="1" lang="ko-Kore-KR" altLang="en-US" b="1" dirty="0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CC8A28A8-BCD1-ABCD-BCA8-0185285AC241}"/>
                </a:ext>
              </a:extLst>
            </p:cNvPr>
            <p:cNvSpPr/>
            <p:nvPr/>
          </p:nvSpPr>
          <p:spPr>
            <a:xfrm>
              <a:off x="5277567" y="1878605"/>
              <a:ext cx="360000" cy="360000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b="1" dirty="0"/>
                <a:t>2</a:t>
              </a:r>
              <a:endParaRPr kumimoji="1" lang="ko-Kore-KR" altLang="en-US" b="1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B40AFF84-1CF1-82FB-0E2F-0DD1044A2B67}"/>
                </a:ext>
              </a:extLst>
            </p:cNvPr>
            <p:cNvSpPr/>
            <p:nvPr/>
          </p:nvSpPr>
          <p:spPr>
            <a:xfrm>
              <a:off x="8563235" y="1878605"/>
              <a:ext cx="360000" cy="360000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b="1" dirty="0"/>
                <a:t>3</a:t>
              </a:r>
              <a:endParaRPr kumimoji="1" lang="ko-Kore-KR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421221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3362877-32F0-6913-7EA5-DF530078BD70}"/>
              </a:ext>
            </a:extLst>
          </p:cNvPr>
          <p:cNvSpPr/>
          <p:nvPr/>
        </p:nvSpPr>
        <p:spPr>
          <a:xfrm>
            <a:off x="0" y="518983"/>
            <a:ext cx="2681416" cy="46955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800" b="1" dirty="0" err="1"/>
              <a:t>MLlib</a:t>
            </a:r>
            <a:r>
              <a:rPr kumimoji="1" lang="en-US" altLang="ko-Kore-KR" sz="1800" b="1" dirty="0"/>
              <a:t>: Cases</a:t>
            </a:r>
            <a:endParaRPr kumimoji="1" lang="ko-Kore-KR" altLang="en-US" sz="1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D71E5A-EAD8-AD3A-7ADF-F66F75750253}"/>
              </a:ext>
            </a:extLst>
          </p:cNvPr>
          <p:cNvSpPr txBox="1"/>
          <p:nvPr/>
        </p:nvSpPr>
        <p:spPr>
          <a:xfrm>
            <a:off x="2681416" y="1692577"/>
            <a:ext cx="5669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b="1" dirty="0" err="1"/>
              <a:t>MLlib</a:t>
            </a:r>
            <a:r>
              <a:rPr kumimoji="1" lang="en-US" altLang="ko-Kore-KR" sz="2400" b="1" dirty="0"/>
              <a:t>: Algorithmic Optimization</a:t>
            </a:r>
            <a:endParaRPr kumimoji="1" lang="ko-Kore-KR" altLang="en-US" sz="24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81C60B-1885-CA7F-49BD-DCE4149B4B59}"/>
              </a:ext>
            </a:extLst>
          </p:cNvPr>
          <p:cNvSpPr txBox="1"/>
          <p:nvPr/>
        </p:nvSpPr>
        <p:spPr>
          <a:xfrm>
            <a:off x="2681416" y="2154242"/>
            <a:ext cx="63604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dirty="0" err="1"/>
              <a:t>MLlib</a:t>
            </a:r>
            <a:r>
              <a:rPr lang="en-US" altLang="ko-Kore-KR" dirty="0"/>
              <a:t> include many optimizations to support efficient distributed learning land prediction</a:t>
            </a:r>
            <a:endParaRPr lang="ko-Kore-KR" altLang="en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C4367509-0618-8E20-BB42-65DFCC06417C}"/>
              </a:ext>
            </a:extLst>
          </p:cNvPr>
          <p:cNvGrpSpPr/>
          <p:nvPr/>
        </p:nvGrpSpPr>
        <p:grpSpPr>
          <a:xfrm>
            <a:off x="2681416" y="3127334"/>
            <a:ext cx="6372759" cy="1576425"/>
            <a:chOff x="7589190" y="2990816"/>
            <a:chExt cx="2518158" cy="1576425"/>
          </a:xfrm>
        </p:grpSpPr>
        <p:sp>
          <p:nvSpPr>
            <p:cNvPr id="11" name="모서리가 둥근 직사각형 10">
              <a:extLst>
                <a:ext uri="{FF2B5EF4-FFF2-40B4-BE49-F238E27FC236}">
                  <a16:creationId xmlns:a16="http://schemas.microsoft.com/office/drawing/2014/main" id="{2EF1040D-5BF9-24C0-E1B5-C32A78F8AB38}"/>
                </a:ext>
              </a:extLst>
            </p:cNvPr>
            <p:cNvSpPr/>
            <p:nvPr/>
          </p:nvSpPr>
          <p:spPr>
            <a:xfrm>
              <a:off x="7589191" y="2990816"/>
              <a:ext cx="2513274" cy="380061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2000" b="1" dirty="0"/>
                <a:t>JVM GC</a:t>
              </a:r>
              <a:endParaRPr kumimoji="1" lang="ko-Kore-KR" altLang="en-US" sz="2000" b="1" dirty="0"/>
            </a:p>
          </p:txBody>
        </p:sp>
        <p:sp>
          <p:nvSpPr>
            <p:cNvPr id="12" name="모서리가 둥근 직사각형 11">
              <a:extLst>
                <a:ext uri="{FF2B5EF4-FFF2-40B4-BE49-F238E27FC236}">
                  <a16:creationId xmlns:a16="http://schemas.microsoft.com/office/drawing/2014/main" id="{4FCD7A3B-B395-853E-E6E8-38664951BEE5}"/>
                </a:ext>
              </a:extLst>
            </p:cNvPr>
            <p:cNvSpPr/>
            <p:nvPr/>
          </p:nvSpPr>
          <p:spPr>
            <a:xfrm>
              <a:off x="7594073" y="3588998"/>
              <a:ext cx="2513275" cy="380061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2000" b="1" dirty="0"/>
                <a:t>Reduce Communication Costs</a:t>
              </a:r>
              <a:endParaRPr kumimoji="1" lang="ko-Kore-KR" altLang="en-US" sz="2000" b="1" dirty="0"/>
            </a:p>
          </p:txBody>
        </p:sp>
        <p:sp>
          <p:nvSpPr>
            <p:cNvPr id="14" name="모서리가 둥근 직사각형 13">
              <a:extLst>
                <a:ext uri="{FF2B5EF4-FFF2-40B4-BE49-F238E27FC236}">
                  <a16:creationId xmlns:a16="http://schemas.microsoft.com/office/drawing/2014/main" id="{A227118B-A473-674D-4DDE-9F0A55855E06}"/>
                </a:ext>
              </a:extLst>
            </p:cNvPr>
            <p:cNvSpPr/>
            <p:nvPr/>
          </p:nvSpPr>
          <p:spPr>
            <a:xfrm>
              <a:off x="7589190" y="4187180"/>
              <a:ext cx="2513276" cy="380061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2000" b="1" dirty="0"/>
                <a:t>Parallelize Learning within Trees</a:t>
              </a:r>
              <a:endParaRPr kumimoji="1" lang="ko-Kore-KR" altLang="en-US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623684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3362877-32F0-6913-7EA5-DF530078BD70}"/>
              </a:ext>
            </a:extLst>
          </p:cNvPr>
          <p:cNvSpPr/>
          <p:nvPr/>
        </p:nvSpPr>
        <p:spPr>
          <a:xfrm>
            <a:off x="0" y="518983"/>
            <a:ext cx="2681416" cy="46955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/>
              <a:t>Emergence of Spark</a:t>
            </a:r>
            <a:endParaRPr kumimoji="1" lang="ko-Kore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F6BC3D-568D-864C-20CC-CE03D83D6160}"/>
              </a:ext>
            </a:extLst>
          </p:cNvPr>
          <p:cNvSpPr txBox="1"/>
          <p:nvPr/>
        </p:nvSpPr>
        <p:spPr>
          <a:xfrm>
            <a:off x="2303085" y="2604848"/>
            <a:ext cx="4569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b="1" dirty="0"/>
              <a:t>Large-scale data processing</a:t>
            </a:r>
            <a:endParaRPr kumimoji="1" lang="ko-Kore-KR" altLang="en-US" sz="2000" b="1" dirty="0"/>
          </a:p>
        </p:txBody>
      </p:sp>
      <p:pic>
        <p:nvPicPr>
          <p:cNvPr id="2050" name="Picture 2" descr="Apache Hadoop - Wikidata">
            <a:extLst>
              <a:ext uri="{FF2B5EF4-FFF2-40B4-BE49-F238E27FC236}">
                <a16:creationId xmlns:a16="http://schemas.microsoft.com/office/drawing/2014/main" id="{3A2D5383-4BBD-1C59-111A-298409EB07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2125" y="3065918"/>
            <a:ext cx="3919005" cy="1175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오른쪽 화살표[R] 5">
            <a:extLst>
              <a:ext uri="{FF2B5EF4-FFF2-40B4-BE49-F238E27FC236}">
                <a16:creationId xmlns:a16="http://schemas.microsoft.com/office/drawing/2014/main" id="{013AC2DE-A42A-ADF6-D592-FBAF1E21F5CF}"/>
              </a:ext>
            </a:extLst>
          </p:cNvPr>
          <p:cNvSpPr/>
          <p:nvPr/>
        </p:nvSpPr>
        <p:spPr>
          <a:xfrm flipV="1">
            <a:off x="6465929" y="3319272"/>
            <a:ext cx="691978" cy="219455"/>
          </a:xfrm>
          <a:prstGeom prst="rightArrow">
            <a:avLst>
              <a:gd name="adj1" fmla="val 50000"/>
              <a:gd name="adj2" fmla="val 164752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D71E5A-EAD8-AD3A-7ADF-F66F75750253}"/>
              </a:ext>
            </a:extLst>
          </p:cNvPr>
          <p:cNvSpPr txBox="1"/>
          <p:nvPr/>
        </p:nvSpPr>
        <p:spPr>
          <a:xfrm>
            <a:off x="7462706" y="3136611"/>
            <a:ext cx="2487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3200" b="1" dirty="0"/>
              <a:t>Map Reduce</a:t>
            </a:r>
            <a:endParaRPr kumimoji="1" lang="ko-Kore-KR" altLang="en-US" sz="3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A4B35B-B4DB-9D93-5281-79728185DE78}"/>
              </a:ext>
            </a:extLst>
          </p:cNvPr>
          <p:cNvSpPr txBox="1"/>
          <p:nvPr/>
        </p:nvSpPr>
        <p:spPr>
          <a:xfrm>
            <a:off x="7250153" y="3653769"/>
            <a:ext cx="29122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1800" dirty="0">
                <a:effectLst/>
                <a:latin typeface="Calibri" panose="020F0502020204030204" pitchFamily="34" charset="0"/>
                <a:ea typeface="맑은 고딕" panose="020B0503020000020004" pitchFamily="34" charset="-127"/>
                <a:cs typeface="Times New Roman" panose="02020603050405020304" pitchFamily="18" charset="0"/>
              </a:rPr>
              <a:t>For acyclic data flow model</a:t>
            </a:r>
            <a:r>
              <a:rPr lang="ko-Kore-KR" altLang="ko-Kore-KR" dirty="0">
                <a:effectLst/>
              </a:rPr>
              <a:t> 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625751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3362877-32F0-6913-7EA5-DF530078BD70}"/>
              </a:ext>
            </a:extLst>
          </p:cNvPr>
          <p:cNvSpPr/>
          <p:nvPr/>
        </p:nvSpPr>
        <p:spPr>
          <a:xfrm>
            <a:off x="0" y="518983"/>
            <a:ext cx="2681416" cy="46955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/>
              <a:t>Emergence of Spark</a:t>
            </a:r>
            <a:endParaRPr kumimoji="1" lang="ko-Kore-KR" alt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D71E5A-EAD8-AD3A-7ADF-F66F75750253}"/>
              </a:ext>
            </a:extLst>
          </p:cNvPr>
          <p:cNvSpPr txBox="1"/>
          <p:nvPr/>
        </p:nvSpPr>
        <p:spPr>
          <a:xfrm>
            <a:off x="2681416" y="1692577"/>
            <a:ext cx="3097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b="1" dirty="0"/>
              <a:t>Map Reduce</a:t>
            </a:r>
            <a:endParaRPr kumimoji="1" lang="ko-Kore-KR" altLang="en-US" sz="2400" b="1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66AF7A5-29E1-678D-069A-3E9C9B86A4AD}"/>
              </a:ext>
            </a:extLst>
          </p:cNvPr>
          <p:cNvGrpSpPr/>
          <p:nvPr/>
        </p:nvGrpSpPr>
        <p:grpSpPr>
          <a:xfrm>
            <a:off x="2718609" y="2425182"/>
            <a:ext cx="6754781" cy="2488194"/>
            <a:chOff x="1340707" y="2193534"/>
            <a:chExt cx="6754781" cy="2488194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DDE01CAB-AC1E-D2C6-23FA-0D3E92A681F5}"/>
                </a:ext>
              </a:extLst>
            </p:cNvPr>
            <p:cNvGrpSpPr/>
            <p:nvPr/>
          </p:nvGrpSpPr>
          <p:grpSpPr>
            <a:xfrm>
              <a:off x="1340708" y="2193534"/>
              <a:ext cx="6754780" cy="1268994"/>
              <a:chOff x="1340708" y="2510526"/>
              <a:chExt cx="6754780" cy="1268994"/>
            </a:xfrm>
          </p:grpSpPr>
          <p:sp>
            <p:nvSpPr>
              <p:cNvPr id="4" name="모서리가 둥근 직사각형 3">
                <a:extLst>
                  <a:ext uri="{FF2B5EF4-FFF2-40B4-BE49-F238E27FC236}">
                    <a16:creationId xmlns:a16="http://schemas.microsoft.com/office/drawing/2014/main" id="{72AF2EE5-8FDD-A88F-086F-83B570F21F0C}"/>
                  </a:ext>
                </a:extLst>
              </p:cNvPr>
              <p:cNvSpPr/>
              <p:nvPr/>
            </p:nvSpPr>
            <p:spPr>
              <a:xfrm>
                <a:off x="1340708" y="2700557"/>
                <a:ext cx="6754780" cy="1078963"/>
              </a:xfrm>
              <a:prstGeom prst="roundRect">
                <a:avLst>
                  <a:gd name="adj" fmla="val 8667"/>
                </a:avLst>
              </a:prstGeom>
              <a:solidFill>
                <a:schemeClr val="bg1"/>
              </a:solidFill>
              <a:ln w="190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en-US" altLang="ko-Kore-KR" dirty="0">
                    <a:solidFill>
                      <a:schemeClr val="tx2">
                        <a:lumMod val="75000"/>
                      </a:schemeClr>
                    </a:solidFill>
                  </a:rPr>
                  <a:t>Split input data to number of slices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en-US" altLang="ko-Kore-KR" dirty="0">
                    <a:solidFill>
                      <a:schemeClr val="tx2">
                        <a:lumMod val="75000"/>
                      </a:schemeClr>
                    </a:solidFill>
                  </a:rPr>
                  <a:t>Apply specific function to each to  generate intermediate results</a:t>
                </a:r>
              </a:p>
            </p:txBody>
          </p:sp>
          <p:sp>
            <p:nvSpPr>
              <p:cNvPr id="8" name="모서리가 둥근 직사각형 7">
                <a:extLst>
                  <a:ext uri="{FF2B5EF4-FFF2-40B4-BE49-F238E27FC236}">
                    <a16:creationId xmlns:a16="http://schemas.microsoft.com/office/drawing/2014/main" id="{726E3901-24A5-585F-1106-D8CD8EAE571A}"/>
                  </a:ext>
                </a:extLst>
              </p:cNvPr>
              <p:cNvSpPr/>
              <p:nvPr/>
            </p:nvSpPr>
            <p:spPr>
              <a:xfrm>
                <a:off x="3757401" y="2510526"/>
                <a:ext cx="1921393" cy="380061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2000" b="1" dirty="0"/>
                  <a:t>Step1. Map</a:t>
                </a:r>
                <a:endParaRPr kumimoji="1" lang="ko-Kore-KR" altLang="en-US" sz="2000" b="1" dirty="0"/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5E6555CA-3B8C-E7BC-359A-151094A8F3C7}"/>
                </a:ext>
              </a:extLst>
            </p:cNvPr>
            <p:cNvGrpSpPr/>
            <p:nvPr/>
          </p:nvGrpSpPr>
          <p:grpSpPr>
            <a:xfrm>
              <a:off x="1340707" y="3732774"/>
              <a:ext cx="6754780" cy="948954"/>
              <a:chOff x="1340708" y="2510526"/>
              <a:chExt cx="6754780" cy="948954"/>
            </a:xfrm>
          </p:grpSpPr>
          <p:sp>
            <p:nvSpPr>
              <p:cNvPr id="11" name="모서리가 둥근 직사각형 10">
                <a:extLst>
                  <a:ext uri="{FF2B5EF4-FFF2-40B4-BE49-F238E27FC236}">
                    <a16:creationId xmlns:a16="http://schemas.microsoft.com/office/drawing/2014/main" id="{09FB4BD2-3101-F7D6-921F-E42EA8504316}"/>
                  </a:ext>
                </a:extLst>
              </p:cNvPr>
              <p:cNvSpPr/>
              <p:nvPr/>
            </p:nvSpPr>
            <p:spPr>
              <a:xfrm>
                <a:off x="1340708" y="2700557"/>
                <a:ext cx="6754780" cy="758923"/>
              </a:xfrm>
              <a:prstGeom prst="roundRect">
                <a:avLst>
                  <a:gd name="adj" fmla="val 8667"/>
                </a:avLst>
              </a:prstGeom>
              <a:solidFill>
                <a:schemeClr val="bg1"/>
              </a:solidFill>
              <a:ln w="190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en-US" altLang="ko-Kore-KR" dirty="0">
                    <a:solidFill>
                      <a:schemeClr val="tx2">
                        <a:lumMod val="75000"/>
                      </a:schemeClr>
                    </a:solidFill>
                  </a:rPr>
                  <a:t>Combine the intermediate results to make the final result.</a:t>
                </a:r>
              </a:p>
            </p:txBody>
          </p:sp>
          <p:sp>
            <p:nvSpPr>
              <p:cNvPr id="12" name="모서리가 둥근 직사각형 11">
                <a:extLst>
                  <a:ext uri="{FF2B5EF4-FFF2-40B4-BE49-F238E27FC236}">
                    <a16:creationId xmlns:a16="http://schemas.microsoft.com/office/drawing/2014/main" id="{99AEDC4C-9F34-8AE2-8004-DF6521E4989C}"/>
                  </a:ext>
                </a:extLst>
              </p:cNvPr>
              <p:cNvSpPr/>
              <p:nvPr/>
            </p:nvSpPr>
            <p:spPr>
              <a:xfrm>
                <a:off x="3757401" y="2510526"/>
                <a:ext cx="1921393" cy="380061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ore-KR" sz="2000" b="1" dirty="0"/>
                  <a:t>Step2. Reduce</a:t>
                </a:r>
                <a:endParaRPr kumimoji="1" lang="ko-Kore-KR" altLang="en-US" sz="2000" b="1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49232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3362877-32F0-6913-7EA5-DF530078BD70}"/>
              </a:ext>
            </a:extLst>
          </p:cNvPr>
          <p:cNvSpPr/>
          <p:nvPr/>
        </p:nvSpPr>
        <p:spPr>
          <a:xfrm>
            <a:off x="0" y="518983"/>
            <a:ext cx="2681416" cy="46955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/>
              <a:t>Emergence of Spark</a:t>
            </a:r>
            <a:endParaRPr kumimoji="1" lang="ko-Kore-KR" alt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D71E5A-EAD8-AD3A-7ADF-F66F75750253}"/>
              </a:ext>
            </a:extLst>
          </p:cNvPr>
          <p:cNvSpPr txBox="1"/>
          <p:nvPr/>
        </p:nvSpPr>
        <p:spPr>
          <a:xfrm>
            <a:off x="2681416" y="1692577"/>
            <a:ext cx="3548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b="1" dirty="0"/>
              <a:t>Acyclic data flow model</a:t>
            </a:r>
            <a:endParaRPr kumimoji="1" lang="ko-Kore-KR" altLang="en-US" sz="2400" b="1" dirty="0"/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72AF2EE5-8FDD-A88F-086F-83B570F21F0C}"/>
              </a:ext>
            </a:extLst>
          </p:cNvPr>
          <p:cNvSpPr/>
          <p:nvPr/>
        </p:nvSpPr>
        <p:spPr>
          <a:xfrm>
            <a:off x="2718609" y="4353044"/>
            <a:ext cx="6754780" cy="1078963"/>
          </a:xfrm>
          <a:prstGeom prst="roundRect">
            <a:avLst>
              <a:gd name="adj" fmla="val 8667"/>
            </a:avLst>
          </a:prstGeom>
          <a:solidFill>
            <a:schemeClr val="bg1"/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>
                <a:solidFill>
                  <a:schemeClr val="tx2">
                    <a:lumMod val="75000"/>
                  </a:schemeClr>
                </a:solidFill>
              </a:rPr>
              <a:t>By representing data processing tasks as a graph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>
                <a:solidFill>
                  <a:schemeClr val="tx2">
                    <a:lumMod val="75000"/>
                  </a:schemeClr>
                </a:solidFill>
              </a:rPr>
              <a:t>Data can only flow in one direction</a:t>
            </a:r>
            <a:br>
              <a:rPr kumimoji="1" lang="en-US" altLang="ko-Kore-KR" dirty="0">
                <a:solidFill>
                  <a:schemeClr val="tx2">
                    <a:lumMod val="75000"/>
                  </a:schemeClr>
                </a:solidFill>
              </a:rPr>
            </a:br>
            <a:r>
              <a:rPr kumimoji="1" lang="en-US" altLang="ko-Kore-KR" dirty="0">
                <a:solidFill>
                  <a:schemeClr val="tx2">
                    <a:lumMod val="75000"/>
                  </a:schemeClr>
                </a:solidFill>
              </a:rPr>
              <a:t>---&gt; preventing loops</a:t>
            </a:r>
          </a:p>
        </p:txBody>
      </p:sp>
      <p:pic>
        <p:nvPicPr>
          <p:cNvPr id="6148" name="Picture 4" descr="Directed acyclic graph representing the data flow of a cloud... | Download  Scientific Diagram">
            <a:extLst>
              <a:ext uri="{FF2B5EF4-FFF2-40B4-BE49-F238E27FC236}">
                <a16:creationId xmlns:a16="http://schemas.microsoft.com/office/drawing/2014/main" id="{6EC041D6-1D0E-F4CD-0FE1-8189190291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1651" y="2264996"/>
            <a:ext cx="3548697" cy="1842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2043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3362877-32F0-6913-7EA5-DF530078BD70}"/>
              </a:ext>
            </a:extLst>
          </p:cNvPr>
          <p:cNvSpPr/>
          <p:nvPr/>
        </p:nvSpPr>
        <p:spPr>
          <a:xfrm>
            <a:off x="0" y="518983"/>
            <a:ext cx="2681416" cy="46955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/>
              <a:t>Emergence of Spark</a:t>
            </a:r>
            <a:endParaRPr kumimoji="1" lang="ko-Kore-KR" alt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D71E5A-EAD8-AD3A-7ADF-F66F75750253}"/>
              </a:ext>
            </a:extLst>
          </p:cNvPr>
          <p:cNvSpPr txBox="1"/>
          <p:nvPr/>
        </p:nvSpPr>
        <p:spPr>
          <a:xfrm>
            <a:off x="2681416" y="1692577"/>
            <a:ext cx="4072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b="1" dirty="0"/>
              <a:t>Not suitable for applications</a:t>
            </a:r>
            <a:endParaRPr kumimoji="1" lang="ko-Kore-KR" altLang="en-US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9DB425-A426-48AC-C3D5-9AE66AF37352}"/>
              </a:ext>
            </a:extLst>
          </p:cNvPr>
          <p:cNvSpPr txBox="1"/>
          <p:nvPr/>
        </p:nvSpPr>
        <p:spPr>
          <a:xfrm>
            <a:off x="3785616" y="2458168"/>
            <a:ext cx="4620768" cy="40011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b="1" dirty="0">
                <a:solidFill>
                  <a:schemeClr val="bg1"/>
                </a:solidFill>
              </a:rPr>
              <a:t>“</a:t>
            </a:r>
            <a:r>
              <a:rPr kumimoji="1" lang="en-US" altLang="ko-Kore-KR" dirty="0">
                <a:solidFill>
                  <a:schemeClr val="bg1"/>
                </a:solidFill>
              </a:rPr>
              <a:t>reuse data sets through </a:t>
            </a:r>
            <a:r>
              <a:rPr kumimoji="1" lang="en-US" altLang="ko-Kore-KR" sz="2000" b="1" dirty="0">
                <a:solidFill>
                  <a:schemeClr val="bg1"/>
                </a:solidFill>
              </a:rPr>
              <a:t>parallel operations</a:t>
            </a:r>
            <a:r>
              <a:rPr kumimoji="1" lang="en-US" altLang="ko-Kore-KR" b="1" dirty="0">
                <a:solidFill>
                  <a:schemeClr val="bg1"/>
                </a:solidFill>
              </a:rPr>
              <a:t>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B53A22-3780-59B9-82A9-63DA2A0B3D06}"/>
              </a:ext>
            </a:extLst>
          </p:cNvPr>
          <p:cNvSpPr txBox="1"/>
          <p:nvPr/>
        </p:nvSpPr>
        <p:spPr>
          <a:xfrm>
            <a:off x="3047999" y="340519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ko-Kore-KR" dirty="0"/>
              <a:t>repeatedly use the same data set in multiple parallel jobs</a:t>
            </a:r>
            <a:endParaRPr lang="ko-Kore-KR" altLang="en-US" dirty="0"/>
          </a:p>
        </p:txBody>
      </p:sp>
      <p:sp>
        <p:nvSpPr>
          <p:cNvPr id="9" name="등호 8">
            <a:extLst>
              <a:ext uri="{FF2B5EF4-FFF2-40B4-BE49-F238E27FC236}">
                <a16:creationId xmlns:a16="http://schemas.microsoft.com/office/drawing/2014/main" id="{137321BF-280A-ED87-39C0-E6DCE1C2065C}"/>
              </a:ext>
            </a:extLst>
          </p:cNvPr>
          <p:cNvSpPr/>
          <p:nvPr/>
        </p:nvSpPr>
        <p:spPr>
          <a:xfrm rot="5400000">
            <a:off x="5911334" y="2880933"/>
            <a:ext cx="369331" cy="562541"/>
          </a:xfrm>
          <a:prstGeom prst="mathEqual">
            <a:avLst>
              <a:gd name="adj1" fmla="val 8296"/>
              <a:gd name="adj2" fmla="val 15182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pic>
        <p:nvPicPr>
          <p:cNvPr id="10" name="Picture 2" descr="Apache Spark - Wikipedia">
            <a:extLst>
              <a:ext uri="{FF2B5EF4-FFF2-40B4-BE49-F238E27FC236}">
                <a16:creationId xmlns:a16="http://schemas.microsoft.com/office/drawing/2014/main" id="{753E276D-5CD0-EC69-A919-AE8C88054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2822" y="4028535"/>
            <a:ext cx="2606354" cy="1353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등호 10">
            <a:extLst>
              <a:ext uri="{FF2B5EF4-FFF2-40B4-BE49-F238E27FC236}">
                <a16:creationId xmlns:a16="http://schemas.microsoft.com/office/drawing/2014/main" id="{8BE3CC95-91F8-AE70-1DE2-16162035ECEA}"/>
              </a:ext>
            </a:extLst>
          </p:cNvPr>
          <p:cNvSpPr/>
          <p:nvPr/>
        </p:nvSpPr>
        <p:spPr>
          <a:xfrm rot="5400000">
            <a:off x="5911334" y="3736248"/>
            <a:ext cx="369331" cy="562541"/>
          </a:xfrm>
          <a:prstGeom prst="mathEqual">
            <a:avLst>
              <a:gd name="adj1" fmla="val 8296"/>
              <a:gd name="adj2" fmla="val 15182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2" name="삼각형 11">
            <a:extLst>
              <a:ext uri="{FF2B5EF4-FFF2-40B4-BE49-F238E27FC236}">
                <a16:creationId xmlns:a16="http://schemas.microsoft.com/office/drawing/2014/main" id="{CA523799-3F53-108D-0551-5A9AE389E6DE}"/>
              </a:ext>
            </a:extLst>
          </p:cNvPr>
          <p:cNvSpPr/>
          <p:nvPr/>
        </p:nvSpPr>
        <p:spPr>
          <a:xfrm flipV="1">
            <a:off x="5908900" y="4115136"/>
            <a:ext cx="374198" cy="119260"/>
          </a:xfrm>
          <a:prstGeom prst="triangle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24181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3362877-32F0-6913-7EA5-DF530078BD70}"/>
              </a:ext>
            </a:extLst>
          </p:cNvPr>
          <p:cNvSpPr/>
          <p:nvPr/>
        </p:nvSpPr>
        <p:spPr>
          <a:xfrm>
            <a:off x="0" y="518983"/>
            <a:ext cx="2681416" cy="46955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/>
              <a:t>About Spark</a:t>
            </a:r>
            <a:endParaRPr kumimoji="1" lang="ko-Kore-KR" alt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D71E5A-EAD8-AD3A-7ADF-F66F75750253}"/>
              </a:ext>
            </a:extLst>
          </p:cNvPr>
          <p:cNvSpPr txBox="1"/>
          <p:nvPr/>
        </p:nvSpPr>
        <p:spPr>
          <a:xfrm>
            <a:off x="2681416" y="1692577"/>
            <a:ext cx="4072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b="1" dirty="0"/>
              <a:t>Spark</a:t>
            </a:r>
            <a:endParaRPr kumimoji="1" lang="ko-Kore-KR" altLang="en-US" sz="24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81C60B-1885-CA7F-49BD-DCE4149B4B59}"/>
              </a:ext>
            </a:extLst>
          </p:cNvPr>
          <p:cNvSpPr txBox="1"/>
          <p:nvPr/>
        </p:nvSpPr>
        <p:spPr>
          <a:xfrm>
            <a:off x="2681416" y="2154242"/>
            <a:ext cx="63604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o</a:t>
            </a:r>
            <a:r>
              <a:rPr lang="en" altLang="ko-Kore-KR" dirty="0"/>
              <a:t>ne variant of Map reduce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ko-Kore-KR" dirty="0"/>
              <a:t>introduces the concept of a Resilient Distributed Dataset (RDD)</a:t>
            </a:r>
            <a:endParaRPr lang="ko-Kore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D0E7A3-FA3D-B5D7-8CFB-EFF331A29858}"/>
              </a:ext>
            </a:extLst>
          </p:cNvPr>
          <p:cNvSpPr txBox="1"/>
          <p:nvPr/>
        </p:nvSpPr>
        <p:spPr>
          <a:xfrm>
            <a:off x="2681416" y="3282444"/>
            <a:ext cx="4788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b="1" dirty="0"/>
              <a:t>Resilient Distributed Dataset(RDD)</a:t>
            </a:r>
            <a:endParaRPr kumimoji="1" lang="ko-Kore-KR" altLang="en-US" sz="2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5E9F91-A948-43D9-6A2F-D8CADFAB3BB7}"/>
              </a:ext>
            </a:extLst>
          </p:cNvPr>
          <p:cNvSpPr txBox="1"/>
          <p:nvPr/>
        </p:nvSpPr>
        <p:spPr>
          <a:xfrm>
            <a:off x="2671426" y="3744109"/>
            <a:ext cx="577851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ore-KR" dirty="0"/>
              <a:t>a</a:t>
            </a:r>
            <a:r>
              <a:rPr lang="en" altLang="ko-Kore-KR" dirty="0"/>
              <a:t> collection of read-only objects that are partitioned and stored on multiple computers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ko-Kore-KR" dirty="0"/>
              <a:t>if one of the partitions is lost, it can be rebuilt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341496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3362877-32F0-6913-7EA5-DF530078BD70}"/>
              </a:ext>
            </a:extLst>
          </p:cNvPr>
          <p:cNvSpPr/>
          <p:nvPr/>
        </p:nvSpPr>
        <p:spPr>
          <a:xfrm>
            <a:off x="0" y="518983"/>
            <a:ext cx="2681416" cy="46955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/>
              <a:t>About Spark - RDD</a:t>
            </a:r>
            <a:endParaRPr kumimoji="1" lang="ko-Kore-KR" alt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D71E5A-EAD8-AD3A-7ADF-F66F75750253}"/>
              </a:ext>
            </a:extLst>
          </p:cNvPr>
          <p:cNvSpPr txBox="1"/>
          <p:nvPr/>
        </p:nvSpPr>
        <p:spPr>
          <a:xfrm>
            <a:off x="2681416" y="1692577"/>
            <a:ext cx="5669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b="1" dirty="0"/>
              <a:t>Resilient Distributed Dataset(RDD)</a:t>
            </a:r>
            <a:endParaRPr kumimoji="1" lang="ko-Kore-KR" altLang="en-US" sz="24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81C60B-1885-CA7F-49BD-DCE4149B4B59}"/>
              </a:ext>
            </a:extLst>
          </p:cNvPr>
          <p:cNvSpPr txBox="1"/>
          <p:nvPr/>
        </p:nvSpPr>
        <p:spPr>
          <a:xfrm>
            <a:off x="2681416" y="2143091"/>
            <a:ext cx="63604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in Spark, each RDD is represented by a Scala object</a:t>
            </a:r>
            <a:endParaRPr lang="ko-Kore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A2C0FB86-E9DF-90C4-C175-2B2BD5085114}"/>
              </a:ext>
            </a:extLst>
          </p:cNvPr>
          <p:cNvGrpSpPr/>
          <p:nvPr/>
        </p:nvGrpSpPr>
        <p:grpSpPr>
          <a:xfrm>
            <a:off x="2718610" y="2870605"/>
            <a:ext cx="6754780" cy="1943765"/>
            <a:chOff x="2718610" y="2425182"/>
            <a:chExt cx="6754780" cy="1943765"/>
          </a:xfrm>
        </p:grpSpPr>
        <p:sp>
          <p:nvSpPr>
            <p:cNvPr id="3" name="모서리가 둥근 직사각형 2">
              <a:extLst>
                <a:ext uri="{FF2B5EF4-FFF2-40B4-BE49-F238E27FC236}">
                  <a16:creationId xmlns:a16="http://schemas.microsoft.com/office/drawing/2014/main" id="{C2E7CCC3-1CF7-7207-F7A7-A4A81A61DC2E}"/>
                </a:ext>
              </a:extLst>
            </p:cNvPr>
            <p:cNvSpPr/>
            <p:nvPr/>
          </p:nvSpPr>
          <p:spPr>
            <a:xfrm>
              <a:off x="2718610" y="2615212"/>
              <a:ext cx="6754780" cy="1753735"/>
            </a:xfrm>
            <a:prstGeom prst="roundRect">
              <a:avLst>
                <a:gd name="adj" fmla="val 8667"/>
              </a:avLst>
            </a:prstGeom>
            <a:solidFill>
              <a:schemeClr val="bg1"/>
            </a:solidFill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+mj-lt"/>
                <a:buAutoNum type="arabicPeriod"/>
              </a:pPr>
              <a:r>
                <a:rPr kumimoji="1" lang="en-US" altLang="ko-Kore-KR" b="1" dirty="0">
                  <a:solidFill>
                    <a:schemeClr val="tx2">
                      <a:lumMod val="75000"/>
                    </a:schemeClr>
                  </a:solidFill>
                </a:rPr>
                <a:t>Create from the file </a:t>
              </a:r>
              <a:r>
                <a:rPr kumimoji="1" lang="en-US" altLang="ko-Kore-KR" dirty="0">
                  <a:solidFill>
                    <a:schemeClr val="tx2">
                      <a:lumMod val="75000"/>
                    </a:schemeClr>
                  </a:solidFill>
                </a:rPr>
                <a:t>– from Shared file systems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kumimoji="1" lang="en-US" altLang="ko-Kore-KR" b="1" dirty="0">
                  <a:solidFill>
                    <a:schemeClr val="tx2">
                      <a:lumMod val="75000"/>
                    </a:schemeClr>
                  </a:solidFill>
                </a:rPr>
                <a:t>Parallelizing Scala collections </a:t>
              </a:r>
              <a:r>
                <a:rPr kumimoji="1" lang="en-US" altLang="ko-Kore-KR" dirty="0">
                  <a:solidFill>
                    <a:schemeClr val="tx2">
                      <a:lumMod val="75000"/>
                    </a:schemeClr>
                  </a:solidFill>
                </a:rPr>
                <a:t>– split number of slices ---&gt; nodes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kumimoji="1" lang="en-US" altLang="ko-Kore-KR" b="1" dirty="0">
                  <a:solidFill>
                    <a:schemeClr val="tx2">
                      <a:lumMod val="75000"/>
                    </a:schemeClr>
                  </a:solidFill>
                </a:rPr>
                <a:t>Existing RDD variants </a:t>
              </a:r>
              <a:r>
                <a:rPr kumimoji="1" lang="en-US" altLang="ko-Kore-KR" dirty="0">
                  <a:solidFill>
                    <a:schemeClr val="tx2">
                      <a:lumMod val="75000"/>
                    </a:schemeClr>
                  </a:solidFill>
                </a:rPr>
                <a:t>– convert type of component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kumimoji="1" lang="en-US" altLang="ko-Kore-KR" b="1" dirty="0">
                  <a:solidFill>
                    <a:schemeClr val="tx2">
                      <a:lumMod val="75000"/>
                    </a:schemeClr>
                  </a:solidFill>
                </a:rPr>
                <a:t>Changing persistence</a:t>
              </a:r>
              <a:r>
                <a:rPr kumimoji="1" lang="ko-KR" altLang="en-US" b="1" dirty="0">
                  <a:solidFill>
                    <a:schemeClr val="tx2">
                      <a:lumMod val="75000"/>
                    </a:schemeClr>
                  </a:solidFill>
                </a:rPr>
                <a:t> </a:t>
              </a:r>
              <a:r>
                <a:rPr kumimoji="1" lang="en-US" altLang="ko-KR" dirty="0">
                  <a:solidFill>
                    <a:schemeClr val="tx2">
                      <a:lumMod val="75000"/>
                    </a:schemeClr>
                  </a:solidFill>
                </a:rPr>
                <a:t>–</a:t>
              </a:r>
              <a:r>
                <a:rPr kumimoji="1" lang="ko-KR" altLang="en-US" dirty="0">
                  <a:solidFill>
                    <a:schemeClr val="tx2">
                      <a:lumMod val="75000"/>
                    </a:schemeClr>
                  </a:solidFill>
                </a:rPr>
                <a:t> </a:t>
              </a:r>
              <a:r>
                <a:rPr kumimoji="1" lang="en-US" altLang="ko-KR" dirty="0">
                  <a:solidFill>
                    <a:schemeClr val="tx2">
                      <a:lumMod val="75000"/>
                    </a:schemeClr>
                  </a:solidFill>
                </a:rPr>
                <a:t>Cache &amp; Save</a:t>
              </a:r>
              <a:endParaRPr kumimoji="1" lang="en-US" altLang="ko-Kore-KR" dirty="0">
                <a:solidFill>
                  <a:schemeClr val="tx2">
                    <a:lumMod val="75000"/>
                  </a:schemeClr>
                </a:solidFill>
              </a:endParaRPr>
            </a:p>
          </p:txBody>
        </p:sp>
        <p:sp>
          <p:nvSpPr>
            <p:cNvPr id="4" name="모서리가 둥근 직사각형 3">
              <a:extLst>
                <a:ext uri="{FF2B5EF4-FFF2-40B4-BE49-F238E27FC236}">
                  <a16:creationId xmlns:a16="http://schemas.microsoft.com/office/drawing/2014/main" id="{5D4F3F5F-8EF6-F02E-21B8-231089A0C35E}"/>
                </a:ext>
              </a:extLst>
            </p:cNvPr>
            <p:cNvSpPr/>
            <p:nvPr/>
          </p:nvSpPr>
          <p:spPr>
            <a:xfrm>
              <a:off x="5135303" y="2425182"/>
              <a:ext cx="1921393" cy="380061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2000" b="1" dirty="0"/>
                <a:t>Methods</a:t>
              </a:r>
              <a:endParaRPr kumimoji="1" lang="ko-Kore-KR" altLang="en-US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922349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3362877-32F0-6913-7EA5-DF530078BD70}"/>
              </a:ext>
            </a:extLst>
          </p:cNvPr>
          <p:cNvSpPr/>
          <p:nvPr/>
        </p:nvSpPr>
        <p:spPr>
          <a:xfrm>
            <a:off x="0" y="518983"/>
            <a:ext cx="2681416" cy="46955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b="1" dirty="0"/>
              <a:t>About Spark - RDD</a:t>
            </a:r>
            <a:endParaRPr kumimoji="1" lang="ko-Kore-KR" alt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D71E5A-EAD8-AD3A-7ADF-F66F75750253}"/>
              </a:ext>
            </a:extLst>
          </p:cNvPr>
          <p:cNvSpPr txBox="1"/>
          <p:nvPr/>
        </p:nvSpPr>
        <p:spPr>
          <a:xfrm>
            <a:off x="2681416" y="1692577"/>
            <a:ext cx="5669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b="1" dirty="0"/>
              <a:t>Resilient Distributed Dataset(RDD)</a:t>
            </a:r>
            <a:endParaRPr kumimoji="1" lang="ko-Kore-KR" altLang="en-US" sz="24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81C60B-1885-CA7F-49BD-DCE4149B4B59}"/>
              </a:ext>
            </a:extLst>
          </p:cNvPr>
          <p:cNvSpPr txBox="1"/>
          <p:nvPr/>
        </p:nvSpPr>
        <p:spPr>
          <a:xfrm>
            <a:off x="2681416" y="2143091"/>
            <a:ext cx="63604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RDD performs a variety of parallel tasks</a:t>
            </a:r>
            <a:endParaRPr lang="ko-Kore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A2C0FB86-E9DF-90C4-C175-2B2BD5085114}"/>
              </a:ext>
            </a:extLst>
          </p:cNvPr>
          <p:cNvGrpSpPr/>
          <p:nvPr/>
        </p:nvGrpSpPr>
        <p:grpSpPr>
          <a:xfrm>
            <a:off x="2718610" y="2870605"/>
            <a:ext cx="6754780" cy="1624277"/>
            <a:chOff x="2718610" y="2425182"/>
            <a:chExt cx="6754780" cy="1624277"/>
          </a:xfrm>
        </p:grpSpPr>
        <p:sp>
          <p:nvSpPr>
            <p:cNvPr id="3" name="모서리가 둥근 직사각형 2">
              <a:extLst>
                <a:ext uri="{FF2B5EF4-FFF2-40B4-BE49-F238E27FC236}">
                  <a16:creationId xmlns:a16="http://schemas.microsoft.com/office/drawing/2014/main" id="{C2E7CCC3-1CF7-7207-F7A7-A4A81A61DC2E}"/>
                </a:ext>
              </a:extLst>
            </p:cNvPr>
            <p:cNvSpPr/>
            <p:nvPr/>
          </p:nvSpPr>
          <p:spPr>
            <a:xfrm>
              <a:off x="2718610" y="2615213"/>
              <a:ext cx="6754780" cy="1434246"/>
            </a:xfrm>
            <a:prstGeom prst="roundRect">
              <a:avLst>
                <a:gd name="adj" fmla="val 8667"/>
              </a:avLst>
            </a:prstGeom>
            <a:solidFill>
              <a:schemeClr val="bg1"/>
            </a:solidFill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Font typeface="+mj-lt"/>
                <a:buAutoNum type="arabicPeriod"/>
              </a:pPr>
              <a:r>
                <a:rPr kumimoji="1" lang="en-US" altLang="ko-Kore-KR" b="1" dirty="0">
                  <a:solidFill>
                    <a:schemeClr val="tx2">
                      <a:lumMod val="75000"/>
                    </a:schemeClr>
                  </a:solidFill>
                </a:rPr>
                <a:t>Reduce </a:t>
              </a:r>
              <a:r>
                <a:rPr kumimoji="1" lang="en-US" altLang="ko-Kore-KR" dirty="0">
                  <a:solidFill>
                    <a:schemeClr val="tx2">
                      <a:lumMod val="75000"/>
                    </a:schemeClr>
                  </a:solidFill>
                </a:rPr>
                <a:t>– combine </a:t>
              </a:r>
              <a:r>
                <a:rPr kumimoji="1" lang="en-US" altLang="ko-KR" dirty="0">
                  <a:solidFill>
                    <a:schemeClr val="tx2">
                      <a:lumMod val="75000"/>
                    </a:schemeClr>
                  </a:solidFill>
                </a:rPr>
                <a:t>operation</a:t>
              </a:r>
              <a:endParaRPr kumimoji="1" lang="en-US" altLang="ko-Kore-KR" dirty="0">
                <a:solidFill>
                  <a:schemeClr val="tx2">
                    <a:lumMod val="75000"/>
                  </a:schemeClr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kumimoji="1" lang="en-US" altLang="ko-Kore-KR" b="1" dirty="0">
                  <a:solidFill>
                    <a:schemeClr val="tx2">
                      <a:lumMod val="75000"/>
                    </a:schemeClr>
                  </a:solidFill>
                </a:rPr>
                <a:t>Collect </a:t>
              </a:r>
              <a:r>
                <a:rPr kumimoji="1" lang="en-US" altLang="ko-Kore-KR" dirty="0">
                  <a:solidFill>
                    <a:schemeClr val="tx2">
                      <a:lumMod val="75000"/>
                    </a:schemeClr>
                  </a:solidFill>
                </a:rPr>
                <a:t>– send to driver program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kumimoji="1" lang="en-US" altLang="ko-Kore-KR" b="1" dirty="0">
                  <a:solidFill>
                    <a:schemeClr val="tx2">
                      <a:lumMod val="75000"/>
                    </a:schemeClr>
                  </a:solidFill>
                </a:rPr>
                <a:t>Foreach </a:t>
              </a:r>
              <a:r>
                <a:rPr kumimoji="1" lang="en-US" altLang="ko-Kore-KR" dirty="0">
                  <a:solidFill>
                    <a:schemeClr val="tx2">
                      <a:lumMod val="75000"/>
                    </a:schemeClr>
                  </a:solidFill>
                </a:rPr>
                <a:t>– function pass</a:t>
              </a:r>
            </a:p>
          </p:txBody>
        </p:sp>
        <p:sp>
          <p:nvSpPr>
            <p:cNvPr id="4" name="모서리가 둥근 직사각형 3">
              <a:extLst>
                <a:ext uri="{FF2B5EF4-FFF2-40B4-BE49-F238E27FC236}">
                  <a16:creationId xmlns:a16="http://schemas.microsoft.com/office/drawing/2014/main" id="{5D4F3F5F-8EF6-F02E-21B8-231089A0C35E}"/>
                </a:ext>
              </a:extLst>
            </p:cNvPr>
            <p:cNvSpPr/>
            <p:nvPr/>
          </p:nvSpPr>
          <p:spPr>
            <a:xfrm>
              <a:off x="5135303" y="2425182"/>
              <a:ext cx="1921393" cy="380061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2000" b="1" dirty="0"/>
                <a:t>Works</a:t>
              </a:r>
              <a:endParaRPr kumimoji="1" lang="ko-Kore-KR" altLang="en-US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293184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607</Words>
  <Application>Microsoft Macintosh PowerPoint</Application>
  <PresentationFormat>와이드스크린</PresentationFormat>
  <Paragraphs>149</Paragraphs>
  <Slides>20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강다영</dc:creator>
  <cp:lastModifiedBy>강다영</cp:lastModifiedBy>
  <cp:revision>62</cp:revision>
  <dcterms:created xsi:type="dcterms:W3CDTF">2023-07-02T02:11:48Z</dcterms:created>
  <dcterms:modified xsi:type="dcterms:W3CDTF">2023-07-03T00:36:48Z</dcterms:modified>
</cp:coreProperties>
</file>