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5" r:id="rId4"/>
    <p:sldId id="267" r:id="rId5"/>
    <p:sldId id="286" r:id="rId6"/>
    <p:sldId id="296" r:id="rId7"/>
    <p:sldId id="287" r:id="rId8"/>
    <p:sldId id="288" r:id="rId9"/>
    <p:sldId id="259" r:id="rId10"/>
    <p:sldId id="260" r:id="rId11"/>
    <p:sldId id="289" r:id="rId12"/>
    <p:sldId id="297" r:id="rId13"/>
    <p:sldId id="290" r:id="rId14"/>
    <p:sldId id="291" r:id="rId15"/>
    <p:sldId id="292" r:id="rId16"/>
    <p:sldId id="293" r:id="rId17"/>
    <p:sldId id="294" r:id="rId18"/>
    <p:sldId id="280" r:id="rId19"/>
    <p:sldId id="281" r:id="rId20"/>
    <p:sldId id="263" r:id="rId21"/>
    <p:sldId id="282" r:id="rId22"/>
    <p:sldId id="299" r:id="rId23"/>
    <p:sldId id="283" r:id="rId24"/>
    <p:sldId id="298" r:id="rId25"/>
    <p:sldId id="285" r:id="rId26"/>
    <p:sldId id="295" r:id="rId27"/>
    <p:sldId id="279" r:id="rId28"/>
    <p:sldId id="2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125" autoAdjust="0"/>
  </p:normalViewPr>
  <p:slideViewPr>
    <p:cSldViewPr snapToGrid="0" showGuides="1">
      <p:cViewPr varScale="1">
        <p:scale>
          <a:sx n="79" d="100"/>
          <a:sy n="79" d="100"/>
        </p:scale>
        <p:origin x="1896" y="192"/>
      </p:cViewPr>
      <p:guideLst>
        <p:guide orient="horz" pos="2205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DFB22-6A48-442F-9499-3A22A797C8B4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2E0F-F6D2-4A14-9FB9-BC401D8C5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7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2E0F-F6D2-4A14-9FB9-BC401D8C5C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84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805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3427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4780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>
                <a:effectLst/>
                <a:latin typeface="Helvetica Neue" panose="02000503000000020004" pitchFamily="2" charset="0"/>
              </a:rPr>
              <a:t>Let's see in more detail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2E0F-F6D2-4A14-9FB9-BC401D8C5C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68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4094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>
                <a:effectLst/>
                <a:latin typeface="Helvetica Neue" panose="02000503000000020004" pitchFamily="2" charset="0"/>
              </a:rPr>
              <a:t>We wanted to experiment as if we had distributed storage.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2E0F-F6D2-4A14-9FB9-BC401D8C5CB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7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 err="1">
                <a:effectLst/>
                <a:latin typeface="Helvetica Neue" panose="02000503000000020004" pitchFamily="2" charset="0"/>
              </a:rPr>
              <a:t>mapreduce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runs in parallel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2E0F-F6D2-4A14-9FB9-BC401D8C5CB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>
                <a:effectLst/>
                <a:latin typeface="Helvetica Neue" panose="02000503000000020004" pitchFamily="2" charset="0"/>
              </a:rPr>
              <a:t>We did it in a single machine environment, but it would be much more efficient if we did clustering.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2E0F-F6D2-4A14-9FB9-BC401D8C5CB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분산처리와 병렬처리</a:t>
            </a:r>
            <a:endParaRPr kumimoji="1" lang="en-US" altLang="ko-KR" dirty="0"/>
          </a:p>
          <a:p>
            <a:endParaRPr kumimoji="1" lang="en-US" altLang="en-US" dirty="0"/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Scalable dig data 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분산처리 </a:t>
            </a:r>
            <a:r>
              <a:rPr kumimoji="1" lang="en-US" altLang="ko-KR" dirty="0"/>
              <a:t>=&gt; </a:t>
            </a:r>
            <a:r>
              <a:rPr kumimoji="1" lang="en-US" altLang="ko-KR" b="1" dirty="0"/>
              <a:t>partitioning</a:t>
            </a:r>
            <a:r>
              <a:rPr kumimoji="1" lang="en-US" altLang="ko-KR" dirty="0"/>
              <a:t> processing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병렬처리 </a:t>
            </a:r>
            <a:r>
              <a:rPr kumimoji="1" lang="en-US" altLang="ko-KR" dirty="0"/>
              <a:t>=&gt; </a:t>
            </a:r>
            <a:r>
              <a:rPr kumimoji="1" lang="en-US" altLang="ko-KR" b="1" dirty="0"/>
              <a:t>multiprocessing</a:t>
            </a:r>
            <a:r>
              <a:rPr kumimoji="1" lang="en-US" altLang="ko-KR" dirty="0"/>
              <a:t> (python library ) </a:t>
            </a:r>
          </a:p>
          <a:p>
            <a:pPr marL="171450" indent="-171450">
              <a:buFontTx/>
              <a:buChar char="-"/>
            </a:pPr>
            <a:r>
              <a:rPr kumimoji="1" lang="en-US" altLang="ko-KR" dirty="0"/>
              <a:t>Core</a:t>
            </a:r>
            <a:r>
              <a:rPr kumimoji="1" lang="ko-KR" altLang="en-US" dirty="0"/>
              <a:t>가 많은 </a:t>
            </a:r>
            <a:r>
              <a:rPr kumimoji="1" lang="en-US" altLang="ko-KR" dirty="0" err="1"/>
              <a:t>cpu</a:t>
            </a:r>
            <a:r>
              <a:rPr kumimoji="1" lang="ko-KR" altLang="en-US" dirty="0"/>
              <a:t>에서 속도가 더 빠름</a:t>
            </a:r>
            <a:r>
              <a:rPr kumimoji="1" lang="en-US" altLang="ko-KR" dirty="0"/>
              <a:t>. ( </a:t>
            </a:r>
            <a:r>
              <a:rPr kumimoji="1" lang="en-US" altLang="ko-KR" dirty="0" err="1"/>
              <a:t>cpu</a:t>
            </a:r>
            <a:r>
              <a:rPr kumimoji="1" lang="ko-KR" altLang="en-US" dirty="0"/>
              <a:t>가 많을수록 빠른 경우 병렬처리가 잘 이루어진 것을 테스트하기 위해 서버환경에 따른 결과를 비교함</a:t>
            </a:r>
            <a:r>
              <a:rPr kumimoji="1" lang="en-US" altLang="ko-KR" dirty="0"/>
              <a:t>. ) </a:t>
            </a:r>
          </a:p>
          <a:p>
            <a:pPr marL="171450" indent="-171450">
              <a:buFontTx/>
              <a:buChar char="-"/>
            </a:pPr>
            <a:endParaRPr kumimoji="1"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kumimoji="1" lang="en-US" altLang="ko-KR" dirty="0" err="1"/>
              <a:t>Pyspark</a:t>
            </a:r>
            <a:r>
              <a:rPr kumimoji="1" lang="en-US" altLang="ko-KR" dirty="0"/>
              <a:t> </a:t>
            </a:r>
            <a:r>
              <a:rPr kumimoji="1" lang="ko-KR" altLang="en-US" dirty="0"/>
              <a:t>환경에서 </a:t>
            </a:r>
            <a:r>
              <a:rPr kumimoji="1" lang="en-US" altLang="ko-KR" dirty="0"/>
              <a:t>functional programming 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map reduce</a:t>
            </a:r>
            <a:r>
              <a:rPr kumimoji="1" lang="ko-KR" altLang="en-US" dirty="0"/>
              <a:t>를 구현</a:t>
            </a:r>
            <a:r>
              <a:rPr kumimoji="1" lang="en-US" altLang="ko-KR" dirty="0"/>
              <a:t>! </a:t>
            </a:r>
            <a:br>
              <a:rPr kumimoji="1" lang="en-US" altLang="ko-KR" dirty="0"/>
            </a:br>
            <a:r>
              <a:rPr kumimoji="1" lang="en-US" altLang="ko-KR" b="1" dirty="0"/>
              <a:t>[clustering </a:t>
            </a:r>
            <a:r>
              <a:rPr kumimoji="1" lang="ko-KR" altLang="en-US" b="1" dirty="0"/>
              <a:t>자동</a:t>
            </a:r>
            <a:r>
              <a:rPr kumimoji="1" lang="en-US" altLang="ko-KR" b="1" dirty="0"/>
              <a:t>, </a:t>
            </a:r>
            <a:r>
              <a:rPr kumimoji="1" lang="en-US" altLang="ko-KR" b="1" dirty="0">
                <a:solidFill>
                  <a:srgbClr val="FF0000"/>
                </a:solidFill>
              </a:rPr>
              <a:t>RDD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데이터 구조 활용 </a:t>
            </a:r>
            <a:r>
              <a:rPr kumimoji="1" lang="en-US" altLang="ko-KR" b="1" dirty="0"/>
              <a:t>]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kumimoji="1"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kumimoji="1" lang="en-US" altLang="ko-KR" b="1" dirty="0"/>
              <a:t>=&gt; Final : Spark</a:t>
            </a:r>
            <a:r>
              <a:rPr kumimoji="1" lang="ko-KR" altLang="en-US" b="1" dirty="0"/>
              <a:t>로 </a:t>
            </a:r>
            <a:r>
              <a:rPr kumimoji="1" lang="en-US" altLang="ko-KR" b="1" dirty="0" err="1"/>
              <a:t>mapreduce</a:t>
            </a:r>
            <a:r>
              <a:rPr kumimoji="1" lang="ko-KR" altLang="en-US" b="1" dirty="0"/>
              <a:t>를 구축하여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성능 테스트 </a:t>
            </a:r>
            <a:r>
              <a:rPr kumimoji="1" lang="en-US" altLang="ko-KR" b="1" dirty="0"/>
              <a:t>!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045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860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32E0F-F6D2-4A14-9FB9-BC401D8C5C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0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06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119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134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96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94F88-41DF-2249-8839-FDCE354D3F4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607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A6BC-FBC7-40D4-23BB-0FCE4DDE4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0DEBDE-0640-7AF8-67BA-DAAEF6A5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58A0-003A-7944-4191-3549985F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25C65-F7F2-65FB-4112-BF8C2D30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81C95-CACE-341D-B7D5-C8036EE3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9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5B95-5664-6A80-B8E5-6364B991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3EBBE-1139-088A-DDEB-F008A3920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CFA2D-3E4E-A58F-4940-20C9B994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B99E4-B9D3-8C73-CF95-BFA2DBF9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9A556-CF3B-AC39-5D35-CEA553F3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9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E35A0-3BE3-66D7-2BEE-7A2421324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F3EB1-3370-764F-14BC-9E3D8CBB6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9299C-ED83-44FE-99CC-001C7D95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3BA22-4F70-7E27-4911-C538556E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0A940-BFCA-35C5-5680-896D634E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62134-EFDB-D632-8AB3-7D31BBC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27F54-0A4A-D2DC-A833-17E3403D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EA788-A5CA-E636-4AE9-F3E26BFE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144AB-B4A1-D732-6B0E-48F4D300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28E20-938B-5454-E94B-240D5704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B0704-CAB8-9A19-976A-EF9028EC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00DF6-F05F-B851-5780-61C7957F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9AB39-8DA3-2294-3517-7A3A4753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2CE17-C17B-66B9-F9B8-526E4F27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90420-F272-6449-B398-D39FDC4C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3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BD87-78AB-870A-CAB1-4B493BE9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17ED5-11FC-4AEC-FE0E-EB27D1AD6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AD6E6-6403-B4C9-F06F-182796C39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C9D5E-BFBE-318B-33FE-A2C7EDF2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12A75-CDC9-E918-4DA0-9B277C67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921E4-ED21-F02F-AEC9-DB7E8D6C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3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62FBA-355A-F731-178C-352F449A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828B-6205-CA8F-1BF5-B93D5D20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F03BB-97BF-3490-6A30-59FA0290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74C1D-7D8F-37F1-113B-34A22BEC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2428D-AF22-7585-D6AF-CD0B7CC7B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44B4F-6956-45BB-E663-3F4998B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9A0E3-5EA5-B76D-B8C0-3DCD9BD6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C041CF-83CB-0DFF-3232-247C8EB8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3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1DE64-BB8B-E1FC-1445-F30602F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189AF1-186F-6482-3754-BA7B02BA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534283-F858-B022-D31B-3E0849FF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B68D6-7CFA-3772-2240-A7F8DE51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5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D69080-718D-311A-4DDA-4DF15197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33B92B-C21C-7F21-20A1-E509FF15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34BF4-DBE5-F37F-1133-3B51639B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2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B5AC6-D777-A934-FC36-44E0525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FA768-80D5-7EB0-95BB-3D19D1C0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9809D-E989-1F08-8620-44E45398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4E481-3025-CD0C-7907-30BB70F5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E3B30-1551-CA0D-E7AB-5AD05A20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A5BD4-2799-BE54-7464-D70FF7B6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7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53B7D-8E4B-033F-029F-E8BEBB19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7B0FF3-2194-0E2A-5983-7E9C88376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76FB6-023C-8CF6-B207-5DA32994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7871-0804-7699-2317-4F779F72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91562-1209-FE1B-C2ED-D00DC952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ADA16-ED97-0395-CAD1-B4080A22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38B037-450A-88A0-2E7E-04D51619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AE003-553F-C262-C79E-0D347C19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F23C-3E8C-EFE0-4E58-D3ED74012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09294-DC0B-42E1-B5B8-E1B447424DA8}" type="datetimeFigureOut">
              <a:rPr lang="ko-KR" altLang="en-US" smtClean="0"/>
              <a:t>2023. 7. 19.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0A942-E7C6-B99D-C6B9-73DA2F257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02E43-437F-F903-4FE1-540DD1990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17BD-5A82-4268-ABE3-F2AA996B4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4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data/9781785889622/5/ch05lvl1sec39/linear-classification" TargetMode="External"/><Relationship Id="rId2" Type="http://schemas.openxmlformats.org/officeDocument/2006/relationships/hyperlink" Target="https://www.kaggle.com/datasets/subhamjain/loan-prediction-based-on-customer-behavior?resource=download&amp;select=Sample+Prediction+Dataset.cs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956EA5-5972-2392-DBF3-F4C233F8C5BE}"/>
              </a:ext>
            </a:extLst>
          </p:cNvPr>
          <p:cNvSpPr/>
          <p:nvPr/>
        </p:nvSpPr>
        <p:spPr>
          <a:xfrm>
            <a:off x="197224" y="215153"/>
            <a:ext cx="11779623" cy="645458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C3A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568A4E4-96C9-F3D0-825F-0F794591D90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6642" y="2084754"/>
            <a:ext cx="10440785" cy="1741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35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4500" dirty="0">
                <a:latin typeface="Segoe UI Black" panose="020B0A02040204020203" pitchFamily="34" charset="0"/>
                <a:ea typeface="Segoe UI Black" panose="020B0A02040204020203" pitchFamily="34" charset="0"/>
              </a:rPr>
              <a:t>Scalable Data Processing :</a:t>
            </a:r>
            <a:br>
              <a:rPr lang="en-US" altLang="ko-KR" sz="45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altLang="ko-K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By applying MapReduce in Spark </a:t>
            </a:r>
            <a:br>
              <a:rPr lang="en-US" altLang="ko-KR" sz="35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altLang="ko-KR" sz="6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br>
              <a:rPr lang="en-US" altLang="ko-KR" sz="6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US" altLang="ko-KR" sz="2500" i="0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C7F52-0FDD-7CAF-B237-A2092D63F232}"/>
              </a:ext>
            </a:extLst>
          </p:cNvPr>
          <p:cNvSpPr txBox="1"/>
          <p:nvPr/>
        </p:nvSpPr>
        <p:spPr>
          <a:xfrm>
            <a:off x="5264841" y="5323070"/>
            <a:ext cx="1644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 err="1">
                <a:solidFill>
                  <a:schemeClr val="tx2">
                    <a:lumMod val="75000"/>
                  </a:schemeClr>
                </a:solidFill>
                <a:latin typeface="noto"/>
              </a:rPr>
              <a:t>Dayoung</a:t>
            </a:r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  <a:latin typeface="noto"/>
              </a:rPr>
              <a:t> Kang</a:t>
            </a:r>
          </a:p>
          <a:p>
            <a:pPr algn="ctr"/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  <a:latin typeface="noto"/>
              </a:rPr>
              <a:t> </a:t>
            </a:r>
            <a:r>
              <a:rPr kumimoji="1" lang="en-US" altLang="ko-Kore-KR" b="1" dirty="0" err="1">
                <a:solidFill>
                  <a:schemeClr val="tx2">
                    <a:lumMod val="75000"/>
                  </a:schemeClr>
                </a:solidFill>
                <a:latin typeface="noto"/>
              </a:rPr>
              <a:t>Jaehyeon</a:t>
            </a:r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  <a:latin typeface="noto"/>
              </a:rPr>
              <a:t> Kim</a:t>
            </a:r>
          </a:p>
          <a:p>
            <a:pPr algn="ctr"/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  <a:latin typeface="noto"/>
              </a:rPr>
              <a:t> Subin Seo </a:t>
            </a:r>
            <a:endParaRPr kumimoji="1" lang="ko-Kore-KR" altLang="en-US" b="1" dirty="0">
              <a:solidFill>
                <a:schemeClr val="tx2">
                  <a:lumMod val="75000"/>
                </a:schemeClr>
              </a:solidFill>
              <a:latin typeface="noto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C7A58C1-DD1E-E8C4-CDA5-073ECF9EBC9F}"/>
              </a:ext>
            </a:extLst>
          </p:cNvPr>
          <p:cNvSpPr txBox="1">
            <a:spLocks/>
          </p:cNvSpPr>
          <p:nvPr/>
        </p:nvSpPr>
        <p:spPr>
          <a:xfrm>
            <a:off x="3588124" y="3825983"/>
            <a:ext cx="4675094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>
                <a:latin typeface="noto"/>
              </a:rPr>
              <a:t>#Big-data #MapReduce #ML </a:t>
            </a:r>
          </a:p>
        </p:txBody>
      </p:sp>
    </p:spTree>
    <p:extLst>
      <p:ext uri="{BB962C8B-B14F-4D97-AF65-F5344CB8AC3E}">
        <p14:creationId xmlns:p14="http://schemas.microsoft.com/office/powerpoint/2010/main" val="256335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305AE-EBA3-0F34-03DB-2F4D3EA4BD6C}"/>
              </a:ext>
            </a:extLst>
          </p:cNvPr>
          <p:cNvSpPr txBox="1"/>
          <p:nvPr/>
        </p:nvSpPr>
        <p:spPr>
          <a:xfrm>
            <a:off x="1406472" y="1419408"/>
            <a:ext cx="5118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/>
              <a:t>Reduce</a:t>
            </a:r>
            <a:endParaRPr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EE6C-0319-04E7-F12E-15A530B990C1}"/>
              </a:ext>
            </a:extLst>
          </p:cNvPr>
          <p:cNvSpPr txBox="1"/>
          <p:nvPr/>
        </p:nvSpPr>
        <p:spPr>
          <a:xfrm>
            <a:off x="1406472" y="2060169"/>
            <a:ext cx="9744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ore-KR" b="1" dirty="0">
                <a:highlight>
                  <a:srgbClr val="FFFF00"/>
                </a:highlight>
              </a:rPr>
              <a:t>Combines</a:t>
            </a:r>
            <a:r>
              <a:rPr lang="en-US" altLang="ko-Kore-KR" dirty="0"/>
              <a:t> the intermediate results and updates the model parameters</a:t>
            </a:r>
          </a:p>
          <a:p>
            <a:pPr marL="285750" indent="-285750">
              <a:buFontTx/>
              <a:buChar char="-"/>
            </a:pPr>
            <a:r>
              <a:rPr lang="en-US" altLang="ko-Kore-KR" dirty="0">
                <a:highlight>
                  <a:srgbClr val="FFFF00"/>
                </a:highlight>
              </a:rPr>
              <a:t>Sum the </a:t>
            </a:r>
            <a:r>
              <a:rPr lang="en-US" altLang="ko-Kore-KR" b="1" dirty="0">
                <a:highlight>
                  <a:srgbClr val="FFFF00"/>
                </a:highlight>
              </a:rPr>
              <a:t>gradients</a:t>
            </a:r>
            <a:r>
              <a:rPr lang="en-US" altLang="ko-Kore-KR" dirty="0">
                <a:highlight>
                  <a:srgbClr val="FFFF00"/>
                </a:highlight>
              </a:rPr>
              <a:t> </a:t>
            </a:r>
            <a:r>
              <a:rPr lang="en-US" altLang="ko-Kore-KR" dirty="0"/>
              <a:t>then multiplied by </a:t>
            </a:r>
            <a:r>
              <a:rPr lang="en-US" altLang="ko-Kore-KR" b="1" dirty="0"/>
              <a:t>learning rate </a:t>
            </a:r>
            <a:r>
              <a:rPr lang="en-US" altLang="ko-Kore-KR" dirty="0"/>
              <a:t>to return the </a:t>
            </a:r>
            <a:r>
              <a:rPr lang="en-US" altLang="ko-Kore-KR" b="1" dirty="0"/>
              <a:t>updated parameters</a:t>
            </a:r>
            <a:endParaRPr lang="ko-Kore-KR" altLang="en-US" b="1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2C766C1-E55D-6118-0DF0-FB6830F0330D}"/>
              </a:ext>
            </a:extLst>
          </p:cNvPr>
          <p:cNvGrpSpPr/>
          <p:nvPr/>
        </p:nvGrpSpPr>
        <p:grpSpPr>
          <a:xfrm>
            <a:off x="1246161" y="3187644"/>
            <a:ext cx="10233078" cy="2488268"/>
            <a:chOff x="1406472" y="3225744"/>
            <a:chExt cx="9488836" cy="248826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8B9FD9-CED0-E59D-4187-D920A2C1B330}"/>
                </a:ext>
              </a:extLst>
            </p:cNvPr>
            <p:cNvSpPr txBox="1"/>
            <p:nvPr/>
          </p:nvSpPr>
          <p:spPr>
            <a:xfrm>
              <a:off x="8215391" y="4045431"/>
              <a:ext cx="24900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b="1" dirty="0"/>
                <a:t>param</a:t>
              </a:r>
              <a:br>
                <a:rPr lang="en-US" altLang="ko-Kore-KR" dirty="0"/>
              </a:br>
              <a:r>
                <a:rPr lang="en-US" altLang="ko-Kore-KR" dirty="0"/>
                <a:t>gradient * learning rate</a:t>
              </a:r>
              <a:endParaRPr lang="ko-Kore-KR" altLang="en-US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C48B62A-CAD1-FB1B-5532-D1E62D53AD71}"/>
                </a:ext>
              </a:extLst>
            </p:cNvPr>
            <p:cNvCxnSpPr>
              <a:cxnSpLocks/>
              <a:stCxn id="95" idx="3"/>
              <a:endCxn id="85" idx="1"/>
            </p:cNvCxnSpPr>
            <p:nvPr/>
          </p:nvCxnSpPr>
          <p:spPr>
            <a:xfrm>
              <a:off x="7286141" y="4134966"/>
              <a:ext cx="929250" cy="233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DB4EA5FF-3190-8237-1D2B-663F8CD372F1}"/>
                </a:ext>
              </a:extLst>
            </p:cNvPr>
            <p:cNvCxnSpPr>
              <a:cxnSpLocks/>
              <a:stCxn id="97" idx="3"/>
              <a:endCxn id="85" idx="1"/>
            </p:cNvCxnSpPr>
            <p:nvPr/>
          </p:nvCxnSpPr>
          <p:spPr>
            <a:xfrm flipV="1">
              <a:off x="7286141" y="4368597"/>
              <a:ext cx="929250" cy="761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B496FE8E-9175-6033-90E0-5D5A31DE3D2A}"/>
                </a:ext>
              </a:extLst>
            </p:cNvPr>
            <p:cNvCxnSpPr>
              <a:cxnSpLocks/>
              <a:stCxn id="96" idx="3"/>
              <a:endCxn id="85" idx="1"/>
            </p:cNvCxnSpPr>
            <p:nvPr/>
          </p:nvCxnSpPr>
          <p:spPr>
            <a:xfrm flipV="1">
              <a:off x="7291953" y="4368597"/>
              <a:ext cx="923438" cy="266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EDF32717-4BD1-2D50-40DD-0F357B214E25}"/>
                </a:ext>
              </a:extLst>
            </p:cNvPr>
            <p:cNvSpPr/>
            <p:nvPr/>
          </p:nvSpPr>
          <p:spPr>
            <a:xfrm>
              <a:off x="5952642" y="3225744"/>
              <a:ext cx="4942666" cy="2293749"/>
            </a:xfrm>
            <a:prstGeom prst="roundRect">
              <a:avLst>
                <a:gd name="adj" fmla="val 585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3A7DCA3-8161-886A-D1DE-9F92388C61C9}"/>
                </a:ext>
              </a:extLst>
            </p:cNvPr>
            <p:cNvSpPr txBox="1"/>
            <p:nvPr/>
          </p:nvSpPr>
          <p:spPr>
            <a:xfrm>
              <a:off x="7831810" y="5344680"/>
              <a:ext cx="1184330" cy="369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b="1" dirty="0">
                  <a:solidFill>
                    <a:schemeClr val="bg1"/>
                  </a:solidFill>
                </a:rPr>
                <a:t>REDUCE</a:t>
              </a:r>
              <a:endParaRPr kumimoji="1" lang="ko-Kore-KR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8019624-9D07-D5DA-58F4-FE10E1F4B2EE}"/>
                </a:ext>
              </a:extLst>
            </p:cNvPr>
            <p:cNvGrpSpPr/>
            <p:nvPr/>
          </p:nvGrpSpPr>
          <p:grpSpPr>
            <a:xfrm>
              <a:off x="1406472" y="3429000"/>
              <a:ext cx="5885483" cy="1929828"/>
              <a:chOff x="1406472" y="3429000"/>
              <a:chExt cx="5885483" cy="1929828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54F6366-C6DE-9413-FF46-485BF3E2A809}"/>
                  </a:ext>
                </a:extLst>
              </p:cNvPr>
              <p:cNvGrpSpPr/>
              <p:nvPr/>
            </p:nvGrpSpPr>
            <p:grpSpPr>
              <a:xfrm>
                <a:off x="1406472" y="3429000"/>
                <a:ext cx="4450638" cy="1929828"/>
                <a:chOff x="1251489" y="2550560"/>
                <a:chExt cx="4450638" cy="1929828"/>
              </a:xfrm>
            </p:grpSpPr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4C38E1D9-0E68-04BA-12D7-374C1A3BCC26}"/>
                    </a:ext>
                  </a:extLst>
                </p:cNvPr>
                <p:cNvGrpSpPr/>
                <p:nvPr/>
              </p:nvGrpSpPr>
              <p:grpSpPr>
                <a:xfrm>
                  <a:off x="1251489" y="2550560"/>
                  <a:ext cx="4450638" cy="1434969"/>
                  <a:chOff x="1390974" y="2404922"/>
                  <a:chExt cx="4450638" cy="1434969"/>
                </a:xfrm>
              </p:grpSpPr>
              <p:grpSp>
                <p:nvGrpSpPr>
                  <p:cNvPr id="105" name="그룹 104">
                    <a:extLst>
                      <a:ext uri="{FF2B5EF4-FFF2-40B4-BE49-F238E27FC236}">
                        <a16:creationId xmlns:a16="http://schemas.microsoft.com/office/drawing/2014/main" id="{12EFBEFD-6B2D-36D1-48C7-6F2AF66DBA4F}"/>
                      </a:ext>
                    </a:extLst>
                  </p:cNvPr>
                  <p:cNvGrpSpPr/>
                  <p:nvPr/>
                </p:nvGrpSpPr>
                <p:grpSpPr>
                  <a:xfrm>
                    <a:off x="1390974" y="2404922"/>
                    <a:ext cx="4450638" cy="1434969"/>
                    <a:chOff x="1251489" y="2142407"/>
                    <a:chExt cx="4450638" cy="1434969"/>
                  </a:xfrm>
                </p:grpSpPr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B764085A-880B-0A3A-2A4F-5F15476568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51489" y="2920533"/>
                      <a:ext cx="1894667" cy="36933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ore-KR" dirty="0"/>
                        <a:t>multiprocessing</a:t>
                      </a:r>
                      <a:endParaRPr kumimoji="1" lang="ko-Kore-KR" altLang="en-US" dirty="0"/>
                    </a:p>
                  </p:txBody>
                </p:sp>
                <p:grpSp>
                  <p:nvGrpSpPr>
                    <p:cNvPr id="108" name="그룹 107">
                      <a:extLst>
                        <a:ext uri="{FF2B5EF4-FFF2-40B4-BE49-F238E27FC236}">
                          <a16:creationId xmlns:a16="http://schemas.microsoft.com/office/drawing/2014/main" id="{1DA8170E-5246-BFFB-AD41-820D15FFE0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63740" y="2142407"/>
                      <a:ext cx="1038387" cy="1434969"/>
                      <a:chOff x="3735086" y="1994031"/>
                      <a:chExt cx="1038387" cy="1434969"/>
                    </a:xfrm>
                  </p:grpSpPr>
                  <p:sp>
                    <p:nvSpPr>
                      <p:cNvPr id="112" name="모서리가 둥근 직사각형 111">
                        <a:extLst>
                          <a:ext uri="{FF2B5EF4-FFF2-40B4-BE49-F238E27FC236}">
                            <a16:creationId xmlns:a16="http://schemas.microsoft.com/office/drawing/2014/main" id="{AA97E5B9-FB14-1BC9-6EE2-2E091677B7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086" y="2480905"/>
                        <a:ext cx="1038387" cy="456745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ore-KR" dirty="0"/>
                          <a:t>process</a:t>
                        </a:r>
                        <a:endParaRPr kumimoji="1" lang="ko-Kore-KR" altLang="en-US" dirty="0"/>
                      </a:p>
                    </p:txBody>
                  </p:sp>
                  <p:sp>
                    <p:nvSpPr>
                      <p:cNvPr id="113" name="모서리가 둥근 직사각형 112">
                        <a:extLst>
                          <a:ext uri="{FF2B5EF4-FFF2-40B4-BE49-F238E27FC236}">
                            <a16:creationId xmlns:a16="http://schemas.microsoft.com/office/drawing/2014/main" id="{5DA6C60B-67D6-BACA-AF52-DDA071C225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086" y="2972255"/>
                        <a:ext cx="1038387" cy="456745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ore-KR" dirty="0"/>
                          <a:t>process</a:t>
                        </a:r>
                        <a:endParaRPr kumimoji="1" lang="ko-Kore-KR" altLang="en-US" dirty="0"/>
                      </a:p>
                    </p:txBody>
                  </p:sp>
                  <p:sp>
                    <p:nvSpPr>
                      <p:cNvPr id="114" name="모서리가 둥근 직사각형 113">
                        <a:extLst>
                          <a:ext uri="{FF2B5EF4-FFF2-40B4-BE49-F238E27FC236}">
                            <a16:creationId xmlns:a16="http://schemas.microsoft.com/office/drawing/2014/main" id="{DD594D69-AFF6-6F09-05F8-5A90C13540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086" y="1994031"/>
                        <a:ext cx="1038387" cy="456745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ore-KR" dirty="0"/>
                          <a:t>process</a:t>
                        </a:r>
                        <a:endParaRPr kumimoji="1" lang="ko-Kore-KR" altLang="en-US" dirty="0"/>
                      </a:p>
                    </p:txBody>
                  </p:sp>
                </p:grpSp>
                <p:cxnSp>
                  <p:nvCxnSpPr>
                    <p:cNvPr id="109" name="직선 화살표 연결선 108">
                      <a:extLst>
                        <a:ext uri="{FF2B5EF4-FFF2-40B4-BE49-F238E27FC236}">
                          <a16:creationId xmlns:a16="http://schemas.microsoft.com/office/drawing/2014/main" id="{CC11144D-8B65-D553-D188-13C841E40E16}"/>
                        </a:ext>
                      </a:extLst>
                    </p:cNvPr>
                    <p:cNvCxnSpPr>
                      <a:stCxn id="107" idx="3"/>
                      <a:endCxn id="114" idx="1"/>
                    </p:cNvCxnSpPr>
                    <p:nvPr/>
                  </p:nvCxnSpPr>
                  <p:spPr>
                    <a:xfrm flipV="1">
                      <a:off x="3146156" y="2370780"/>
                      <a:ext cx="1517584" cy="73441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직선 화살표 연결선 109">
                      <a:extLst>
                        <a:ext uri="{FF2B5EF4-FFF2-40B4-BE49-F238E27FC236}">
                          <a16:creationId xmlns:a16="http://schemas.microsoft.com/office/drawing/2014/main" id="{BCA60E39-EB46-C0C1-3394-26B63F15B2ED}"/>
                        </a:ext>
                      </a:extLst>
                    </p:cNvPr>
                    <p:cNvCxnSpPr>
                      <a:cxnSpLocks/>
                      <a:stCxn id="107" idx="3"/>
                      <a:endCxn id="112" idx="1"/>
                    </p:cNvCxnSpPr>
                    <p:nvPr/>
                  </p:nvCxnSpPr>
                  <p:spPr>
                    <a:xfrm flipV="1">
                      <a:off x="3146156" y="2857654"/>
                      <a:ext cx="1517584" cy="247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직선 화살표 연결선 110">
                      <a:extLst>
                        <a:ext uri="{FF2B5EF4-FFF2-40B4-BE49-F238E27FC236}">
                          <a16:creationId xmlns:a16="http://schemas.microsoft.com/office/drawing/2014/main" id="{7FD8F539-FF59-C1F1-3C6C-9879072B86A6}"/>
                        </a:ext>
                      </a:extLst>
                    </p:cNvPr>
                    <p:cNvCxnSpPr>
                      <a:stCxn id="107" idx="3"/>
                      <a:endCxn id="113" idx="1"/>
                    </p:cNvCxnSpPr>
                    <p:nvPr/>
                  </p:nvCxnSpPr>
                  <p:spPr>
                    <a:xfrm>
                      <a:off x="3146156" y="3105199"/>
                      <a:ext cx="1517584" cy="24380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AC52CA13-FEF0-E3ED-4C8E-6585792B991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3357" y="2846803"/>
                    <a:ext cx="9298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ore-KR" b="1" dirty="0"/>
                      <a:t>CPU</a:t>
                    </a:r>
                    <a:endParaRPr kumimoji="1" lang="ko-Kore-KR" altLang="en-US" b="1" dirty="0"/>
                  </a:p>
                </p:txBody>
              </p:sp>
            </p:grpSp>
            <p:sp>
              <p:nvSpPr>
                <p:cNvPr id="104" name="모서리가 둥근 직사각형 103">
                  <a:extLst>
                    <a:ext uri="{FF2B5EF4-FFF2-40B4-BE49-F238E27FC236}">
                      <a16:creationId xmlns:a16="http://schemas.microsoft.com/office/drawing/2014/main" id="{EA32ADE8-CC83-67FE-1E89-A775C8E7D781}"/>
                    </a:ext>
                  </a:extLst>
                </p:cNvPr>
                <p:cNvSpPr/>
                <p:nvPr/>
              </p:nvSpPr>
              <p:spPr>
                <a:xfrm>
                  <a:off x="4663740" y="4023643"/>
                  <a:ext cx="1038387" cy="456745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dirty="0"/>
                    <a:t>process</a:t>
                  </a:r>
                  <a:endParaRPr kumimoji="1" lang="ko-Kore-KR" altLang="en-US" dirty="0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C874771-9E64-9AD5-BF62-3BF227F3D99F}"/>
                  </a:ext>
                </a:extLst>
              </p:cNvPr>
              <p:cNvSpPr txBox="1"/>
              <p:nvPr/>
            </p:nvSpPr>
            <p:spPr>
              <a:xfrm>
                <a:off x="6253568" y="3472706"/>
                <a:ext cx="103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gradient</a:t>
                </a:r>
                <a:endParaRPr lang="ko-Kore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8DA6C5-1920-C24E-8FEF-6013771E720E}"/>
                  </a:ext>
                </a:extLst>
              </p:cNvPr>
              <p:cNvSpPr txBox="1"/>
              <p:nvPr/>
            </p:nvSpPr>
            <p:spPr>
              <a:xfrm>
                <a:off x="6247754" y="3950300"/>
                <a:ext cx="103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gradient</a:t>
                </a:r>
                <a:endParaRPr lang="ko-Kore-KR" alt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AA5965D-30DC-D9C2-08AA-D23B6C68DE9C}"/>
                  </a:ext>
                </a:extLst>
              </p:cNvPr>
              <p:cNvSpPr txBox="1"/>
              <p:nvPr/>
            </p:nvSpPr>
            <p:spPr>
              <a:xfrm>
                <a:off x="6253566" y="4450930"/>
                <a:ext cx="103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gradient</a:t>
                </a:r>
                <a:endParaRPr lang="ko-Kore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3544960-1EF1-A2CA-473A-21558117A113}"/>
                  </a:ext>
                </a:extLst>
              </p:cNvPr>
              <p:cNvSpPr txBox="1"/>
              <p:nvPr/>
            </p:nvSpPr>
            <p:spPr>
              <a:xfrm>
                <a:off x="6247754" y="4945789"/>
                <a:ext cx="103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gradient</a:t>
                </a:r>
                <a:endParaRPr lang="ko-Kore-KR" altLang="en-US" dirty="0"/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7854EB1-DBA8-9400-FEA2-16E5D5874BA1}"/>
                  </a:ext>
                </a:extLst>
              </p:cNvPr>
              <p:cNvCxnSpPr>
                <a:cxnSpLocks/>
                <a:stCxn id="114" idx="3"/>
                <a:endCxn id="94" idx="1"/>
              </p:cNvCxnSpPr>
              <p:nvPr/>
            </p:nvCxnSpPr>
            <p:spPr>
              <a:xfrm flipV="1">
                <a:off x="5857110" y="3657372"/>
                <a:ext cx="39645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CAD3B131-F13C-2062-EFF6-E8DE0F0DF7B5}"/>
                  </a:ext>
                </a:extLst>
              </p:cNvPr>
              <p:cNvCxnSpPr>
                <a:cxnSpLocks/>
                <a:stCxn id="112" idx="3"/>
                <a:endCxn id="95" idx="1"/>
              </p:cNvCxnSpPr>
              <p:nvPr/>
            </p:nvCxnSpPr>
            <p:spPr>
              <a:xfrm flipV="1">
                <a:off x="5857110" y="4134966"/>
                <a:ext cx="390644" cy="9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ADE91818-6748-6AC1-9329-5E33C07DA72E}"/>
                  </a:ext>
                </a:extLst>
              </p:cNvPr>
              <p:cNvCxnSpPr>
                <a:cxnSpLocks/>
                <a:stCxn id="113" idx="3"/>
                <a:endCxn id="96" idx="1"/>
              </p:cNvCxnSpPr>
              <p:nvPr/>
            </p:nvCxnSpPr>
            <p:spPr>
              <a:xfrm flipV="1">
                <a:off x="5857110" y="4635596"/>
                <a:ext cx="39645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E1D68FD6-A733-648B-8821-63FE58DD2981}"/>
                  </a:ext>
                </a:extLst>
              </p:cNvPr>
              <p:cNvCxnSpPr>
                <a:cxnSpLocks/>
                <a:stCxn id="104" idx="3"/>
                <a:endCxn id="97" idx="1"/>
              </p:cNvCxnSpPr>
              <p:nvPr/>
            </p:nvCxnSpPr>
            <p:spPr>
              <a:xfrm flipV="1">
                <a:off x="5857110" y="5130455"/>
                <a:ext cx="39064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4EFEECB8-F610-1FB9-EFA9-0DE96219EEA6}"/>
                  </a:ext>
                </a:extLst>
              </p:cNvPr>
              <p:cNvCxnSpPr>
                <a:cxnSpLocks/>
                <a:stCxn id="107" idx="3"/>
                <a:endCxn id="104" idx="1"/>
              </p:cNvCxnSpPr>
              <p:nvPr/>
            </p:nvCxnSpPr>
            <p:spPr>
              <a:xfrm>
                <a:off x="3301139" y="4391792"/>
                <a:ext cx="1517584" cy="738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D63CF7A7-9226-75B4-7DCA-172E5F018DAE}"/>
                </a:ext>
              </a:extLst>
            </p:cNvPr>
            <p:cNvCxnSpPr>
              <a:cxnSpLocks/>
              <a:stCxn id="94" idx="3"/>
              <a:endCxn id="85" idx="1"/>
            </p:cNvCxnSpPr>
            <p:nvPr/>
          </p:nvCxnSpPr>
          <p:spPr>
            <a:xfrm>
              <a:off x="7291955" y="3657372"/>
              <a:ext cx="923436" cy="71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AA6DEB-3EA8-D125-B063-213FD9726A82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Python  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550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78D21F61-063E-68F8-23FB-009A02336161}"/>
              </a:ext>
            </a:extLst>
          </p:cNvPr>
          <p:cNvGraphicFramePr>
            <a:graphicFrameLocks noGrp="1"/>
          </p:cNvGraphicFramePr>
          <p:nvPr/>
        </p:nvGraphicFramePr>
        <p:xfrm>
          <a:off x="1965486" y="2742565"/>
          <a:ext cx="8261028" cy="137286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8166">
                  <a:extLst>
                    <a:ext uri="{9D8B030D-6E8A-4147-A177-3AD203B41FA5}">
                      <a16:colId xmlns:a16="http://schemas.microsoft.com/office/drawing/2014/main" val="2903239699"/>
                    </a:ext>
                  </a:extLst>
                </a:gridCol>
                <a:gridCol w="2727703">
                  <a:extLst>
                    <a:ext uri="{9D8B030D-6E8A-4147-A177-3AD203B41FA5}">
                      <a16:colId xmlns:a16="http://schemas.microsoft.com/office/drawing/2014/main" val="2036376922"/>
                    </a:ext>
                  </a:extLst>
                </a:gridCol>
                <a:gridCol w="3115159">
                  <a:extLst>
                    <a:ext uri="{9D8B030D-6E8A-4147-A177-3AD203B41FA5}">
                      <a16:colId xmlns:a16="http://schemas.microsoft.com/office/drawing/2014/main" val="3395403437"/>
                    </a:ext>
                  </a:extLst>
                </a:gridCol>
              </a:tblGrid>
              <a:tr h="4534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"/>
                        </a:rPr>
                        <a:t>Pycharm</a:t>
                      </a:r>
                      <a:r>
                        <a:rPr lang="en-US" altLang="ko-KR" sz="2000" dirty="0">
                          <a:latin typeface="noto"/>
                        </a:rPr>
                        <a:t>(M1)</a:t>
                      </a:r>
                      <a:endParaRPr lang="ko-KR" altLang="en-US" sz="2000" dirty="0">
                        <a:latin typeface="n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noto"/>
                        </a:rPr>
                        <a:t>JupyterLab</a:t>
                      </a:r>
                      <a:r>
                        <a:rPr lang="en-US" altLang="ko-KR" sz="2000" dirty="0">
                          <a:latin typeface="noto"/>
                        </a:rPr>
                        <a:t>(DIONE)</a:t>
                      </a:r>
                      <a:endParaRPr lang="ko-KR" altLang="en-US" sz="2000" dirty="0">
                        <a:latin typeface="n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246441"/>
                  </a:ext>
                </a:extLst>
              </a:tr>
              <a:tr h="459722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noto"/>
                        </a:rPr>
                        <a:t>Pool Worker(CPU cores)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oto"/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oto"/>
                        </a:rPr>
                        <a:t> 48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42965"/>
                  </a:ext>
                </a:extLst>
              </a:tr>
              <a:tr h="459722">
                <a:tc>
                  <a:txBody>
                    <a:bodyPr/>
                    <a:lstStyle/>
                    <a:p>
                      <a:pPr algn="l"/>
                      <a:r>
                        <a:rPr lang="en-US" altLang="ko-KR" b="1" dirty="0">
                          <a:latin typeface="noto"/>
                        </a:rPr>
                        <a:t>Processing </a:t>
                      </a:r>
                      <a:r>
                        <a:rPr lang="en-US" altLang="ko-KR" b="1" dirty="0" err="1">
                          <a:latin typeface="noto"/>
                        </a:rPr>
                        <a:t>TIme</a:t>
                      </a:r>
                      <a:endParaRPr lang="en-US" altLang="ko-KR" b="1" dirty="0">
                        <a:latin typeface="noto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noto"/>
                        </a:rPr>
                        <a:t>4min 2.028sec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oto"/>
                        </a:rPr>
                        <a:t>1min 3.902sec</a:t>
                      </a:r>
                      <a:endParaRPr lang="ko-KR" altLang="en-US" dirty="0">
                        <a:latin typeface="noto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7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A2011F-4F13-3DAF-ECEF-DE794449AFBD}"/>
              </a:ext>
            </a:extLst>
          </p:cNvPr>
          <p:cNvSpPr txBox="1"/>
          <p:nvPr/>
        </p:nvSpPr>
        <p:spPr>
          <a:xfrm>
            <a:off x="1406472" y="1419408"/>
            <a:ext cx="6873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/>
              <a:t>MapReduce with multiprocessing</a:t>
            </a:r>
            <a:endParaRPr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44B50-0235-84FC-A72D-86F4B9BF119E}"/>
              </a:ext>
            </a:extLst>
          </p:cNvPr>
          <p:cNvSpPr txBox="1"/>
          <p:nvPr/>
        </p:nvSpPr>
        <p:spPr>
          <a:xfrm>
            <a:off x="590754" y="4669151"/>
            <a:ext cx="11010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noto"/>
              </a:rPr>
              <a:t>Since </a:t>
            </a:r>
            <a:r>
              <a:rPr lang="en-US" altLang="ko-KR" sz="2200" b="1" dirty="0">
                <a:latin typeface="noto"/>
              </a:rPr>
              <a:t>multiprocessing</a:t>
            </a:r>
            <a:r>
              <a:rPr lang="en-US" altLang="ko-KR" sz="2200" dirty="0">
                <a:latin typeface="noto"/>
              </a:rPr>
              <a:t> performs </a:t>
            </a:r>
            <a:r>
              <a:rPr lang="en-US" altLang="ko-KR" sz="2200" u="sng" dirty="0">
                <a:latin typeface="noto"/>
              </a:rPr>
              <a:t>parallel processing based on the number of cores in the </a:t>
            </a:r>
            <a:r>
              <a:rPr lang="en-US" altLang="ko-KR" sz="2200" b="1" u="sng" dirty="0">
                <a:latin typeface="noto"/>
              </a:rPr>
              <a:t>CPU</a:t>
            </a:r>
            <a:r>
              <a:rPr lang="en-US" altLang="ko-KR" sz="2200" u="sng" dirty="0">
                <a:latin typeface="noto"/>
              </a:rPr>
              <a:t>, </a:t>
            </a:r>
            <a:r>
              <a:rPr lang="en-US" altLang="ko-KR" sz="2200" dirty="0">
                <a:latin typeface="noto"/>
              </a:rPr>
              <a:t>we were able to get faster results on the </a:t>
            </a:r>
            <a:r>
              <a:rPr lang="en-US" altLang="ko-KR" sz="2200" b="1" dirty="0">
                <a:latin typeface="noto"/>
              </a:rPr>
              <a:t>DIONE</a:t>
            </a:r>
            <a:r>
              <a:rPr lang="en-US" altLang="ko-KR" sz="2200" dirty="0">
                <a:latin typeface="noto"/>
              </a:rPr>
              <a:t> server with 48 CPU cores.</a:t>
            </a:r>
            <a:endParaRPr lang="en-US" altLang="ko-KR" sz="2200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B482B52-63FE-CD9E-6241-3D9369766865}"/>
              </a:ext>
            </a:extLst>
          </p:cNvPr>
          <p:cNvSpPr/>
          <p:nvPr/>
        </p:nvSpPr>
        <p:spPr>
          <a:xfrm>
            <a:off x="7239000" y="2742565"/>
            <a:ext cx="2987514" cy="1372869"/>
          </a:xfrm>
          <a:prstGeom prst="roundRect">
            <a:avLst>
              <a:gd name="adj" fmla="val 585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2CFA9-B218-43A1-FF3F-67045EE396DE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Python  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379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011E46-25A5-414E-182B-BB46564369EC}"/>
              </a:ext>
            </a:extLst>
          </p:cNvPr>
          <p:cNvSpPr txBox="1"/>
          <p:nvPr/>
        </p:nvSpPr>
        <p:spPr>
          <a:xfrm>
            <a:off x="4342593" y="4473004"/>
            <a:ext cx="3506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noto"/>
              </a:rPr>
              <a:t>Using </a:t>
            </a:r>
            <a:r>
              <a:rPr lang="en-US" altLang="en-US" sz="2800" b="1" dirty="0" err="1">
                <a:latin typeface="noto"/>
              </a:rPr>
              <a:t>Pyspark</a:t>
            </a:r>
            <a:r>
              <a:rPr lang="en-US" altLang="en-US" sz="2800" b="1" dirty="0">
                <a:latin typeface="noto"/>
              </a:rPr>
              <a:t> ( RDDs) </a:t>
            </a:r>
            <a:endParaRPr lang="ko-Kore-KR" altLang="en-US" sz="2800" b="1" dirty="0">
              <a:latin typeface="noto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E1326ABA-7BFF-7582-5196-B8FF95AFC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 t="24616" r="15616" b="39356"/>
          <a:stretch/>
        </p:blipFill>
        <p:spPr bwMode="auto">
          <a:xfrm>
            <a:off x="3989736" y="1671276"/>
            <a:ext cx="4537406" cy="18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8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Spark</a:t>
            </a:r>
            <a:endParaRPr kumimoji="1" lang="ko-Kore-KR" altLang="en-US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9E2674C-B21B-C36B-A7BD-9446070F9675}"/>
              </a:ext>
            </a:extLst>
          </p:cNvPr>
          <p:cNvSpPr/>
          <p:nvPr/>
        </p:nvSpPr>
        <p:spPr>
          <a:xfrm>
            <a:off x="2604459" y="2890776"/>
            <a:ext cx="2935138" cy="10113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Batch/streaming </a:t>
            </a:r>
          </a:p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data </a:t>
            </a:r>
            <a:endParaRPr kumimoji="1" lang="ko-Kore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E8F0742F-1BAD-CA0F-64A8-C2298C4ACD25}"/>
              </a:ext>
            </a:extLst>
          </p:cNvPr>
          <p:cNvSpPr/>
          <p:nvPr/>
        </p:nvSpPr>
        <p:spPr>
          <a:xfrm>
            <a:off x="2681416" y="4458556"/>
            <a:ext cx="2935138" cy="10113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Data science </a:t>
            </a:r>
          </a:p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at scale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90C0B42-07D7-F0DB-EE85-FF6E7BBC5293}"/>
              </a:ext>
            </a:extLst>
          </p:cNvPr>
          <p:cNvSpPr/>
          <p:nvPr/>
        </p:nvSpPr>
        <p:spPr>
          <a:xfrm>
            <a:off x="6563672" y="2890777"/>
            <a:ext cx="2935138" cy="10113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2">
                    <a:lumMod val="75000"/>
                  </a:schemeClr>
                </a:solidFill>
              </a:rPr>
              <a:t>SQL analytics</a:t>
            </a:r>
            <a:endParaRPr kumimoji="1" lang="ko-Kore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9322288-94D5-4E30-6377-3C33AAAFAE44}"/>
              </a:ext>
            </a:extLst>
          </p:cNvPr>
          <p:cNvSpPr/>
          <p:nvPr/>
        </p:nvSpPr>
        <p:spPr>
          <a:xfrm>
            <a:off x="6644354" y="4458557"/>
            <a:ext cx="2935138" cy="101139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Machine learning</a:t>
            </a:r>
            <a:endParaRPr kumimoji="1" lang="ko-Kore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205169-48F3-A101-0095-82B548E22C12}"/>
              </a:ext>
            </a:extLst>
          </p:cNvPr>
          <p:cNvSpPr txBox="1"/>
          <p:nvPr/>
        </p:nvSpPr>
        <p:spPr>
          <a:xfrm>
            <a:off x="2248225" y="1716200"/>
            <a:ext cx="79157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000" b="1" dirty="0">
                <a:latin typeface="noto"/>
              </a:rPr>
              <a:t>Apache Spark™ </a:t>
            </a:r>
            <a:r>
              <a:rPr lang="en" altLang="ko-Kore-KR" sz="2000" dirty="0">
                <a:latin typeface="noto"/>
              </a:rPr>
              <a:t>is a </a:t>
            </a:r>
            <a:r>
              <a:rPr lang="en" altLang="ko-Kore-KR" sz="2000" u="sng" dirty="0">
                <a:latin typeface="noto"/>
              </a:rPr>
              <a:t>multi-language engine</a:t>
            </a:r>
            <a:r>
              <a:rPr lang="en" altLang="ko-Kore-KR" sz="2000" dirty="0">
                <a:latin typeface="noto"/>
              </a:rPr>
              <a:t> for executing data engineering, </a:t>
            </a:r>
          </a:p>
          <a:p>
            <a:r>
              <a:rPr lang="en" altLang="ko-Kore-KR" sz="2000" dirty="0">
                <a:latin typeface="noto"/>
              </a:rPr>
              <a:t>data science, and machine learning on single-node machines or clusters.</a:t>
            </a:r>
            <a:endParaRPr lang="ko-Kore-KR" altLang="en-US" sz="2000" dirty="0"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222418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Spark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6E28D5-B7DA-34CA-9650-789EE897BBAC}"/>
              </a:ext>
            </a:extLst>
          </p:cNvPr>
          <p:cNvSpPr txBox="1"/>
          <p:nvPr/>
        </p:nvSpPr>
        <p:spPr>
          <a:xfrm>
            <a:off x="2086786" y="2164169"/>
            <a:ext cx="8509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noto"/>
              </a:rPr>
              <a:t>How does </a:t>
            </a:r>
            <a:r>
              <a:rPr lang="ko-Kore-KR" altLang="en-US" sz="2800" b="1" dirty="0">
                <a:latin typeface="noto"/>
              </a:rPr>
              <a:t>Spark</a:t>
            </a:r>
            <a:r>
              <a:rPr lang="ko-Kore-KR" altLang="en-US" sz="2800" dirty="0">
                <a:latin typeface="noto"/>
              </a:rPr>
              <a:t> do </a:t>
            </a:r>
            <a:r>
              <a:rPr lang="ko-Kore-KR" altLang="en-US" sz="2800" b="1" dirty="0">
                <a:latin typeface="noto"/>
              </a:rPr>
              <a:t>distributed and parallel processing</a:t>
            </a:r>
            <a:r>
              <a:rPr lang="ko-Kore-KR" altLang="en-US" sz="2800" dirty="0">
                <a:latin typeface="noto"/>
              </a:rPr>
              <a:t>?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DFC2EDB-57B7-3664-C292-FD8153A4B77A}"/>
              </a:ext>
            </a:extLst>
          </p:cNvPr>
          <p:cNvSpPr/>
          <p:nvPr/>
        </p:nvSpPr>
        <p:spPr>
          <a:xfrm>
            <a:off x="2264281" y="4170613"/>
            <a:ext cx="2935138" cy="10113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Clustering</a:t>
            </a:r>
            <a:endParaRPr kumimoji="1" lang="ko-Kore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AABF052-F895-03FB-6208-50B920A3F510}"/>
              </a:ext>
            </a:extLst>
          </p:cNvPr>
          <p:cNvSpPr/>
          <p:nvPr/>
        </p:nvSpPr>
        <p:spPr>
          <a:xfrm>
            <a:off x="7206801" y="4170612"/>
            <a:ext cx="2935138" cy="10113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RDD &amp; DAG</a:t>
            </a:r>
            <a:endParaRPr kumimoji="1" lang="ko-Kore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7986025-BA93-02F8-0E63-5C7D69D19C99}"/>
              </a:ext>
            </a:extLst>
          </p:cNvPr>
          <p:cNvSpPr/>
          <p:nvPr/>
        </p:nvSpPr>
        <p:spPr>
          <a:xfrm rot="5400000" flipV="1">
            <a:off x="5893011" y="3186905"/>
            <a:ext cx="523221" cy="556047"/>
          </a:xfrm>
          <a:prstGeom prst="rightArrow">
            <a:avLst>
              <a:gd name="adj1" fmla="val 40182"/>
              <a:gd name="adj2" fmla="val 58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990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Spark</a:t>
            </a:r>
            <a:endParaRPr kumimoji="1" lang="ko-Kore-KR" altLang="en-US" b="1" dirty="0"/>
          </a:p>
        </p:txBody>
      </p:sp>
      <p:pic>
        <p:nvPicPr>
          <p:cNvPr id="3074" name="Picture 2" descr="Spark cluster components">
            <a:extLst>
              <a:ext uri="{FF2B5EF4-FFF2-40B4-BE49-F238E27FC236}">
                <a16:creationId xmlns:a16="http://schemas.microsoft.com/office/drawing/2014/main" id="{2F4D7647-4AA3-C873-06B0-52EF7C7D2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99" y="1612900"/>
            <a:ext cx="75692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9B9FB-E1BB-AD06-F197-FCE01AF512B8}"/>
              </a:ext>
            </a:extLst>
          </p:cNvPr>
          <p:cNvSpPr txBox="1"/>
          <p:nvPr/>
        </p:nvSpPr>
        <p:spPr>
          <a:xfrm>
            <a:off x="1196123" y="5424395"/>
            <a:ext cx="10574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Spark is capable of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in-memory operation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and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distributed processing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which speeds up. 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➨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 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ecause, Cluster Manager allocates Worker nodes to CPUs on its own and performs distributed processing.</a:t>
            </a:r>
            <a:endParaRPr lang="ko-Kore-KR" altLang="en-US" dirty="0">
              <a:latin typeface="n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3CE78-5FC3-ACE7-5632-A8734EC0E2D4}"/>
              </a:ext>
            </a:extLst>
          </p:cNvPr>
          <p:cNvSpPr txBox="1"/>
          <p:nvPr/>
        </p:nvSpPr>
        <p:spPr>
          <a:xfrm>
            <a:off x="4779386" y="1110439"/>
            <a:ext cx="24173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&lt; Clustering 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491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Spark RDD &amp; DAG</a:t>
            </a:r>
            <a:endParaRPr kumimoji="1" lang="ko-Kore-KR" altLang="en-US" b="1" dirty="0"/>
          </a:p>
        </p:txBody>
      </p:sp>
      <p:pic>
        <p:nvPicPr>
          <p:cNvPr id="4098" name="Picture 2" descr="Create RDD in Apache Spark using Pyspark - Analytics Vidhya">
            <a:extLst>
              <a:ext uri="{FF2B5EF4-FFF2-40B4-BE49-F238E27FC236}">
                <a16:creationId xmlns:a16="http://schemas.microsoft.com/office/drawing/2014/main" id="{6A581B02-6148-362B-DD44-83A02A478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5"/>
          <a:stretch/>
        </p:blipFill>
        <p:spPr bwMode="auto">
          <a:xfrm>
            <a:off x="443814" y="2065030"/>
            <a:ext cx="5532961" cy="272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F47AC-A553-D605-6339-3720140096EE}"/>
              </a:ext>
            </a:extLst>
          </p:cNvPr>
          <p:cNvSpPr txBox="1"/>
          <p:nvPr/>
        </p:nvSpPr>
        <p:spPr>
          <a:xfrm>
            <a:off x="585588" y="5246557"/>
            <a:ext cx="5510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>
                <a:latin typeface="noto"/>
              </a:rPr>
              <a:t>RDD is Spark's fundamental data abstraction concept, </a:t>
            </a:r>
            <a:br>
              <a:rPr lang="en-US" altLang="en-US" dirty="0">
                <a:latin typeface="noto"/>
              </a:rPr>
            </a:br>
            <a:r>
              <a:rPr lang="ko-Kore-KR" altLang="en-US" dirty="0">
                <a:latin typeface="noto"/>
              </a:rPr>
              <a:t>which is a </a:t>
            </a:r>
            <a:r>
              <a:rPr lang="ko-Kore-KR" altLang="en-US" b="1" dirty="0">
                <a:latin typeface="noto"/>
              </a:rPr>
              <a:t>distributed collection </a:t>
            </a:r>
            <a:r>
              <a:rPr lang="ko-Kore-KR" altLang="en-US" dirty="0">
                <a:latin typeface="noto"/>
              </a:rPr>
              <a:t>of data </a:t>
            </a:r>
            <a:r>
              <a:rPr lang="en-US" altLang="en-US" dirty="0">
                <a:latin typeface="noto"/>
              </a:rPr>
              <a:t> </a:t>
            </a:r>
            <a:r>
              <a:rPr lang="ko-Kore-KR" altLang="en-US" dirty="0">
                <a:latin typeface="noto"/>
              </a:rPr>
              <a:t>elements</a:t>
            </a:r>
            <a:br>
              <a:rPr lang="en-US" altLang="en-US" dirty="0">
                <a:latin typeface="noto"/>
              </a:rPr>
            </a:br>
            <a:r>
              <a:rPr lang="ko-Kore-KR" altLang="en-US" dirty="0">
                <a:latin typeface="noto"/>
              </a:rPr>
              <a:t>divided into multiple partitions.</a:t>
            </a:r>
            <a:br>
              <a:rPr lang="en-US" altLang="en-US" dirty="0">
                <a:latin typeface="noto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➨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 </a:t>
            </a:r>
            <a:r>
              <a:rPr lang="en-US" altLang="ko-KR" u="sng" dirty="0">
                <a:solidFill>
                  <a:srgbClr val="000000"/>
                </a:solidFill>
                <a:latin typeface="Apple SD Gothic Neo"/>
              </a:rPr>
              <a:t>Immutable &amp; Read-only system! </a:t>
            </a:r>
            <a:endParaRPr lang="en-US" altLang="ko-Kore-KR" u="sng" dirty="0">
              <a:latin typeface="n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92585-F497-4D9D-1B28-9E7946C5A283}"/>
              </a:ext>
            </a:extLst>
          </p:cNvPr>
          <p:cNvSpPr txBox="1"/>
          <p:nvPr/>
        </p:nvSpPr>
        <p:spPr>
          <a:xfrm>
            <a:off x="6652049" y="5385057"/>
            <a:ext cx="4769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latin typeface="noto"/>
              </a:rPr>
              <a:t>DAG is a </a:t>
            </a:r>
            <a:r>
              <a:rPr lang="en" altLang="ko-Kore-KR" b="1" dirty="0">
                <a:latin typeface="noto"/>
              </a:rPr>
              <a:t>Directed Acyclic Graph </a:t>
            </a:r>
            <a:br>
              <a:rPr lang="en" altLang="ko-Kore-KR" dirty="0">
                <a:latin typeface="noto"/>
              </a:rPr>
            </a:br>
            <a:r>
              <a:rPr lang="en" altLang="ko-Kore-KR" dirty="0">
                <a:latin typeface="noto"/>
              </a:rPr>
              <a:t>that expresses dependencies between tasks.</a:t>
            </a:r>
            <a:br>
              <a:rPr lang="en" altLang="ko-Kore-KR" dirty="0">
                <a:latin typeface="noto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➨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"/>
              </a:rPr>
              <a:t>All transformation is recorded as a DAG.</a:t>
            </a:r>
            <a:endParaRPr lang="en-US" altLang="ko-Kore-KR" u="sng" dirty="0">
              <a:latin typeface="n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AD4DB7-3376-F897-DA5E-F65CDF10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33" y="1811611"/>
            <a:ext cx="4858312" cy="345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4EA1E-BDFB-5562-3897-893E23A27126}"/>
              </a:ext>
            </a:extLst>
          </p:cNvPr>
          <p:cNvSpPr txBox="1"/>
          <p:nvPr/>
        </p:nvSpPr>
        <p:spPr>
          <a:xfrm>
            <a:off x="2161692" y="1334557"/>
            <a:ext cx="15584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&lt; RDD &gt;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24AFF-58BA-35F0-A080-2E58307FFD54}"/>
              </a:ext>
            </a:extLst>
          </p:cNvPr>
          <p:cNvSpPr txBox="1"/>
          <p:nvPr/>
        </p:nvSpPr>
        <p:spPr>
          <a:xfrm>
            <a:off x="8251409" y="1334557"/>
            <a:ext cx="144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&lt; DAG&gt;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1872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Spark Process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47AC-A553-D605-6339-3720140096EE}"/>
              </a:ext>
            </a:extLst>
          </p:cNvPr>
          <p:cNvSpPr txBox="1"/>
          <p:nvPr/>
        </p:nvSpPr>
        <p:spPr>
          <a:xfrm>
            <a:off x="1085279" y="4730633"/>
            <a:ext cx="10308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ore-KR" dirty="0">
                <a:latin typeface="noto"/>
              </a:rPr>
              <a:t>The data is split into multiple </a:t>
            </a:r>
            <a:r>
              <a:rPr lang="en" altLang="ko-Kore-KR" b="1" dirty="0">
                <a:latin typeface="noto"/>
              </a:rPr>
              <a:t>partitions</a:t>
            </a:r>
            <a:r>
              <a:rPr lang="en" altLang="ko-Kore-KR" dirty="0">
                <a:latin typeface="noto"/>
              </a:rPr>
              <a:t> (num_partitions = 4).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ore-KR" b="1" dirty="0">
                <a:latin typeface="noto"/>
              </a:rPr>
              <a:t>The map function </a:t>
            </a:r>
            <a:r>
              <a:rPr lang="en" altLang="ko-Kore-KR" dirty="0">
                <a:latin typeface="noto"/>
              </a:rPr>
              <a:t>calculates the </a:t>
            </a:r>
            <a:r>
              <a:rPr lang="en" altLang="ko-Kore-KR" u="sng" dirty="0">
                <a:latin typeface="noto"/>
              </a:rPr>
              <a:t>gradients for each partition in parallel </a:t>
            </a:r>
            <a:r>
              <a:rPr lang="en" altLang="ko-Kore-KR" dirty="0">
                <a:latin typeface="noto"/>
              </a:rPr>
              <a:t>(worker = 8).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ore-KR" b="1" dirty="0">
                <a:latin typeface="noto"/>
              </a:rPr>
              <a:t>The</a:t>
            </a:r>
            <a:r>
              <a:rPr lang="en" altLang="ko-Kore-KR" dirty="0">
                <a:latin typeface="noto"/>
              </a:rPr>
              <a:t> </a:t>
            </a:r>
            <a:r>
              <a:rPr lang="en" altLang="ko-Kore-KR" b="1" dirty="0">
                <a:latin typeface="noto"/>
              </a:rPr>
              <a:t>reduce function </a:t>
            </a:r>
            <a:r>
              <a:rPr lang="en" altLang="ko-Kore-KR" u="sng" dirty="0">
                <a:latin typeface="noto"/>
              </a:rPr>
              <a:t>combines</a:t>
            </a:r>
            <a:r>
              <a:rPr lang="en" altLang="ko-Kore-KR" dirty="0">
                <a:latin typeface="noto"/>
              </a:rPr>
              <a:t> the gradients and </a:t>
            </a:r>
            <a:r>
              <a:rPr lang="en" altLang="ko-Kore-KR" u="sng" dirty="0">
                <a:latin typeface="noto"/>
              </a:rPr>
              <a:t>updates the model parameters </a:t>
            </a:r>
            <a:r>
              <a:rPr lang="en" altLang="ko-Kore-KR" dirty="0">
                <a:latin typeface="noto"/>
              </a:rPr>
              <a:t>using a learning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ko-Kore-KR" dirty="0">
                <a:latin typeface="noto"/>
              </a:rPr>
              <a:t>This process is repeated for a certain number of iterations (</a:t>
            </a:r>
            <a:r>
              <a:rPr lang="en" altLang="ko-Kore-KR" dirty="0" err="1">
                <a:latin typeface="noto"/>
              </a:rPr>
              <a:t>num_iterations</a:t>
            </a:r>
            <a:r>
              <a:rPr lang="en" altLang="ko-Kore-KR" dirty="0">
                <a:latin typeface="noto"/>
              </a:rPr>
              <a:t> = 100).</a:t>
            </a:r>
          </a:p>
        </p:txBody>
      </p:sp>
      <p:pic>
        <p:nvPicPr>
          <p:cNvPr id="10" name="그래픽 9" descr="랩톱 윤곽선">
            <a:extLst>
              <a:ext uri="{FF2B5EF4-FFF2-40B4-BE49-F238E27FC236}">
                <a16:creationId xmlns:a16="http://schemas.microsoft.com/office/drawing/2014/main" id="{AE94EAD2-990B-95E6-64AB-736DC58B7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691" y="2242123"/>
            <a:ext cx="1161662" cy="1161662"/>
          </a:xfrm>
          <a:prstGeom prst="rect">
            <a:avLst/>
          </a:prstGeom>
        </p:spPr>
      </p:pic>
      <p:pic>
        <p:nvPicPr>
          <p:cNvPr id="12" name="그래픽 11" descr="문서 윤곽선">
            <a:extLst>
              <a:ext uri="{FF2B5EF4-FFF2-40B4-BE49-F238E27FC236}">
                <a16:creationId xmlns:a16="http://schemas.microsoft.com/office/drawing/2014/main" id="{7DEF2FB1-E985-7942-3E35-B240C370A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2831" y="2414346"/>
            <a:ext cx="914400" cy="9144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68F828-4AF6-C123-688C-04E5793D2A9B}"/>
              </a:ext>
            </a:extLst>
          </p:cNvPr>
          <p:cNvGrpSpPr/>
          <p:nvPr/>
        </p:nvGrpSpPr>
        <p:grpSpPr>
          <a:xfrm>
            <a:off x="3964514" y="1487518"/>
            <a:ext cx="914400" cy="2815200"/>
            <a:chOff x="2616601" y="1449461"/>
            <a:chExt cx="914400" cy="2815759"/>
          </a:xfrm>
          <a:solidFill>
            <a:schemeClr val="accent2"/>
          </a:solidFill>
        </p:grpSpPr>
        <p:pic>
          <p:nvPicPr>
            <p:cNvPr id="8" name="그래픽 7" descr="테이블 윤곽선">
              <a:extLst>
                <a:ext uri="{FF2B5EF4-FFF2-40B4-BE49-F238E27FC236}">
                  <a16:creationId xmlns:a16="http://schemas.microsoft.com/office/drawing/2014/main" id="{06BF318A-E4C4-C60F-3221-0598B6C71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16601" y="1449461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테이블 윤곽선">
              <a:extLst>
                <a:ext uri="{FF2B5EF4-FFF2-40B4-BE49-F238E27FC236}">
                  <a16:creationId xmlns:a16="http://schemas.microsoft.com/office/drawing/2014/main" id="{E65CC637-3A5D-746C-692E-1F79809D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16601" y="2086293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테이블 윤곽선">
              <a:extLst>
                <a:ext uri="{FF2B5EF4-FFF2-40B4-BE49-F238E27FC236}">
                  <a16:creationId xmlns:a16="http://schemas.microsoft.com/office/drawing/2014/main" id="{251081C6-5C66-2177-7508-4B9A3026D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16601" y="2713988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테이블 윤곽선">
              <a:extLst>
                <a:ext uri="{FF2B5EF4-FFF2-40B4-BE49-F238E27FC236}">
                  <a16:creationId xmlns:a16="http://schemas.microsoft.com/office/drawing/2014/main" id="{78753C94-01FF-DA5C-9BCD-D43FDA5A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16601" y="3350820"/>
              <a:ext cx="914400" cy="914400"/>
            </a:xfrm>
            <a:prstGeom prst="rect">
              <a:avLst/>
            </a:prstGeom>
          </p:spPr>
        </p:pic>
      </p:grpSp>
      <p:pic>
        <p:nvPicPr>
          <p:cNvPr id="16" name="그래픽 15" descr="테이블 윤곽선">
            <a:extLst>
              <a:ext uri="{FF2B5EF4-FFF2-40B4-BE49-F238E27FC236}">
                <a16:creationId xmlns:a16="http://schemas.microsoft.com/office/drawing/2014/main" id="{A19DE8AC-B8BB-955B-FD3A-281DF4FD16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4769" y="2066454"/>
            <a:ext cx="1717083" cy="171708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9084D1-D268-BA96-DF07-C83F0E109A78}"/>
              </a:ext>
            </a:extLst>
          </p:cNvPr>
          <p:cNvGrpSpPr/>
          <p:nvPr/>
        </p:nvGrpSpPr>
        <p:grpSpPr>
          <a:xfrm>
            <a:off x="7608382" y="1583937"/>
            <a:ext cx="1292662" cy="2455796"/>
            <a:chOff x="6364069" y="1637093"/>
            <a:chExt cx="1292662" cy="2455796"/>
          </a:xfrm>
        </p:grpSpPr>
        <p:pic>
          <p:nvPicPr>
            <p:cNvPr id="6" name="그래픽 5" descr="프로세서 윤곽선">
              <a:extLst>
                <a:ext uri="{FF2B5EF4-FFF2-40B4-BE49-F238E27FC236}">
                  <a16:creationId xmlns:a16="http://schemas.microsoft.com/office/drawing/2014/main" id="{68641C2F-CA3A-DD7B-DA20-3250403C9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64069" y="1638565"/>
              <a:ext cx="646331" cy="646331"/>
            </a:xfrm>
            <a:prstGeom prst="rect">
              <a:avLst/>
            </a:prstGeom>
          </p:spPr>
        </p:pic>
        <p:pic>
          <p:nvPicPr>
            <p:cNvPr id="18" name="그래픽 17" descr="프로세서 윤곽선">
              <a:extLst>
                <a:ext uri="{FF2B5EF4-FFF2-40B4-BE49-F238E27FC236}">
                  <a16:creationId xmlns:a16="http://schemas.microsoft.com/office/drawing/2014/main" id="{1DEC3C39-43AC-3A3C-C070-1C7EA06B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10400" y="1637093"/>
              <a:ext cx="646331" cy="646331"/>
            </a:xfrm>
            <a:prstGeom prst="rect">
              <a:avLst/>
            </a:prstGeom>
          </p:spPr>
        </p:pic>
        <p:pic>
          <p:nvPicPr>
            <p:cNvPr id="22" name="그래픽 21" descr="프로세서 윤곽선">
              <a:extLst>
                <a:ext uri="{FF2B5EF4-FFF2-40B4-BE49-F238E27FC236}">
                  <a16:creationId xmlns:a16="http://schemas.microsoft.com/office/drawing/2014/main" id="{31263C25-F96E-15F3-3BE1-1BEC5BA78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64069" y="2231251"/>
              <a:ext cx="646331" cy="646331"/>
            </a:xfrm>
            <a:prstGeom prst="rect">
              <a:avLst/>
            </a:prstGeom>
          </p:spPr>
        </p:pic>
        <p:pic>
          <p:nvPicPr>
            <p:cNvPr id="23" name="그래픽 22" descr="프로세서 윤곽선">
              <a:extLst>
                <a:ext uri="{FF2B5EF4-FFF2-40B4-BE49-F238E27FC236}">
                  <a16:creationId xmlns:a16="http://schemas.microsoft.com/office/drawing/2014/main" id="{8C673224-C9C3-9D39-E8DA-A50AF030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10400" y="2229779"/>
              <a:ext cx="646331" cy="646331"/>
            </a:xfrm>
            <a:prstGeom prst="rect">
              <a:avLst/>
            </a:prstGeom>
          </p:spPr>
        </p:pic>
        <p:pic>
          <p:nvPicPr>
            <p:cNvPr id="24" name="그래픽 23" descr="프로세서 윤곽선">
              <a:extLst>
                <a:ext uri="{FF2B5EF4-FFF2-40B4-BE49-F238E27FC236}">
                  <a16:creationId xmlns:a16="http://schemas.microsoft.com/office/drawing/2014/main" id="{965B180D-6A35-3C56-599C-1F6E20B5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64069" y="2853872"/>
              <a:ext cx="646331" cy="646331"/>
            </a:xfrm>
            <a:prstGeom prst="rect">
              <a:avLst/>
            </a:prstGeom>
          </p:spPr>
        </p:pic>
        <p:pic>
          <p:nvPicPr>
            <p:cNvPr id="25" name="그래픽 24" descr="프로세서 윤곽선">
              <a:extLst>
                <a:ext uri="{FF2B5EF4-FFF2-40B4-BE49-F238E27FC236}">
                  <a16:creationId xmlns:a16="http://schemas.microsoft.com/office/drawing/2014/main" id="{827E4284-A1A2-EE04-5D68-190D042BE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10400" y="2852400"/>
              <a:ext cx="646331" cy="646331"/>
            </a:xfrm>
            <a:prstGeom prst="rect">
              <a:avLst/>
            </a:prstGeom>
          </p:spPr>
        </p:pic>
        <p:pic>
          <p:nvPicPr>
            <p:cNvPr id="26" name="그래픽 25" descr="프로세서 윤곽선">
              <a:extLst>
                <a:ext uri="{FF2B5EF4-FFF2-40B4-BE49-F238E27FC236}">
                  <a16:creationId xmlns:a16="http://schemas.microsoft.com/office/drawing/2014/main" id="{A396761A-11A0-0BF0-93A5-63140916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64069" y="3446558"/>
              <a:ext cx="646331" cy="646331"/>
            </a:xfrm>
            <a:prstGeom prst="rect">
              <a:avLst/>
            </a:prstGeom>
          </p:spPr>
        </p:pic>
        <p:pic>
          <p:nvPicPr>
            <p:cNvPr id="27" name="그래픽 26" descr="프로세서 윤곽선">
              <a:extLst>
                <a:ext uri="{FF2B5EF4-FFF2-40B4-BE49-F238E27FC236}">
                  <a16:creationId xmlns:a16="http://schemas.microsoft.com/office/drawing/2014/main" id="{A94BD647-36E4-DA77-174D-8880C814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10400" y="3445086"/>
              <a:ext cx="646331" cy="646331"/>
            </a:xfrm>
            <a:prstGeom prst="rect">
              <a:avLst/>
            </a:prstGeom>
          </p:spPr>
        </p:pic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EA2FEE-81DA-5F5A-3CDF-ED78CE83A043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3311852" y="1944627"/>
            <a:ext cx="652662" cy="98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6BD519-D91E-EB71-F375-88BEE8E810BE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3311852" y="2581333"/>
            <a:ext cx="652662" cy="34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F57762-D585-9D92-9AC7-0BFA32870A40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3311852" y="2924996"/>
            <a:ext cx="652662" cy="28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3027A4-50FC-B2C2-8914-C88F44B9E2AF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311852" y="2924996"/>
            <a:ext cx="652662" cy="92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0977CE5-A9CC-CDE0-AB03-50174488947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878914" y="1944627"/>
            <a:ext cx="779777" cy="87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397D6CA-6F66-5017-DAFB-CD9F7B7F9943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>
            <a:off x="4878914" y="2581333"/>
            <a:ext cx="779777" cy="24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D9D3BEE-1ED0-956E-DA57-9E7E3F633A09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4878914" y="2822954"/>
            <a:ext cx="779777" cy="38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F9461B6-804C-EF5C-509B-2A1EC3BC4F20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 flipV="1">
            <a:off x="4878914" y="2822954"/>
            <a:ext cx="779777" cy="102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79F9F27-0042-CE74-0040-D013D5CD9F57}"/>
              </a:ext>
            </a:extLst>
          </p:cNvPr>
          <p:cNvCxnSpPr>
            <a:stCxn id="10" idx="3"/>
          </p:cNvCxnSpPr>
          <p:nvPr/>
        </p:nvCxnSpPr>
        <p:spPr>
          <a:xfrm>
            <a:off x="6820353" y="2822954"/>
            <a:ext cx="68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D0EB48-1546-F3A8-A36A-77E42E0DB0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000309" y="2871546"/>
            <a:ext cx="682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494C57F-7BCF-4743-090F-C5919458DCC2}"/>
              </a:ext>
            </a:extLst>
          </p:cNvPr>
          <p:cNvSpPr txBox="1"/>
          <p:nvPr/>
        </p:nvSpPr>
        <p:spPr>
          <a:xfrm>
            <a:off x="3178253" y="4143695"/>
            <a:ext cx="253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oto"/>
              </a:rPr>
              <a:t>Partitioning(), </a:t>
            </a:r>
            <a:r>
              <a:rPr lang="en-US" altLang="ko-Kore-KR" sz="1400" dirty="0" err="1">
                <a:latin typeface="noto"/>
              </a:rPr>
              <a:t>convertToRDD</a:t>
            </a:r>
            <a:r>
              <a:rPr lang="en-US" altLang="ko-Kore-KR" sz="1400" dirty="0">
                <a:latin typeface="noto"/>
              </a:rPr>
              <a:t>()</a:t>
            </a:r>
            <a:endParaRPr lang="ko-Kore-KR" altLang="en-US" sz="1400" dirty="0">
              <a:latin typeface="not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4C0973-B907-57E4-6D21-F54E89B47123}"/>
              </a:ext>
            </a:extLst>
          </p:cNvPr>
          <p:cNvSpPr txBox="1"/>
          <p:nvPr/>
        </p:nvSpPr>
        <p:spPr>
          <a:xfrm>
            <a:off x="7728228" y="1272037"/>
            <a:ext cx="1246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oto"/>
              </a:rPr>
              <a:t>Parallelize</a:t>
            </a:r>
            <a:endParaRPr lang="ko-Kore-KR" altLang="en-US" sz="1400" dirty="0">
              <a:latin typeface="noto"/>
            </a:endParaRP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F09B15F2-605E-AA05-9921-6C57A7A75C59}"/>
              </a:ext>
            </a:extLst>
          </p:cNvPr>
          <p:cNvSpPr txBox="1"/>
          <p:nvPr/>
        </p:nvSpPr>
        <p:spPr>
          <a:xfrm>
            <a:off x="7639746" y="4089354"/>
            <a:ext cx="151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oto"/>
              </a:rPr>
              <a:t>map(), reduce()</a:t>
            </a:r>
            <a:endParaRPr lang="ko-Kore-KR" altLang="en-US" sz="1400" dirty="0">
              <a:latin typeface="noto"/>
            </a:endParaRP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8825BF16-1577-7CF8-E422-4558C9DE3A7C}"/>
              </a:ext>
            </a:extLst>
          </p:cNvPr>
          <p:cNvSpPr txBox="1"/>
          <p:nvPr/>
        </p:nvSpPr>
        <p:spPr>
          <a:xfrm>
            <a:off x="2150190" y="2020825"/>
            <a:ext cx="73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oto"/>
              </a:rPr>
              <a:t>Data</a:t>
            </a:r>
            <a:endParaRPr lang="ko-Kore-KR" altLang="en-US" sz="1400" dirty="0">
              <a:latin typeface="noto"/>
            </a:endParaRPr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F90294F0-0776-2F25-0820-8FBEE3C29773}"/>
              </a:ext>
            </a:extLst>
          </p:cNvPr>
          <p:cNvSpPr txBox="1"/>
          <p:nvPr/>
        </p:nvSpPr>
        <p:spPr>
          <a:xfrm>
            <a:off x="9773571" y="2096257"/>
            <a:ext cx="73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latin typeface="noto"/>
              </a:rPr>
              <a:t>Result</a:t>
            </a:r>
            <a:endParaRPr lang="ko-Kore-KR" altLang="en-US" sz="1400" dirty="0"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108199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805F84D-94CA-720F-A9D6-8411CD8B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8" y="988541"/>
            <a:ext cx="10047450" cy="56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6B3443-1817-C523-026D-A4BDACA25824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Flowchart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2227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805F84D-94CA-720F-A9D6-8411CD8B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8" y="988541"/>
            <a:ext cx="10047450" cy="56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6B3443-1817-C523-026D-A4BDACA25824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Current location</a:t>
            </a:r>
            <a:endParaRPr kumimoji="1" lang="ko-Kore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C61A11-BBEB-CB65-3875-879CE606B6A3}"/>
              </a:ext>
            </a:extLst>
          </p:cNvPr>
          <p:cNvSpPr/>
          <p:nvPr/>
        </p:nvSpPr>
        <p:spPr>
          <a:xfrm>
            <a:off x="3136900" y="2070100"/>
            <a:ext cx="1803400" cy="4203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3525F3-326B-6423-6893-74752D9889AA}"/>
              </a:ext>
            </a:extLst>
          </p:cNvPr>
          <p:cNvSpPr/>
          <p:nvPr/>
        </p:nvSpPr>
        <p:spPr>
          <a:xfrm>
            <a:off x="1439459" y="4343400"/>
            <a:ext cx="1301098" cy="469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8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Background Research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215251" y="1385891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b="1" dirty="0"/>
              <a:t>What is Big-data ? 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215251" y="1616723"/>
            <a:ext cx="8658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en-US" dirty="0">
              <a:latin typeface="noto"/>
            </a:endParaRPr>
          </a:p>
          <a:p>
            <a:r>
              <a:rPr lang="en-US" altLang="en-US" dirty="0">
                <a:solidFill>
                  <a:srgbClr val="333333"/>
                </a:solidFill>
                <a:latin typeface="noto"/>
              </a:rPr>
              <a:t>: </a:t>
            </a:r>
            <a:r>
              <a:rPr lang="en-US" altLang="ko-KR" dirty="0">
                <a:latin typeface="noto"/>
              </a:rPr>
              <a:t>Any data set contains large volumes of information and complex data is called Big Data (BD).  It has 4 characteristics. (4V’s) </a:t>
            </a:r>
            <a:r>
              <a:rPr lang="en-US" altLang="ko-KR" baseline="30000" dirty="0">
                <a:latin typeface="noto"/>
              </a:rPr>
              <a:t>[1]</a:t>
            </a:r>
            <a:endParaRPr lang="ko-Kore-KR" altLang="en-US" b="1" baseline="30000" dirty="0">
              <a:latin typeface="n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4E45B-3997-A357-FB56-F514CBFAC953}"/>
              </a:ext>
            </a:extLst>
          </p:cNvPr>
          <p:cNvSpPr txBox="1"/>
          <p:nvPr/>
        </p:nvSpPr>
        <p:spPr>
          <a:xfrm>
            <a:off x="2550943" y="5531852"/>
            <a:ext cx="7283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unito Sans" pitchFamily="2" charset="0"/>
              </a:rPr>
              <a:t>BD is unlike traditional data, so it requires special processing to manage it.</a:t>
            </a:r>
            <a:endParaRPr lang="ko-Kore-KR" altLang="en-US" b="1" dirty="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D1CD4BE6-759F-AD20-EED4-B21C4D1507B2}"/>
              </a:ext>
            </a:extLst>
          </p:cNvPr>
          <p:cNvSpPr/>
          <p:nvPr/>
        </p:nvSpPr>
        <p:spPr>
          <a:xfrm>
            <a:off x="2278004" y="2777109"/>
            <a:ext cx="7807290" cy="2542307"/>
          </a:xfrm>
          <a:prstGeom prst="roundRect">
            <a:avLst>
              <a:gd name="adj" fmla="val 8667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latin typeface="noto"/>
              </a:rPr>
              <a:t>Volume</a:t>
            </a:r>
            <a:r>
              <a:rPr lang="en-US" altLang="ko-KR" dirty="0">
                <a:solidFill>
                  <a:schemeClr val="tx1"/>
                </a:solidFill>
                <a:latin typeface="noto"/>
              </a:rPr>
              <a:t> which is the </a:t>
            </a:r>
            <a:r>
              <a:rPr lang="en-US" altLang="ko-KR" u="sng" dirty="0">
                <a:solidFill>
                  <a:schemeClr val="tx1"/>
                </a:solidFill>
                <a:latin typeface="noto"/>
              </a:rPr>
              <a:t>quantity</a:t>
            </a:r>
            <a:r>
              <a:rPr lang="en-US" altLang="ko-KR" dirty="0">
                <a:solidFill>
                  <a:schemeClr val="tx1"/>
                </a:solidFill>
                <a:latin typeface="noto"/>
              </a:rPr>
              <a:t>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latin typeface="noto"/>
              </a:rPr>
              <a:t>Velocity</a:t>
            </a:r>
            <a:r>
              <a:rPr lang="en-US" altLang="ko-KR" dirty="0">
                <a:solidFill>
                  <a:schemeClr val="tx1"/>
                </a:solidFill>
                <a:latin typeface="noto"/>
              </a:rPr>
              <a:t> is the </a:t>
            </a:r>
            <a:r>
              <a:rPr lang="en-US" altLang="ko-KR" u="sng" dirty="0">
                <a:solidFill>
                  <a:schemeClr val="tx1"/>
                </a:solidFill>
                <a:highlight>
                  <a:srgbClr val="FFFF00"/>
                </a:highlight>
                <a:latin typeface="noto"/>
              </a:rPr>
              <a:t>speed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noto"/>
              </a:rPr>
              <a:t> of the data that during handling </a:t>
            </a:r>
            <a:r>
              <a:rPr lang="en-US" altLang="ko-KR" dirty="0">
                <a:solidFill>
                  <a:schemeClr val="tx1"/>
                </a:solidFill>
                <a:latin typeface="noto"/>
              </a:rPr>
              <a:t>and generating.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latin typeface="noto"/>
              </a:rPr>
              <a:t>Variety</a:t>
            </a:r>
            <a:r>
              <a:rPr lang="en-US" altLang="ko-KR" dirty="0">
                <a:solidFill>
                  <a:schemeClr val="tx1"/>
                </a:solidFill>
                <a:latin typeface="noto"/>
              </a:rPr>
              <a:t> refers to the range of data types and 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latin typeface="noto"/>
              </a:rPr>
              <a:t>Veracity</a:t>
            </a:r>
            <a:r>
              <a:rPr lang="en-US" altLang="ko-KR" dirty="0">
                <a:solidFill>
                  <a:schemeClr val="tx1"/>
                </a:solidFill>
                <a:latin typeface="noto"/>
              </a:rPr>
              <a:t> is related to the truth of data which is important for precision in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noto"/>
              </a:rPr>
              <a:t>+ Value</a:t>
            </a:r>
            <a:r>
              <a:rPr lang="en-US" altLang="ko-KR" dirty="0">
                <a:solidFill>
                  <a:schemeClr val="tx1"/>
                </a:solidFill>
                <a:latin typeface="noto"/>
              </a:rPr>
              <a:t> is the importance of the data importance and this is a very significant feature in BD6. </a:t>
            </a:r>
            <a:endParaRPr kumimoji="1" lang="en-US" altLang="ko-Kore-KR" dirty="0">
              <a:solidFill>
                <a:schemeClr val="tx1"/>
              </a:solidFill>
              <a:latin typeface="noto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DEEE66C-92D6-5DD3-99C8-C0AC5D01403F}"/>
              </a:ext>
            </a:extLst>
          </p:cNvPr>
          <p:cNvSpPr/>
          <p:nvPr/>
        </p:nvSpPr>
        <p:spPr>
          <a:xfrm>
            <a:off x="2278004" y="5584992"/>
            <a:ext cx="272939" cy="2630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4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80D03F-50EF-48B0-7786-1D5B768937EB}"/>
              </a:ext>
            </a:extLst>
          </p:cNvPr>
          <p:cNvGrpSpPr/>
          <p:nvPr/>
        </p:nvGrpSpPr>
        <p:grpSpPr>
          <a:xfrm>
            <a:off x="1080428" y="1749219"/>
            <a:ext cx="10208943" cy="3904692"/>
            <a:chOff x="706625" y="2620783"/>
            <a:chExt cx="10208943" cy="390469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7128886-B9BF-B52F-6DA1-B6A3C2AE2C31}"/>
                </a:ext>
              </a:extLst>
            </p:cNvPr>
            <p:cNvGrpSpPr/>
            <p:nvPr/>
          </p:nvGrpSpPr>
          <p:grpSpPr>
            <a:xfrm>
              <a:off x="706625" y="2624383"/>
              <a:ext cx="3273855" cy="3582368"/>
              <a:chOff x="706625" y="2624383"/>
              <a:chExt cx="3273855" cy="358236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4A49F21-B0C2-0EE9-3FF1-1EB0C80B2CFF}"/>
                  </a:ext>
                </a:extLst>
              </p:cNvPr>
              <p:cNvGrpSpPr/>
              <p:nvPr/>
            </p:nvGrpSpPr>
            <p:grpSpPr>
              <a:xfrm>
                <a:off x="706625" y="2624383"/>
                <a:ext cx="3273855" cy="3582368"/>
                <a:chOff x="6910226" y="2876918"/>
                <a:chExt cx="3273855" cy="3582368"/>
              </a:xfrm>
            </p:grpSpPr>
            <p:sp>
              <p:nvSpPr>
                <p:cNvPr id="2" name="모서리가 둥근 직사각형 1">
                  <a:extLst>
                    <a:ext uri="{FF2B5EF4-FFF2-40B4-BE49-F238E27FC236}">
                      <a16:creationId xmlns:a16="http://schemas.microsoft.com/office/drawing/2014/main" id="{84B39DE3-173F-2E47-12E2-142963CDBF42}"/>
                    </a:ext>
                  </a:extLst>
                </p:cNvPr>
                <p:cNvSpPr/>
                <p:nvPr/>
              </p:nvSpPr>
              <p:spPr>
                <a:xfrm>
                  <a:off x="6910226" y="3077863"/>
                  <a:ext cx="3273855" cy="3381423"/>
                </a:xfrm>
                <a:prstGeom prst="roundRect">
                  <a:avLst>
                    <a:gd name="adj" fmla="val 11509"/>
                  </a:avLst>
                </a:prstGeom>
                <a:solidFill>
                  <a:schemeClr val="bg1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latin typeface="noto"/>
                  </a:endParaRPr>
                </a:p>
              </p:txBody>
            </p:sp>
            <p:sp>
              <p:nvSpPr>
                <p:cNvPr id="3" name="모서리가 둥근 직사각형 2">
                  <a:extLst>
                    <a:ext uri="{FF2B5EF4-FFF2-40B4-BE49-F238E27FC236}">
                      <a16:creationId xmlns:a16="http://schemas.microsoft.com/office/drawing/2014/main" id="{AEC52474-8A34-7AA6-CC88-1F7E0A6E016B}"/>
                    </a:ext>
                  </a:extLst>
                </p:cNvPr>
                <p:cNvSpPr/>
                <p:nvPr/>
              </p:nvSpPr>
              <p:spPr>
                <a:xfrm>
                  <a:off x="7723806" y="2876918"/>
                  <a:ext cx="1646694" cy="456745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dirty="0">
                      <a:latin typeface="noto"/>
                    </a:rPr>
                    <a:t>Label Encoding</a:t>
                  </a:r>
                  <a:endParaRPr kumimoji="1" lang="ko-Kore-KR" altLang="en-US" dirty="0">
                    <a:latin typeface="noto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A4D781A-6410-41C8-7FA8-8A5038162AEF}"/>
                    </a:ext>
                  </a:extLst>
                </p:cNvPr>
                <p:cNvSpPr txBox="1"/>
                <p:nvPr/>
              </p:nvSpPr>
              <p:spPr>
                <a:xfrm>
                  <a:off x="7103915" y="3496869"/>
                  <a:ext cx="28864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ore-KR" dirty="0">
                      <a:latin typeface="noto"/>
                    </a:rPr>
                    <a:t>Categorical data to number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DD63D-C817-2777-08EC-EA8AECC41FEE}"/>
                  </a:ext>
                </a:extLst>
              </p:cNvPr>
              <p:cNvSpPr txBox="1"/>
              <p:nvPr/>
            </p:nvSpPr>
            <p:spPr>
              <a:xfrm>
                <a:off x="900314" y="3768361"/>
                <a:ext cx="2886476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kern="100" dirty="0"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f</a:t>
                </a: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eatures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"</a:t>
                </a:r>
                <a:r>
                  <a:rPr lang="en-US" altLang="ko-Kore-KR" kern="100" dirty="0" err="1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married_single</a:t>
                </a: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”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"profession”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"</a:t>
                </a:r>
                <a:r>
                  <a:rPr lang="en-US" altLang="ko-Kore-KR" kern="100" dirty="0" err="1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house_ownership</a:t>
                </a: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”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"</a:t>
                </a:r>
                <a:r>
                  <a:rPr lang="en-US" altLang="ko-Kore-KR" kern="100" dirty="0" err="1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car_ownership</a:t>
                </a: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”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"city”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kern="100" dirty="0">
                    <a:effectLst/>
                    <a:latin typeface="noto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"state”</a:t>
                </a:r>
                <a:endParaRPr lang="en-US" altLang="ko-Kore-KR" dirty="0">
                  <a:latin typeface="noto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1AB3351-E578-164F-A660-83D6A50C9A98}"/>
                </a:ext>
              </a:extLst>
            </p:cNvPr>
            <p:cNvGrpSpPr/>
            <p:nvPr/>
          </p:nvGrpSpPr>
          <p:grpSpPr>
            <a:xfrm>
              <a:off x="4174169" y="2624383"/>
              <a:ext cx="3273855" cy="3582368"/>
              <a:chOff x="6910226" y="2876918"/>
              <a:chExt cx="3273855" cy="3582368"/>
            </a:xfrm>
          </p:grpSpPr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91FD3D14-6E00-F998-C219-DEEC9E5306CE}"/>
                  </a:ext>
                </a:extLst>
              </p:cNvPr>
              <p:cNvSpPr/>
              <p:nvPr/>
            </p:nvSpPr>
            <p:spPr>
              <a:xfrm>
                <a:off x="6910226" y="3077863"/>
                <a:ext cx="3273855" cy="3381423"/>
              </a:xfrm>
              <a:prstGeom prst="roundRect">
                <a:avLst>
                  <a:gd name="adj" fmla="val 11509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noto"/>
                </a:endParaRPr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EE1AE265-F95C-11CB-C2C7-F3554E494D03}"/>
                  </a:ext>
                </a:extLst>
              </p:cNvPr>
              <p:cNvSpPr/>
              <p:nvPr/>
            </p:nvSpPr>
            <p:spPr>
              <a:xfrm>
                <a:off x="7657614" y="2876918"/>
                <a:ext cx="1779077" cy="45674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atin typeface="noto"/>
                  </a:rPr>
                  <a:t>Down Sampling</a:t>
                </a:r>
                <a:endParaRPr kumimoji="1" lang="ko-Kore-KR" altLang="en-US" dirty="0">
                  <a:latin typeface="noto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0FCB5F-5597-0C6C-A823-8DDFFA06650B}"/>
                  </a:ext>
                </a:extLst>
              </p:cNvPr>
              <p:cNvSpPr txBox="1"/>
              <p:nvPr/>
            </p:nvSpPr>
            <p:spPr>
              <a:xfrm>
                <a:off x="7103915" y="3496869"/>
                <a:ext cx="2886476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>
                    <a:latin typeface="noto"/>
                  </a:rPr>
                  <a:t>Class0</a:t>
                </a:r>
                <a:br>
                  <a:rPr lang="en-US" altLang="ko-Kore-KR" dirty="0">
                    <a:latin typeface="noto"/>
                  </a:rPr>
                </a:br>
                <a:r>
                  <a:rPr lang="en-US" altLang="ko-Kore-KR" dirty="0">
                    <a:latin typeface="noto"/>
                  </a:rPr>
                  <a:t>      - 221,004 samples</a:t>
                </a:r>
              </a:p>
              <a:p>
                <a:r>
                  <a:rPr lang="en-US" altLang="ko-Kore-KR" dirty="0">
                    <a:latin typeface="noto"/>
                  </a:rPr>
                  <a:t>Class1</a:t>
                </a:r>
                <a:br>
                  <a:rPr lang="en-US" altLang="ko-Kore-KR" dirty="0">
                    <a:latin typeface="noto"/>
                  </a:rPr>
                </a:br>
                <a:r>
                  <a:rPr lang="en-US" altLang="ko-Kore-KR" dirty="0">
                    <a:latin typeface="noto"/>
                  </a:rPr>
                  <a:t>      - 30,996 samples</a:t>
                </a:r>
              </a:p>
              <a:p>
                <a:endParaRPr lang="en-US" altLang="ko-Kore-KR" dirty="0">
                  <a:latin typeface="noto"/>
                </a:endParaRPr>
              </a:p>
              <a:p>
                <a:endParaRPr lang="en-US" altLang="ko-Kore-KR" dirty="0">
                  <a:latin typeface="noto"/>
                </a:endParaRPr>
              </a:p>
              <a:p>
                <a:endParaRPr lang="en-US" altLang="ko-Kore-KR" dirty="0">
                  <a:latin typeface="noto"/>
                </a:endParaRPr>
              </a:p>
              <a:p>
                <a:r>
                  <a:rPr lang="en-US" altLang="ko-Kore-KR" dirty="0">
                    <a:latin typeface="noto"/>
                  </a:rPr>
                  <a:t>Each class 30,996 samples</a:t>
                </a:r>
              </a:p>
              <a:p>
                <a:r>
                  <a:rPr lang="en-US" altLang="ko-Kore-KR" dirty="0">
                    <a:latin typeface="noto"/>
                  </a:rPr>
                  <a:t>Total 61,992 samples</a:t>
                </a:r>
              </a:p>
            </p:txBody>
          </p:sp>
        </p:grpSp>
        <p:sp>
          <p:nvSpPr>
            <p:cNvPr id="18" name="아래쪽 화살표[D] 17">
              <a:extLst>
                <a:ext uri="{FF2B5EF4-FFF2-40B4-BE49-F238E27FC236}">
                  <a16:creationId xmlns:a16="http://schemas.microsoft.com/office/drawing/2014/main" id="{FF482F3D-2D7E-9DEA-EAED-5C4F130671B5}"/>
                </a:ext>
              </a:extLst>
            </p:cNvPr>
            <p:cNvSpPr/>
            <p:nvPr/>
          </p:nvSpPr>
          <p:spPr>
            <a:xfrm>
              <a:off x="5695242" y="4582991"/>
              <a:ext cx="231705" cy="415810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noto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0D6CCF-560D-ECF7-9C6F-BF3E1A7F7DD3}"/>
                </a:ext>
              </a:extLst>
            </p:cNvPr>
            <p:cNvGrpSpPr/>
            <p:nvPr/>
          </p:nvGrpSpPr>
          <p:grpSpPr>
            <a:xfrm>
              <a:off x="7641713" y="4560406"/>
              <a:ext cx="3273855" cy="1965069"/>
              <a:chOff x="6910226" y="2876918"/>
              <a:chExt cx="3273855" cy="1965069"/>
            </a:xfrm>
          </p:grpSpPr>
          <p:sp>
            <p:nvSpPr>
              <p:cNvPr id="20" name="모서리가 둥근 직사각형 19">
                <a:extLst>
                  <a:ext uri="{FF2B5EF4-FFF2-40B4-BE49-F238E27FC236}">
                    <a16:creationId xmlns:a16="http://schemas.microsoft.com/office/drawing/2014/main" id="{8344095C-B001-29B6-68FE-C6E26026C058}"/>
                  </a:ext>
                </a:extLst>
              </p:cNvPr>
              <p:cNvSpPr/>
              <p:nvPr/>
            </p:nvSpPr>
            <p:spPr>
              <a:xfrm>
                <a:off x="6910226" y="3077865"/>
                <a:ext cx="3273855" cy="1764122"/>
              </a:xfrm>
              <a:prstGeom prst="roundRect">
                <a:avLst>
                  <a:gd name="adj" fmla="val 11509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noto"/>
                </a:endParaRPr>
              </a:p>
            </p:txBody>
          </p:sp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86D6F7D8-4E41-3C7C-609A-63A9A7264939}"/>
                  </a:ext>
                </a:extLst>
              </p:cNvPr>
              <p:cNvSpPr/>
              <p:nvPr/>
            </p:nvSpPr>
            <p:spPr>
              <a:xfrm>
                <a:off x="7657614" y="2876918"/>
                <a:ext cx="1779077" cy="45674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atin typeface="noto"/>
                  </a:rPr>
                  <a:t>Standard Scaling</a:t>
                </a:r>
                <a:endParaRPr kumimoji="1" lang="ko-Kore-KR" altLang="en-US" dirty="0">
                  <a:latin typeface="noto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6029EE-A213-83F1-7BEB-EB948FF75AB6}"/>
                  </a:ext>
                </a:extLst>
              </p:cNvPr>
              <p:cNvSpPr txBox="1"/>
              <p:nvPr/>
            </p:nvSpPr>
            <p:spPr>
              <a:xfrm>
                <a:off x="7107664" y="3364659"/>
                <a:ext cx="2882726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>
                    <a:latin typeface="noto"/>
                  </a:rPr>
                  <a:t>Calibrate scale differences</a:t>
                </a:r>
              </a:p>
              <a:p>
                <a:endParaRPr lang="en-US" altLang="ko-Kore-KR" sz="800" dirty="0">
                  <a:latin typeface="noto"/>
                </a:endParaRPr>
              </a:p>
              <a:p>
                <a:r>
                  <a:rPr lang="en-US" altLang="ko-Kore-KR" dirty="0">
                    <a:latin typeface="noto"/>
                  </a:rPr>
                  <a:t>Features ex.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dirty="0">
                    <a:latin typeface="noto"/>
                  </a:rPr>
                  <a:t>Income(10,000,000)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dirty="0">
                    <a:latin typeface="noto"/>
                  </a:rPr>
                  <a:t>Age(14)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64F107C-08D0-7599-7A88-D53A892A3AA9}"/>
                </a:ext>
              </a:extLst>
            </p:cNvPr>
            <p:cNvGrpSpPr/>
            <p:nvPr/>
          </p:nvGrpSpPr>
          <p:grpSpPr>
            <a:xfrm>
              <a:off x="7641713" y="2620783"/>
              <a:ext cx="3273855" cy="1738677"/>
              <a:chOff x="6910226" y="2876918"/>
              <a:chExt cx="3273855" cy="1738677"/>
            </a:xfrm>
          </p:grpSpPr>
          <p:sp>
            <p:nvSpPr>
              <p:cNvPr id="24" name="모서리가 둥근 직사각형 23">
                <a:extLst>
                  <a:ext uri="{FF2B5EF4-FFF2-40B4-BE49-F238E27FC236}">
                    <a16:creationId xmlns:a16="http://schemas.microsoft.com/office/drawing/2014/main" id="{5F70D569-F6CD-1537-AFDC-68BDB519A090}"/>
                  </a:ext>
                </a:extLst>
              </p:cNvPr>
              <p:cNvSpPr/>
              <p:nvPr/>
            </p:nvSpPr>
            <p:spPr>
              <a:xfrm>
                <a:off x="6910226" y="3077864"/>
                <a:ext cx="3273855" cy="1537731"/>
              </a:xfrm>
              <a:prstGeom prst="roundRect">
                <a:avLst>
                  <a:gd name="adj" fmla="val 11509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noto"/>
                </a:endParaRPr>
              </a:p>
            </p:txBody>
          </p:sp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92070955-496C-BC67-6856-11AC2F598375}"/>
                  </a:ext>
                </a:extLst>
              </p:cNvPr>
              <p:cNvSpPr/>
              <p:nvPr/>
            </p:nvSpPr>
            <p:spPr>
              <a:xfrm>
                <a:off x="7657614" y="2876918"/>
                <a:ext cx="1779077" cy="45674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latin typeface="noto"/>
                  </a:rPr>
                  <a:t>Data Split</a:t>
                </a:r>
                <a:endParaRPr kumimoji="1" lang="ko-Kore-KR" altLang="en-US" dirty="0">
                  <a:latin typeface="noto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C9760E-F14C-3615-E561-D16CF19583E5}"/>
                  </a:ext>
                </a:extLst>
              </p:cNvPr>
              <p:cNvSpPr txBox="1"/>
              <p:nvPr/>
            </p:nvSpPr>
            <p:spPr>
              <a:xfrm>
                <a:off x="7103914" y="3368772"/>
                <a:ext cx="288647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>
                    <a:latin typeface="noto"/>
                  </a:rPr>
                  <a:t>One Dataset file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b="1" dirty="0">
                    <a:latin typeface="noto"/>
                  </a:rPr>
                  <a:t>Train</a:t>
                </a:r>
                <a:r>
                  <a:rPr lang="en-US" altLang="ko-Kore-KR" dirty="0">
                    <a:latin typeface="noto"/>
                  </a:rPr>
                  <a:t> 64%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b="1" dirty="0">
                    <a:latin typeface="noto"/>
                  </a:rPr>
                  <a:t>Validation</a:t>
                </a:r>
                <a:r>
                  <a:rPr lang="en-US" altLang="ko-Kore-KR" dirty="0">
                    <a:latin typeface="noto"/>
                  </a:rPr>
                  <a:t> 16%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ore-KR" b="1" dirty="0">
                    <a:latin typeface="noto"/>
                  </a:rPr>
                  <a:t>Test</a:t>
                </a:r>
                <a:r>
                  <a:rPr lang="en-US" altLang="ko-Kore-KR" dirty="0">
                    <a:latin typeface="noto"/>
                  </a:rPr>
                  <a:t> 20%</a:t>
                </a: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E4B7CB-EA93-9197-7E09-E2BFC2FE953B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13656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805F84D-94CA-720F-A9D6-8411CD8B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8" y="1042331"/>
            <a:ext cx="10047450" cy="56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6B3443-1817-C523-026D-A4BDACA25824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Current location</a:t>
            </a:r>
            <a:endParaRPr kumimoji="1" lang="ko-Kore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C03A8A-B815-367E-3A8A-CC44081F5C0A}"/>
              </a:ext>
            </a:extLst>
          </p:cNvPr>
          <p:cNvSpPr/>
          <p:nvPr/>
        </p:nvSpPr>
        <p:spPr>
          <a:xfrm>
            <a:off x="5379308" y="2070100"/>
            <a:ext cx="1803400" cy="4051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Apache Spark - Wikipedia">
            <a:extLst>
              <a:ext uri="{FF2B5EF4-FFF2-40B4-BE49-F238E27FC236}">
                <a16:creationId xmlns:a16="http://schemas.microsoft.com/office/drawing/2014/main" id="{23A8670F-2DBC-53CA-E27F-3F501E7D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45" y="1186997"/>
            <a:ext cx="1424556" cy="73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5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45FBDFD-DBC8-87BA-5784-A2D9A3C58F15}"/>
              </a:ext>
            </a:extLst>
          </p:cNvPr>
          <p:cNvSpPr/>
          <p:nvPr/>
        </p:nvSpPr>
        <p:spPr>
          <a:xfrm>
            <a:off x="5941159" y="4283576"/>
            <a:ext cx="4535952" cy="457200"/>
          </a:xfrm>
          <a:prstGeom prst="roundRect">
            <a:avLst/>
          </a:prstGeom>
          <a:solidFill>
            <a:srgbClr val="DA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A5C08A-D6C8-7987-2FB6-681BD94705E1}"/>
              </a:ext>
            </a:extLst>
          </p:cNvPr>
          <p:cNvSpPr/>
          <p:nvPr/>
        </p:nvSpPr>
        <p:spPr>
          <a:xfrm>
            <a:off x="1715482" y="4283576"/>
            <a:ext cx="4044282" cy="2172447"/>
          </a:xfrm>
          <a:prstGeom prst="roundRect">
            <a:avLst/>
          </a:prstGeom>
          <a:solidFill>
            <a:srgbClr val="DA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Function codes</a:t>
            </a:r>
            <a:endParaRPr kumimoji="1" lang="ko-Kore-KR" altLang="en-US" b="1" dirty="0"/>
          </a:p>
        </p:txBody>
      </p:sp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87B4AB37-C207-E39B-3384-9562806E38A0}"/>
              </a:ext>
            </a:extLst>
          </p:cNvPr>
          <p:cNvSpPr/>
          <p:nvPr/>
        </p:nvSpPr>
        <p:spPr>
          <a:xfrm>
            <a:off x="3968203" y="657249"/>
            <a:ext cx="4255593" cy="7339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Data Partitioning &amp; </a:t>
            </a:r>
          </a:p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Covert to RDD</a:t>
            </a:r>
            <a:endParaRPr kumimoji="1" lang="ko-Kore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54576F8-5A52-6FC0-6416-7613561B0DE2}"/>
              </a:ext>
            </a:extLst>
          </p:cNvPr>
          <p:cNvSpPr/>
          <p:nvPr/>
        </p:nvSpPr>
        <p:spPr>
          <a:xfrm>
            <a:off x="3968203" y="3521072"/>
            <a:ext cx="290782" cy="4572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E0EEBEB-E9C4-BD89-3C8A-CBBD70F1AE99}"/>
              </a:ext>
            </a:extLst>
          </p:cNvPr>
          <p:cNvSpPr/>
          <p:nvPr/>
        </p:nvSpPr>
        <p:spPr>
          <a:xfrm>
            <a:off x="7086970" y="3658126"/>
            <a:ext cx="290782" cy="4572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B8B5C3-CB92-0846-BBCD-4E4F9AC4BD51}"/>
              </a:ext>
            </a:extLst>
          </p:cNvPr>
          <p:cNvSpPr/>
          <p:nvPr/>
        </p:nvSpPr>
        <p:spPr>
          <a:xfrm>
            <a:off x="3210333" y="2685499"/>
            <a:ext cx="1092725" cy="197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841845D3-A756-3B04-1867-FB58763BA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16"/>
          <a:stretch/>
        </p:blipFill>
        <p:spPr>
          <a:xfrm>
            <a:off x="2046015" y="4283577"/>
            <a:ext cx="3456251" cy="21724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C96C59-AC14-A5F3-1651-5D84F0780580}"/>
              </a:ext>
            </a:extLst>
          </p:cNvPr>
          <p:cNvSpPr txBox="1"/>
          <p:nvPr/>
        </p:nvSpPr>
        <p:spPr>
          <a:xfrm>
            <a:off x="6078260" y="4373677"/>
            <a:ext cx="45359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500" b="1" dirty="0" err="1">
                <a:latin typeface="noto"/>
              </a:rPr>
              <a:t>Rdd</a:t>
            </a:r>
            <a:r>
              <a:rPr lang="en-US" altLang="en-US" sz="1500" b="1" dirty="0">
                <a:latin typeface="noto"/>
              </a:rPr>
              <a:t> = </a:t>
            </a:r>
            <a:r>
              <a:rPr lang="en-US" altLang="en-US" sz="1500" b="1" dirty="0" err="1">
                <a:latin typeface="noto"/>
              </a:rPr>
              <a:t>spark.sparkContext.parallelize</a:t>
            </a:r>
            <a:r>
              <a:rPr lang="en-US" altLang="en-US" sz="1500" b="1" dirty="0">
                <a:latin typeface="noto"/>
              </a:rPr>
              <a:t>(</a:t>
            </a:r>
            <a:r>
              <a:rPr lang="en-US" altLang="en-US" sz="1500" b="1" dirty="0" err="1">
                <a:latin typeface="noto"/>
              </a:rPr>
              <a:t>data_partitions</a:t>
            </a:r>
            <a:r>
              <a:rPr lang="en-US" altLang="en-US" sz="1500" b="1" dirty="0">
                <a:latin typeface="noto"/>
              </a:rPr>
              <a:t>)</a:t>
            </a:r>
            <a:endParaRPr lang="ko-Kore-KR" altLang="en-US" sz="1500" b="1" dirty="0">
              <a:latin typeface="noto"/>
            </a:endParaRPr>
          </a:p>
        </p:txBody>
      </p:sp>
      <p:sp>
        <p:nvSpPr>
          <p:cNvPr id="21" name="모서리가 둥근 직사각형 1">
            <a:extLst>
              <a:ext uri="{FF2B5EF4-FFF2-40B4-BE49-F238E27FC236}">
                <a16:creationId xmlns:a16="http://schemas.microsoft.com/office/drawing/2014/main" id="{7F70E8A3-E09F-4820-8316-E1CEBF95C888}"/>
              </a:ext>
            </a:extLst>
          </p:cNvPr>
          <p:cNvSpPr/>
          <p:nvPr/>
        </p:nvSpPr>
        <p:spPr>
          <a:xfrm>
            <a:off x="2574932" y="1785925"/>
            <a:ext cx="1728126" cy="1399036"/>
          </a:xfrm>
          <a:prstGeom prst="roundRect">
            <a:avLst>
              <a:gd name="adj" fmla="val 5126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b="1" dirty="0">
                <a:latin typeface="noto"/>
              </a:rPr>
              <a:t>ark</a:t>
            </a:r>
            <a:endParaRPr kumimoji="1" lang="ko-Kore-KR" altLang="en-US" dirty="0">
              <a:latin typeface="n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B2D54-3F9A-FAD3-895C-6C017A7B0588}"/>
              </a:ext>
            </a:extLst>
          </p:cNvPr>
          <p:cNvSpPr txBox="1"/>
          <p:nvPr/>
        </p:nvSpPr>
        <p:spPr>
          <a:xfrm>
            <a:off x="3120748" y="2346944"/>
            <a:ext cx="636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noto"/>
              </a:rPr>
              <a:t>Data</a:t>
            </a:r>
            <a:endParaRPr lang="ko-KR" altLang="en-US" sz="16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D7717E0-540B-CFFD-3215-D2FC902EFE9D}"/>
              </a:ext>
            </a:extLst>
          </p:cNvPr>
          <p:cNvGrpSpPr/>
          <p:nvPr/>
        </p:nvGrpSpPr>
        <p:grpSpPr>
          <a:xfrm>
            <a:off x="5094804" y="1764800"/>
            <a:ext cx="1728126" cy="1441286"/>
            <a:chOff x="4383739" y="1804014"/>
            <a:chExt cx="1728126" cy="1441286"/>
          </a:xfrm>
        </p:grpSpPr>
        <p:sp>
          <p:nvSpPr>
            <p:cNvPr id="25" name="모서리가 둥근 직사각형 1">
              <a:extLst>
                <a:ext uri="{FF2B5EF4-FFF2-40B4-BE49-F238E27FC236}">
                  <a16:creationId xmlns:a16="http://schemas.microsoft.com/office/drawing/2014/main" id="{18D09C41-2056-B500-F9CC-9D6EEC563E6C}"/>
                </a:ext>
              </a:extLst>
            </p:cNvPr>
            <p:cNvSpPr/>
            <p:nvPr/>
          </p:nvSpPr>
          <p:spPr>
            <a:xfrm>
              <a:off x="4383739" y="1804014"/>
              <a:ext cx="1728126" cy="320621"/>
            </a:xfrm>
            <a:prstGeom prst="roundRect">
              <a:avLst>
                <a:gd name="adj" fmla="val 51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800" b="1" dirty="0">
                  <a:latin typeface="noto"/>
                </a:rPr>
                <a:t>ark</a:t>
              </a:r>
              <a:endParaRPr kumimoji="1" lang="ko-Kore-KR" altLang="en-US" dirty="0">
                <a:latin typeface="noto"/>
              </a:endParaRPr>
            </a:p>
          </p:txBody>
        </p:sp>
        <p:sp>
          <p:nvSpPr>
            <p:cNvPr id="29" name="모서리가 둥근 직사각형 1">
              <a:extLst>
                <a:ext uri="{FF2B5EF4-FFF2-40B4-BE49-F238E27FC236}">
                  <a16:creationId xmlns:a16="http://schemas.microsoft.com/office/drawing/2014/main" id="{0BACD21F-0F72-5021-AEAD-2B617527B4CC}"/>
                </a:ext>
              </a:extLst>
            </p:cNvPr>
            <p:cNvSpPr/>
            <p:nvPr/>
          </p:nvSpPr>
          <p:spPr>
            <a:xfrm>
              <a:off x="4383739" y="2924679"/>
              <a:ext cx="1728126" cy="320621"/>
            </a:xfrm>
            <a:prstGeom prst="roundRect">
              <a:avLst>
                <a:gd name="adj" fmla="val 51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800" b="1" dirty="0">
                  <a:latin typeface="noto"/>
                </a:rPr>
                <a:t>ark</a:t>
              </a:r>
              <a:endParaRPr kumimoji="1" lang="ko-Kore-KR" altLang="en-US" dirty="0">
                <a:latin typeface="noto"/>
              </a:endParaRPr>
            </a:p>
          </p:txBody>
        </p:sp>
        <p:sp>
          <p:nvSpPr>
            <p:cNvPr id="30" name="모서리가 둥근 직사각형 1">
              <a:extLst>
                <a:ext uri="{FF2B5EF4-FFF2-40B4-BE49-F238E27FC236}">
                  <a16:creationId xmlns:a16="http://schemas.microsoft.com/office/drawing/2014/main" id="{E59C04FF-30DA-F7AC-AF3C-E3DD1B183298}"/>
                </a:ext>
              </a:extLst>
            </p:cNvPr>
            <p:cNvSpPr/>
            <p:nvPr/>
          </p:nvSpPr>
          <p:spPr>
            <a:xfrm>
              <a:off x="4383739" y="2550043"/>
              <a:ext cx="1728126" cy="320621"/>
            </a:xfrm>
            <a:prstGeom prst="roundRect">
              <a:avLst>
                <a:gd name="adj" fmla="val 51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800" b="1" dirty="0">
                  <a:latin typeface="noto"/>
                </a:rPr>
                <a:t>ark</a:t>
              </a:r>
              <a:endParaRPr kumimoji="1" lang="ko-Kore-KR" altLang="en-US" dirty="0">
                <a:latin typeface="noto"/>
              </a:endParaRPr>
            </a:p>
          </p:txBody>
        </p:sp>
        <p:sp>
          <p:nvSpPr>
            <p:cNvPr id="31" name="모서리가 둥근 직사각형 1">
              <a:extLst>
                <a:ext uri="{FF2B5EF4-FFF2-40B4-BE49-F238E27FC236}">
                  <a16:creationId xmlns:a16="http://schemas.microsoft.com/office/drawing/2014/main" id="{28242399-E2D1-2946-9714-525E14FAF2E5}"/>
                </a:ext>
              </a:extLst>
            </p:cNvPr>
            <p:cNvSpPr/>
            <p:nvPr/>
          </p:nvSpPr>
          <p:spPr>
            <a:xfrm>
              <a:off x="4383739" y="2170737"/>
              <a:ext cx="1728126" cy="320621"/>
            </a:xfrm>
            <a:prstGeom prst="roundRect">
              <a:avLst>
                <a:gd name="adj" fmla="val 5126"/>
              </a:avLst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800" b="1" dirty="0">
                  <a:latin typeface="noto"/>
                </a:rPr>
                <a:t>ark</a:t>
              </a:r>
              <a:endParaRPr kumimoji="1" lang="ko-Kore-KR" altLang="en-US" dirty="0">
                <a:latin typeface="noto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864E43B-AB2D-EFCE-C0A0-854DF2BF3214}"/>
              </a:ext>
            </a:extLst>
          </p:cNvPr>
          <p:cNvSpPr txBox="1"/>
          <p:nvPr/>
        </p:nvSpPr>
        <p:spPr>
          <a:xfrm>
            <a:off x="5759764" y="1790045"/>
            <a:ext cx="636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oto"/>
              </a:rPr>
              <a:t>Data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0CD39F-A18E-230B-4383-7E4F55F1084D}"/>
              </a:ext>
            </a:extLst>
          </p:cNvPr>
          <p:cNvSpPr txBox="1"/>
          <p:nvPr/>
        </p:nvSpPr>
        <p:spPr>
          <a:xfrm>
            <a:off x="5759764" y="2158260"/>
            <a:ext cx="636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oto"/>
              </a:rPr>
              <a:t>Data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C1569C-186D-FE52-5369-4C1BC9ACA057}"/>
              </a:ext>
            </a:extLst>
          </p:cNvPr>
          <p:cNvSpPr txBox="1"/>
          <p:nvPr/>
        </p:nvSpPr>
        <p:spPr>
          <a:xfrm>
            <a:off x="5759764" y="2535045"/>
            <a:ext cx="636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oto"/>
              </a:rPr>
              <a:t>Data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170225-E209-D6D0-746C-C897F9EEAEAE}"/>
              </a:ext>
            </a:extLst>
          </p:cNvPr>
          <p:cNvSpPr txBox="1"/>
          <p:nvPr/>
        </p:nvSpPr>
        <p:spPr>
          <a:xfrm>
            <a:off x="5759764" y="2904288"/>
            <a:ext cx="636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oto"/>
              </a:rPr>
              <a:t>Data</a:t>
            </a:r>
            <a:endParaRPr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91A8AB4-3175-DD85-34DC-D72B8BD54A76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4303058" y="1925111"/>
            <a:ext cx="791746" cy="56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F668271-48F3-6182-E136-1F8E73A445B5}"/>
              </a:ext>
            </a:extLst>
          </p:cNvPr>
          <p:cNvCxnSpPr>
            <a:endCxn id="31" idx="1"/>
          </p:cNvCxnSpPr>
          <p:nvPr/>
        </p:nvCxnSpPr>
        <p:spPr>
          <a:xfrm flipV="1">
            <a:off x="4348089" y="2291834"/>
            <a:ext cx="746715" cy="21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533321D-1306-D050-B292-BF7527C115EC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>
            <a:off x="4303058" y="2485443"/>
            <a:ext cx="791746" cy="1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D51FC78-F2F5-6BB4-2D3E-EF7739FE8AE6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>
            <a:off x="4303058" y="2485443"/>
            <a:ext cx="791746" cy="56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C5663F-2C8C-84CB-C73C-9D0012EB74D6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6822930" y="1925111"/>
            <a:ext cx="943666" cy="40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63190A4-FFAF-5454-1811-E8563ECBA112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>
            <a:off x="6822930" y="2291834"/>
            <a:ext cx="943666" cy="3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B2B424-7710-B1AD-A96D-49DF1643B4DB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 flipV="1">
            <a:off x="6822930" y="2327739"/>
            <a:ext cx="943666" cy="34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606360-7AC0-D057-CD1F-8D83406F694D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6822930" y="2327739"/>
            <a:ext cx="943666" cy="71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1">
            <a:extLst>
              <a:ext uri="{FF2B5EF4-FFF2-40B4-BE49-F238E27FC236}">
                <a16:creationId xmlns:a16="http://schemas.microsoft.com/office/drawing/2014/main" id="{A97F6558-93FC-C453-B124-3BF1C74F1B4C}"/>
              </a:ext>
            </a:extLst>
          </p:cNvPr>
          <p:cNvSpPr/>
          <p:nvPr/>
        </p:nvSpPr>
        <p:spPr>
          <a:xfrm>
            <a:off x="7766596" y="1628221"/>
            <a:ext cx="1728126" cy="1399036"/>
          </a:xfrm>
          <a:prstGeom prst="roundRect">
            <a:avLst>
              <a:gd name="adj" fmla="val 5126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b="1" dirty="0">
                <a:latin typeface="noto"/>
              </a:rPr>
              <a:t>ark</a:t>
            </a:r>
            <a:endParaRPr kumimoji="1" lang="ko-Kore-KR" altLang="en-US" dirty="0">
              <a:latin typeface="noto"/>
            </a:endParaRPr>
          </a:p>
        </p:txBody>
      </p:sp>
      <p:sp>
        <p:nvSpPr>
          <p:cNvPr id="10" name="모서리가 둥근 직사각형 1">
            <a:extLst>
              <a:ext uri="{FF2B5EF4-FFF2-40B4-BE49-F238E27FC236}">
                <a16:creationId xmlns:a16="http://schemas.microsoft.com/office/drawing/2014/main" id="{9B41A61F-DFAC-1807-5103-D4417240BC73}"/>
              </a:ext>
            </a:extLst>
          </p:cNvPr>
          <p:cNvSpPr/>
          <p:nvPr/>
        </p:nvSpPr>
        <p:spPr>
          <a:xfrm>
            <a:off x="7918996" y="1780621"/>
            <a:ext cx="1728126" cy="1399036"/>
          </a:xfrm>
          <a:prstGeom prst="roundRect">
            <a:avLst>
              <a:gd name="adj" fmla="val 5126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b="1" dirty="0">
                <a:latin typeface="noto"/>
              </a:rPr>
              <a:t>ark</a:t>
            </a:r>
            <a:endParaRPr kumimoji="1" lang="ko-Kore-KR" altLang="en-US" dirty="0">
              <a:latin typeface="noto"/>
            </a:endParaRPr>
          </a:p>
        </p:txBody>
      </p:sp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8CDA489C-4029-9962-8A83-A681506F3704}"/>
              </a:ext>
            </a:extLst>
          </p:cNvPr>
          <p:cNvSpPr/>
          <p:nvPr/>
        </p:nvSpPr>
        <p:spPr>
          <a:xfrm>
            <a:off x="8071396" y="1933021"/>
            <a:ext cx="1728126" cy="1399036"/>
          </a:xfrm>
          <a:prstGeom prst="roundRect">
            <a:avLst>
              <a:gd name="adj" fmla="val 5126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b="1" dirty="0">
                <a:latin typeface="noto"/>
              </a:rPr>
              <a:t>ark</a:t>
            </a:r>
            <a:endParaRPr kumimoji="1" lang="ko-Kore-KR" altLang="en-US" dirty="0">
              <a:latin typeface="noto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E254D681-AADB-888F-D0AC-0EC5792D2479}"/>
              </a:ext>
            </a:extLst>
          </p:cNvPr>
          <p:cNvSpPr/>
          <p:nvPr/>
        </p:nvSpPr>
        <p:spPr>
          <a:xfrm>
            <a:off x="8223796" y="2085421"/>
            <a:ext cx="1728126" cy="1399036"/>
          </a:xfrm>
          <a:prstGeom prst="roundRect">
            <a:avLst>
              <a:gd name="adj" fmla="val 5126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b="1" dirty="0">
                <a:latin typeface="noto"/>
              </a:rPr>
              <a:t>ark</a:t>
            </a:r>
            <a:endParaRPr kumimoji="1" lang="ko-Kore-KR" altLang="en-US" dirty="0">
              <a:latin typeface="no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A222C-8CE3-DAA2-0ED2-25704AB96875}"/>
              </a:ext>
            </a:extLst>
          </p:cNvPr>
          <p:cNvSpPr txBox="1"/>
          <p:nvPr/>
        </p:nvSpPr>
        <p:spPr>
          <a:xfrm>
            <a:off x="8768581" y="2642767"/>
            <a:ext cx="636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noto"/>
              </a:rPr>
              <a:t>RDD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551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805F84D-94CA-720F-A9D6-8411CD8B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8" y="988541"/>
            <a:ext cx="10047450" cy="56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6B3443-1817-C523-026D-A4BDACA25824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Current location</a:t>
            </a:r>
            <a:endParaRPr kumimoji="1" lang="ko-Kore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C03A8A-B815-367E-3A8A-CC44081F5C0A}"/>
              </a:ext>
            </a:extLst>
          </p:cNvPr>
          <p:cNvSpPr/>
          <p:nvPr/>
        </p:nvSpPr>
        <p:spPr>
          <a:xfrm>
            <a:off x="7280929" y="2207538"/>
            <a:ext cx="2164492" cy="2773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8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45FBDFD-DBC8-87BA-5784-A2D9A3C58F15}"/>
              </a:ext>
            </a:extLst>
          </p:cNvPr>
          <p:cNvSpPr/>
          <p:nvPr/>
        </p:nvSpPr>
        <p:spPr>
          <a:xfrm>
            <a:off x="5988050" y="4283577"/>
            <a:ext cx="4535952" cy="1729076"/>
          </a:xfrm>
          <a:prstGeom prst="roundRect">
            <a:avLst/>
          </a:prstGeom>
          <a:solidFill>
            <a:srgbClr val="DA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A5C08A-D6C8-7987-2FB6-681BD94705E1}"/>
              </a:ext>
            </a:extLst>
          </p:cNvPr>
          <p:cNvSpPr/>
          <p:nvPr/>
        </p:nvSpPr>
        <p:spPr>
          <a:xfrm>
            <a:off x="1715482" y="4283577"/>
            <a:ext cx="4044282" cy="1729076"/>
          </a:xfrm>
          <a:prstGeom prst="roundRect">
            <a:avLst/>
          </a:prstGeom>
          <a:solidFill>
            <a:srgbClr val="DA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Function codes</a:t>
            </a:r>
            <a:endParaRPr kumimoji="1" lang="ko-Kore-KR" altLang="en-US" b="1" dirty="0"/>
          </a:p>
        </p:txBody>
      </p:sp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87B4AB37-C207-E39B-3384-9562806E38A0}"/>
              </a:ext>
            </a:extLst>
          </p:cNvPr>
          <p:cNvSpPr/>
          <p:nvPr/>
        </p:nvSpPr>
        <p:spPr>
          <a:xfrm>
            <a:off x="3968203" y="657249"/>
            <a:ext cx="4255593" cy="7339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MapReduce </a:t>
            </a:r>
            <a:b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kumimoji="1" lang="en-US" altLang="en-US" sz="2000" b="1" dirty="0">
                <a:solidFill>
                  <a:schemeClr val="tx2">
                    <a:lumMod val="75000"/>
                  </a:schemeClr>
                </a:solidFill>
              </a:rPr>
              <a:t>functional programming</a:t>
            </a:r>
            <a:endParaRPr kumimoji="1" lang="ko-Kore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6D5261F7-252D-5F4F-CB20-D9F328BC2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098" r="30639" b="-1098"/>
          <a:stretch/>
        </p:blipFill>
        <p:spPr>
          <a:xfrm>
            <a:off x="6028867" y="4531443"/>
            <a:ext cx="4478074" cy="1233343"/>
          </a:xfrm>
          <a:prstGeom prst="rect">
            <a:avLst/>
          </a:prstGeom>
        </p:spPr>
      </p:pic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0AE7F0BF-5461-6E53-7D53-882455140D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59"/>
          <a:stretch/>
        </p:blipFill>
        <p:spPr>
          <a:xfrm>
            <a:off x="1880692" y="4531443"/>
            <a:ext cx="3879072" cy="1233343"/>
          </a:xfrm>
          <a:prstGeom prst="rect">
            <a:avLst/>
          </a:prstGeom>
        </p:spPr>
      </p:pic>
      <p:pic>
        <p:nvPicPr>
          <p:cNvPr id="10" name="그림 9" descr="스크린샷, 텍스트, 사각형, 폰트이(가) 표시된 사진&#10;&#10;자동 생성된 설명">
            <a:extLst>
              <a:ext uri="{FF2B5EF4-FFF2-40B4-BE49-F238E27FC236}">
                <a16:creationId xmlns:a16="http://schemas.microsoft.com/office/drawing/2014/main" id="{CC6E37A4-9834-0C21-121D-0F5611194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1" y="1700920"/>
            <a:ext cx="7160896" cy="179762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54576F8-5A52-6FC0-6416-7613561B0DE2}"/>
              </a:ext>
            </a:extLst>
          </p:cNvPr>
          <p:cNvSpPr/>
          <p:nvPr/>
        </p:nvSpPr>
        <p:spPr>
          <a:xfrm>
            <a:off x="4852802" y="3658126"/>
            <a:ext cx="290782" cy="4572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E0EEBEB-E9C4-BD89-3C8A-CBBD70F1AE99}"/>
              </a:ext>
            </a:extLst>
          </p:cNvPr>
          <p:cNvSpPr/>
          <p:nvPr/>
        </p:nvSpPr>
        <p:spPr>
          <a:xfrm>
            <a:off x="7086970" y="3658126"/>
            <a:ext cx="290782" cy="4572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B8B5C3-CB92-0846-BBCD-4E4F9AC4BD51}"/>
              </a:ext>
            </a:extLst>
          </p:cNvPr>
          <p:cNvSpPr/>
          <p:nvPr/>
        </p:nvSpPr>
        <p:spPr>
          <a:xfrm>
            <a:off x="2681416" y="2716306"/>
            <a:ext cx="1092725" cy="197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73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805F84D-94CA-720F-A9D6-8411CD8B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8" y="988541"/>
            <a:ext cx="10047450" cy="56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D6B3443-1817-C523-026D-A4BDACA25824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Current location</a:t>
            </a:r>
            <a:endParaRPr kumimoji="1" lang="ko-Kore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C03A8A-B815-367E-3A8A-CC44081F5C0A}"/>
              </a:ext>
            </a:extLst>
          </p:cNvPr>
          <p:cNvSpPr/>
          <p:nvPr/>
        </p:nvSpPr>
        <p:spPr>
          <a:xfrm>
            <a:off x="7233508" y="5118100"/>
            <a:ext cx="2304192" cy="7513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22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Spark Result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F47AC-A553-D605-6339-3720140096EE}"/>
              </a:ext>
            </a:extLst>
          </p:cNvPr>
          <p:cNvSpPr txBox="1"/>
          <p:nvPr/>
        </p:nvSpPr>
        <p:spPr>
          <a:xfrm>
            <a:off x="1340708" y="4482632"/>
            <a:ext cx="103617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2600" dirty="0">
                <a:latin typeface="noto"/>
              </a:rPr>
              <a:t>Scalable data can be distributed and processed in parallel through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2600" dirty="0">
                <a:latin typeface="noto"/>
              </a:rPr>
              <a:t>And this method is effective for processing big data.</a:t>
            </a:r>
            <a:endParaRPr lang="en-US" altLang="ko-Kore-KR" sz="2600" dirty="0">
              <a:latin typeface="noto"/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1CC75B2-B53B-F9EA-3D9A-8EB726481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75541"/>
              </p:ext>
            </p:extLst>
          </p:nvPr>
        </p:nvGraphicFramePr>
        <p:xfrm>
          <a:off x="2516590" y="1731500"/>
          <a:ext cx="7158820" cy="23087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79410">
                  <a:extLst>
                    <a:ext uri="{9D8B030D-6E8A-4147-A177-3AD203B41FA5}">
                      <a16:colId xmlns:a16="http://schemas.microsoft.com/office/drawing/2014/main" val="2036376922"/>
                    </a:ext>
                  </a:extLst>
                </a:gridCol>
                <a:gridCol w="3579410">
                  <a:extLst>
                    <a:ext uri="{9D8B030D-6E8A-4147-A177-3AD203B41FA5}">
                      <a16:colId xmlns:a16="http://schemas.microsoft.com/office/drawing/2014/main" val="369165654"/>
                    </a:ext>
                  </a:extLst>
                </a:gridCol>
              </a:tblGrid>
              <a:tr h="5712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noto"/>
                        </a:rPr>
                        <a:t>Spark</a:t>
                      </a:r>
                      <a:endParaRPr lang="ko-KR" altLang="en-US" sz="2800" dirty="0">
                        <a:latin typeface="not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46441"/>
                  </a:ext>
                </a:extLst>
              </a:tr>
              <a:tr h="5791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noto"/>
                        </a:rPr>
                        <a:t>Elapsed Time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600" dirty="0">
                          <a:latin typeface="noto"/>
                        </a:rPr>
                        <a:t>0.0 min 41.307 sec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42965"/>
                  </a:ext>
                </a:extLst>
              </a:tr>
              <a:tr h="5791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noto"/>
                        </a:rPr>
                        <a:t>Val-ACC 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600" dirty="0">
                          <a:latin typeface="noto"/>
                        </a:rPr>
                        <a:t>50.193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75595"/>
                  </a:ext>
                </a:extLst>
              </a:tr>
              <a:tr h="5791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600" dirty="0">
                          <a:latin typeface="noto"/>
                        </a:rPr>
                        <a:t>Test-ACC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600" dirty="0">
                          <a:latin typeface="noto"/>
                        </a:rPr>
                        <a:t>50.191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8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2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Discussion 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6BC1E-54AD-86F3-0A48-CD284F965734}"/>
              </a:ext>
            </a:extLst>
          </p:cNvPr>
          <p:cNvSpPr txBox="1"/>
          <p:nvPr/>
        </p:nvSpPr>
        <p:spPr>
          <a:xfrm>
            <a:off x="708621" y="2211351"/>
            <a:ext cx="10918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In this project, </a:t>
            </a:r>
            <a:br>
              <a:rPr lang="en-US" altLang="ko-KR" sz="2400" dirty="0">
                <a:solidFill>
                  <a:srgbClr val="000000"/>
                </a:solidFill>
                <a:latin typeface="noto"/>
              </a:rPr>
            </a:b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Our data set can be storage and processed with in a local storage, which has about 60,000 samples.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000000"/>
              </a:solidFill>
              <a:latin typeface="noto"/>
            </a:endParaRPr>
          </a:p>
          <a:p>
            <a:pPr algn="r"/>
            <a:r>
              <a:rPr lang="en-US" altLang="ko-KR" sz="2400" b="1" dirty="0">
                <a:solidFill>
                  <a:srgbClr val="000000"/>
                </a:solidFill>
                <a:latin typeface="noto"/>
              </a:rPr>
              <a:t> =&gt; Therefore, we are going to test the model of this paper with a lot bigger data sets. </a:t>
            </a:r>
            <a:br>
              <a:rPr lang="en-US" altLang="ko-KR" sz="2400" b="1" dirty="0">
                <a:solidFill>
                  <a:srgbClr val="000000"/>
                </a:solidFill>
                <a:latin typeface="noto"/>
              </a:rPr>
            </a:b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(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Use large amounts of data that are not even stored on the local </a:t>
            </a:r>
            <a:r>
              <a:rPr lang="en-US" altLang="ko-KR" sz="2400" dirty="0">
                <a:solidFill>
                  <a:srgbClr val="000000"/>
                </a:solidFill>
                <a:latin typeface="noto"/>
              </a:rPr>
              <a:t>storage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) </a:t>
            </a:r>
            <a:endParaRPr lang="en-US" altLang="ko-KR" sz="2400" b="1" dirty="0">
              <a:solidFill>
                <a:srgbClr val="000000"/>
              </a:solidFill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3972314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1F30B-E9B7-FC2F-5A6B-39D815C0F11E}"/>
              </a:ext>
            </a:extLst>
          </p:cNvPr>
          <p:cNvSpPr txBox="1"/>
          <p:nvPr/>
        </p:nvSpPr>
        <p:spPr>
          <a:xfrm>
            <a:off x="839713" y="1485522"/>
            <a:ext cx="112895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[1] Hiba Basim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unito Sans" pitchFamily="2" charset="0"/>
              </a:rPr>
              <a:t>Alwan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 and Ku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unito Sans" pitchFamily="2" charset="0"/>
              </a:rPr>
              <a:t>Ruhana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 Ku-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unito Sans" pitchFamily="2" charset="0"/>
              </a:rPr>
              <a:t>Mahamud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 2020 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Nunito Sans" pitchFamily="2" charset="0"/>
              </a:rPr>
              <a:t>IOP Conf. Ser.: Mater. Sci. Eng.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unito Sans" pitchFamily="2" charset="0"/>
              </a:rPr>
              <a:t>769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 012007</a:t>
            </a:r>
          </a:p>
          <a:p>
            <a:r>
              <a:rPr lang="en-US" altLang="ko-KR" dirty="0">
                <a:solidFill>
                  <a:srgbClr val="333333"/>
                </a:solidFill>
                <a:latin typeface="Nunito Sans" pitchFamily="2" charset="0"/>
              </a:rPr>
              <a:t>[2] </a:t>
            </a:r>
            <a:r>
              <a:rPr lang="en-US" altLang="ko-KR" dirty="0" err="1">
                <a:solidFill>
                  <a:srgbClr val="333333"/>
                </a:solidFill>
                <a:latin typeface="Nunito Sans" pitchFamily="2" charset="0"/>
              </a:rPr>
              <a:t>Matei</a:t>
            </a:r>
            <a:r>
              <a:rPr lang="en-US" altLang="ko-KR" dirty="0">
                <a:solidFill>
                  <a:srgbClr val="333333"/>
                </a:solidFill>
                <a:latin typeface="Nunito Sans" pitchFamily="2" charset="0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Nunito Sans" pitchFamily="2" charset="0"/>
              </a:rPr>
              <a:t>Zaharia</a:t>
            </a:r>
            <a:r>
              <a:rPr lang="en-US" altLang="ko-KR" dirty="0">
                <a:solidFill>
                  <a:srgbClr val="333333"/>
                </a:solidFill>
                <a:latin typeface="Nunito Sans" pitchFamily="2" charset="0"/>
              </a:rPr>
              <a:t>, </a:t>
            </a:r>
            <a:r>
              <a:rPr lang="en-US" altLang="ko-KR" dirty="0" err="1">
                <a:solidFill>
                  <a:srgbClr val="333333"/>
                </a:solidFill>
                <a:latin typeface="Nunito Sans" pitchFamily="2" charset="0"/>
              </a:rPr>
              <a:t>Mosharaf</a:t>
            </a:r>
            <a:r>
              <a:rPr lang="en-US" altLang="ko-KR" dirty="0">
                <a:solidFill>
                  <a:srgbClr val="333333"/>
                </a:solidFill>
                <a:latin typeface="Nunito Sans" pitchFamily="2" charset="0"/>
              </a:rPr>
              <a:t> Chowdhury, Michael J. Franklin, Scott </a:t>
            </a:r>
            <a:r>
              <a:rPr lang="en-US" altLang="ko-KR" dirty="0" err="1">
                <a:solidFill>
                  <a:srgbClr val="333333"/>
                </a:solidFill>
                <a:latin typeface="Nunito Sans" pitchFamily="2" charset="0"/>
              </a:rPr>
              <a:t>Shenker</a:t>
            </a:r>
            <a:r>
              <a:rPr lang="en-US" altLang="ko-KR" dirty="0">
                <a:solidFill>
                  <a:srgbClr val="333333"/>
                </a:solidFill>
                <a:latin typeface="Nunito Sans" pitchFamily="2" charset="0"/>
              </a:rPr>
              <a:t>, and Ion </a:t>
            </a:r>
            <a:r>
              <a:rPr lang="en-US" altLang="ko-KR" dirty="0" err="1">
                <a:solidFill>
                  <a:srgbClr val="333333"/>
                </a:solidFill>
                <a:latin typeface="Nunito Sans" pitchFamily="2" charset="0"/>
              </a:rPr>
              <a:t>Stoica</a:t>
            </a:r>
            <a:r>
              <a:rPr lang="en-US" altLang="ko-KR" dirty="0">
                <a:solidFill>
                  <a:srgbClr val="333333"/>
                </a:solidFill>
                <a:latin typeface="Nunito Sans" pitchFamily="2" charset="0"/>
              </a:rPr>
              <a:t>. 2010. Spark: cluster computing with working sets. In Proceedings of the 2nd USENIX conference on Hot topics in cloud computing (HotCloud'10). USENIX Association, USA, 10. </a:t>
            </a:r>
          </a:p>
          <a:p>
            <a:r>
              <a:rPr lang="en-US" altLang="ko-KR" dirty="0">
                <a:solidFill>
                  <a:srgbClr val="333333"/>
                </a:solidFill>
                <a:latin typeface="Nunito Sans" pitchFamily="2" charset="0"/>
              </a:rPr>
              <a:t>[3] Data Reference : </a:t>
            </a:r>
            <a:r>
              <a:rPr lang="en-US" altLang="ko-Kore-KR" sz="1800" dirty="0">
                <a:solidFill>
                  <a:schemeClr val="tx2"/>
                </a:solidFill>
                <a:latin typeface="n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https://www.kaggle.com/datasets/subhamjain/loan-prediction-based-on-customer-behavior?resource=download&amp;select=Sample+Prediction+Dataset.csv</a:t>
            </a:r>
            <a:r>
              <a:rPr lang="en-US" altLang="ko-Kore-KR" sz="1800" dirty="0">
                <a:solidFill>
                  <a:schemeClr val="tx2"/>
                </a:solidFill>
                <a:latin typeface="noto"/>
              </a:rPr>
              <a:t> </a:t>
            </a:r>
          </a:p>
          <a:p>
            <a:r>
              <a:rPr lang="en-US" altLang="ko-KR" dirty="0">
                <a:latin typeface="noto"/>
              </a:rPr>
              <a:t>[4]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noto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Nunito Sans" pitchFamily="2" charset="0"/>
              </a:rPr>
              <a:t>Image Reference : </a:t>
            </a:r>
            <a:r>
              <a:rPr lang="en-US" altLang="ko-KR" b="0" i="0" dirty="0">
                <a:solidFill>
                  <a:schemeClr val="tx2"/>
                </a:solidFill>
                <a:effectLst/>
                <a:latin typeface="Nunito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https://subscription.packtpub.com/book/data/9781785889622/5/ch05lvl1sec39/linear-classification</a:t>
            </a:r>
            <a:endParaRPr lang="en-US" altLang="ko-KR" dirty="0">
              <a:solidFill>
                <a:schemeClr val="tx2"/>
              </a:solidFill>
              <a:latin typeface="Nunito Sans" pitchFamily="2" charset="0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9A1D3-7180-0336-65F9-B030ED2A6BF9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Reference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438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Background Research</a:t>
            </a:r>
            <a:endParaRPr kumimoji="1" lang="ko-Kore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224215" y="1764187"/>
            <a:ext cx="7977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: apply for MapReduce to process Big Data in parallel on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multiple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node. 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2F78-A7F9-24B9-83E4-308D369888AA}"/>
              </a:ext>
            </a:extLst>
          </p:cNvPr>
          <p:cNvSpPr txBox="1"/>
          <p:nvPr/>
        </p:nvSpPr>
        <p:spPr>
          <a:xfrm>
            <a:off x="2224215" y="1274504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400" b="1" dirty="0"/>
              <a:t>How to process Big-data ? </a:t>
            </a:r>
            <a:endParaRPr kumimoji="1" lang="ko-Kore-KR" altLang="en-US" sz="2400" b="1" dirty="0"/>
          </a:p>
        </p:txBody>
      </p:sp>
      <p:pic>
        <p:nvPicPr>
          <p:cNvPr id="22" name="그림 21" descr="스크린샷, 텍스트, 사각형, 폰트이(가) 표시된 사진&#10;&#10;자동 생성된 설명">
            <a:extLst>
              <a:ext uri="{FF2B5EF4-FFF2-40B4-BE49-F238E27FC236}">
                <a16:creationId xmlns:a16="http://schemas.microsoft.com/office/drawing/2014/main" id="{740D3420-6F70-A7A2-1512-7B45BD0C2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49" y="2228028"/>
            <a:ext cx="6640943" cy="16671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ED8016-E2B3-0A59-2329-A5718E7EF9A1}"/>
              </a:ext>
            </a:extLst>
          </p:cNvPr>
          <p:cNvGrpSpPr/>
          <p:nvPr/>
        </p:nvGrpSpPr>
        <p:grpSpPr>
          <a:xfrm>
            <a:off x="2304899" y="4104532"/>
            <a:ext cx="7287338" cy="1964241"/>
            <a:chOff x="1340707" y="2187397"/>
            <a:chExt cx="7841815" cy="249433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65509D-8708-2E95-22CB-FBD821D1DD11}"/>
                </a:ext>
              </a:extLst>
            </p:cNvPr>
            <p:cNvGrpSpPr/>
            <p:nvPr/>
          </p:nvGrpSpPr>
          <p:grpSpPr>
            <a:xfrm>
              <a:off x="1340708" y="2187397"/>
              <a:ext cx="7841814" cy="1275131"/>
              <a:chOff x="1340708" y="2504389"/>
              <a:chExt cx="7841814" cy="1275131"/>
            </a:xfrm>
          </p:grpSpPr>
          <p:sp>
            <p:nvSpPr>
              <p:cNvPr id="17" name="모서리가 둥근 직사각형 3">
                <a:extLst>
                  <a:ext uri="{FF2B5EF4-FFF2-40B4-BE49-F238E27FC236}">
                    <a16:creationId xmlns:a16="http://schemas.microsoft.com/office/drawing/2014/main" id="{C86FCD09-2031-0789-FE8D-3E0EF5118B7C}"/>
                  </a:ext>
                </a:extLst>
              </p:cNvPr>
              <p:cNvSpPr/>
              <p:nvPr/>
            </p:nvSpPr>
            <p:spPr>
              <a:xfrm>
                <a:off x="1340708" y="2700557"/>
                <a:ext cx="7841814" cy="1078963"/>
              </a:xfrm>
              <a:prstGeom prst="roundRect">
                <a:avLst>
                  <a:gd name="adj" fmla="val 8667"/>
                </a:avLst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b="1" dirty="0">
                    <a:solidFill>
                      <a:schemeClr val="tx2">
                        <a:lumMod val="75000"/>
                      </a:schemeClr>
                    </a:solidFill>
                    <a:highlight>
                      <a:srgbClr val="FFFF00"/>
                    </a:highlight>
                    <a:latin typeface="noto"/>
                  </a:rPr>
                  <a:t>Split</a:t>
                </a: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  <a:latin typeface="noto"/>
                  </a:rPr>
                  <a:t> input data to number of slices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  <a:latin typeface="noto"/>
                  </a:rPr>
                  <a:t>Apply specific function to each to  generate intermediate results</a:t>
                </a:r>
              </a:p>
            </p:txBody>
          </p:sp>
          <p:sp>
            <p:nvSpPr>
              <p:cNvPr id="18" name="모서리가 둥근 직사각형 7">
                <a:extLst>
                  <a:ext uri="{FF2B5EF4-FFF2-40B4-BE49-F238E27FC236}">
                    <a16:creationId xmlns:a16="http://schemas.microsoft.com/office/drawing/2014/main" id="{605CCD33-BAF5-E806-E981-9CE8074180F0}"/>
                  </a:ext>
                </a:extLst>
              </p:cNvPr>
              <p:cNvSpPr/>
              <p:nvPr/>
            </p:nvSpPr>
            <p:spPr>
              <a:xfrm>
                <a:off x="3972551" y="2504389"/>
                <a:ext cx="2377122" cy="3800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/>
                  <a:t>Step1. Map</a:t>
                </a:r>
                <a:endParaRPr kumimoji="1" lang="ko-Kore-KR" altLang="en-US" sz="2000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6139B94-72C0-690D-BE57-797CC092C442}"/>
                </a:ext>
              </a:extLst>
            </p:cNvPr>
            <p:cNvGrpSpPr/>
            <p:nvPr/>
          </p:nvGrpSpPr>
          <p:grpSpPr>
            <a:xfrm>
              <a:off x="1340707" y="3642433"/>
              <a:ext cx="7841814" cy="1039295"/>
              <a:chOff x="1340708" y="2420185"/>
              <a:chExt cx="7841814" cy="1039295"/>
            </a:xfrm>
          </p:grpSpPr>
          <p:sp>
            <p:nvSpPr>
              <p:cNvPr id="15" name="모서리가 둥근 직사각형 10">
                <a:extLst>
                  <a:ext uri="{FF2B5EF4-FFF2-40B4-BE49-F238E27FC236}">
                    <a16:creationId xmlns:a16="http://schemas.microsoft.com/office/drawing/2014/main" id="{862C24A3-E7CC-855D-D4FD-D8BE7B56B238}"/>
                  </a:ext>
                </a:extLst>
              </p:cNvPr>
              <p:cNvSpPr/>
              <p:nvPr/>
            </p:nvSpPr>
            <p:spPr>
              <a:xfrm>
                <a:off x="1340708" y="2700557"/>
                <a:ext cx="7841814" cy="758923"/>
              </a:xfrm>
              <a:prstGeom prst="roundRect">
                <a:avLst>
                  <a:gd name="adj" fmla="val 8667"/>
                </a:avLst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b="1" dirty="0">
                    <a:solidFill>
                      <a:schemeClr val="tx2">
                        <a:lumMod val="75000"/>
                      </a:schemeClr>
                    </a:solidFill>
                    <a:highlight>
                      <a:srgbClr val="FFFF00"/>
                    </a:highlight>
                    <a:latin typeface="noto"/>
                  </a:rPr>
                  <a:t>Combine</a:t>
                </a: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  <a:latin typeface="noto"/>
                  </a:rPr>
                  <a:t> the intermediate results to make the final result.</a:t>
                </a:r>
              </a:p>
            </p:txBody>
          </p:sp>
          <p:sp>
            <p:nvSpPr>
              <p:cNvPr id="16" name="모서리가 둥근 직사각형 11">
                <a:extLst>
                  <a:ext uri="{FF2B5EF4-FFF2-40B4-BE49-F238E27FC236}">
                    <a16:creationId xmlns:a16="http://schemas.microsoft.com/office/drawing/2014/main" id="{ADFAB8BC-F523-5EF8-F966-6BD4FD66F807}"/>
                  </a:ext>
                </a:extLst>
              </p:cNvPr>
              <p:cNvSpPr/>
              <p:nvPr/>
            </p:nvSpPr>
            <p:spPr>
              <a:xfrm>
                <a:off x="3972553" y="2420185"/>
                <a:ext cx="2377122" cy="3800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/>
                  <a:t>Step2. Reduce</a:t>
                </a:r>
                <a:endParaRPr kumimoji="1" lang="ko-Kore-KR" alt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81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Data 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B1E94-EC09-19E0-FD0E-F3D647FE008F}"/>
              </a:ext>
            </a:extLst>
          </p:cNvPr>
          <p:cNvSpPr txBox="1"/>
          <p:nvPr/>
        </p:nvSpPr>
        <p:spPr>
          <a:xfrm>
            <a:off x="435719" y="5077585"/>
            <a:ext cx="111108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noto"/>
                <a:cs typeface="Arial" panose="020B0604020202020204" pitchFamily="34" charset="0"/>
              </a:rPr>
              <a:t>Train_Data_shape : (252000, 13 )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noto"/>
                <a:cs typeface="Arial" panose="020B0604020202020204" pitchFamily="34" charset="0"/>
              </a:rPr>
              <a:t>It has </a:t>
            </a:r>
            <a:r>
              <a:rPr lang="en-US" altLang="en-US" sz="2000" b="1" dirty="0">
                <a:latin typeface="noto"/>
                <a:cs typeface="Arial" panose="020B0604020202020204" pitchFamily="34" charset="0"/>
              </a:rPr>
              <a:t>252,000 samples and 11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noto"/>
                <a:cs typeface="Arial" panose="020B0604020202020204" pitchFamily="34" charset="0"/>
              </a:rPr>
              <a:t>Independent variables are used to predict of </a:t>
            </a:r>
            <a:r>
              <a:rPr lang="en-US" altLang="en-US" sz="2000" dirty="0" err="1">
                <a:latin typeface="noto"/>
                <a:cs typeface="Arial" panose="020B0604020202020204" pitchFamily="34" charset="0"/>
              </a:rPr>
              <a:t>Risk_Flag</a:t>
            </a:r>
            <a:r>
              <a:rPr lang="en-US" altLang="en-US" sz="2000" dirty="0">
                <a:latin typeface="noto"/>
                <a:cs typeface="Arial" panose="020B0604020202020204" pitchFamily="34" charset="0"/>
              </a:rPr>
              <a:t> which is dependent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noto"/>
                <a:cs typeface="Arial" panose="020B0604020202020204" pitchFamily="34" charset="0"/>
              </a:rPr>
              <a:t>Risk_Flag(Y) is binary clas ( 0 or 1 ) 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669C7D-E6B3-76FF-E595-B7A9CECAEEAD}"/>
              </a:ext>
            </a:extLst>
          </p:cNvPr>
          <p:cNvGrpSpPr/>
          <p:nvPr/>
        </p:nvGrpSpPr>
        <p:grpSpPr>
          <a:xfrm>
            <a:off x="540588" y="1567652"/>
            <a:ext cx="11367360" cy="3795721"/>
            <a:chOff x="540588" y="1415805"/>
            <a:chExt cx="11367360" cy="379572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1013BBA-E8C7-BCB3-891B-33F38B5777E4}"/>
                </a:ext>
              </a:extLst>
            </p:cNvPr>
            <p:cNvGrpSpPr/>
            <p:nvPr/>
          </p:nvGrpSpPr>
          <p:grpSpPr>
            <a:xfrm>
              <a:off x="540588" y="1415805"/>
              <a:ext cx="11110823" cy="3200400"/>
              <a:chOff x="540588" y="1281335"/>
              <a:chExt cx="11110823" cy="32004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C9FED77-6921-51FD-C6ED-A24E09CD2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88" y="1281335"/>
                <a:ext cx="11110823" cy="3200400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CE3287B-FABE-3226-A9DF-4BEBE905501D}"/>
                  </a:ext>
                </a:extLst>
              </p:cNvPr>
              <p:cNvSpPr/>
              <p:nvPr/>
            </p:nvSpPr>
            <p:spPr>
              <a:xfrm>
                <a:off x="10936941" y="1550895"/>
                <a:ext cx="609600" cy="286870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3BE006-D8AB-8E9A-23D6-A517BCC2FD22}"/>
                </a:ext>
              </a:extLst>
            </p:cNvPr>
            <p:cNvSpPr/>
            <p:nvPr/>
          </p:nvSpPr>
          <p:spPr>
            <a:xfrm>
              <a:off x="1013665" y="1685365"/>
              <a:ext cx="9923276" cy="23274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 중괄호 14">
              <a:extLst>
                <a:ext uri="{FF2B5EF4-FFF2-40B4-BE49-F238E27FC236}">
                  <a16:creationId xmlns:a16="http://schemas.microsoft.com/office/drawing/2014/main" id="{5652A086-8886-4441-5BD6-863CB563F4EB}"/>
                </a:ext>
              </a:extLst>
            </p:cNvPr>
            <p:cNvSpPr/>
            <p:nvPr/>
          </p:nvSpPr>
          <p:spPr>
            <a:xfrm rot="16200000">
              <a:off x="5651462" y="-191712"/>
              <a:ext cx="356530" cy="9798423"/>
            </a:xfrm>
            <a:prstGeom prst="leftBrace">
              <a:avLst/>
            </a:prstGeom>
            <a:ln w="190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90BBF2-1313-828F-84C6-5CBA928BA259}"/>
                </a:ext>
              </a:extLst>
            </p:cNvPr>
            <p:cNvSpPr txBox="1"/>
            <p:nvPr/>
          </p:nvSpPr>
          <p:spPr>
            <a:xfrm>
              <a:off x="4602628" y="4864858"/>
              <a:ext cx="2454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Independent variables ( X ) </a:t>
              </a: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BB1545-6B8F-E7F2-F3DF-03ECC5B68A4B}"/>
                </a:ext>
              </a:extLst>
            </p:cNvPr>
            <p:cNvSpPr txBox="1"/>
            <p:nvPr/>
          </p:nvSpPr>
          <p:spPr>
            <a:xfrm>
              <a:off x="9591608" y="4903749"/>
              <a:ext cx="2316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Dependent variables ( Y ) </a:t>
              </a:r>
              <a:endParaRPr lang="ko-KR" altLang="en-US" sz="14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0B4CAF2-1C84-DFC5-B2BC-0234363B5DA1}"/>
                </a:ext>
              </a:extLst>
            </p:cNvPr>
            <p:cNvCxnSpPr/>
            <p:nvPr/>
          </p:nvCxnSpPr>
          <p:spPr>
            <a:xfrm>
              <a:off x="11221343" y="4546543"/>
              <a:ext cx="0" cy="37919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26517D-49AE-A148-2115-99C070D21ED5}"/>
              </a:ext>
            </a:extLst>
          </p:cNvPr>
          <p:cNvSpPr txBox="1"/>
          <p:nvPr/>
        </p:nvSpPr>
        <p:spPr>
          <a:xfrm>
            <a:off x="1013665" y="1027268"/>
            <a:ext cx="10382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noto"/>
                <a:cs typeface="Arial" panose="020B0604020202020204" pitchFamily="34" charset="0"/>
              </a:rPr>
              <a:t>: Customer information to predict </a:t>
            </a:r>
            <a:r>
              <a:rPr lang="en-US" altLang="ko-KR" sz="2400" b="1" dirty="0">
                <a:latin typeface="noto"/>
              </a:rPr>
              <a:t>who possible Defaulters are for Loans Product</a:t>
            </a:r>
            <a:endParaRPr lang="en-US" altLang="en-US" sz="2400" b="1" dirty="0">
              <a:latin typeface="n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7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블루, 일렉트릭 블루, 블랙이(가) 표시된 사진&#10;&#10;자동 생성된 설명">
            <a:extLst>
              <a:ext uri="{FF2B5EF4-FFF2-40B4-BE49-F238E27FC236}">
                <a16:creationId xmlns:a16="http://schemas.microsoft.com/office/drawing/2014/main" id="{EDDFC3DF-20D2-935E-929E-97DD107940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88"/>
          <a:stretch/>
        </p:blipFill>
        <p:spPr>
          <a:xfrm>
            <a:off x="0" y="0"/>
            <a:ext cx="6965704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BE6B7E-1E81-C04C-7967-DBDEE994E9F5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Preview </a:t>
            </a:r>
            <a:endParaRPr kumimoji="1" lang="ko-Kore-KR" altLang="en-US" b="1" dirty="0"/>
          </a:p>
        </p:txBody>
      </p:sp>
      <p:pic>
        <p:nvPicPr>
          <p:cNvPr id="11" name="그림 10" descr="스크린샷, 블루, 일렉트릭 블루, 블랙이(가) 표시된 사진&#10;&#10;자동 생성된 설명">
            <a:extLst>
              <a:ext uri="{FF2B5EF4-FFF2-40B4-BE49-F238E27FC236}">
                <a16:creationId xmlns:a16="http://schemas.microsoft.com/office/drawing/2014/main" id="{3A5F8454-607A-C51D-EB1D-9A0020D008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84" t="-23" r="-1830" b="23"/>
          <a:stretch/>
        </p:blipFill>
        <p:spPr>
          <a:xfrm rot="10800000">
            <a:off x="5052664" y="0"/>
            <a:ext cx="7139336" cy="6858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DBF12D8-A6F1-7086-D14D-E81715A38DA9}"/>
              </a:ext>
            </a:extLst>
          </p:cNvPr>
          <p:cNvSpPr/>
          <p:nvPr/>
        </p:nvSpPr>
        <p:spPr>
          <a:xfrm>
            <a:off x="5646000" y="2991700"/>
            <a:ext cx="900000" cy="90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VS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E734CEA-58BE-E383-A3CE-4D7181DF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8" y="2043139"/>
            <a:ext cx="3506492" cy="33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3FF8D30-16D9-FB4C-360B-8A8EE2C33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 t="24616" r="15616" b="39356"/>
          <a:stretch/>
        </p:blipFill>
        <p:spPr bwMode="auto">
          <a:xfrm>
            <a:off x="7139336" y="2487061"/>
            <a:ext cx="4537406" cy="18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F20D2B72-FC8E-A686-4F5F-DA8FE322F5B1}"/>
              </a:ext>
            </a:extLst>
          </p:cNvPr>
          <p:cNvSpPr/>
          <p:nvPr/>
        </p:nvSpPr>
        <p:spPr>
          <a:xfrm>
            <a:off x="3237954" y="262554"/>
            <a:ext cx="8140700" cy="725987"/>
          </a:xfrm>
          <a:prstGeom prst="wedgeRoundRectCallout">
            <a:avLst>
              <a:gd name="adj1" fmla="val -55045"/>
              <a:gd name="adj2" fmla="val -382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2500" dirty="0">
                <a:solidFill>
                  <a:schemeClr val="tx1"/>
                </a:solidFill>
                <a:latin typeface="Arial Black" panose="020B0A04020102020204" pitchFamily="34" charset="0"/>
              </a:rPr>
              <a:t>We try 2 way to Implement MapReduce !</a:t>
            </a:r>
            <a:endParaRPr lang="ko-Kore-KR" altLang="en-US" sz="2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2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E734CEA-58BE-E383-A3CE-4D7181DF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54" y="1151906"/>
            <a:ext cx="3506492" cy="33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11E46-25A5-414E-182B-BB46564369EC}"/>
              </a:ext>
            </a:extLst>
          </p:cNvPr>
          <p:cNvSpPr txBox="1"/>
          <p:nvPr/>
        </p:nvSpPr>
        <p:spPr>
          <a:xfrm>
            <a:off x="3287686" y="4663504"/>
            <a:ext cx="5616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noto"/>
              </a:rPr>
              <a:t>Using </a:t>
            </a:r>
            <a:r>
              <a:rPr lang="ko-Kore-KR" altLang="en-US" sz="2800" b="1" dirty="0">
                <a:latin typeface="noto"/>
              </a:rPr>
              <a:t>Python</a:t>
            </a:r>
            <a:r>
              <a:rPr lang="en-US" altLang="en-US" sz="2800" b="1" dirty="0">
                <a:latin typeface="noto"/>
              </a:rPr>
              <a:t> </a:t>
            </a:r>
            <a:r>
              <a:rPr lang="en-US" altLang="ko-KR" sz="2800" b="1" dirty="0">
                <a:latin typeface="noto"/>
              </a:rPr>
              <a:t>Muti processing library </a:t>
            </a:r>
            <a:endParaRPr lang="ko-Kore-KR" altLang="en-US" sz="2800" b="1" dirty="0"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24083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B4C5C2-3F78-B2E3-7C29-883012A78D82}"/>
              </a:ext>
            </a:extLst>
          </p:cNvPr>
          <p:cNvSpPr txBox="1"/>
          <p:nvPr/>
        </p:nvSpPr>
        <p:spPr>
          <a:xfrm>
            <a:off x="1406472" y="1463104"/>
            <a:ext cx="8729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noto"/>
              </a:rPr>
              <a:t>Modules for parallelism in Python</a:t>
            </a:r>
            <a:r>
              <a:rPr lang="en-US" altLang="ko-Kore-KR" sz="2800" dirty="0">
                <a:latin typeface="noto"/>
              </a:rPr>
              <a:t>:</a:t>
            </a:r>
            <a:r>
              <a:rPr lang="ko-KR" altLang="en-US" sz="2800" dirty="0">
                <a:latin typeface="noto"/>
              </a:rPr>
              <a:t> </a:t>
            </a:r>
            <a:r>
              <a:rPr lang="en-US" altLang="ko-KR" sz="2800" b="1" dirty="0">
                <a:latin typeface="noto"/>
              </a:rPr>
              <a:t>Multiprocessing</a:t>
            </a:r>
            <a:endParaRPr lang="ko-Kore-KR" altLang="en-US" sz="2800" b="1" dirty="0">
              <a:latin typeface="noto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7BD877B-BF76-8430-589C-D4F694CB692C}"/>
              </a:ext>
            </a:extLst>
          </p:cNvPr>
          <p:cNvGrpSpPr/>
          <p:nvPr/>
        </p:nvGrpSpPr>
        <p:grpSpPr>
          <a:xfrm>
            <a:off x="1406473" y="4640520"/>
            <a:ext cx="9741692" cy="1015663"/>
            <a:chOff x="1406472" y="3602133"/>
            <a:chExt cx="7957089" cy="10156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BCC52D-9D1F-121C-4EBD-587D5655B6DC}"/>
                </a:ext>
              </a:extLst>
            </p:cNvPr>
            <p:cNvSpPr txBox="1"/>
            <p:nvPr/>
          </p:nvSpPr>
          <p:spPr>
            <a:xfrm>
              <a:off x="1406472" y="3971465"/>
              <a:ext cx="795708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ko-Kore-KR" altLang="en-US" dirty="0"/>
                <a:t>which offers a convenient means of </a:t>
              </a:r>
              <a:r>
                <a:rPr lang="ko-Kore-KR" altLang="en-US" u="sng" dirty="0"/>
                <a:t>parallelizing</a:t>
              </a:r>
              <a:r>
                <a:rPr lang="ko-Kore-KR" altLang="en-US" dirty="0"/>
                <a:t> the execution of a function across multiple input values, </a:t>
              </a:r>
              <a:r>
                <a:rPr lang="ko-Kore-KR" altLang="en-US" u="sng" dirty="0"/>
                <a:t>distributing the input data</a:t>
              </a:r>
              <a:r>
                <a:rPr lang="ko-Kore-KR" altLang="en-US" dirty="0"/>
                <a:t> across processes (data parallelism).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AB405F-A27B-FCA5-69A7-73C634774FC7}"/>
                </a:ext>
              </a:extLst>
            </p:cNvPr>
            <p:cNvSpPr txBox="1"/>
            <p:nvPr/>
          </p:nvSpPr>
          <p:spPr>
            <a:xfrm>
              <a:off x="1406472" y="3602133"/>
              <a:ext cx="1274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 dirty="0">
                  <a:highlight>
                    <a:srgbClr val="FFFF00"/>
                  </a:highlight>
                  <a:latin typeface="noto"/>
                </a:rPr>
                <a:t>Pool Object</a:t>
              </a:r>
              <a:endParaRPr kumimoji="1" lang="ko-Kore-KR" altLang="en-US" b="1" dirty="0">
                <a:highlight>
                  <a:srgbClr val="FFFF00"/>
                </a:highlight>
                <a:latin typeface="noto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4F214B2-5F01-50C5-08C3-2368CB013083}"/>
              </a:ext>
            </a:extLst>
          </p:cNvPr>
          <p:cNvGrpSpPr/>
          <p:nvPr/>
        </p:nvGrpSpPr>
        <p:grpSpPr>
          <a:xfrm>
            <a:off x="3545863" y="2435487"/>
            <a:ext cx="4450638" cy="1929828"/>
            <a:chOff x="1406472" y="2342158"/>
            <a:chExt cx="4450638" cy="192982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4442D92-EB4F-721E-86DA-95B55169C868}"/>
                </a:ext>
              </a:extLst>
            </p:cNvPr>
            <p:cNvGrpSpPr/>
            <p:nvPr/>
          </p:nvGrpSpPr>
          <p:grpSpPr>
            <a:xfrm>
              <a:off x="1406472" y="2342158"/>
              <a:ext cx="4450638" cy="1929828"/>
              <a:chOff x="1251489" y="2550560"/>
              <a:chExt cx="4450638" cy="1929828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101B09D-6F80-822A-D33E-2177BBFBD7F4}"/>
                  </a:ext>
                </a:extLst>
              </p:cNvPr>
              <p:cNvGrpSpPr/>
              <p:nvPr/>
            </p:nvGrpSpPr>
            <p:grpSpPr>
              <a:xfrm>
                <a:off x="1251489" y="2550560"/>
                <a:ext cx="4450638" cy="1434969"/>
                <a:chOff x="1390974" y="2404922"/>
                <a:chExt cx="4450638" cy="1434969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7186B9FB-A4E0-D08F-8AE4-44C2B7C5EA77}"/>
                    </a:ext>
                  </a:extLst>
                </p:cNvPr>
                <p:cNvGrpSpPr/>
                <p:nvPr/>
              </p:nvGrpSpPr>
              <p:grpSpPr>
                <a:xfrm>
                  <a:off x="1390974" y="2404922"/>
                  <a:ext cx="4450638" cy="1434969"/>
                  <a:chOff x="1251489" y="2142407"/>
                  <a:chExt cx="4450638" cy="1434969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63DB7FD6-732F-6803-7520-47DCA95FF1E3}"/>
                      </a:ext>
                    </a:extLst>
                  </p:cNvPr>
                  <p:cNvSpPr txBox="1"/>
                  <p:nvPr/>
                </p:nvSpPr>
                <p:spPr>
                  <a:xfrm>
                    <a:off x="1251489" y="2920533"/>
                    <a:ext cx="1894667" cy="36933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ore-KR" dirty="0"/>
                      <a:t>multiprocessing</a:t>
                    </a:r>
                    <a:endParaRPr kumimoji="1" lang="ko-Kore-KR" altLang="en-US" dirty="0"/>
                  </a:p>
                </p:txBody>
              </p:sp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1E7EBB6E-6D5E-1EA0-D63D-A4B0935E9DAF}"/>
                      </a:ext>
                    </a:extLst>
                  </p:cNvPr>
                  <p:cNvGrpSpPr/>
                  <p:nvPr/>
                </p:nvGrpSpPr>
                <p:grpSpPr>
                  <a:xfrm>
                    <a:off x="4663740" y="2142407"/>
                    <a:ext cx="1038387" cy="1434969"/>
                    <a:chOff x="3735086" y="1994031"/>
                    <a:chExt cx="1038387" cy="1434969"/>
                  </a:xfrm>
                </p:grpSpPr>
                <p:sp>
                  <p:nvSpPr>
                    <p:cNvPr id="50" name="모서리가 둥근 직사각형 49">
                      <a:extLst>
                        <a:ext uri="{FF2B5EF4-FFF2-40B4-BE49-F238E27FC236}">
                          <a16:creationId xmlns:a16="http://schemas.microsoft.com/office/drawing/2014/main" id="{269F7AF4-96B9-23F9-0B12-92D6A2C3B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086" y="2480905"/>
                      <a:ext cx="1038387" cy="456745"/>
                    </a:xfrm>
                    <a:prstGeom prst="round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dirty="0"/>
                        <a:t>process</a:t>
                      </a:r>
                      <a:endParaRPr kumimoji="1" lang="ko-Kore-KR" altLang="en-US" dirty="0"/>
                    </a:p>
                  </p:txBody>
                </p:sp>
                <p:sp>
                  <p:nvSpPr>
                    <p:cNvPr id="51" name="모서리가 둥근 직사각형 50">
                      <a:extLst>
                        <a:ext uri="{FF2B5EF4-FFF2-40B4-BE49-F238E27FC236}">
                          <a16:creationId xmlns:a16="http://schemas.microsoft.com/office/drawing/2014/main" id="{DE0AD63F-B643-B340-B3B5-22A31E7FE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086" y="2972255"/>
                      <a:ext cx="1038387" cy="456745"/>
                    </a:xfrm>
                    <a:prstGeom prst="round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dirty="0"/>
                        <a:t>process</a:t>
                      </a:r>
                      <a:endParaRPr kumimoji="1" lang="ko-Kore-KR" altLang="en-US" dirty="0"/>
                    </a:p>
                  </p:txBody>
                </p:sp>
                <p:sp>
                  <p:nvSpPr>
                    <p:cNvPr id="52" name="모서리가 둥근 직사각형 51">
                      <a:extLst>
                        <a:ext uri="{FF2B5EF4-FFF2-40B4-BE49-F238E27FC236}">
                          <a16:creationId xmlns:a16="http://schemas.microsoft.com/office/drawing/2014/main" id="{4C31F7A2-A864-2625-B230-E5C1FEDE2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086" y="1994031"/>
                      <a:ext cx="1038387" cy="456745"/>
                    </a:xfrm>
                    <a:prstGeom prst="round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ore-KR" dirty="0"/>
                        <a:t>process</a:t>
                      </a:r>
                      <a:endParaRPr kumimoji="1" lang="ko-Kore-KR" altLang="en-US" dirty="0"/>
                    </a:p>
                  </p:txBody>
                </p:sp>
              </p:grp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D384A029-4502-F6CC-5B20-970E3CB7494E}"/>
                      </a:ext>
                    </a:extLst>
                  </p:cNvPr>
                  <p:cNvCxnSpPr>
                    <a:stCxn id="45" idx="3"/>
                    <a:endCxn id="52" idx="1"/>
                  </p:cNvCxnSpPr>
                  <p:nvPr/>
                </p:nvCxnSpPr>
                <p:spPr>
                  <a:xfrm flipV="1">
                    <a:off x="3146156" y="2370780"/>
                    <a:ext cx="1517584" cy="7344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EFEA3633-27A8-1E5A-7C71-2001948FAD7D}"/>
                      </a:ext>
                    </a:extLst>
                  </p:cNvPr>
                  <p:cNvCxnSpPr>
                    <a:cxnSpLocks/>
                    <a:stCxn id="45" idx="3"/>
                    <a:endCxn id="50" idx="1"/>
                  </p:cNvCxnSpPr>
                  <p:nvPr/>
                </p:nvCxnSpPr>
                <p:spPr>
                  <a:xfrm flipV="1">
                    <a:off x="3146156" y="2857654"/>
                    <a:ext cx="1517584" cy="24754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307EE137-74AE-AFD0-4FCC-9DEB2AC25FBB}"/>
                      </a:ext>
                    </a:extLst>
                  </p:cNvPr>
                  <p:cNvCxnSpPr>
                    <a:stCxn id="45" idx="3"/>
                    <a:endCxn id="51" idx="1"/>
                  </p:cNvCxnSpPr>
                  <p:nvPr/>
                </p:nvCxnSpPr>
                <p:spPr>
                  <a:xfrm>
                    <a:off x="3146156" y="3105199"/>
                    <a:ext cx="1517584" cy="2438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98A2CC-FF3A-1B1A-D537-366D54BDB189}"/>
                    </a:ext>
                  </a:extLst>
                </p:cNvPr>
                <p:cNvSpPr txBox="1"/>
                <p:nvPr/>
              </p:nvSpPr>
              <p:spPr>
                <a:xfrm>
                  <a:off x="1873357" y="2846803"/>
                  <a:ext cx="9298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ko-Kore-KR" b="1" dirty="0"/>
                    <a:t>CPU</a:t>
                  </a:r>
                  <a:endParaRPr kumimoji="1" lang="ko-Kore-KR" altLang="en-US" b="1" dirty="0"/>
                </a:p>
              </p:txBody>
            </p:sp>
          </p:grp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C4268222-C688-5007-04BF-711EEE935DF3}"/>
                  </a:ext>
                </a:extLst>
              </p:cNvPr>
              <p:cNvSpPr/>
              <p:nvPr/>
            </p:nvSpPr>
            <p:spPr>
              <a:xfrm>
                <a:off x="4663740" y="4023643"/>
                <a:ext cx="1038387" cy="45674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process</a:t>
                </a:r>
                <a:endParaRPr kumimoji="1" lang="ko-Kore-KR" altLang="en-US" dirty="0"/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6935F43-33A5-FD0F-A2FD-11C6B2595FAC}"/>
                </a:ext>
              </a:extLst>
            </p:cNvPr>
            <p:cNvCxnSpPr>
              <a:cxnSpLocks/>
              <a:stCxn id="45" idx="3"/>
              <a:endCxn id="42" idx="1"/>
            </p:cNvCxnSpPr>
            <p:nvPr/>
          </p:nvCxnSpPr>
          <p:spPr>
            <a:xfrm>
              <a:off x="3301139" y="3304950"/>
              <a:ext cx="1517584" cy="738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5B137D-D11B-3BB5-E5B2-65B93351B4CF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Python  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908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B4C5C2-3F78-B2E3-7C29-883012A78D82}"/>
              </a:ext>
            </a:extLst>
          </p:cNvPr>
          <p:cNvSpPr txBox="1"/>
          <p:nvPr/>
        </p:nvSpPr>
        <p:spPr>
          <a:xfrm>
            <a:off x="1406472" y="1419408"/>
            <a:ext cx="5118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noto"/>
              </a:rPr>
              <a:t>Multiprocessing: Pool Object</a:t>
            </a:r>
            <a:endParaRPr lang="ko-Kore-KR" altLang="en-US" sz="2800" dirty="0">
              <a:latin typeface="noto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6176A7-53B9-265D-0EEB-DB0B12FF641A}"/>
              </a:ext>
            </a:extLst>
          </p:cNvPr>
          <p:cNvGrpSpPr/>
          <p:nvPr/>
        </p:nvGrpSpPr>
        <p:grpSpPr>
          <a:xfrm>
            <a:off x="2007918" y="2876916"/>
            <a:ext cx="8176163" cy="2375026"/>
            <a:chOff x="2007918" y="2241486"/>
            <a:chExt cx="8176163" cy="237502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DBDA6A8-1D6F-8AE6-A365-23C1DD1AD2CC}"/>
                </a:ext>
              </a:extLst>
            </p:cNvPr>
            <p:cNvGrpSpPr/>
            <p:nvPr/>
          </p:nvGrpSpPr>
          <p:grpSpPr>
            <a:xfrm>
              <a:off x="2007918" y="2241487"/>
              <a:ext cx="8176163" cy="2375025"/>
              <a:chOff x="719864" y="2330374"/>
              <a:chExt cx="8176163" cy="2375025"/>
            </a:xfrm>
          </p:grpSpPr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85EC043-307F-D79F-E9FD-F26DD2953F72}"/>
                  </a:ext>
                </a:extLst>
              </p:cNvPr>
              <p:cNvSpPr/>
              <p:nvPr/>
            </p:nvSpPr>
            <p:spPr>
              <a:xfrm>
                <a:off x="719864" y="2559631"/>
                <a:ext cx="4587498" cy="2145768"/>
              </a:xfrm>
              <a:prstGeom prst="roundRect">
                <a:avLst>
                  <a:gd name="adj" fmla="val 6555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noto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3B5EDF-F2D0-22DA-61A1-B4DA1E65969B}"/>
                  </a:ext>
                </a:extLst>
              </p:cNvPr>
              <p:cNvSpPr txBox="1"/>
              <p:nvPr/>
            </p:nvSpPr>
            <p:spPr>
              <a:xfrm>
                <a:off x="895189" y="3170850"/>
                <a:ext cx="423684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Tx/>
                  <a:buChar char="-"/>
                </a:pPr>
                <a:r>
                  <a:rPr lang="en-US" altLang="ko-Kore-KR" dirty="0">
                    <a:latin typeface="noto"/>
                  </a:rPr>
                  <a:t>execute tasks in parallel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altLang="ko-Kore-KR" dirty="0">
                    <a:latin typeface="noto"/>
                  </a:rPr>
                  <a:t>split data into multiple partitions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altLang="ko-Kore-KR" dirty="0">
                    <a:latin typeface="noto"/>
                  </a:rPr>
                  <a:t>each partitions processing in parallel</a:t>
                </a:r>
              </a:p>
            </p:txBody>
          </p:sp>
          <p:sp>
            <p:nvSpPr>
              <p:cNvPr id="44" name="모서리가 둥근 직사각형 43">
                <a:extLst>
                  <a:ext uri="{FF2B5EF4-FFF2-40B4-BE49-F238E27FC236}">
                    <a16:creationId xmlns:a16="http://schemas.microsoft.com/office/drawing/2014/main" id="{C8C67604-542C-819B-1CF8-E3D8B26DF835}"/>
                  </a:ext>
                </a:extLst>
              </p:cNvPr>
              <p:cNvSpPr/>
              <p:nvPr/>
            </p:nvSpPr>
            <p:spPr>
              <a:xfrm>
                <a:off x="1861856" y="2330374"/>
                <a:ext cx="2488890" cy="45674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 err="1">
                    <a:latin typeface="noto"/>
                  </a:rPr>
                  <a:t>startmap</a:t>
                </a:r>
                <a:r>
                  <a:rPr kumimoji="1" lang="en-US" altLang="ko-Kore-KR" dirty="0">
                    <a:latin typeface="noto"/>
                  </a:rPr>
                  <a:t>( ) or map()</a:t>
                </a:r>
                <a:endParaRPr kumimoji="1" lang="ko-Kore-KR" altLang="en-US" dirty="0">
                  <a:latin typeface="noto"/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615C152-48C6-EECF-6148-81989A612ABA}"/>
                  </a:ext>
                </a:extLst>
              </p:cNvPr>
              <p:cNvGrpSpPr/>
              <p:nvPr/>
            </p:nvGrpSpPr>
            <p:grpSpPr>
              <a:xfrm>
                <a:off x="5622172" y="2330375"/>
                <a:ext cx="3273855" cy="1041712"/>
                <a:chOff x="5482687" y="2318163"/>
                <a:chExt cx="3273855" cy="1041712"/>
              </a:xfrm>
            </p:grpSpPr>
            <p:sp>
              <p:nvSpPr>
                <p:cNvPr id="51" name="모서리가 둥근 직사각형 50">
                  <a:extLst>
                    <a:ext uri="{FF2B5EF4-FFF2-40B4-BE49-F238E27FC236}">
                      <a16:creationId xmlns:a16="http://schemas.microsoft.com/office/drawing/2014/main" id="{58FCF553-448C-9085-B15B-C9C87737EE3D}"/>
                    </a:ext>
                  </a:extLst>
                </p:cNvPr>
                <p:cNvSpPr/>
                <p:nvPr/>
              </p:nvSpPr>
              <p:spPr>
                <a:xfrm>
                  <a:off x="5482687" y="2519109"/>
                  <a:ext cx="3273855" cy="8407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>
                    <a:latin typeface="noto"/>
                  </a:endParaRPr>
                </a:p>
              </p:txBody>
            </p:sp>
            <p:sp>
              <p:nvSpPr>
                <p:cNvPr id="52" name="모서리가 둥근 직사각형 51">
                  <a:extLst>
                    <a:ext uri="{FF2B5EF4-FFF2-40B4-BE49-F238E27FC236}">
                      <a16:creationId xmlns:a16="http://schemas.microsoft.com/office/drawing/2014/main" id="{E8C9565B-48AD-3329-5F20-DCE8BF10027E}"/>
                    </a:ext>
                  </a:extLst>
                </p:cNvPr>
                <p:cNvSpPr/>
                <p:nvPr/>
              </p:nvSpPr>
              <p:spPr>
                <a:xfrm>
                  <a:off x="6296267" y="2318163"/>
                  <a:ext cx="1646694" cy="456745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dirty="0">
                      <a:latin typeface="noto"/>
                    </a:rPr>
                    <a:t>close( )</a:t>
                  </a:r>
                  <a:endParaRPr kumimoji="1" lang="ko-Kore-KR" altLang="en-US" dirty="0">
                    <a:latin typeface="noto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92BEFD2-C281-DCA5-354B-E6D1B9729092}"/>
                    </a:ext>
                  </a:extLst>
                </p:cNvPr>
                <p:cNvSpPr txBox="1"/>
                <p:nvPr/>
              </p:nvSpPr>
              <p:spPr>
                <a:xfrm>
                  <a:off x="5870062" y="2842860"/>
                  <a:ext cx="2499101" cy="3823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ore-KR" dirty="0">
                      <a:latin typeface="noto"/>
                    </a:rPr>
                    <a:t>to stop further jobs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20F30F62-76A0-193E-7E5A-C6585E9E04B6}"/>
                  </a:ext>
                </a:extLst>
              </p:cNvPr>
              <p:cNvGrpSpPr/>
              <p:nvPr/>
            </p:nvGrpSpPr>
            <p:grpSpPr>
              <a:xfrm>
                <a:off x="5622172" y="3663687"/>
                <a:ext cx="3273855" cy="1041712"/>
                <a:chOff x="5482687" y="2318163"/>
                <a:chExt cx="3273855" cy="1041712"/>
              </a:xfrm>
            </p:grpSpPr>
            <p:sp>
              <p:nvSpPr>
                <p:cNvPr id="48" name="모서리가 둥근 직사각형 47">
                  <a:extLst>
                    <a:ext uri="{FF2B5EF4-FFF2-40B4-BE49-F238E27FC236}">
                      <a16:creationId xmlns:a16="http://schemas.microsoft.com/office/drawing/2014/main" id="{C43EA597-461A-70A3-349C-2D9427E003EE}"/>
                    </a:ext>
                  </a:extLst>
                </p:cNvPr>
                <p:cNvSpPr/>
                <p:nvPr/>
              </p:nvSpPr>
              <p:spPr>
                <a:xfrm>
                  <a:off x="5482687" y="2519109"/>
                  <a:ext cx="3273855" cy="8407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>
                    <a:latin typeface="noto"/>
                  </a:endParaRPr>
                </a:p>
              </p:txBody>
            </p:sp>
            <p:sp>
              <p:nvSpPr>
                <p:cNvPr id="49" name="모서리가 둥근 직사각형 48">
                  <a:extLst>
                    <a:ext uri="{FF2B5EF4-FFF2-40B4-BE49-F238E27FC236}">
                      <a16:creationId xmlns:a16="http://schemas.microsoft.com/office/drawing/2014/main" id="{D1DDD725-3F31-EECD-0522-E28E11000288}"/>
                    </a:ext>
                  </a:extLst>
                </p:cNvPr>
                <p:cNvSpPr/>
                <p:nvPr/>
              </p:nvSpPr>
              <p:spPr>
                <a:xfrm>
                  <a:off x="6296267" y="2318163"/>
                  <a:ext cx="1646694" cy="456745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dirty="0">
                      <a:latin typeface="noto"/>
                    </a:rPr>
                    <a:t>join( )</a:t>
                  </a:r>
                  <a:endParaRPr kumimoji="1" lang="ko-Kore-KR" altLang="en-US" dirty="0">
                    <a:latin typeface="noto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52C91B6-0A1C-D0AB-20A2-6582D4CAF0B8}"/>
                    </a:ext>
                  </a:extLst>
                </p:cNvPr>
                <p:cNvSpPr txBox="1"/>
                <p:nvPr/>
              </p:nvSpPr>
              <p:spPr>
                <a:xfrm>
                  <a:off x="5588711" y="2839590"/>
                  <a:ext cx="306180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ore-KR" dirty="0">
                      <a:latin typeface="noto"/>
                    </a:rPr>
                    <a:t>to wait for all jobs complete</a:t>
                  </a:r>
                </a:p>
              </p:txBody>
            </p:sp>
          </p:grpSp>
        </p:grpSp>
        <p:cxnSp>
          <p:nvCxnSpPr>
            <p:cNvPr id="40" name="꺾인 연결선[E] 39">
              <a:extLst>
                <a:ext uri="{FF2B5EF4-FFF2-40B4-BE49-F238E27FC236}">
                  <a16:creationId xmlns:a16="http://schemas.microsoft.com/office/drawing/2014/main" id="{8302B507-EBA1-8372-3E53-836D53BA9D13}"/>
                </a:ext>
              </a:extLst>
            </p:cNvPr>
            <p:cNvCxnSpPr>
              <a:cxnSpLocks/>
              <a:stCxn id="44" idx="0"/>
              <a:endCxn id="52" idx="0"/>
            </p:cNvCxnSpPr>
            <p:nvPr/>
          </p:nvCxnSpPr>
          <p:spPr>
            <a:xfrm rot="16200000" flipH="1">
              <a:off x="6470753" y="165088"/>
              <a:ext cx="1" cy="415279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560AD1A-C4CB-A255-DB4F-91BF856C25FD}"/>
                </a:ext>
              </a:extLst>
            </p:cNvPr>
            <p:cNvCxnSpPr>
              <a:cxnSpLocks/>
              <a:stCxn id="51" idx="2"/>
              <a:endCxn id="49" idx="0"/>
            </p:cNvCxnSpPr>
            <p:nvPr/>
          </p:nvCxnSpPr>
          <p:spPr>
            <a:xfrm flipH="1">
              <a:off x="8547153" y="3283200"/>
              <a:ext cx="1" cy="29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84E0F-36AC-3598-2973-F3F8765536F4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Python  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897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305AE-EBA3-0F34-03DB-2F4D3EA4BD6C}"/>
              </a:ext>
            </a:extLst>
          </p:cNvPr>
          <p:cNvSpPr txBox="1"/>
          <p:nvPr/>
        </p:nvSpPr>
        <p:spPr>
          <a:xfrm>
            <a:off x="1406472" y="1419408"/>
            <a:ext cx="5118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/>
              <a:t>Map</a:t>
            </a:r>
            <a:endParaRPr lang="ko-Kore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342B0-010F-F84E-B7F0-06A0A3A1F12A}"/>
              </a:ext>
            </a:extLst>
          </p:cNvPr>
          <p:cNvSpPr txBox="1"/>
          <p:nvPr/>
        </p:nvSpPr>
        <p:spPr>
          <a:xfrm>
            <a:off x="1406472" y="2107120"/>
            <a:ext cx="849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ore-KR" dirty="0"/>
              <a:t>Goal: Binary Classification with </a:t>
            </a:r>
            <a:r>
              <a:rPr lang="en-US" altLang="ko-Kore-KR" b="1" dirty="0">
                <a:highlight>
                  <a:srgbClr val="FFFF00"/>
                </a:highlight>
              </a:rPr>
              <a:t>Linear Regression</a:t>
            </a:r>
          </a:p>
          <a:p>
            <a:pPr marL="285750" indent="-285750">
              <a:buFontTx/>
              <a:buChar char="-"/>
            </a:pPr>
            <a:r>
              <a:rPr lang="en-US" altLang="ko-Kore-KR" dirty="0"/>
              <a:t>Calculate gradient by </a:t>
            </a:r>
            <a:r>
              <a:rPr lang="ko-Kore-KR" altLang="en-US" b="1" dirty="0">
                <a:highlight>
                  <a:srgbClr val="FFFF00"/>
                </a:highlight>
              </a:rPr>
              <a:t>Ordinary Least Squares</a:t>
            </a:r>
            <a:r>
              <a:rPr lang="en-US" altLang="ko-Kore-KR" b="1" dirty="0">
                <a:highlight>
                  <a:srgbClr val="FFFF00"/>
                </a:highlight>
              </a:rPr>
              <a:t> (OLS) </a:t>
            </a:r>
            <a:r>
              <a:rPr lang="en-US" altLang="ko-Kore-KR" dirty="0"/>
              <a:t>for each partition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D091E8-A513-6A52-72A3-3547ACFB8EE2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Python  </a:t>
            </a:r>
            <a:endParaRPr kumimoji="1" lang="ko-Kore-KR" altLang="en-US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1D0C6F-776B-2C20-05EE-19B312AB7BB6}"/>
              </a:ext>
            </a:extLst>
          </p:cNvPr>
          <p:cNvGrpSpPr/>
          <p:nvPr/>
        </p:nvGrpSpPr>
        <p:grpSpPr>
          <a:xfrm>
            <a:off x="1406472" y="3133045"/>
            <a:ext cx="9822846" cy="2658155"/>
            <a:chOff x="1275381" y="3361645"/>
            <a:chExt cx="9822846" cy="265815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E2E8211-3318-E4D3-2C23-11C9BCECB6F7}"/>
                </a:ext>
              </a:extLst>
            </p:cNvPr>
            <p:cNvGrpSpPr/>
            <p:nvPr/>
          </p:nvGrpSpPr>
          <p:grpSpPr>
            <a:xfrm>
              <a:off x="1275381" y="3361645"/>
              <a:ext cx="6052959" cy="2658155"/>
              <a:chOff x="5779907" y="2917943"/>
              <a:chExt cx="4782069" cy="2676977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625B144E-1FCD-44D2-9688-856A83A2BF4F}"/>
                  </a:ext>
                </a:extLst>
              </p:cNvPr>
              <p:cNvSpPr/>
              <p:nvPr/>
            </p:nvSpPr>
            <p:spPr>
              <a:xfrm>
                <a:off x="5779907" y="2917943"/>
                <a:ext cx="4782069" cy="2492311"/>
              </a:xfrm>
              <a:prstGeom prst="roundRect">
                <a:avLst>
                  <a:gd name="adj" fmla="val 5856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3DFF538-E111-5E60-845F-E4782729CC56}"/>
                  </a:ext>
                </a:extLst>
              </p:cNvPr>
              <p:cNvSpPr txBox="1"/>
              <p:nvPr/>
            </p:nvSpPr>
            <p:spPr>
              <a:xfrm>
                <a:off x="7087097" y="5225588"/>
                <a:ext cx="1052772" cy="3693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b="1" dirty="0">
                    <a:solidFill>
                      <a:schemeClr val="bg1"/>
                    </a:solidFill>
                  </a:rPr>
                  <a:t>MAP</a:t>
                </a:r>
                <a:endParaRPr kumimoji="1" lang="ko-Kore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920B7-5CC4-612F-50A8-3097F6AD4BB6}"/>
                </a:ext>
              </a:extLst>
            </p:cNvPr>
            <p:cNvSpPr txBox="1"/>
            <p:nvPr/>
          </p:nvSpPr>
          <p:spPr>
            <a:xfrm>
              <a:off x="8160501" y="4294635"/>
              <a:ext cx="29377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b="1" dirty="0"/>
                <a:t>param</a:t>
              </a:r>
              <a:br>
                <a:rPr lang="en-US" altLang="ko-Kore-KR" dirty="0"/>
              </a:br>
              <a:r>
                <a:rPr lang="en-US" altLang="ko-Kore-KR" dirty="0"/>
                <a:t>gradient * learning rate</a:t>
              </a:r>
              <a:endParaRPr lang="ko-Kore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C84323A-118A-4FC9-73BD-C553762BCE1F}"/>
                </a:ext>
              </a:extLst>
            </p:cNvPr>
            <p:cNvCxnSpPr>
              <a:cxnSpLocks/>
              <a:stCxn id="17" idx="3"/>
              <a:endCxn id="6" idx="1"/>
            </p:cNvCxnSpPr>
            <p:nvPr/>
          </p:nvCxnSpPr>
          <p:spPr>
            <a:xfrm>
              <a:off x="7328340" y="4384170"/>
              <a:ext cx="832161" cy="233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18B6E6B-3BE5-F71E-273E-EAD31645BEB6}"/>
                </a:ext>
              </a:extLst>
            </p:cNvPr>
            <p:cNvCxnSpPr>
              <a:cxnSpLocks/>
              <a:stCxn id="19" idx="3"/>
              <a:endCxn id="6" idx="1"/>
            </p:cNvCxnSpPr>
            <p:nvPr/>
          </p:nvCxnSpPr>
          <p:spPr>
            <a:xfrm flipV="1">
              <a:off x="7328340" y="4617801"/>
              <a:ext cx="832161" cy="761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10BC8DC-098D-D642-FA88-684323FAB25E}"/>
                </a:ext>
              </a:extLst>
            </p:cNvPr>
            <p:cNvCxnSpPr>
              <a:cxnSpLocks/>
              <a:stCxn id="18" idx="3"/>
              <a:endCxn id="6" idx="1"/>
            </p:cNvCxnSpPr>
            <p:nvPr/>
          </p:nvCxnSpPr>
          <p:spPr>
            <a:xfrm flipV="1">
              <a:off x="7334248" y="4617801"/>
              <a:ext cx="826253" cy="266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5CC983D-EAD4-FCDA-97A0-E0682D68A0CD}"/>
                </a:ext>
              </a:extLst>
            </p:cNvPr>
            <p:cNvGrpSpPr/>
            <p:nvPr/>
          </p:nvGrpSpPr>
          <p:grpSpPr>
            <a:xfrm>
              <a:off x="1351582" y="3678204"/>
              <a:ext cx="5982668" cy="1929828"/>
              <a:chOff x="1406472" y="3429000"/>
              <a:chExt cx="5885483" cy="192982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5EAE7C4-923C-C929-0122-A1D05F288D79}"/>
                  </a:ext>
                </a:extLst>
              </p:cNvPr>
              <p:cNvGrpSpPr/>
              <p:nvPr/>
            </p:nvGrpSpPr>
            <p:grpSpPr>
              <a:xfrm>
                <a:off x="1406472" y="3429000"/>
                <a:ext cx="4450638" cy="1929828"/>
                <a:chOff x="1251489" y="2550560"/>
                <a:chExt cx="4450638" cy="1929828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7CA888E6-F6F8-6779-C11E-C8270172D6B3}"/>
                    </a:ext>
                  </a:extLst>
                </p:cNvPr>
                <p:cNvGrpSpPr/>
                <p:nvPr/>
              </p:nvGrpSpPr>
              <p:grpSpPr>
                <a:xfrm>
                  <a:off x="1251489" y="2550560"/>
                  <a:ext cx="4450638" cy="1434969"/>
                  <a:chOff x="1390974" y="2404922"/>
                  <a:chExt cx="4450638" cy="1434969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9F36ED22-5E4C-680D-0B64-BF52D20CD049}"/>
                      </a:ext>
                    </a:extLst>
                  </p:cNvPr>
                  <p:cNvGrpSpPr/>
                  <p:nvPr/>
                </p:nvGrpSpPr>
                <p:grpSpPr>
                  <a:xfrm>
                    <a:off x="1390974" y="2404922"/>
                    <a:ext cx="4450638" cy="1434969"/>
                    <a:chOff x="1251489" y="2142407"/>
                    <a:chExt cx="4450638" cy="1434969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082E7C25-37C0-FF77-6EB5-55C238AF4C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51489" y="2920533"/>
                      <a:ext cx="1894667" cy="36933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ore-KR" dirty="0"/>
                        <a:t>multiprocessing</a:t>
                      </a:r>
                      <a:endParaRPr kumimoji="1" lang="ko-Kore-KR" altLang="en-US" dirty="0"/>
                    </a:p>
                  </p:txBody>
                </p:sp>
                <p:grpSp>
                  <p:nvGrpSpPr>
                    <p:cNvPr id="30" name="그룹 29">
                      <a:extLst>
                        <a:ext uri="{FF2B5EF4-FFF2-40B4-BE49-F238E27FC236}">
                          <a16:creationId xmlns:a16="http://schemas.microsoft.com/office/drawing/2014/main" id="{07310B6A-D145-09B2-BBBA-7763D59C0A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63740" y="2142407"/>
                      <a:ext cx="1038387" cy="1434969"/>
                      <a:chOff x="3735086" y="1994031"/>
                      <a:chExt cx="1038387" cy="1434969"/>
                    </a:xfrm>
                  </p:grpSpPr>
                  <p:sp>
                    <p:nvSpPr>
                      <p:cNvPr id="34" name="모서리가 둥근 직사각형 111">
                        <a:extLst>
                          <a:ext uri="{FF2B5EF4-FFF2-40B4-BE49-F238E27FC236}">
                            <a16:creationId xmlns:a16="http://schemas.microsoft.com/office/drawing/2014/main" id="{4B79592D-C971-1257-9AA7-4E2379633E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086" y="2480905"/>
                        <a:ext cx="1038387" cy="456745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ore-KR" dirty="0"/>
                          <a:t>process</a:t>
                        </a:r>
                        <a:endParaRPr kumimoji="1" lang="ko-Kore-KR" altLang="en-US" dirty="0"/>
                      </a:p>
                    </p:txBody>
                  </p:sp>
                  <p:sp>
                    <p:nvSpPr>
                      <p:cNvPr id="35" name="모서리가 둥근 직사각형 112">
                        <a:extLst>
                          <a:ext uri="{FF2B5EF4-FFF2-40B4-BE49-F238E27FC236}">
                            <a16:creationId xmlns:a16="http://schemas.microsoft.com/office/drawing/2014/main" id="{C0C9DEB9-139A-F5AB-45AC-5952A30E2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086" y="2972255"/>
                        <a:ext cx="1038387" cy="456745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ore-KR" dirty="0"/>
                          <a:t>process</a:t>
                        </a:r>
                        <a:endParaRPr kumimoji="1" lang="ko-Kore-KR" altLang="en-US" dirty="0"/>
                      </a:p>
                    </p:txBody>
                  </p:sp>
                  <p:sp>
                    <p:nvSpPr>
                      <p:cNvPr id="36" name="모서리가 둥근 직사각형 113">
                        <a:extLst>
                          <a:ext uri="{FF2B5EF4-FFF2-40B4-BE49-F238E27FC236}">
                            <a16:creationId xmlns:a16="http://schemas.microsoft.com/office/drawing/2014/main" id="{B1BD7119-8AA5-7740-6DE7-F31BE4FDC5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086" y="1994031"/>
                        <a:ext cx="1038387" cy="456745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ore-KR" dirty="0"/>
                          <a:t>process</a:t>
                        </a:r>
                        <a:endParaRPr kumimoji="1" lang="ko-Kore-KR" altLang="en-US" dirty="0"/>
                      </a:p>
                    </p:txBody>
                  </p:sp>
                </p:grpSp>
                <p:cxnSp>
                  <p:nvCxnSpPr>
                    <p:cNvPr id="31" name="직선 화살표 연결선 30">
                      <a:extLst>
                        <a:ext uri="{FF2B5EF4-FFF2-40B4-BE49-F238E27FC236}">
                          <a16:creationId xmlns:a16="http://schemas.microsoft.com/office/drawing/2014/main" id="{2CF4C911-F7D2-AEE6-BEDF-62B5266FEF6B}"/>
                        </a:ext>
                      </a:extLst>
                    </p:cNvPr>
                    <p:cNvCxnSpPr>
                      <a:stCxn id="29" idx="3"/>
                      <a:endCxn id="36" idx="1"/>
                    </p:cNvCxnSpPr>
                    <p:nvPr/>
                  </p:nvCxnSpPr>
                  <p:spPr>
                    <a:xfrm flipV="1">
                      <a:off x="3146156" y="2370780"/>
                      <a:ext cx="1517584" cy="73441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직선 화살표 연결선 31">
                      <a:extLst>
                        <a:ext uri="{FF2B5EF4-FFF2-40B4-BE49-F238E27FC236}">
                          <a16:creationId xmlns:a16="http://schemas.microsoft.com/office/drawing/2014/main" id="{D3CFF880-9EC0-92DE-BF01-945BC5A58FE6}"/>
                        </a:ext>
                      </a:extLst>
                    </p:cNvPr>
                    <p:cNvCxnSpPr>
                      <a:cxnSpLocks/>
                      <a:stCxn id="29" idx="3"/>
                      <a:endCxn id="34" idx="1"/>
                    </p:cNvCxnSpPr>
                    <p:nvPr/>
                  </p:nvCxnSpPr>
                  <p:spPr>
                    <a:xfrm flipV="1">
                      <a:off x="3146156" y="2857654"/>
                      <a:ext cx="1517584" cy="247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직선 화살표 연결선 32">
                      <a:extLst>
                        <a:ext uri="{FF2B5EF4-FFF2-40B4-BE49-F238E27FC236}">
                          <a16:creationId xmlns:a16="http://schemas.microsoft.com/office/drawing/2014/main" id="{71361F37-8985-B3DC-B674-D8E6CC0C3A40}"/>
                        </a:ext>
                      </a:extLst>
                    </p:cNvPr>
                    <p:cNvCxnSpPr>
                      <a:stCxn id="29" idx="3"/>
                      <a:endCxn id="35" idx="1"/>
                    </p:cNvCxnSpPr>
                    <p:nvPr/>
                  </p:nvCxnSpPr>
                  <p:spPr>
                    <a:xfrm>
                      <a:off x="3146156" y="3105199"/>
                      <a:ext cx="1517584" cy="24380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18BEB43-4D65-AFE4-CFAE-327B6F751741}"/>
                      </a:ext>
                    </a:extLst>
                  </p:cNvPr>
                  <p:cNvSpPr txBox="1"/>
                  <p:nvPr/>
                </p:nvSpPr>
                <p:spPr>
                  <a:xfrm>
                    <a:off x="1873357" y="2846803"/>
                    <a:ext cx="9298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ore-KR" b="1" dirty="0"/>
                      <a:t>CPU</a:t>
                    </a:r>
                    <a:endParaRPr kumimoji="1" lang="ko-Kore-KR" altLang="en-US" b="1" dirty="0"/>
                  </a:p>
                </p:txBody>
              </p:sp>
            </p:grpSp>
            <p:sp>
              <p:nvSpPr>
                <p:cNvPr id="26" name="모서리가 둥근 직사각형 103">
                  <a:extLst>
                    <a:ext uri="{FF2B5EF4-FFF2-40B4-BE49-F238E27FC236}">
                      <a16:creationId xmlns:a16="http://schemas.microsoft.com/office/drawing/2014/main" id="{B83D5175-2243-479F-B696-70BDA732CC8E}"/>
                    </a:ext>
                  </a:extLst>
                </p:cNvPr>
                <p:cNvSpPr/>
                <p:nvPr/>
              </p:nvSpPr>
              <p:spPr>
                <a:xfrm>
                  <a:off x="4663740" y="4023643"/>
                  <a:ext cx="1038387" cy="456745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dirty="0"/>
                    <a:t>process</a:t>
                  </a:r>
                  <a:endParaRPr kumimoji="1" lang="ko-Kore-KR" altLang="en-US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F9A408-11B6-4EA3-4B33-FB9377B0AF3F}"/>
                  </a:ext>
                </a:extLst>
              </p:cNvPr>
              <p:cNvSpPr txBox="1"/>
              <p:nvPr/>
            </p:nvSpPr>
            <p:spPr>
              <a:xfrm>
                <a:off x="6253568" y="3472706"/>
                <a:ext cx="103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gradient</a:t>
                </a:r>
                <a:endParaRPr lang="ko-Kore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25434E-A88A-200C-58A2-AEF4BD30A5CA}"/>
                  </a:ext>
                </a:extLst>
              </p:cNvPr>
              <p:cNvSpPr txBox="1"/>
              <p:nvPr/>
            </p:nvSpPr>
            <p:spPr>
              <a:xfrm>
                <a:off x="6247754" y="3950300"/>
                <a:ext cx="103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gradient</a:t>
                </a:r>
                <a:endParaRPr lang="ko-Kore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4FDB3F-5C1C-A07C-CB63-0EB018916B7D}"/>
                  </a:ext>
                </a:extLst>
              </p:cNvPr>
              <p:cNvSpPr txBox="1"/>
              <p:nvPr/>
            </p:nvSpPr>
            <p:spPr>
              <a:xfrm>
                <a:off x="6253566" y="4450930"/>
                <a:ext cx="103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gradient</a:t>
                </a:r>
                <a:endParaRPr lang="ko-Kore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7BB739-BE58-5679-F87A-1AA0AF291135}"/>
                  </a:ext>
                </a:extLst>
              </p:cNvPr>
              <p:cNvSpPr txBox="1"/>
              <p:nvPr/>
            </p:nvSpPr>
            <p:spPr>
              <a:xfrm>
                <a:off x="6247754" y="4945789"/>
                <a:ext cx="1038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dirty="0"/>
                  <a:t>gradient</a:t>
                </a:r>
                <a:endParaRPr lang="ko-Kore-KR" altLang="en-US" dirty="0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62ABBC3-5D79-C33B-5E91-78A9AFAAA94E}"/>
                  </a:ext>
                </a:extLst>
              </p:cNvPr>
              <p:cNvCxnSpPr>
                <a:cxnSpLocks/>
                <a:stCxn id="36" idx="3"/>
                <a:endCxn id="16" idx="1"/>
              </p:cNvCxnSpPr>
              <p:nvPr/>
            </p:nvCxnSpPr>
            <p:spPr>
              <a:xfrm flipV="1">
                <a:off x="5857110" y="3657372"/>
                <a:ext cx="39645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D0C344DF-1FDB-C178-BE71-B97E0189E9F7}"/>
                  </a:ext>
                </a:extLst>
              </p:cNvPr>
              <p:cNvCxnSpPr>
                <a:cxnSpLocks/>
                <a:stCxn id="34" idx="3"/>
                <a:endCxn id="17" idx="1"/>
              </p:cNvCxnSpPr>
              <p:nvPr/>
            </p:nvCxnSpPr>
            <p:spPr>
              <a:xfrm flipV="1">
                <a:off x="5857110" y="4134966"/>
                <a:ext cx="390644" cy="9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FB0FD6F-F67C-AC3A-0B23-B3C752854594}"/>
                  </a:ext>
                </a:extLst>
              </p:cNvPr>
              <p:cNvCxnSpPr>
                <a:cxnSpLocks/>
                <a:stCxn id="35" idx="3"/>
                <a:endCxn id="18" idx="1"/>
              </p:cNvCxnSpPr>
              <p:nvPr/>
            </p:nvCxnSpPr>
            <p:spPr>
              <a:xfrm flipV="1">
                <a:off x="5857110" y="4635596"/>
                <a:ext cx="39645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ED08E9B-AE20-680B-AF59-6BEB2315332A}"/>
                  </a:ext>
                </a:extLst>
              </p:cNvPr>
              <p:cNvCxnSpPr>
                <a:cxnSpLocks/>
                <a:stCxn id="26" idx="3"/>
                <a:endCxn id="19" idx="1"/>
              </p:cNvCxnSpPr>
              <p:nvPr/>
            </p:nvCxnSpPr>
            <p:spPr>
              <a:xfrm flipV="1">
                <a:off x="5857110" y="5130455"/>
                <a:ext cx="39064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BABA464F-31FC-D0F4-8294-ADAF6AD42854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301139" y="4391792"/>
                <a:ext cx="1517584" cy="738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BB1FE7C-21B8-3DEF-E094-4B1BFCE90352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7334250" y="3906576"/>
              <a:ext cx="826251" cy="71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50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1241</Words>
  <Application>Microsoft Macintosh PowerPoint</Application>
  <PresentationFormat>와이드스크린</PresentationFormat>
  <Paragraphs>235</Paragraphs>
  <Slides>28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Apple SD Gothic Neo</vt:lpstr>
      <vt:lpstr>맑은 고딕</vt:lpstr>
      <vt:lpstr>noto</vt:lpstr>
      <vt:lpstr>Arial</vt:lpstr>
      <vt:lpstr>Arial Black</vt:lpstr>
      <vt:lpstr>Helvetica Neue</vt:lpstr>
      <vt:lpstr>Nunito</vt:lpstr>
      <vt:lpstr>Nunito Sans</vt:lpstr>
      <vt:lpstr>Segoe UI Black</vt:lpstr>
      <vt:lpstr>Symbol</vt:lpstr>
      <vt:lpstr>Office 테마</vt:lpstr>
      <vt:lpstr> Scalable Data Processing : By applying MapReduce in Spark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who possible Defaulters are  for Loans Product, Based on Big-data analysis</dc:title>
  <dc:creator>서 수빈</dc:creator>
  <cp:lastModifiedBy>김재현</cp:lastModifiedBy>
  <cp:revision>73</cp:revision>
  <dcterms:created xsi:type="dcterms:W3CDTF">2023-07-17T05:37:28Z</dcterms:created>
  <dcterms:modified xsi:type="dcterms:W3CDTF">2023-07-19T18:19:00Z</dcterms:modified>
</cp:coreProperties>
</file>