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7" r:id="rId4"/>
    <p:sldId id="268" r:id="rId5"/>
    <p:sldId id="267" r:id="rId6"/>
    <p:sldId id="277" r:id="rId7"/>
    <p:sldId id="278" r:id="rId8"/>
    <p:sldId id="275" r:id="rId9"/>
    <p:sldId id="274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F5F5F5"/>
    <a:srgbClr val="FFFFFF"/>
    <a:srgbClr val="3C3A3E"/>
    <a:srgbClr val="8B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60" y="19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FA99C-DC04-4CBC-AF50-9BA7B064969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0B136-B6BE-4BEF-88A7-3B371FFEFE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58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283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17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67BF7-FF7E-CA7D-37FC-BB75EB5B6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9307A1-CFA2-05D0-8F5B-C05E35AF8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EB2AE-95D0-43D1-25D9-60AEE42C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4B700-032D-C24F-60ED-FB509ED4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6365B-BB11-5FCB-7510-19B56E88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27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1D898-6B6C-0E20-03EE-66B21977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3E1A34-FD65-F2F9-FF43-97E6F7DAA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115E5-CE20-9886-8D9C-5916CB94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B4FFF-76C1-FEF8-89C4-979FFD97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BFA31-5E68-ED5E-A2C2-902704A5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5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A1F2A-30C7-1EE1-E007-26DAEA554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06817-BFCF-A6CC-7A66-583161D3B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5DE05-4F80-B628-2844-10AA2EAD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0FFA-E0C5-3FBE-00EC-C00F8341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719C-F8E3-24F8-6CA8-B0038400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2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0DF4-81C4-8FC5-F26B-E26C6188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D97B9-6691-DC2F-29C8-15B61B62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8D900-ABF0-271A-D82B-1E7B1EE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20454-BBFD-C9CF-1D5E-589D9F68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AEA0A-574E-60A8-37BB-E4F66102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CD63-1AA8-2147-D944-5BA56F75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96EB2-0A42-747D-A2E4-33052342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6121D-1A04-A988-E5F7-3D69D0E5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15082-2F20-559F-CB90-F3A200CD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F80F4-8170-FBDC-3A4C-5F25F7E8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4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F43AE-E3D6-930C-2288-30865DF4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3D604-8152-14C7-A410-D1415090E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7235C-22F7-94C7-DF7A-7B4679232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16DE4-2269-5C7A-CEB0-813DE275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B89FC-4C76-E0B2-2829-082CDB3F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D09EA-1279-1352-F2C4-2096033A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F7F2A-1CB2-751C-D6DC-F971C9C0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21193-1F2B-4AB3-2CD6-CAB2DE8E5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621AE-E87C-0F13-2C5E-E8FDEEFC8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E547FC-8BBE-C738-96B6-D79ECD2B8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E175C7-3116-5816-0A02-B0EC0C299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37C9AF-B98E-FEB1-5829-B8065B8D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1A5C97-0C55-BA04-CE81-744D5F83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8E1131-E693-4CD1-A219-EC37076D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5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1206-ADEF-E6A4-1D55-73556022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C6922D-54E0-546F-DB12-BD18AF17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2E9572-3C6F-774A-DFD8-EC575F2C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BDAA59-C33C-D918-C3DF-D40F0901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54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59C3EF-22AB-EAB4-9B79-6333C3BD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65D623-D10A-696E-9ED2-3A8FF688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98AB3-7D4B-E2A6-85C6-B2B8B510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20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B80F-891B-DB9E-E34B-6A9FA38B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B221A-5528-4C7C-A4FE-1E8BE673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F4F50-9FA4-839E-3651-25CF22F54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620E1-74BC-FDCE-3504-73EBC1F0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98C72-086F-17E9-9182-29FEFDE8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F67EF-8743-08BC-3A0E-CA8CC6F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30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CA95D-5AD3-BE93-2E77-7C0ED1D5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C13276-08F0-25C1-C6A0-D59F8A3F8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22C26-7D66-CBE7-4461-2358178F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708F9-3BD7-2998-CC1A-45E4FFF2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22F18-6EB2-4A11-BAE5-8E8F8E65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B434B-63E1-107E-E56E-4B242081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4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1D8D0-B707-32A8-0A86-40A8A88F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0B0E3-18BA-11E4-DABD-F20A9EC6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89FA7-A78C-5818-7AD3-B6FA3FE8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64692-1375-477A-AF61-4D79653C01D6}" type="datetimeFigureOut">
              <a:rPr lang="ko-KR" altLang="en-US" smtClean="0"/>
              <a:t>2023. 7. 13.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11B07-0681-64F9-DBEC-BCAF4CF17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3DDE4-0D18-C70E-5608-6D586A8E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B33F-0E57-4BE9-B5D4-32BD1CFFD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58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https://www.analyticsvidhya.com/blog/2021/10/support-vector-machinessvm-a-complete-guide-for-beginn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nalyticsvidhya.com/blog/2021/10/support-vector-machinessvm-a-complete-guide-for-beginner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bhamjain/loan-prediction-based-on-customer-behavior?resource=download&amp;select=Sample+Prediction+Dataset.csv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52FA09-2C95-85DF-29CD-43BCAF4358BF}"/>
              </a:ext>
            </a:extLst>
          </p:cNvPr>
          <p:cNvSpPr/>
          <p:nvPr/>
        </p:nvSpPr>
        <p:spPr>
          <a:xfrm>
            <a:off x="1772017" y="1954306"/>
            <a:ext cx="8743565" cy="3164542"/>
          </a:xfrm>
          <a:prstGeom prst="roundRect">
            <a:avLst/>
          </a:prstGeom>
          <a:noFill/>
          <a:ln w="76200">
            <a:solidFill>
              <a:srgbClr val="3C3A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9954942-ADA0-FA36-2955-E4FA6D82DBF0}"/>
              </a:ext>
            </a:extLst>
          </p:cNvPr>
          <p:cNvSpPr/>
          <p:nvPr/>
        </p:nvSpPr>
        <p:spPr>
          <a:xfrm>
            <a:off x="4998016" y="1264024"/>
            <a:ext cx="2272360" cy="1145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7A861-3949-6D06-A9A9-68C74E0D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329" y="2409264"/>
            <a:ext cx="8474624" cy="2039471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dirty="0">
                <a:effectLst/>
                <a:latin typeface="Amasis MT Pro Black" panose="02040A04050005020304" pitchFamily="18" charset="0"/>
              </a:rPr>
              <a:t>Machine Learning </a:t>
            </a:r>
            <a:br>
              <a:rPr lang="en-US" altLang="ko-KR" b="0" i="0" u="none" strike="noStrike" dirty="0">
                <a:effectLst/>
                <a:latin typeface="Amasis MT Pro Black" panose="02040A04050005020304" pitchFamily="18" charset="0"/>
              </a:rPr>
            </a:br>
            <a:r>
              <a:rPr lang="en-US" altLang="ko-KR" b="0" i="0" u="none" strike="noStrike" dirty="0">
                <a:effectLst/>
                <a:latin typeface="Amasis MT Pro Black" panose="02040A04050005020304" pitchFamily="18" charset="0"/>
              </a:rPr>
              <a:t>for Big Data</a:t>
            </a:r>
            <a:endParaRPr lang="ko-KR" altLang="en-US" dirty="0"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E43B1-7429-C466-7200-627C012F2C5E}"/>
              </a:ext>
            </a:extLst>
          </p:cNvPr>
          <p:cNvSpPr txBox="1"/>
          <p:nvPr/>
        </p:nvSpPr>
        <p:spPr>
          <a:xfrm>
            <a:off x="7021903" y="5953262"/>
            <a:ext cx="474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b="1" dirty="0">
                <a:solidFill>
                  <a:schemeClr val="tx2">
                    <a:lumMod val="75000"/>
                  </a:schemeClr>
                </a:solidFill>
                <a:latin typeface="noto"/>
              </a:rPr>
              <a:t>Dayoung Kang, Jaehyeon Kim, Subin Seo </a:t>
            </a:r>
            <a:endParaRPr kumimoji="1" lang="ko-Kore-KR" altLang="en-US" b="1" dirty="0">
              <a:solidFill>
                <a:schemeClr val="tx2">
                  <a:lumMod val="75000"/>
                </a:schemeClr>
              </a:solidFill>
              <a:latin typeface="noto"/>
            </a:endParaRPr>
          </a:p>
        </p:txBody>
      </p:sp>
      <p:pic>
        <p:nvPicPr>
          <p:cNvPr id="6" name="Picture 2" descr="Apache Spark - Wikipedia">
            <a:extLst>
              <a:ext uri="{FF2B5EF4-FFF2-40B4-BE49-F238E27FC236}">
                <a16:creationId xmlns:a16="http://schemas.microsoft.com/office/drawing/2014/main" id="{C6BB5958-D025-973C-1B9F-1503E94E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16" y="1091218"/>
            <a:ext cx="2381249" cy="12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68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 Pre-Processing </a:t>
            </a:r>
            <a:endParaRPr kumimoji="1" lang="ko-Kore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BB1621-30B7-93AD-D590-608BD75D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40" y="2525827"/>
            <a:ext cx="9213652" cy="362735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53107B9-B21B-1897-F70B-FD2419C3F37A}"/>
              </a:ext>
            </a:extLst>
          </p:cNvPr>
          <p:cNvGrpSpPr/>
          <p:nvPr/>
        </p:nvGrpSpPr>
        <p:grpSpPr>
          <a:xfrm>
            <a:off x="1461390" y="1301460"/>
            <a:ext cx="9196196" cy="920410"/>
            <a:chOff x="937591" y="1878605"/>
            <a:chExt cx="9196196" cy="92041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1A6363F-DCBA-7859-B56B-851CC4E18AC5}"/>
                </a:ext>
              </a:extLst>
            </p:cNvPr>
            <p:cNvGrpSpPr/>
            <p:nvPr/>
          </p:nvGrpSpPr>
          <p:grpSpPr>
            <a:xfrm>
              <a:off x="937591" y="2082323"/>
              <a:ext cx="9196196" cy="716692"/>
              <a:chOff x="750860" y="1838473"/>
              <a:chExt cx="9196196" cy="716692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5D3A88A-63A0-E1E2-880D-D8DEE9DA611F}"/>
                  </a:ext>
                </a:extLst>
              </p:cNvPr>
              <p:cNvGrpSpPr/>
              <p:nvPr/>
            </p:nvGrpSpPr>
            <p:grpSpPr>
              <a:xfrm>
                <a:off x="750860" y="1838473"/>
                <a:ext cx="9196196" cy="716692"/>
                <a:chOff x="-236898" y="1835384"/>
                <a:chExt cx="9196196" cy="716692"/>
              </a:xfrm>
            </p:grpSpPr>
            <p:sp>
              <p:nvSpPr>
                <p:cNvPr id="24" name="모서리가 둥근 직사각형 6">
                  <a:extLst>
                    <a:ext uri="{FF2B5EF4-FFF2-40B4-BE49-F238E27FC236}">
                      <a16:creationId xmlns:a16="http://schemas.microsoft.com/office/drawing/2014/main" id="{6C626ABC-77D4-F760-4FBD-849DB942F5C3}"/>
                    </a:ext>
                  </a:extLst>
                </p:cNvPr>
                <p:cNvSpPr/>
                <p:nvPr/>
              </p:nvSpPr>
              <p:spPr>
                <a:xfrm>
                  <a:off x="-236898" y="1835384"/>
                  <a:ext cx="2160000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en-US" sz="16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Label Encoding </a:t>
                  </a:r>
                  <a:endParaRPr kumimoji="1" lang="ko-Kore-KR" altLang="en-US" sz="16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모서리가 둥근 직사각형 7">
                  <a:extLst>
                    <a:ext uri="{FF2B5EF4-FFF2-40B4-BE49-F238E27FC236}">
                      <a16:creationId xmlns:a16="http://schemas.microsoft.com/office/drawing/2014/main" id="{2624108F-C0F6-A397-AC57-861161295032}"/>
                    </a:ext>
                  </a:extLst>
                </p:cNvPr>
                <p:cNvSpPr/>
                <p:nvPr/>
              </p:nvSpPr>
              <p:spPr>
                <a:xfrm>
                  <a:off x="3281200" y="1835384"/>
                  <a:ext cx="2160000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en-US" sz="16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Down sampling </a:t>
                  </a:r>
                  <a:endParaRPr kumimoji="1" lang="ko-Kore-KR" altLang="en-US" sz="16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모서리가 둥근 직사각형 8">
                  <a:extLst>
                    <a:ext uri="{FF2B5EF4-FFF2-40B4-BE49-F238E27FC236}">
                      <a16:creationId xmlns:a16="http://schemas.microsoft.com/office/drawing/2014/main" id="{6950C195-42D1-B793-D2C9-DA6720DC47BF}"/>
                    </a:ext>
                  </a:extLst>
                </p:cNvPr>
                <p:cNvSpPr/>
                <p:nvPr/>
              </p:nvSpPr>
              <p:spPr>
                <a:xfrm>
                  <a:off x="6799298" y="1835384"/>
                  <a:ext cx="2160000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en-US" sz="16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Standard Scaling </a:t>
                  </a:r>
                  <a:endParaRPr kumimoji="1" lang="ko-Kore-KR" altLang="en-US" sz="16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2" name="오른쪽 화살표[R] 10">
                <a:extLst>
                  <a:ext uri="{FF2B5EF4-FFF2-40B4-BE49-F238E27FC236}">
                    <a16:creationId xmlns:a16="http://schemas.microsoft.com/office/drawing/2014/main" id="{4F98E932-6411-28F7-16F4-1F11896C00F3}"/>
                  </a:ext>
                </a:extLst>
              </p:cNvPr>
              <p:cNvSpPr/>
              <p:nvPr/>
            </p:nvSpPr>
            <p:spPr>
              <a:xfrm flipV="1">
                <a:off x="3377854" y="2090181"/>
                <a:ext cx="691978" cy="219455"/>
              </a:xfrm>
              <a:prstGeom prst="rightArrow">
                <a:avLst>
                  <a:gd name="adj1" fmla="val 50000"/>
                  <a:gd name="adj2" fmla="val 164752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오른쪽 화살표[R] 11">
                <a:extLst>
                  <a:ext uri="{FF2B5EF4-FFF2-40B4-BE49-F238E27FC236}">
                    <a16:creationId xmlns:a16="http://schemas.microsoft.com/office/drawing/2014/main" id="{56448B97-3970-D30A-F53D-17E006347BE6}"/>
                  </a:ext>
                </a:extLst>
              </p:cNvPr>
              <p:cNvSpPr/>
              <p:nvPr/>
            </p:nvSpPr>
            <p:spPr>
              <a:xfrm flipV="1">
                <a:off x="6667595" y="2090181"/>
                <a:ext cx="691978" cy="219455"/>
              </a:xfrm>
              <a:prstGeom prst="rightArrow">
                <a:avLst>
                  <a:gd name="adj1" fmla="val 50000"/>
                  <a:gd name="adj2" fmla="val 164752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919594-2F14-FADE-3CEB-35422DE81BB5}"/>
                </a:ext>
              </a:extLst>
            </p:cNvPr>
            <p:cNvSpPr/>
            <p:nvPr/>
          </p:nvSpPr>
          <p:spPr>
            <a:xfrm>
              <a:off x="1891588" y="1902323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1</a:t>
              </a:r>
              <a:endParaRPr kumimoji="1" lang="ko-Kore-KR" altLang="en-US" b="1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1C94107-B861-1A57-0A9C-CE9FC3D419C8}"/>
                </a:ext>
              </a:extLst>
            </p:cNvPr>
            <p:cNvSpPr/>
            <p:nvPr/>
          </p:nvSpPr>
          <p:spPr>
            <a:xfrm>
              <a:off x="5372143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2</a:t>
              </a:r>
              <a:endParaRPr kumimoji="1" lang="ko-Kore-KR" altLang="en-US" b="1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E105421-838E-5C6E-F191-366B4DF54E0B}"/>
                </a:ext>
              </a:extLst>
            </p:cNvPr>
            <p:cNvSpPr/>
            <p:nvPr/>
          </p:nvSpPr>
          <p:spPr>
            <a:xfrm>
              <a:off x="8873787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3</a:t>
              </a:r>
              <a:endParaRPr kumimoji="1" lang="ko-Kore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20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Machine learning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0D4476-C74D-A74B-03F5-AEE93B6230CE}"/>
              </a:ext>
            </a:extLst>
          </p:cNvPr>
          <p:cNvSpPr txBox="1">
            <a:spLocks/>
          </p:cNvSpPr>
          <p:nvPr/>
        </p:nvSpPr>
        <p:spPr>
          <a:xfrm>
            <a:off x="138530" y="1047645"/>
            <a:ext cx="7158741" cy="546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noto"/>
              </a:rPr>
              <a:t>Basic Introduction about </a:t>
            </a:r>
            <a:r>
              <a:rPr lang="en-US" altLang="ko-KR" sz="3000" b="1" i="0" dirty="0">
                <a:effectLst/>
                <a:latin typeface="noto"/>
              </a:rPr>
              <a:t>SVM classification  </a:t>
            </a:r>
          </a:p>
        </p:txBody>
      </p:sp>
      <p:pic>
        <p:nvPicPr>
          <p:cNvPr id="2050" name="Picture 2" descr="Guide on Support Vector Machine (SVM) Algorithm">
            <a:hlinkClick r:id="rId2"/>
            <a:extLst>
              <a:ext uri="{FF2B5EF4-FFF2-40B4-BE49-F238E27FC236}">
                <a16:creationId xmlns:a16="http://schemas.microsoft.com/office/drawing/2014/main" id="{99427F2F-AEC3-7FE9-A0E9-3DE294B25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"/>
          <a:stretch/>
        </p:blipFill>
        <p:spPr bwMode="auto">
          <a:xfrm>
            <a:off x="818030" y="2057890"/>
            <a:ext cx="5546910" cy="373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7800E5-4039-FE45-FCE1-770A2589FD73}"/>
              </a:ext>
            </a:extLst>
          </p:cNvPr>
          <p:cNvSpPr txBox="1"/>
          <p:nvPr/>
        </p:nvSpPr>
        <p:spPr>
          <a:xfrm>
            <a:off x="1131795" y="5810355"/>
            <a:ext cx="5340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https://www.analyticsvidhya.com/blog/2021/10/support-vector-machinessvm-a-complete-guide-for-beginners/</a:t>
            </a:r>
            <a:endParaRPr lang="en-US" altLang="ko-KR" sz="800" dirty="0">
              <a:solidFill>
                <a:schemeClr val="bg2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B26E5A-4055-B435-2262-11D13C16BD35}"/>
              </a:ext>
            </a:extLst>
          </p:cNvPr>
          <p:cNvGrpSpPr/>
          <p:nvPr/>
        </p:nvGrpSpPr>
        <p:grpSpPr>
          <a:xfrm>
            <a:off x="7010683" y="1867860"/>
            <a:ext cx="4063718" cy="3668873"/>
            <a:chOff x="6930000" y="1853387"/>
            <a:chExt cx="4063718" cy="3668873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24CE9373-3F7F-1A71-D085-3C4FCF963F7E}"/>
                </a:ext>
              </a:extLst>
            </p:cNvPr>
            <p:cNvSpPr/>
            <p:nvPr/>
          </p:nvSpPr>
          <p:spPr>
            <a:xfrm>
              <a:off x="6930000" y="2043418"/>
              <a:ext cx="4063718" cy="3478842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  <a:latin typeface="noto"/>
                </a:rPr>
                <a:t>Can be used to predict both of categorical and continuous data.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000000"/>
                  </a:solidFill>
                  <a:latin typeface="noto"/>
                </a:rPr>
                <a:t>O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noto"/>
                </a:rPr>
                <a:t>verfitting can be reduced because there is a margin along with the </a:t>
              </a:r>
              <a:r>
                <a:rPr lang="en" altLang="ko-KR" dirty="0">
                  <a:solidFill>
                    <a:srgbClr val="202124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decision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noto"/>
                </a:rPr>
                <a:t> boundary.</a:t>
              </a:r>
              <a:r>
                <a:rPr kumimoji="1" lang="ko-KR" altLang="en-US" b="0" i="0" dirty="0">
                  <a:solidFill>
                    <a:schemeClr val="tx2">
                      <a:lumMod val="75000"/>
                    </a:schemeClr>
                  </a:solidFill>
                  <a:effectLst/>
                  <a:latin typeface="noto"/>
                </a:rPr>
                <a:t> </a:t>
              </a:r>
              <a:endParaRPr kumimoji="1" lang="en-US" altLang="ko-KR" b="0" i="0" dirty="0">
                <a:solidFill>
                  <a:schemeClr val="tx2">
                    <a:lumMod val="75000"/>
                  </a:schemeClr>
                </a:solidFill>
                <a:effectLst/>
                <a:latin typeface="noto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  <a:latin typeface="noto"/>
                </a:rPr>
                <a:t>Try to find out hyperplane with </a:t>
              </a:r>
              <a:r>
                <a:rPr kumimoji="1" lang="en-US" altLang="ko-Kore-KR" dirty="0" err="1">
                  <a:solidFill>
                    <a:schemeClr val="tx2">
                      <a:lumMod val="75000"/>
                    </a:schemeClr>
                  </a:solidFill>
                  <a:latin typeface="noto"/>
                </a:rPr>
                <a:t>largemargin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  <a:latin typeface="noto"/>
                </a:rPr>
                <a:t>. </a:t>
              </a:r>
            </a:p>
          </p:txBody>
        </p:sp>
        <p:sp>
          <p:nvSpPr>
            <p:cNvPr id="11" name="모서리가 둥근 직사각형 16">
              <a:extLst>
                <a:ext uri="{FF2B5EF4-FFF2-40B4-BE49-F238E27FC236}">
                  <a16:creationId xmlns:a16="http://schemas.microsoft.com/office/drawing/2014/main" id="{8B9FF0DF-901C-726A-545B-3B10838667A8}"/>
                </a:ext>
              </a:extLst>
            </p:cNvPr>
            <p:cNvSpPr/>
            <p:nvPr/>
          </p:nvSpPr>
          <p:spPr>
            <a:xfrm>
              <a:off x="7971870" y="1853387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sz="2000" b="1" dirty="0"/>
                <a:t>SVM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54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Compare performance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58AA-AB92-F7B9-8324-15D5ED356A99}"/>
              </a:ext>
            </a:extLst>
          </p:cNvPr>
          <p:cNvSpPr txBox="1"/>
          <p:nvPr/>
        </p:nvSpPr>
        <p:spPr>
          <a:xfrm>
            <a:off x="9181708" y="4766590"/>
            <a:ext cx="15826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noto"/>
              </a:rPr>
              <a:t>iteration=100,000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2EE6398-8866-D6E8-4DFF-3B612A89D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42926"/>
              </p:ext>
            </p:extLst>
          </p:nvPr>
        </p:nvGraphicFramePr>
        <p:xfrm>
          <a:off x="1549400" y="3051100"/>
          <a:ext cx="9093200" cy="137286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546600">
                  <a:extLst>
                    <a:ext uri="{9D8B030D-6E8A-4147-A177-3AD203B41FA5}">
                      <a16:colId xmlns:a16="http://schemas.microsoft.com/office/drawing/2014/main" val="2036376922"/>
                    </a:ext>
                  </a:extLst>
                </a:gridCol>
                <a:gridCol w="4546600">
                  <a:extLst>
                    <a:ext uri="{9D8B030D-6E8A-4147-A177-3AD203B41FA5}">
                      <a16:colId xmlns:a16="http://schemas.microsoft.com/office/drawing/2014/main" val="3395403437"/>
                    </a:ext>
                  </a:extLst>
                </a:gridCol>
              </a:tblGrid>
              <a:tr h="453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scikit-learn SVM</a:t>
                      </a:r>
                      <a:endParaRPr lang="ko-KR" altLang="en-US" dirty="0">
                        <a:latin typeface="n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Pyspark</a:t>
                      </a:r>
                      <a:r>
                        <a:rPr lang="en-US" altLang="ko-KR" dirty="0"/>
                        <a:t> SVM</a:t>
                      </a:r>
                      <a:endParaRPr lang="ko-KR" altLang="en-US" dirty="0"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46441"/>
                  </a:ext>
                </a:extLst>
              </a:tr>
              <a:tr h="459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"/>
                        </a:rPr>
                        <a:t>AUC = 0.649</a:t>
                      </a:r>
                      <a:endParaRPr lang="ko-KR" altLang="en-US" dirty="0">
                        <a:latin typeface="noto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"/>
                        </a:rPr>
                        <a:t>AUC = 0.551</a:t>
                      </a:r>
                      <a:endParaRPr lang="ko-KR" altLang="en-US" dirty="0">
                        <a:latin typeface="noto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42965"/>
                  </a:ext>
                </a:extLst>
              </a:tr>
              <a:tr h="459722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noto"/>
                        </a:rPr>
                        <a:t>Elapsed Time: 1.0 min 7.90 sec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"/>
                        </a:rPr>
                        <a:t>Elapsed Time: 0.0 min 18.43 sec</a:t>
                      </a:r>
                      <a:endParaRPr lang="ko-KR" altLang="en-US" dirty="0">
                        <a:latin typeface="noto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755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0B13C9-160C-A4BD-40BD-47E1A61202C9}"/>
              </a:ext>
            </a:extLst>
          </p:cNvPr>
          <p:cNvSpPr txBox="1"/>
          <p:nvPr/>
        </p:nvSpPr>
        <p:spPr>
          <a:xfrm>
            <a:off x="484502" y="5138688"/>
            <a:ext cx="11222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"/>
              </a:rPr>
              <a:t>AUC = Number of correct predictions / Total number of predictions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"/>
              </a:rPr>
              <a:t>Both AUC are seemed to be low, furthermore SVM with </a:t>
            </a:r>
            <a:r>
              <a:rPr lang="en-US" altLang="ko-KR" dirty="0" err="1">
                <a:latin typeface="noto"/>
              </a:rPr>
              <a:t>Pyspark’s</a:t>
            </a:r>
            <a:r>
              <a:rPr lang="en-US" altLang="ko-KR" dirty="0">
                <a:latin typeface="noto"/>
              </a:rPr>
              <a:t> score is similar to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"/>
              </a:rPr>
              <a:t>random prediction probability. </a:t>
            </a:r>
            <a:br>
              <a:rPr lang="en-US" altLang="ko-KR" b="0" i="0" dirty="0">
                <a:solidFill>
                  <a:srgbClr val="374151"/>
                </a:solidFill>
                <a:effectLst/>
                <a:latin typeface="noto"/>
              </a:rPr>
            </a:br>
            <a:r>
              <a:rPr lang="en-US" altLang="ko-KR" b="0" i="0" dirty="0">
                <a:solidFill>
                  <a:schemeClr val="bg2">
                    <a:lumMod val="75000"/>
                  </a:schemeClr>
                </a:solidFill>
                <a:effectLst/>
                <a:latin typeface="noto"/>
              </a:rPr>
              <a:t>( Even if our project is focusing on the efficiency of model processing,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noto"/>
              </a:rPr>
              <a:t>It might be a problem. ..? )</a:t>
            </a:r>
            <a:endParaRPr lang="en-US" altLang="ko-KR" b="0" i="0" dirty="0">
              <a:solidFill>
                <a:schemeClr val="bg2">
                  <a:lumMod val="75000"/>
                </a:schemeClr>
              </a:solidFill>
              <a:effectLst/>
              <a:latin typeface="n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"/>
              </a:rPr>
              <a:t>The processing speed was definitely  fast for about a minute with using </a:t>
            </a:r>
            <a:r>
              <a:rPr lang="en-US" altLang="ko-KR" b="1" dirty="0" err="1">
                <a:solidFill>
                  <a:srgbClr val="000000"/>
                </a:solidFill>
                <a:latin typeface="noto"/>
              </a:rPr>
              <a:t>P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"/>
              </a:rPr>
              <a:t>yspark</a:t>
            </a:r>
            <a:r>
              <a:rPr lang="en-US" altLang="ko-KR" b="1" dirty="0">
                <a:solidFill>
                  <a:srgbClr val="000000"/>
                </a:solidFill>
                <a:latin typeface="noto"/>
              </a:rPr>
              <a:t> </a:t>
            </a:r>
          </a:p>
        </p:txBody>
      </p:sp>
      <p:pic>
        <p:nvPicPr>
          <p:cNvPr id="6" name="그림 5" descr="텍스트, 폰트, 화이트, 대수학이(가) 표시된 사진&#10;&#10;자동 생성된 설명">
            <a:extLst>
              <a:ext uri="{FF2B5EF4-FFF2-40B4-BE49-F238E27FC236}">
                <a16:creationId xmlns:a16="http://schemas.microsoft.com/office/drawing/2014/main" id="{54922918-1CDF-CC7E-4BD3-98FB7B44D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20" y="1821980"/>
            <a:ext cx="3390900" cy="1028700"/>
          </a:xfrm>
          <a:prstGeom prst="rect">
            <a:avLst/>
          </a:prstGeom>
        </p:spPr>
      </p:pic>
      <p:pic>
        <p:nvPicPr>
          <p:cNvPr id="9" name="그림 8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282BEB78-3EB9-6D85-17A2-3AD6CD1EF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82" y="1905913"/>
            <a:ext cx="3327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5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Review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1621981" y="1522591"/>
            <a:ext cx="224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400" b="1" dirty="0"/>
              <a:t>Map Reduce 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5261022" y="2164851"/>
            <a:ext cx="636040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u="sng" dirty="0">
                <a:latin typeface="noto"/>
              </a:rPr>
              <a:t>Automatic parallelization and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noto"/>
              </a:rPr>
              <a:t>Fault-tolerance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noto"/>
              </a:rPr>
              <a:t>I/O scheduling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noto"/>
              </a:rPr>
              <a:t>Status and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D78FE-8038-B1CC-F7FF-DF4F260EDFF1}"/>
              </a:ext>
            </a:extLst>
          </p:cNvPr>
          <p:cNvSpPr txBox="1"/>
          <p:nvPr/>
        </p:nvSpPr>
        <p:spPr>
          <a:xfrm>
            <a:off x="1621981" y="4535808"/>
            <a:ext cx="191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Spark </a:t>
            </a:r>
            <a:endParaRPr kumimoji="1" lang="ko-Kore-KR" altLang="en-US" sz="2400" b="1" dirty="0"/>
          </a:p>
        </p:txBody>
      </p:sp>
      <p:pic>
        <p:nvPicPr>
          <p:cNvPr id="1026" name="Picture 2" descr="Map Reduce in Hadoop - GeeksforGeeks">
            <a:extLst>
              <a:ext uri="{FF2B5EF4-FFF2-40B4-BE49-F238E27FC236}">
                <a16:creationId xmlns:a16="http://schemas.microsoft.com/office/drawing/2014/main" id="{8C4082A7-FCD3-2552-6CF0-D8F50978B7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13791" r="4558" b="15538"/>
          <a:stretch/>
        </p:blipFill>
        <p:spPr bwMode="auto">
          <a:xfrm>
            <a:off x="1585492" y="1966245"/>
            <a:ext cx="3675530" cy="185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3A74C-ADEE-FD6B-1DF8-6CEA29E58E88}"/>
              </a:ext>
            </a:extLst>
          </p:cNvPr>
          <p:cNvSpPr txBox="1"/>
          <p:nvPr/>
        </p:nvSpPr>
        <p:spPr>
          <a:xfrm>
            <a:off x="1585492" y="5023168"/>
            <a:ext cx="10498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noto"/>
              </a:rPr>
              <a:t>: </a:t>
            </a:r>
            <a:r>
              <a:rPr lang="en-US" altLang="ko-KR" sz="2200" b="0" i="0" dirty="0">
                <a:effectLst/>
                <a:latin typeface="noto"/>
              </a:rPr>
              <a:t> provides a simple, efficient, and powerful programming model for a </a:t>
            </a:r>
            <a:r>
              <a:rPr lang="en-US" altLang="ko-KR" sz="2200" b="1" i="0" dirty="0">
                <a:effectLst/>
                <a:latin typeface="noto"/>
              </a:rPr>
              <a:t>wide</a:t>
            </a:r>
            <a:r>
              <a:rPr lang="en-US" altLang="ko-KR" sz="2200" i="0" dirty="0">
                <a:effectLst/>
                <a:latin typeface="noto"/>
              </a:rPr>
              <a:t> range of data. </a:t>
            </a:r>
          </a:p>
          <a:p>
            <a:r>
              <a:rPr lang="en-US" altLang="ko-KR" sz="2200" b="0" i="0" dirty="0">
                <a:solidFill>
                  <a:srgbClr val="000000"/>
                </a:solidFill>
                <a:effectLst/>
                <a:latin typeface="noto"/>
              </a:rPr>
              <a:t>Spark is an </a:t>
            </a:r>
            <a:r>
              <a:rPr lang="en-US" altLang="ko-KR" sz="2200" b="1" i="0" dirty="0">
                <a:solidFill>
                  <a:srgbClr val="000000"/>
                </a:solidFill>
                <a:effectLst/>
                <a:latin typeface="noto"/>
              </a:rPr>
              <a:t>in-memory-based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noto"/>
              </a:rPr>
              <a:t> processing with </a:t>
            </a:r>
            <a:r>
              <a:rPr lang="en-US" altLang="ko-KR" sz="2200" i="0" dirty="0">
                <a:solidFill>
                  <a:srgbClr val="000000"/>
                </a:solidFill>
                <a:effectLst/>
                <a:latin typeface="noto"/>
              </a:rPr>
              <a:t>faster operations than MapReduce.</a:t>
            </a:r>
            <a:endParaRPr lang="en-US" altLang="ko-KR" sz="2200" dirty="0">
              <a:latin typeface="noto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AEEE0C7-B50A-B655-40B3-55C314981033}"/>
              </a:ext>
            </a:extLst>
          </p:cNvPr>
          <p:cNvSpPr/>
          <p:nvPr/>
        </p:nvSpPr>
        <p:spPr>
          <a:xfrm>
            <a:off x="1954306" y="3966283"/>
            <a:ext cx="457200" cy="412377"/>
          </a:xfrm>
          <a:prstGeom prst="downArrow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9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CA5F6C-DD33-3D3C-043D-2615BEF8D588}"/>
              </a:ext>
            </a:extLst>
          </p:cNvPr>
          <p:cNvSpPr/>
          <p:nvPr/>
        </p:nvSpPr>
        <p:spPr>
          <a:xfrm>
            <a:off x="1667435" y="2979853"/>
            <a:ext cx="1174377" cy="28330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Table of Contents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1F30B-E9B7-FC2F-5A6B-39D815C0F11E}"/>
              </a:ext>
            </a:extLst>
          </p:cNvPr>
          <p:cNvSpPr txBox="1"/>
          <p:nvPr/>
        </p:nvSpPr>
        <p:spPr>
          <a:xfrm>
            <a:off x="1341738" y="5121456"/>
            <a:ext cx="9508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chemeClr val="tx2">
                    <a:lumMod val="75000"/>
                  </a:schemeClr>
                </a:solidFill>
              </a:rPr>
              <a:t>Data Reference </a:t>
            </a:r>
            <a:r>
              <a:rPr lang="en" altLang="ko-Kore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ore-KR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https://www.kaggle.com/datasets/subhamjain/loan-prediction-based-on-customer-behavior?resource=download&amp;select=Sample+Prediction+Dataset.csv</a:t>
            </a:r>
            <a:endParaRPr lang="en-US" altLang="ko-Kore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560AA4-004B-CE63-46FD-2186095F066B}"/>
              </a:ext>
            </a:extLst>
          </p:cNvPr>
          <p:cNvSpPr/>
          <p:nvPr/>
        </p:nvSpPr>
        <p:spPr>
          <a:xfrm>
            <a:off x="0" y="4098604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Reference</a:t>
            </a:r>
            <a:endParaRPr kumimoji="1" lang="ko-Kore-KR" altLang="en-US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F9C947-3565-DAAD-47ED-3371DAF3B429}"/>
              </a:ext>
            </a:extLst>
          </p:cNvPr>
          <p:cNvGrpSpPr/>
          <p:nvPr/>
        </p:nvGrpSpPr>
        <p:grpSpPr>
          <a:xfrm>
            <a:off x="3132176" y="1307101"/>
            <a:ext cx="5996659" cy="1241168"/>
            <a:chOff x="1914123" y="1878605"/>
            <a:chExt cx="4310058" cy="92041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C91F45D-87FA-EB29-3549-873F0E00B865}"/>
                </a:ext>
              </a:extLst>
            </p:cNvPr>
            <p:cNvGrpSpPr/>
            <p:nvPr/>
          </p:nvGrpSpPr>
          <p:grpSpPr>
            <a:xfrm>
              <a:off x="1914123" y="2058605"/>
              <a:ext cx="4310058" cy="740410"/>
              <a:chOff x="739634" y="1811666"/>
              <a:chExt cx="4310058" cy="740410"/>
            </a:xfrm>
          </p:grpSpPr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CD44D1AF-1119-B07E-226B-9896CB12E828}"/>
                  </a:ext>
                </a:extLst>
              </p:cNvPr>
              <p:cNvSpPr/>
              <p:nvPr/>
            </p:nvSpPr>
            <p:spPr>
              <a:xfrm>
                <a:off x="739634" y="1811666"/>
                <a:ext cx="1216071" cy="71669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en-US" sz="2000" b="1" dirty="0">
                    <a:solidFill>
                      <a:schemeClr val="tx2">
                        <a:lumMod val="75000"/>
                      </a:schemeClr>
                    </a:solidFill>
                  </a:rPr>
                  <a:t>Local</a:t>
                </a:r>
                <a:endParaRPr kumimoji="1" lang="ko-Kore-KR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4FE2E166-1717-1F88-53B3-A4AB1940D1CC}"/>
                  </a:ext>
                </a:extLst>
              </p:cNvPr>
              <p:cNvSpPr/>
              <p:nvPr/>
            </p:nvSpPr>
            <p:spPr>
              <a:xfrm>
                <a:off x="3516465" y="1835384"/>
                <a:ext cx="1533227" cy="71669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2000" b="1" dirty="0">
                    <a:solidFill>
                      <a:schemeClr val="tx2">
                        <a:lumMod val="75000"/>
                      </a:schemeClr>
                    </a:solidFill>
                  </a:rPr>
                  <a:t>PySpark</a:t>
                </a:r>
                <a:endParaRPr kumimoji="1" lang="ko-Kore-KR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623396B-3E21-EEEF-9F44-2D4E14DE91CA}"/>
                </a:ext>
              </a:extLst>
            </p:cNvPr>
            <p:cNvSpPr/>
            <p:nvPr/>
          </p:nvSpPr>
          <p:spPr>
            <a:xfrm>
              <a:off x="2342158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1</a:t>
              </a:r>
              <a:endParaRPr kumimoji="1" lang="ko-Kore-KR" altLang="en-US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C8A28A8-BCD1-ABCD-BCA8-0185285AC241}"/>
                </a:ext>
              </a:extLst>
            </p:cNvPr>
            <p:cNvSpPr/>
            <p:nvPr/>
          </p:nvSpPr>
          <p:spPr>
            <a:xfrm>
              <a:off x="5277567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2</a:t>
              </a:r>
              <a:endParaRPr kumimoji="1" lang="ko-Kore-KR" altLang="en-US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B3A67AF-1D9D-1393-1AEA-C29D317DFEC0}"/>
              </a:ext>
            </a:extLst>
          </p:cNvPr>
          <p:cNvSpPr txBox="1"/>
          <p:nvPr/>
        </p:nvSpPr>
        <p:spPr>
          <a:xfrm>
            <a:off x="5765044" y="1824167"/>
            <a:ext cx="661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b="1" dirty="0">
                <a:solidFill>
                  <a:schemeClr val="tx2">
                    <a:lumMod val="75000"/>
                  </a:schemeClr>
                </a:solidFill>
              </a:rPr>
              <a:t>VS</a:t>
            </a:r>
            <a:endParaRPr lang="en" altLang="ko-Kore-K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29B89-43BD-5098-D4D7-2F7AA87F6F03}"/>
              </a:ext>
            </a:extLst>
          </p:cNvPr>
          <p:cNvSpPr txBox="1"/>
          <p:nvPr/>
        </p:nvSpPr>
        <p:spPr>
          <a:xfrm>
            <a:off x="1341738" y="2935029"/>
            <a:ext cx="9508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★ </a:t>
            </a:r>
            <a:r>
              <a:rPr lang="en" altLang="ko-Kore-KR" dirty="0">
                <a:solidFill>
                  <a:schemeClr val="tx2">
                    <a:lumMod val="75000"/>
                  </a:schemeClr>
                </a:solidFill>
                <a:latin typeface="noto"/>
              </a:rPr>
              <a:t>Main points 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to compare how fast and efficient data processing is performed </a:t>
            </a:r>
          </a:p>
          <a:p>
            <a:pPr algn="r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when using Spark and when not using it.</a:t>
            </a:r>
            <a:endParaRPr lang="en" altLang="ko-Kore-KR" dirty="0">
              <a:solidFill>
                <a:schemeClr val="tx2">
                  <a:lumMod val="75000"/>
                </a:schemeClr>
              </a:solidFill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44212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Data </a:t>
            </a:r>
            <a:endParaRPr kumimoji="1" lang="ko-Kore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013BBA-E8C7-BCB3-891B-33F38B5777E4}"/>
              </a:ext>
            </a:extLst>
          </p:cNvPr>
          <p:cNvGrpSpPr/>
          <p:nvPr/>
        </p:nvGrpSpPr>
        <p:grpSpPr>
          <a:xfrm>
            <a:off x="504076" y="2095064"/>
            <a:ext cx="11110823" cy="3200400"/>
            <a:chOff x="540588" y="1281335"/>
            <a:chExt cx="11110823" cy="3200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9FED77-6921-51FD-C6ED-A24E09CD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588" y="1281335"/>
              <a:ext cx="11110823" cy="32004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E3287B-FABE-3226-A9DF-4BEBE905501D}"/>
                </a:ext>
              </a:extLst>
            </p:cNvPr>
            <p:cNvSpPr/>
            <p:nvPr/>
          </p:nvSpPr>
          <p:spPr>
            <a:xfrm>
              <a:off x="10936941" y="1550895"/>
              <a:ext cx="609600" cy="286870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제목 1">
            <a:extLst>
              <a:ext uri="{FF2B5EF4-FFF2-40B4-BE49-F238E27FC236}">
                <a16:creationId xmlns:a16="http://schemas.microsoft.com/office/drawing/2014/main" id="{B012A1F0-98B2-E7E9-745E-11B009F12846}"/>
              </a:ext>
            </a:extLst>
          </p:cNvPr>
          <p:cNvSpPr txBox="1">
            <a:spLocks/>
          </p:cNvSpPr>
          <p:nvPr/>
        </p:nvSpPr>
        <p:spPr>
          <a:xfrm>
            <a:off x="506083" y="1094402"/>
            <a:ext cx="11179834" cy="940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noto"/>
              </a:rPr>
              <a:t>: To Predict </a:t>
            </a:r>
            <a:r>
              <a:rPr lang="en-US" altLang="ko-KR" sz="3000" b="1" dirty="0">
                <a:latin typeface="noto"/>
              </a:rPr>
              <a:t>who possible Defaulters are</a:t>
            </a:r>
            <a:r>
              <a:rPr lang="en-US" altLang="ko-KR" sz="3000" dirty="0">
                <a:latin typeface="noto"/>
              </a:rPr>
              <a:t> </a:t>
            </a:r>
          </a:p>
          <a:p>
            <a:r>
              <a:rPr lang="en-US" altLang="ko-KR" sz="3000" dirty="0">
                <a:latin typeface="noto"/>
              </a:rPr>
              <a:t>for Loans Product </a:t>
            </a:r>
            <a:r>
              <a:rPr lang="en-US" altLang="ko-KR" sz="3000" i="0" dirty="0">
                <a:effectLst/>
                <a:latin typeface="noto"/>
              </a:rPr>
              <a:t>Based on Customer information </a:t>
            </a: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AC426F51-D59E-C244-C33E-8570993324CD}"/>
              </a:ext>
            </a:extLst>
          </p:cNvPr>
          <p:cNvSpPr/>
          <p:nvPr/>
        </p:nvSpPr>
        <p:spPr>
          <a:xfrm rot="16200000">
            <a:off x="5635348" y="512384"/>
            <a:ext cx="356530" cy="9798423"/>
          </a:xfrm>
          <a:prstGeom prst="leftBrace">
            <a:avLst/>
          </a:prstGeom>
          <a:ln w="1905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BFBE5-57E1-B826-E46E-C367783CA070}"/>
              </a:ext>
            </a:extLst>
          </p:cNvPr>
          <p:cNvSpPr txBox="1"/>
          <p:nvPr/>
        </p:nvSpPr>
        <p:spPr>
          <a:xfrm>
            <a:off x="4260784" y="5605024"/>
            <a:ext cx="310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Independent variables ( X )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FDA4A-4070-8513-8CAB-5978923043BF}"/>
              </a:ext>
            </a:extLst>
          </p:cNvPr>
          <p:cNvSpPr txBox="1"/>
          <p:nvPr/>
        </p:nvSpPr>
        <p:spPr>
          <a:xfrm>
            <a:off x="9249764" y="5589861"/>
            <a:ext cx="292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Dependent variables ( Y ) 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50AED66-ED43-7F83-E948-0F60F9E6A0D6}"/>
              </a:ext>
            </a:extLst>
          </p:cNvPr>
          <p:cNvCxnSpPr/>
          <p:nvPr/>
        </p:nvCxnSpPr>
        <p:spPr>
          <a:xfrm>
            <a:off x="11205229" y="5250639"/>
            <a:ext cx="0" cy="3791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9C47E9-6AC3-4AC9-9F7C-890B1C6C9A75}"/>
              </a:ext>
            </a:extLst>
          </p:cNvPr>
          <p:cNvSpPr/>
          <p:nvPr/>
        </p:nvSpPr>
        <p:spPr>
          <a:xfrm>
            <a:off x="977153" y="2367020"/>
            <a:ext cx="9923276" cy="23274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29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Data 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B1E94-EC09-19E0-FD0E-F3D647FE008F}"/>
              </a:ext>
            </a:extLst>
          </p:cNvPr>
          <p:cNvSpPr txBox="1"/>
          <p:nvPr/>
        </p:nvSpPr>
        <p:spPr>
          <a:xfrm>
            <a:off x="540588" y="4675917"/>
            <a:ext cx="89351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noto"/>
                <a:cs typeface="Arial" panose="020B0604020202020204" pitchFamily="34" charset="0"/>
              </a:rPr>
              <a:t>Train_Data_shape : (252000, 13 )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noto"/>
                <a:cs typeface="Arial" panose="020B0604020202020204" pitchFamily="34" charset="0"/>
              </a:rPr>
              <a:t>It has Risk</a:t>
            </a:r>
            <a:r>
              <a:rPr lang="en-US" altLang="en-US" sz="2200" b="1" dirty="0">
                <a:latin typeface="noto"/>
                <a:cs typeface="Arial" panose="020B0604020202020204" pitchFamily="34" charset="0"/>
              </a:rPr>
              <a:t>252,000 samples </a:t>
            </a:r>
            <a:r>
              <a:rPr lang="en-US" altLang="en-US" sz="2200" dirty="0">
                <a:latin typeface="noto"/>
                <a:cs typeface="Arial" panose="020B0604020202020204" pitchFamily="34" charset="0"/>
              </a:rPr>
              <a:t>for learning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noto"/>
                <a:cs typeface="Arial" panose="020B0604020202020204" pitchFamily="34" charset="0"/>
              </a:rPr>
              <a:t>There are </a:t>
            </a:r>
            <a:r>
              <a:rPr lang="en-US" altLang="en-US" sz="2200" b="1" dirty="0">
                <a:latin typeface="noto"/>
                <a:cs typeface="Arial" panose="020B0604020202020204" pitchFamily="34" charset="0"/>
              </a:rPr>
              <a:t>11 features </a:t>
            </a:r>
            <a:r>
              <a:rPr lang="en-US" altLang="en-US" sz="2200" dirty="0">
                <a:latin typeface="noto"/>
                <a:cs typeface="Arial" panose="020B0604020202020204" pitchFamily="34" charset="0"/>
              </a:rPr>
              <a:t>dependent on _Flag(Y).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noto"/>
                <a:cs typeface="Arial" panose="020B0604020202020204" pitchFamily="34" charset="0"/>
              </a:rPr>
              <a:t>Risk_Flag(Y) is binary clas ( 0 or 1 ) 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013BBA-E8C7-BCB3-891B-33F38B5777E4}"/>
              </a:ext>
            </a:extLst>
          </p:cNvPr>
          <p:cNvGrpSpPr/>
          <p:nvPr/>
        </p:nvGrpSpPr>
        <p:grpSpPr>
          <a:xfrm>
            <a:off x="540588" y="1326158"/>
            <a:ext cx="11110823" cy="3200400"/>
            <a:chOff x="540588" y="1281335"/>
            <a:chExt cx="11110823" cy="3200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9FED77-6921-51FD-C6ED-A24E09CD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588" y="1281335"/>
              <a:ext cx="11110823" cy="32004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E3287B-FABE-3226-A9DF-4BEBE905501D}"/>
                </a:ext>
              </a:extLst>
            </p:cNvPr>
            <p:cNvSpPr/>
            <p:nvPr/>
          </p:nvSpPr>
          <p:spPr>
            <a:xfrm>
              <a:off x="10936941" y="1550895"/>
              <a:ext cx="609600" cy="286870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197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Data Representation </a:t>
            </a:r>
            <a:endParaRPr kumimoji="1" lang="ko-Kore-KR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D07619-7750-82A7-5A68-9C7A87F1D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25" y="1234252"/>
            <a:ext cx="5143426" cy="514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CA0657-5966-B8BB-C79C-FB4CD21928FD}"/>
              </a:ext>
            </a:extLst>
          </p:cNvPr>
          <p:cNvSpPr txBox="1"/>
          <p:nvPr/>
        </p:nvSpPr>
        <p:spPr>
          <a:xfrm>
            <a:off x="2975142" y="6254108"/>
            <a:ext cx="5254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noto"/>
                <a:cs typeface="Arial" panose="020B0604020202020204" pitchFamily="34" charset="0"/>
              </a:rPr>
              <a:t>Experience is correlate with current job years. 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04642615-B528-3323-3CA4-F68A880F266C}"/>
              </a:ext>
            </a:extLst>
          </p:cNvPr>
          <p:cNvSpPr/>
          <p:nvPr/>
        </p:nvSpPr>
        <p:spPr>
          <a:xfrm>
            <a:off x="8232722" y="2226078"/>
            <a:ext cx="502024" cy="316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25032-BDAE-57EC-79B1-81AB95D0A4F5}"/>
              </a:ext>
            </a:extLst>
          </p:cNvPr>
          <p:cNvSpPr txBox="1"/>
          <p:nvPr/>
        </p:nvSpPr>
        <p:spPr>
          <a:xfrm>
            <a:off x="8734746" y="3623682"/>
            <a:ext cx="30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"/>
              </a:rPr>
              <a:t>Independent variables </a:t>
            </a:r>
            <a:endParaRPr lang="ko-KR" altLang="en-US" dirty="0"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43532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Data Representation </a:t>
            </a:r>
            <a:endParaRPr kumimoji="1" lang="ko-Kore-KR" alt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F37A95-132D-BA1A-054F-870C38EC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49" y="1362635"/>
            <a:ext cx="4780777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84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 Pre-Processing </a:t>
            </a:r>
            <a:endParaRPr kumimoji="1" lang="ko-Kore-KR" altLang="en-US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53107B9-B21B-1897-F70B-FD2419C3F37A}"/>
              </a:ext>
            </a:extLst>
          </p:cNvPr>
          <p:cNvGrpSpPr/>
          <p:nvPr/>
        </p:nvGrpSpPr>
        <p:grpSpPr>
          <a:xfrm>
            <a:off x="1461390" y="1301460"/>
            <a:ext cx="9196196" cy="920410"/>
            <a:chOff x="937591" y="1878605"/>
            <a:chExt cx="9196196" cy="92041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1A6363F-DCBA-7859-B56B-851CC4E18AC5}"/>
                </a:ext>
              </a:extLst>
            </p:cNvPr>
            <p:cNvGrpSpPr/>
            <p:nvPr/>
          </p:nvGrpSpPr>
          <p:grpSpPr>
            <a:xfrm>
              <a:off x="937591" y="2082323"/>
              <a:ext cx="9196196" cy="716692"/>
              <a:chOff x="750860" y="1838473"/>
              <a:chExt cx="9196196" cy="716692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5D3A88A-63A0-E1E2-880D-D8DEE9DA611F}"/>
                  </a:ext>
                </a:extLst>
              </p:cNvPr>
              <p:cNvGrpSpPr/>
              <p:nvPr/>
            </p:nvGrpSpPr>
            <p:grpSpPr>
              <a:xfrm>
                <a:off x="750860" y="1838473"/>
                <a:ext cx="9196196" cy="716692"/>
                <a:chOff x="-236898" y="1835384"/>
                <a:chExt cx="9196196" cy="716692"/>
              </a:xfrm>
            </p:grpSpPr>
            <p:sp>
              <p:nvSpPr>
                <p:cNvPr id="24" name="모서리가 둥근 직사각형 6">
                  <a:extLst>
                    <a:ext uri="{FF2B5EF4-FFF2-40B4-BE49-F238E27FC236}">
                      <a16:creationId xmlns:a16="http://schemas.microsoft.com/office/drawing/2014/main" id="{6C626ABC-77D4-F760-4FBD-849DB942F5C3}"/>
                    </a:ext>
                  </a:extLst>
                </p:cNvPr>
                <p:cNvSpPr/>
                <p:nvPr/>
              </p:nvSpPr>
              <p:spPr>
                <a:xfrm>
                  <a:off x="-236898" y="1835384"/>
                  <a:ext cx="2160000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en-US" sz="16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Label Encoding </a:t>
                  </a:r>
                  <a:endParaRPr kumimoji="1" lang="ko-Kore-KR" altLang="en-US" sz="16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모서리가 둥근 직사각형 7">
                  <a:extLst>
                    <a:ext uri="{FF2B5EF4-FFF2-40B4-BE49-F238E27FC236}">
                      <a16:creationId xmlns:a16="http://schemas.microsoft.com/office/drawing/2014/main" id="{2624108F-C0F6-A397-AC57-861161295032}"/>
                    </a:ext>
                  </a:extLst>
                </p:cNvPr>
                <p:cNvSpPr/>
                <p:nvPr/>
              </p:nvSpPr>
              <p:spPr>
                <a:xfrm>
                  <a:off x="3281200" y="1835384"/>
                  <a:ext cx="2160000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en-US" sz="16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Down sampling </a:t>
                  </a:r>
                  <a:endParaRPr kumimoji="1" lang="ko-Kore-KR" altLang="en-US" sz="16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모서리가 둥근 직사각형 8">
                  <a:extLst>
                    <a:ext uri="{FF2B5EF4-FFF2-40B4-BE49-F238E27FC236}">
                      <a16:creationId xmlns:a16="http://schemas.microsoft.com/office/drawing/2014/main" id="{6950C195-42D1-B793-D2C9-DA6720DC47BF}"/>
                    </a:ext>
                  </a:extLst>
                </p:cNvPr>
                <p:cNvSpPr/>
                <p:nvPr/>
              </p:nvSpPr>
              <p:spPr>
                <a:xfrm>
                  <a:off x="6799298" y="1835384"/>
                  <a:ext cx="2160000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en-US" sz="16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Standard Scaling </a:t>
                  </a:r>
                  <a:endParaRPr kumimoji="1" lang="ko-Kore-KR" altLang="en-US" sz="16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2" name="오른쪽 화살표[R] 10">
                <a:extLst>
                  <a:ext uri="{FF2B5EF4-FFF2-40B4-BE49-F238E27FC236}">
                    <a16:creationId xmlns:a16="http://schemas.microsoft.com/office/drawing/2014/main" id="{4F98E932-6411-28F7-16F4-1F11896C00F3}"/>
                  </a:ext>
                </a:extLst>
              </p:cNvPr>
              <p:cNvSpPr/>
              <p:nvPr/>
            </p:nvSpPr>
            <p:spPr>
              <a:xfrm flipV="1">
                <a:off x="3377854" y="2090181"/>
                <a:ext cx="691978" cy="219455"/>
              </a:xfrm>
              <a:prstGeom prst="rightArrow">
                <a:avLst>
                  <a:gd name="adj1" fmla="val 50000"/>
                  <a:gd name="adj2" fmla="val 164752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오른쪽 화살표[R] 11">
                <a:extLst>
                  <a:ext uri="{FF2B5EF4-FFF2-40B4-BE49-F238E27FC236}">
                    <a16:creationId xmlns:a16="http://schemas.microsoft.com/office/drawing/2014/main" id="{56448B97-3970-D30A-F53D-17E006347BE6}"/>
                  </a:ext>
                </a:extLst>
              </p:cNvPr>
              <p:cNvSpPr/>
              <p:nvPr/>
            </p:nvSpPr>
            <p:spPr>
              <a:xfrm flipV="1">
                <a:off x="6667595" y="2090181"/>
                <a:ext cx="691978" cy="219455"/>
              </a:xfrm>
              <a:prstGeom prst="rightArrow">
                <a:avLst>
                  <a:gd name="adj1" fmla="val 50000"/>
                  <a:gd name="adj2" fmla="val 164752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919594-2F14-FADE-3CEB-35422DE81BB5}"/>
                </a:ext>
              </a:extLst>
            </p:cNvPr>
            <p:cNvSpPr/>
            <p:nvPr/>
          </p:nvSpPr>
          <p:spPr>
            <a:xfrm>
              <a:off x="1891588" y="1902323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1</a:t>
              </a:r>
              <a:endParaRPr kumimoji="1" lang="ko-Kore-KR" altLang="en-US" b="1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1C94107-B861-1A57-0A9C-CE9FC3D419C8}"/>
                </a:ext>
              </a:extLst>
            </p:cNvPr>
            <p:cNvSpPr/>
            <p:nvPr/>
          </p:nvSpPr>
          <p:spPr>
            <a:xfrm>
              <a:off x="5372143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2</a:t>
              </a:r>
              <a:endParaRPr kumimoji="1" lang="ko-Kore-KR" altLang="en-US" b="1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E105421-838E-5C6E-F191-366B4DF54E0B}"/>
                </a:ext>
              </a:extLst>
            </p:cNvPr>
            <p:cNvSpPr/>
            <p:nvPr/>
          </p:nvSpPr>
          <p:spPr>
            <a:xfrm>
              <a:off x="8873787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3</a:t>
              </a:r>
              <a:endParaRPr kumimoji="1" lang="ko-Kore-KR" altLang="en-US" b="1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A4378E9-21C9-19B0-4A98-F931EE8C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99" y="2514420"/>
            <a:ext cx="9000578" cy="358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3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1C090B8-A0D6-6992-FF90-B33D285A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90" y="2425588"/>
            <a:ext cx="9231013" cy="34961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F79171F-851F-A11B-EB32-19686685AD4F}"/>
              </a:ext>
            </a:extLst>
          </p:cNvPr>
          <p:cNvSpPr/>
          <p:nvPr/>
        </p:nvSpPr>
        <p:spPr>
          <a:xfrm>
            <a:off x="1421386" y="5679841"/>
            <a:ext cx="1457601" cy="250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 Pre-Processing </a:t>
            </a:r>
            <a:endParaRPr kumimoji="1" lang="ko-Kore-KR" altLang="en-US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53107B9-B21B-1897-F70B-FD2419C3F37A}"/>
              </a:ext>
            </a:extLst>
          </p:cNvPr>
          <p:cNvGrpSpPr/>
          <p:nvPr/>
        </p:nvGrpSpPr>
        <p:grpSpPr>
          <a:xfrm>
            <a:off x="1461390" y="1301460"/>
            <a:ext cx="9196196" cy="920410"/>
            <a:chOff x="937591" y="1878605"/>
            <a:chExt cx="9196196" cy="92041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1A6363F-DCBA-7859-B56B-851CC4E18AC5}"/>
                </a:ext>
              </a:extLst>
            </p:cNvPr>
            <p:cNvGrpSpPr/>
            <p:nvPr/>
          </p:nvGrpSpPr>
          <p:grpSpPr>
            <a:xfrm>
              <a:off x="937591" y="2082323"/>
              <a:ext cx="9196196" cy="716692"/>
              <a:chOff x="750860" y="1838473"/>
              <a:chExt cx="9196196" cy="716692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5D3A88A-63A0-E1E2-880D-D8DEE9DA611F}"/>
                  </a:ext>
                </a:extLst>
              </p:cNvPr>
              <p:cNvGrpSpPr/>
              <p:nvPr/>
            </p:nvGrpSpPr>
            <p:grpSpPr>
              <a:xfrm>
                <a:off x="750860" y="1838473"/>
                <a:ext cx="9196196" cy="716692"/>
                <a:chOff x="-236898" y="1835384"/>
                <a:chExt cx="9196196" cy="716692"/>
              </a:xfrm>
            </p:grpSpPr>
            <p:sp>
              <p:nvSpPr>
                <p:cNvPr id="24" name="모서리가 둥근 직사각형 6">
                  <a:extLst>
                    <a:ext uri="{FF2B5EF4-FFF2-40B4-BE49-F238E27FC236}">
                      <a16:creationId xmlns:a16="http://schemas.microsoft.com/office/drawing/2014/main" id="{6C626ABC-77D4-F760-4FBD-849DB942F5C3}"/>
                    </a:ext>
                  </a:extLst>
                </p:cNvPr>
                <p:cNvSpPr/>
                <p:nvPr/>
              </p:nvSpPr>
              <p:spPr>
                <a:xfrm>
                  <a:off x="-236898" y="1835384"/>
                  <a:ext cx="2160000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en-US" sz="16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Label Encoding </a:t>
                  </a:r>
                  <a:endParaRPr kumimoji="1" lang="ko-Kore-KR" altLang="en-US" sz="16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모서리가 둥근 직사각형 7">
                  <a:extLst>
                    <a:ext uri="{FF2B5EF4-FFF2-40B4-BE49-F238E27FC236}">
                      <a16:creationId xmlns:a16="http://schemas.microsoft.com/office/drawing/2014/main" id="{2624108F-C0F6-A397-AC57-861161295032}"/>
                    </a:ext>
                  </a:extLst>
                </p:cNvPr>
                <p:cNvSpPr/>
                <p:nvPr/>
              </p:nvSpPr>
              <p:spPr>
                <a:xfrm>
                  <a:off x="3281200" y="1835384"/>
                  <a:ext cx="2160000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en-US" sz="16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Down sampling </a:t>
                  </a:r>
                  <a:endParaRPr kumimoji="1" lang="ko-Kore-KR" altLang="en-US" sz="16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모서리가 둥근 직사각형 8">
                  <a:extLst>
                    <a:ext uri="{FF2B5EF4-FFF2-40B4-BE49-F238E27FC236}">
                      <a16:creationId xmlns:a16="http://schemas.microsoft.com/office/drawing/2014/main" id="{6950C195-42D1-B793-D2C9-DA6720DC47BF}"/>
                    </a:ext>
                  </a:extLst>
                </p:cNvPr>
                <p:cNvSpPr/>
                <p:nvPr/>
              </p:nvSpPr>
              <p:spPr>
                <a:xfrm>
                  <a:off x="6799298" y="1835384"/>
                  <a:ext cx="2160000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en-US" sz="16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Standard Scaling </a:t>
                  </a:r>
                  <a:endParaRPr kumimoji="1" lang="ko-Kore-KR" altLang="en-US" sz="16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2" name="오른쪽 화살표[R] 10">
                <a:extLst>
                  <a:ext uri="{FF2B5EF4-FFF2-40B4-BE49-F238E27FC236}">
                    <a16:creationId xmlns:a16="http://schemas.microsoft.com/office/drawing/2014/main" id="{4F98E932-6411-28F7-16F4-1F11896C00F3}"/>
                  </a:ext>
                </a:extLst>
              </p:cNvPr>
              <p:cNvSpPr/>
              <p:nvPr/>
            </p:nvSpPr>
            <p:spPr>
              <a:xfrm flipV="1">
                <a:off x="3377854" y="2090181"/>
                <a:ext cx="691978" cy="219455"/>
              </a:xfrm>
              <a:prstGeom prst="rightArrow">
                <a:avLst>
                  <a:gd name="adj1" fmla="val 50000"/>
                  <a:gd name="adj2" fmla="val 164752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오른쪽 화살표[R] 11">
                <a:extLst>
                  <a:ext uri="{FF2B5EF4-FFF2-40B4-BE49-F238E27FC236}">
                    <a16:creationId xmlns:a16="http://schemas.microsoft.com/office/drawing/2014/main" id="{56448B97-3970-D30A-F53D-17E006347BE6}"/>
                  </a:ext>
                </a:extLst>
              </p:cNvPr>
              <p:cNvSpPr/>
              <p:nvPr/>
            </p:nvSpPr>
            <p:spPr>
              <a:xfrm flipV="1">
                <a:off x="6667595" y="2090181"/>
                <a:ext cx="691978" cy="219455"/>
              </a:xfrm>
              <a:prstGeom prst="rightArrow">
                <a:avLst>
                  <a:gd name="adj1" fmla="val 50000"/>
                  <a:gd name="adj2" fmla="val 164752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919594-2F14-FADE-3CEB-35422DE81BB5}"/>
                </a:ext>
              </a:extLst>
            </p:cNvPr>
            <p:cNvSpPr/>
            <p:nvPr/>
          </p:nvSpPr>
          <p:spPr>
            <a:xfrm>
              <a:off x="1891588" y="1902323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1</a:t>
              </a:r>
              <a:endParaRPr kumimoji="1" lang="ko-Kore-KR" altLang="en-US" b="1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1C94107-B861-1A57-0A9C-CE9FC3D419C8}"/>
                </a:ext>
              </a:extLst>
            </p:cNvPr>
            <p:cNvSpPr/>
            <p:nvPr/>
          </p:nvSpPr>
          <p:spPr>
            <a:xfrm>
              <a:off x="5372143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2</a:t>
              </a:r>
              <a:endParaRPr kumimoji="1" lang="ko-Kore-KR" altLang="en-US" b="1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E105421-838E-5C6E-F191-366B4DF54E0B}"/>
                </a:ext>
              </a:extLst>
            </p:cNvPr>
            <p:cNvSpPr/>
            <p:nvPr/>
          </p:nvSpPr>
          <p:spPr>
            <a:xfrm>
              <a:off x="8873787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3</a:t>
              </a:r>
              <a:endParaRPr kumimoji="1" lang="ko-Kore-KR" alt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A693AC-82C0-C838-B172-6D79E5395E36}"/>
              </a:ext>
            </a:extLst>
          </p:cNvPr>
          <p:cNvGrpSpPr/>
          <p:nvPr/>
        </p:nvGrpSpPr>
        <p:grpSpPr>
          <a:xfrm>
            <a:off x="2457170" y="2561399"/>
            <a:ext cx="7320519" cy="2791423"/>
            <a:chOff x="2307674" y="2579765"/>
            <a:chExt cx="7320519" cy="2791423"/>
          </a:xfrm>
        </p:grpSpPr>
        <p:sp>
          <p:nvSpPr>
            <p:cNvPr id="3" name="말풍선: 모서리가 둥근 사각형 2">
              <a:extLst>
                <a:ext uri="{FF2B5EF4-FFF2-40B4-BE49-F238E27FC236}">
                  <a16:creationId xmlns:a16="http://schemas.microsoft.com/office/drawing/2014/main" id="{CA51705C-CC3D-5EFB-E137-249D9FDF6B00}"/>
                </a:ext>
              </a:extLst>
            </p:cNvPr>
            <p:cNvSpPr/>
            <p:nvPr/>
          </p:nvSpPr>
          <p:spPr>
            <a:xfrm>
              <a:off x="2307674" y="2579765"/>
              <a:ext cx="7320519" cy="2791423"/>
            </a:xfrm>
            <a:prstGeom prst="wedgeRoundRectCallout">
              <a:avLst>
                <a:gd name="adj1" fmla="val 4148"/>
                <a:gd name="adj2" fmla="val -54399"/>
                <a:gd name="adj3" fmla="val 16667"/>
              </a:avLst>
            </a:prstGeom>
            <a:solidFill>
              <a:schemeClr val="bg1"/>
            </a:solidFill>
            <a:ln w="28575">
              <a:solidFill>
                <a:srgbClr val="333F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9256DCD-21DD-0887-2978-27E3E79B0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4268" y="2980310"/>
              <a:ext cx="2242484" cy="2242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DE515E-46C0-FAC7-D307-22DC69436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189" r="11982"/>
            <a:stretch/>
          </p:blipFill>
          <p:spPr>
            <a:xfrm>
              <a:off x="6368066" y="2893252"/>
              <a:ext cx="2400703" cy="2374455"/>
            </a:xfrm>
            <a:prstGeom prst="rect">
              <a:avLst/>
            </a:prstGeom>
          </p:spPr>
        </p:pic>
        <p:sp>
          <p:nvSpPr>
            <p:cNvPr id="7" name="오른쪽 화살표[R] 11">
              <a:extLst>
                <a:ext uri="{FF2B5EF4-FFF2-40B4-BE49-F238E27FC236}">
                  <a16:creationId xmlns:a16="http://schemas.microsoft.com/office/drawing/2014/main" id="{F0AFA48D-A44D-FD97-1E29-A8E0236C33D6}"/>
                </a:ext>
              </a:extLst>
            </p:cNvPr>
            <p:cNvSpPr/>
            <p:nvPr/>
          </p:nvSpPr>
          <p:spPr>
            <a:xfrm flipV="1">
              <a:off x="5540723" y="3970751"/>
              <a:ext cx="691978" cy="219455"/>
            </a:xfrm>
            <a:prstGeom prst="rightArrow">
              <a:avLst>
                <a:gd name="adj1" fmla="val 50000"/>
                <a:gd name="adj2" fmla="val 16475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17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397</Words>
  <Application>Microsoft Macintosh PowerPoint</Application>
  <PresentationFormat>와이드스크린</PresentationFormat>
  <Paragraphs>76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Google Sans</vt:lpstr>
      <vt:lpstr>맑은 고딕</vt:lpstr>
      <vt:lpstr>noto</vt:lpstr>
      <vt:lpstr>Amasis MT Pro Black</vt:lpstr>
      <vt:lpstr>Arial</vt:lpstr>
      <vt:lpstr>Office 테마</vt:lpstr>
      <vt:lpstr>Machine Learning  for Big Data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Big Data</dc:title>
  <dc:creator>서 수빈</dc:creator>
  <cp:lastModifiedBy>김재현</cp:lastModifiedBy>
  <cp:revision>47</cp:revision>
  <dcterms:created xsi:type="dcterms:W3CDTF">2023-07-11T21:18:24Z</dcterms:created>
  <dcterms:modified xsi:type="dcterms:W3CDTF">2023-07-13T17:31:09Z</dcterms:modified>
</cp:coreProperties>
</file>