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9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0231-5F89-410F-AA3F-C2EEE17C1E3E}" type="datetimeFigureOut">
              <a:rPr lang="id-ID" smtClean="0"/>
              <a:pPr/>
              <a:t>03/08/2020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5BC7-5003-43C7-B6AE-B6F3E80C699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INTERPERSONAL SKILL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Pertemuan</a:t>
            </a:r>
            <a:r>
              <a:rPr lang="en-US" b="1" dirty="0" smtClean="0"/>
              <a:t> </a:t>
            </a:r>
            <a:r>
              <a:rPr lang="en-US" b="1" smtClean="0"/>
              <a:t>7 </a:t>
            </a:r>
            <a:endParaRPr lang="en-US" b="1" dirty="0" smtClean="0"/>
          </a:p>
          <a:p>
            <a:r>
              <a:rPr lang="en-US" b="1" dirty="0" smtClean="0"/>
              <a:t>TEAM LEADERSHIP (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TIM)</a:t>
            </a:r>
          </a:p>
          <a:p>
            <a:r>
              <a:rPr lang="en-US" b="1" dirty="0" err="1" smtClean="0"/>
              <a:t>Disusun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: Lies </a:t>
            </a:r>
            <a:r>
              <a:rPr lang="en-US" b="1" dirty="0" err="1" smtClean="0"/>
              <a:t>Sunarmintyastuti</a:t>
            </a:r>
            <a:endParaRPr lang="id-ID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…..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2. PERILAKU.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Ohio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Michigan (</a:t>
            </a:r>
            <a:r>
              <a:rPr lang="en-US" dirty="0" err="1" smtClean="0"/>
              <a:t>Fleishmen,Winer,Hemphill,Coons</a:t>
            </a:r>
            <a:r>
              <a:rPr lang="en-US" dirty="0" smtClean="0"/>
              <a:t> )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kearah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:</a:t>
            </a:r>
          </a:p>
          <a:p>
            <a:r>
              <a:rPr lang="en-US" b="1" dirty="0" smtClean="0"/>
              <a:t>a) </a:t>
            </a:r>
            <a:r>
              <a:rPr lang="en-US" b="1" dirty="0" err="1" smtClean="0"/>
              <a:t>Konsiderasi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kearah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b)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Inisiasi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. 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174" y="1714488"/>
            <a:ext cx="2571768" cy="141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.</a:t>
            </a:r>
            <a:r>
              <a:rPr lang="en-US" dirty="0" err="1" smtClean="0"/>
              <a:t>Rendah</a:t>
            </a:r>
            <a:endParaRPr lang="en-US" dirty="0" smtClean="0"/>
          </a:p>
          <a:p>
            <a:pPr algn="ctr"/>
            <a:r>
              <a:rPr lang="en-US" dirty="0" smtClean="0"/>
              <a:t>K. </a:t>
            </a:r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643174" y="3143248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 </a:t>
            </a:r>
            <a:r>
              <a:rPr lang="en-US" dirty="0" err="1" smtClean="0"/>
              <a:t>Rendah</a:t>
            </a:r>
            <a:endParaRPr lang="en-US" dirty="0" smtClean="0"/>
          </a:p>
          <a:p>
            <a:pPr algn="ctr"/>
            <a:r>
              <a:rPr lang="en-US" dirty="0" smtClean="0"/>
              <a:t>K. </a:t>
            </a:r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214942" y="3143248"/>
            <a:ext cx="242889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ctr"/>
            <a:r>
              <a:rPr lang="en-US" dirty="0" smtClean="0"/>
              <a:t>K. </a:t>
            </a:r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428596" y="2643182"/>
            <a:ext cx="185738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Konsiderasi</a:t>
            </a:r>
            <a:r>
              <a:rPr lang="en-US" dirty="0" smtClean="0"/>
              <a:t> (K)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785786" y="12858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14348" y="3857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4357686" y="5000636"/>
            <a:ext cx="171451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( S )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857488" y="49291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715140" y="49291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714612" y="214290"/>
            <a:ext cx="4714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Ohio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Michigan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5214942" y="1714488"/>
            <a:ext cx="2428892" cy="141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ctr"/>
            <a:r>
              <a:rPr lang="en-US" dirty="0" smtClean="0"/>
              <a:t>K. </a:t>
            </a:r>
            <a:r>
              <a:rPr lang="en-US" dirty="0" err="1" smtClean="0"/>
              <a:t>Tinggi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TEORI PERILAKU KEPEMIMPINAN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Dimensi</a:t>
            </a:r>
            <a:r>
              <a:rPr lang="en-US" b="1" dirty="0" smtClean="0"/>
              <a:t> </a:t>
            </a:r>
            <a:r>
              <a:rPr lang="en-US" b="1" i="1" dirty="0" smtClean="0"/>
              <a:t>( The 3.D Theory</a:t>
            </a:r>
            <a:r>
              <a:rPr lang="en-US" b="1" dirty="0" smtClean="0"/>
              <a:t>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W.J.Reddin</a:t>
            </a:r>
            <a:r>
              <a:rPr lang="en-US" b="1" dirty="0" smtClean="0"/>
              <a:t> </a:t>
            </a:r>
            <a:r>
              <a:rPr lang="en-US" dirty="0" smtClean="0"/>
              <a:t>guru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diperbantukan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Departmen</a:t>
            </a:r>
            <a:r>
              <a:rPr lang="en-US" dirty="0" smtClean="0"/>
              <a:t> of </a:t>
            </a:r>
            <a:r>
              <a:rPr lang="en-US" dirty="0" err="1" smtClean="0"/>
              <a:t>Bussiness</a:t>
            </a:r>
            <a:r>
              <a:rPr lang="en-US" dirty="0" smtClean="0"/>
              <a:t> Administration </a:t>
            </a:r>
            <a:r>
              <a:rPr lang="en-US" dirty="0" err="1" smtClean="0"/>
              <a:t>Universitas</a:t>
            </a:r>
            <a:r>
              <a:rPr lang="en-US" dirty="0" smtClean="0"/>
              <a:t> Brunswick, Canada.</a:t>
            </a:r>
          </a:p>
          <a:p>
            <a:r>
              <a:rPr lang="en-US" dirty="0" err="1" smtClean="0"/>
              <a:t>Bukunya</a:t>
            </a:r>
            <a:r>
              <a:rPr lang="en-US" dirty="0" smtClean="0"/>
              <a:t> </a:t>
            </a:r>
            <a:r>
              <a:rPr lang="en-US" dirty="0" err="1" smtClean="0"/>
              <a:t>berjudul</a:t>
            </a:r>
            <a:r>
              <a:rPr lang="en-US" dirty="0" smtClean="0"/>
              <a:t> </a:t>
            </a:r>
            <a:r>
              <a:rPr lang="en-US" b="1" i="1" dirty="0" smtClean="0"/>
              <a:t>What Kind of Manager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pola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1.Berorientasi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(task oriented)</a:t>
            </a:r>
          </a:p>
          <a:p>
            <a:r>
              <a:rPr lang="en-US" dirty="0" smtClean="0"/>
              <a:t>2.Berorientasi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endParaRPr lang="en-US" dirty="0" smtClean="0"/>
          </a:p>
          <a:p>
            <a:r>
              <a:rPr lang="en-US" dirty="0" smtClean="0"/>
              <a:t>(relationship oriented)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(effectiveness oriented)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Dari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pola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dikembangkan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delapan</a:t>
            </a:r>
            <a:r>
              <a:rPr lang="en-US" b="1" dirty="0" smtClean="0"/>
              <a:t> </a:t>
            </a:r>
            <a:r>
              <a:rPr lang="en-US" b="1" dirty="0" err="1" smtClean="0"/>
              <a:t>macam</a:t>
            </a:r>
            <a:r>
              <a:rPr lang="en-US" b="1" dirty="0" smtClean="0"/>
              <a:t> </a:t>
            </a:r>
            <a:r>
              <a:rPr lang="en-US" b="1" dirty="0" err="1" smtClean="0"/>
              <a:t>gaya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428868"/>
            <a:ext cx="4038600" cy="3697295"/>
          </a:xfrm>
        </p:spPr>
        <p:txBody>
          <a:bodyPr/>
          <a:lstStyle/>
          <a:p>
            <a:r>
              <a:rPr lang="en-US" b="1" dirty="0" err="1" smtClean="0"/>
              <a:t>Kurang</a:t>
            </a:r>
            <a:r>
              <a:rPr lang="en-US" b="1" dirty="0" smtClean="0"/>
              <a:t> </a:t>
            </a:r>
            <a:r>
              <a:rPr lang="en-US" b="1" dirty="0" err="1" smtClean="0"/>
              <a:t>Efektif</a:t>
            </a:r>
            <a:endParaRPr lang="en-US" b="1" dirty="0" smtClean="0"/>
          </a:p>
          <a:p>
            <a:r>
              <a:rPr lang="en-US" dirty="0" smtClean="0"/>
              <a:t>1. DESERTER</a:t>
            </a:r>
          </a:p>
          <a:p>
            <a:r>
              <a:rPr lang="en-US" dirty="0" smtClean="0"/>
              <a:t>2.MISSIONARY</a:t>
            </a:r>
          </a:p>
          <a:p>
            <a:r>
              <a:rPr lang="en-US" dirty="0" smtClean="0"/>
              <a:t>3.AUTOCRAT</a:t>
            </a:r>
          </a:p>
          <a:p>
            <a:r>
              <a:rPr lang="en-US" dirty="0" smtClean="0"/>
              <a:t>4.COMPROMISER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357430"/>
            <a:ext cx="4038600" cy="3768733"/>
          </a:xfrm>
        </p:spPr>
        <p:txBody>
          <a:bodyPr/>
          <a:lstStyle/>
          <a:p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Efektif</a:t>
            </a:r>
            <a:endParaRPr lang="en-US" b="1" dirty="0" smtClean="0"/>
          </a:p>
          <a:p>
            <a:r>
              <a:rPr lang="en-US" dirty="0" smtClean="0"/>
              <a:t>1.BUREAUCRAT</a:t>
            </a:r>
          </a:p>
          <a:p>
            <a:r>
              <a:rPr lang="en-US" dirty="0" smtClean="0"/>
              <a:t>2.DEVELOPER</a:t>
            </a:r>
          </a:p>
          <a:p>
            <a:r>
              <a:rPr lang="en-US" dirty="0" smtClean="0"/>
              <a:t>3.BENEVOLENT AUTOCRAT</a:t>
            </a:r>
          </a:p>
          <a:p>
            <a:r>
              <a:rPr lang="en-US" dirty="0" smtClean="0"/>
              <a:t>4.EXECUTIVE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4414" y="3929066"/>
            <a:ext cx="1271590" cy="98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Missionary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0298" y="3929066"/>
            <a:ext cx="1285884" cy="98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Compromiser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4414" y="4929198"/>
            <a:ext cx="128588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1.Deserter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4929198"/>
            <a:ext cx="128588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2.Autocrat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8992" y="3286124"/>
            <a:ext cx="1357322" cy="98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Bureaucrat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2357430"/>
            <a:ext cx="128588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8.Executive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4" y="3286124"/>
            <a:ext cx="128588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Benevolent Autocrat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8992" y="2357430"/>
            <a:ext cx="135732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7.Developer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00166" y="600076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00166" y="6143644"/>
            <a:ext cx="214314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Oriented (TO)</a:t>
            </a:r>
            <a:endParaRPr lang="id-ID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214414" y="2357430"/>
            <a:ext cx="2143140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14414" y="4286256"/>
            <a:ext cx="2143140" cy="157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786182" y="2357430"/>
            <a:ext cx="2286016" cy="157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86182" y="4286256"/>
            <a:ext cx="2286016" cy="157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4282" y="4000504"/>
            <a:ext cx="642942" cy="221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 Oriented (RO)</a:t>
            </a:r>
            <a:endParaRPr lang="id-ID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42844" y="492919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85786" y="1714488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Effectiveness (E)</a:t>
            </a:r>
            <a:endParaRPr lang="id-ID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142976" y="2357430"/>
            <a:ext cx="171451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71802" y="571480"/>
            <a:ext cx="45720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Delapan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gaya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Kepemimpinan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oleh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W.J. REDDIN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Gaya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W.J. REDDIN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DESERTER                          RO (-)   TO( - )  E  ( -)</a:t>
            </a:r>
          </a:p>
          <a:p>
            <a:r>
              <a:rPr lang="en-US" dirty="0" smtClean="0"/>
              <a:t>2. AUTOCRAT                         RO (-)   TO (+ ) E  (- )</a:t>
            </a:r>
          </a:p>
          <a:p>
            <a:r>
              <a:rPr lang="en-US" dirty="0" smtClean="0"/>
              <a:t>3. MISSIONARY                      RO (+)  TO ( -)  E ( -)</a:t>
            </a:r>
          </a:p>
          <a:p>
            <a:r>
              <a:rPr lang="en-US" dirty="0" smtClean="0"/>
              <a:t>4. COMPROMISER                 RO (+)   TO (+)  E (-)</a:t>
            </a:r>
          </a:p>
          <a:p>
            <a:r>
              <a:rPr lang="en-US" dirty="0" smtClean="0"/>
              <a:t>5.BUREAUCRAT                      RO (-)   TO  (-)   E ( +)</a:t>
            </a:r>
          </a:p>
          <a:p>
            <a:r>
              <a:rPr lang="en-US" dirty="0" smtClean="0"/>
              <a:t>6.BENEVOLENT AUTOCRAT  RO (-)  TO (+)  E (+)</a:t>
            </a:r>
          </a:p>
          <a:p>
            <a:r>
              <a:rPr lang="en-US" dirty="0" smtClean="0"/>
              <a:t>7. DEVELOPER                         RO (+)   TO (-)    E ( +)</a:t>
            </a:r>
          </a:p>
          <a:p>
            <a:r>
              <a:rPr lang="en-US" dirty="0" smtClean="0"/>
              <a:t>8. EXECUTIVE                          RO (+)   TO (+)   E(+)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TEORI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SITUASI                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FIEDLER </a:t>
            </a:r>
            <a:r>
              <a:rPr lang="en-US" b="1" dirty="0" err="1" smtClean="0"/>
              <a:t>terkenal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Fiedlers</a:t>
            </a:r>
            <a:r>
              <a:rPr lang="en-US" b="1" dirty="0" smtClean="0"/>
              <a:t> Contingency Model . 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b="1" dirty="0" smtClean="0"/>
              <a:t>FIEDLER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macam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penting</a:t>
            </a:r>
            <a:r>
              <a:rPr lang="en-US" b="1" dirty="0" smtClean="0"/>
              <a:t> 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gaya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yang </a:t>
            </a:r>
            <a:r>
              <a:rPr lang="en-US" b="1" dirty="0" err="1" smtClean="0"/>
              <a:t>efektif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1.Hubungan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(</a:t>
            </a:r>
            <a:r>
              <a:rPr lang="en-US" i="1" dirty="0" smtClean="0"/>
              <a:t>leader--- member relations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</a:t>
            </a:r>
            <a:r>
              <a:rPr lang="en-US" i="1" dirty="0" smtClean="0"/>
              <a:t>task 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Kewibawaan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(</a:t>
            </a:r>
            <a:r>
              <a:rPr lang="en-US" i="1" dirty="0" smtClean="0"/>
              <a:t>leaders position power ) 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…….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Paul Hersey </a:t>
            </a:r>
            <a:r>
              <a:rPr lang="en-US" b="1" dirty="0" err="1" smtClean="0"/>
              <a:t>dan</a:t>
            </a:r>
            <a:r>
              <a:rPr lang="en-US" b="1" dirty="0" smtClean="0"/>
              <a:t> Kenneth Blanchard </a:t>
            </a:r>
            <a:r>
              <a:rPr lang="en-US" b="1" dirty="0" err="1" smtClean="0"/>
              <a:t>disebut</a:t>
            </a:r>
            <a:r>
              <a:rPr lang="en-US" b="1" dirty="0" smtClean="0"/>
              <a:t>  “</a:t>
            </a:r>
            <a:r>
              <a:rPr lang="en-US" b="1" i="1" dirty="0" smtClean="0"/>
              <a:t>Life Cycle Theory “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yang paling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yang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kedewasaan</a:t>
            </a:r>
            <a:r>
              <a:rPr lang="en-US" dirty="0" smtClean="0"/>
              <a:t>           ( </a:t>
            </a:r>
            <a:r>
              <a:rPr lang="en-US" i="1" dirty="0" smtClean="0"/>
              <a:t>Maturity ).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perilakunya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situasinya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memberlakukan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motif yang </a:t>
            </a:r>
            <a:r>
              <a:rPr lang="en-US" dirty="0" err="1" smtClean="0"/>
              <a:t>berbeda-beda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Gaya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cenderung</a:t>
            </a:r>
            <a:r>
              <a:rPr lang="en-US" b="1" dirty="0" smtClean="0"/>
              <a:t> </a:t>
            </a:r>
            <a:r>
              <a:rPr lang="en-US" b="1" dirty="0" err="1" smtClean="0"/>
              <a:t>berbeda-beda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situasi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situasi</a:t>
            </a:r>
            <a:r>
              <a:rPr lang="en-US" b="1" dirty="0" smtClean="0"/>
              <a:t> lain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2428860" y="2143116"/>
            <a:ext cx="264320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pengarahan</a:t>
            </a:r>
            <a:endParaRPr lang="en-US" dirty="0" smtClean="0"/>
          </a:p>
          <a:p>
            <a:pPr algn="ctr"/>
            <a:r>
              <a:rPr lang="en-US" dirty="0" smtClean="0"/>
              <a:t>P-3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72066" y="2143116"/>
            <a:ext cx="264320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pengarahan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P-2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428860" y="3500438"/>
            <a:ext cx="264320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pengarahan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P--4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072066" y="3500438"/>
            <a:ext cx="264320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pengarahan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endParaRPr lang="en-US" dirty="0" smtClean="0"/>
          </a:p>
          <a:p>
            <a:pPr algn="ctr"/>
            <a:r>
              <a:rPr lang="en-US" dirty="0" smtClean="0"/>
              <a:t>P--1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000496" y="5000636"/>
            <a:ext cx="2286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Direktif</a:t>
            </a:r>
            <a:r>
              <a:rPr lang="en-US" dirty="0" smtClean="0"/>
              <a:t> )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7286644" y="5072074"/>
            <a:ext cx="11430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928794" y="5072074"/>
            <a:ext cx="135732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72264" y="53578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357554" y="53578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158" y="3143248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Suportif</a:t>
            </a:r>
            <a:r>
              <a:rPr lang="en-US" dirty="0" smtClean="0"/>
              <a:t> )</a:t>
            </a:r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571472" y="1857364"/>
            <a:ext cx="10715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428596" y="4429132"/>
            <a:ext cx="120015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964381" y="29646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00100" y="4214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228601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Dari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tersebut</a:t>
            </a:r>
            <a:r>
              <a:rPr lang="en-US" b="1" dirty="0" smtClean="0"/>
              <a:t> </a:t>
            </a:r>
            <a:r>
              <a:rPr lang="en-US" b="1" dirty="0" err="1" smtClean="0"/>
              <a:t>menggambarkan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</a:t>
            </a:r>
            <a:r>
              <a:rPr lang="en-US" b="1" dirty="0" err="1" smtClean="0"/>
              <a:t>gaya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( P1,2,3,4 )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kombinasi</a:t>
            </a:r>
            <a:r>
              <a:rPr lang="en-US" b="1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dimensi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: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en-US" dirty="0" smtClean="0"/>
              <a:t>1.Banyaknya </a:t>
            </a:r>
            <a:r>
              <a:rPr lang="en-US" dirty="0" err="1" smtClean="0"/>
              <a:t>pengarahan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endParaRPr lang="en-US" dirty="0" smtClean="0"/>
          </a:p>
          <a:p>
            <a:r>
              <a:rPr lang="en-US" dirty="0" smtClean="0"/>
              <a:t>2.Banyaknya </a:t>
            </a:r>
            <a:r>
              <a:rPr lang="en-US" dirty="0" err="1" smtClean="0"/>
              <a:t>dukungan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keterlibatan</a:t>
            </a:r>
            <a:r>
              <a:rPr lang="en-US" dirty="0" smtClean="0"/>
              <a:t> </a:t>
            </a:r>
            <a:r>
              <a:rPr lang="en-US" dirty="0" err="1" smtClean="0"/>
              <a:t>pengikut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DEFINISI :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kemauan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   </a:t>
            </a:r>
            <a:r>
              <a:rPr lang="en-US" b="1" dirty="0" smtClean="0"/>
              <a:t>( George </a:t>
            </a:r>
            <a:r>
              <a:rPr lang="en-US" b="1" dirty="0" err="1" smtClean="0"/>
              <a:t>P.Terry</a:t>
            </a:r>
            <a:r>
              <a:rPr lang="en-US" b="1" dirty="0" smtClean="0"/>
              <a:t> )</a:t>
            </a:r>
          </a:p>
          <a:p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 lain agar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b="1" dirty="0" smtClean="0"/>
              <a:t>(Harold Koontz and Cyril O Donnell )</a:t>
            </a:r>
          </a:p>
          <a:p>
            <a:r>
              <a:rPr lang="en-US" b="1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kegiatan-kegiatan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b="1" dirty="0" smtClean="0"/>
              <a:t>( Blanchard </a:t>
            </a:r>
            <a:r>
              <a:rPr lang="en-US" dirty="0" smtClean="0"/>
              <a:t>) 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…..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P.1.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suportif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endParaRPr lang="en-US" dirty="0" smtClean="0"/>
          </a:p>
          <a:p>
            <a:r>
              <a:rPr lang="en-US" b="1" dirty="0" smtClean="0"/>
              <a:t>P.2.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suportif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saran-saran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…….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P.3.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suportif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P.4.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suportif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pertanggungjawaban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.   </a:t>
            </a:r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Kesimpulan</a:t>
            </a:r>
            <a:r>
              <a:rPr lang="en-US" b="1" dirty="0" smtClean="0"/>
              <a:t> :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seseorang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ditentukan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pihak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sendiri</a:t>
            </a:r>
            <a:r>
              <a:rPr lang="en-US" b="1" dirty="0" smtClean="0"/>
              <a:t> </a:t>
            </a:r>
            <a:r>
              <a:rPr lang="en-US" b="1" dirty="0" err="1" smtClean="0"/>
              <a:t>melainkan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ditetapkan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pihak</a:t>
            </a:r>
            <a:r>
              <a:rPr lang="en-US" b="1" dirty="0" smtClean="0"/>
              <a:t> </a:t>
            </a:r>
            <a:r>
              <a:rPr lang="en-US" b="1" dirty="0" err="1" smtClean="0"/>
              <a:t>bawahan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yang </a:t>
            </a:r>
            <a:r>
              <a:rPr lang="en-US" b="1" dirty="0" err="1" smtClean="0"/>
              <a:t>dipimpin</a:t>
            </a:r>
            <a:r>
              <a:rPr lang="en-US" b="1" dirty="0" smtClean="0"/>
              <a:t>.</a:t>
            </a:r>
            <a:endParaRPr lang="id-ID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998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pengambilan</a:t>
            </a:r>
            <a:r>
              <a:rPr lang="en-US" b="1" dirty="0" smtClean="0"/>
              <a:t> </a:t>
            </a:r>
            <a:r>
              <a:rPr lang="en-US" b="1" dirty="0" err="1" smtClean="0"/>
              <a:t>keputusan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pemecahan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diidentifikasikan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500298" y="3143248"/>
            <a:ext cx="2286016" cy="12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PARTISIPATIF</a:t>
            </a:r>
          </a:p>
          <a:p>
            <a:pPr algn="ctr"/>
            <a:r>
              <a:rPr lang="en-US" dirty="0" smtClean="0"/>
              <a:t>P.3.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786314" y="3143248"/>
            <a:ext cx="2200284" cy="120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KONSULTATIF</a:t>
            </a:r>
          </a:p>
          <a:p>
            <a:pPr algn="ctr"/>
            <a:r>
              <a:rPr lang="en-US" dirty="0" smtClean="0"/>
              <a:t>P.2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500298" y="4357694"/>
            <a:ext cx="228601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DELEGATIF </a:t>
            </a:r>
          </a:p>
          <a:p>
            <a:pPr algn="ctr"/>
            <a:r>
              <a:rPr lang="en-US" dirty="0" smtClean="0"/>
              <a:t>P.4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786314" y="4357694"/>
            <a:ext cx="221457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DIREKTIF</a:t>
            </a:r>
          </a:p>
          <a:p>
            <a:pPr algn="ctr"/>
            <a:r>
              <a:rPr lang="en-US" dirty="0" smtClean="0"/>
              <a:t>P.1.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71472" y="4000504"/>
            <a:ext cx="1285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Suportif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642910" y="2786058"/>
            <a:ext cx="11287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428596" y="5286388"/>
            <a:ext cx="12858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214810" y="5715016"/>
            <a:ext cx="1285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2143108" y="5715016"/>
            <a:ext cx="12858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Rendah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6429388" y="5643578"/>
            <a:ext cx="12858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8" idx="0"/>
            <a:endCxn id="9" idx="4"/>
          </p:cNvCxnSpPr>
          <p:nvPr/>
        </p:nvCxnSpPr>
        <p:spPr>
          <a:xfrm rot="16200000" flipV="1">
            <a:off x="1060818" y="3846907"/>
            <a:ext cx="300046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107257" y="51077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3571868" y="621508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43570" y="61436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Peranan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konflik</a:t>
            </a:r>
            <a:r>
              <a:rPr lang="en-US" b="1" dirty="0" smtClean="0"/>
              <a:t> </a:t>
            </a:r>
            <a:r>
              <a:rPr lang="en-US" b="1" dirty="0" err="1" smtClean="0"/>
              <a:t>Organisasi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Hicks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Gullett</a:t>
            </a:r>
            <a:r>
              <a:rPr lang="en-US" b="1" dirty="0" smtClean="0"/>
              <a:t>: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Bersikap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i="1" dirty="0" smtClean="0"/>
              <a:t>( arbitrating 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sugesti</a:t>
            </a:r>
            <a:r>
              <a:rPr lang="en-US" dirty="0" smtClean="0"/>
              <a:t> </a:t>
            </a:r>
            <a:r>
              <a:rPr lang="en-US" i="1" dirty="0" smtClean="0"/>
              <a:t>( Suggesting 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tercapainya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( </a:t>
            </a:r>
            <a:r>
              <a:rPr lang="en-US" i="1" dirty="0" smtClean="0"/>
              <a:t>Supplying</a:t>
            </a:r>
            <a:r>
              <a:rPr lang="en-US" dirty="0" smtClean="0"/>
              <a:t> </a:t>
            </a:r>
            <a:r>
              <a:rPr lang="en-US" i="1" dirty="0" smtClean="0"/>
              <a:t>objectives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Katalisator</a:t>
            </a:r>
            <a:r>
              <a:rPr lang="en-US" dirty="0" smtClean="0"/>
              <a:t> </a:t>
            </a:r>
            <a:r>
              <a:rPr lang="en-US" i="1" dirty="0" smtClean="0"/>
              <a:t>( </a:t>
            </a:r>
            <a:r>
              <a:rPr lang="en-US" i="1" dirty="0" err="1" smtClean="0"/>
              <a:t>Catalysing</a:t>
            </a:r>
            <a:r>
              <a:rPr lang="en-US" i="1" dirty="0" smtClean="0"/>
              <a:t> )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Menciptakan</a:t>
            </a:r>
            <a:r>
              <a:rPr lang="en-US" dirty="0" smtClean="0"/>
              <a:t> rasa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i="1" dirty="0" smtClean="0"/>
              <a:t>( providing security) 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wakil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i="1" dirty="0" smtClean="0"/>
              <a:t>( representing )</a:t>
            </a:r>
          </a:p>
          <a:p>
            <a:r>
              <a:rPr lang="en-US" dirty="0" smtClean="0"/>
              <a:t>7.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Inspirasi</a:t>
            </a:r>
            <a:r>
              <a:rPr lang="en-US" dirty="0" smtClean="0"/>
              <a:t> </a:t>
            </a:r>
            <a:r>
              <a:rPr lang="en-US" i="1" dirty="0" smtClean="0"/>
              <a:t>(Inspiring </a:t>
            </a:r>
            <a:r>
              <a:rPr lang="en-US" dirty="0" smtClean="0"/>
              <a:t>)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Bersikap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( </a:t>
            </a:r>
            <a:r>
              <a:rPr lang="en-US" i="1" dirty="0" smtClean="0"/>
              <a:t>praising </a:t>
            </a:r>
            <a:r>
              <a:rPr lang="en-US" dirty="0" smtClean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( </a:t>
            </a:r>
            <a:r>
              <a:rPr lang="en-US" b="1" i="1" dirty="0" smtClean="0"/>
              <a:t>Leadership abilities </a:t>
            </a:r>
            <a:r>
              <a:rPr lang="en-US" i="1" dirty="0" smtClean="0"/>
              <a:t>)</a:t>
            </a:r>
            <a:endParaRPr lang="id-ID" i="1" dirty="0"/>
          </a:p>
        </p:txBody>
      </p:sp>
      <p:sp>
        <p:nvSpPr>
          <p:cNvPr id="4" name="Rectangle 3"/>
          <p:cNvSpPr/>
          <p:nvPr/>
        </p:nvSpPr>
        <p:spPr>
          <a:xfrm>
            <a:off x="2714612" y="2357430"/>
            <a:ext cx="442915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714612" y="3571876"/>
            <a:ext cx="442915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714612" y="4643446"/>
            <a:ext cx="442915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2285984" y="3429000"/>
            <a:ext cx="3357586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107653" y="3536157"/>
            <a:ext cx="3357586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43438" y="5857892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Skill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5357818" y="1643050"/>
            <a:ext cx="1785950" cy="48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Skill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2714612" y="5929330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Skill</a:t>
            </a:r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357158" y="2357430"/>
            <a:ext cx="185738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</a:t>
            </a:r>
            <a:r>
              <a:rPr lang="en-US" dirty="0" err="1" smtClean="0"/>
              <a:t>Manajemen</a:t>
            </a:r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285720" y="3571876"/>
            <a:ext cx="207170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 Management</a:t>
            </a:r>
            <a:endParaRPr lang="id-ID" dirty="0"/>
          </a:p>
        </p:txBody>
      </p:sp>
      <p:sp>
        <p:nvSpPr>
          <p:cNvPr id="20" name="Oval 19"/>
          <p:cNvSpPr/>
          <p:nvPr/>
        </p:nvSpPr>
        <p:spPr>
          <a:xfrm>
            <a:off x="214282" y="4929198"/>
            <a:ext cx="207170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Line Supervisor</a:t>
            </a:r>
            <a:endParaRPr lang="id-ID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85984" y="278605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0298" y="400050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57422" y="53578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PERILAKU Transformational Leadership</a:t>
            </a:r>
            <a:endParaRPr lang="id-ID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785918" y="2143116"/>
            <a:ext cx="1928826" cy="1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Leadership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4000496" y="2143116"/>
            <a:ext cx="1857388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CREDIBLE LEADERSHIP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1785918" y="4071942"/>
            <a:ext cx="1857388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Caring Leadership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3929058" y="4143380"/>
            <a:ext cx="1928826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Opportunity Leadership</a:t>
            </a:r>
            <a:endParaRPr lang="id-ID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071538" y="1500174"/>
            <a:ext cx="2643206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1538" y="3786190"/>
            <a:ext cx="2643206" cy="23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86182" y="1500174"/>
            <a:ext cx="2857520" cy="221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14744" y="3786190"/>
            <a:ext cx="2928958" cy="23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Five Leadership </a:t>
            </a:r>
            <a:r>
              <a:rPr lang="en-US" b="1" i="1" dirty="0" err="1" smtClean="0"/>
              <a:t>Pratices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Common to Successful Leader</a:t>
            </a:r>
            <a:endParaRPr lang="id-ID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i="1" dirty="0" smtClean="0"/>
              <a:t>business value &amp; belief 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,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Mengkaitkan</a:t>
            </a:r>
            <a:r>
              <a:rPr lang="en-US" dirty="0" smtClean="0"/>
              <a:t> </a:t>
            </a:r>
            <a:r>
              <a:rPr lang="en-US" dirty="0" err="1" smtClean="0"/>
              <a:t>penghargaan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,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tekun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929058" y="32146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3000364" y="1785926"/>
            <a:ext cx="250033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CHARISMATIC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1071538" y="4143380"/>
            <a:ext cx="2571768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Transformational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5429256" y="4429132"/>
            <a:ext cx="24288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250529" y="29646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000364" y="3857628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29190" y="3786190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kini</a:t>
            </a:r>
            <a:r>
              <a:rPr lang="en-US" b="1" dirty="0" smtClean="0"/>
              <a:t> yang </a:t>
            </a:r>
            <a:r>
              <a:rPr lang="en-US" b="1" dirty="0" err="1" smtClean="0"/>
              <a:t>terbaru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Tranformasional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………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857224" y="1357298"/>
            <a:ext cx="72866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071934" y="3071810"/>
            <a:ext cx="16430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= f ( l ,</a:t>
            </a:r>
            <a:r>
              <a:rPr lang="en-US" dirty="0" err="1" smtClean="0"/>
              <a:t>f,s</a:t>
            </a:r>
            <a:r>
              <a:rPr lang="en-US" dirty="0" smtClean="0"/>
              <a:t> )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285720" y="3000372"/>
            <a:ext cx="28575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6572264" y="2571744"/>
            <a:ext cx="200026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L= Leadership</a:t>
            </a:r>
          </a:p>
          <a:p>
            <a:pPr algn="ctr"/>
            <a:r>
              <a:rPr lang="en-US" dirty="0" smtClean="0"/>
              <a:t>f=function</a:t>
            </a:r>
          </a:p>
          <a:p>
            <a:pPr algn="ctr"/>
            <a:r>
              <a:rPr lang="en-US" dirty="0" smtClean="0"/>
              <a:t>l =leader</a:t>
            </a:r>
          </a:p>
          <a:p>
            <a:pPr algn="ctr"/>
            <a:r>
              <a:rPr lang="en-US" dirty="0" smtClean="0"/>
              <a:t>f = follower</a:t>
            </a:r>
          </a:p>
          <a:p>
            <a:pPr algn="ctr"/>
            <a:r>
              <a:rPr lang="en-US" dirty="0" smtClean="0"/>
              <a:t>S =situation</a:t>
            </a:r>
          </a:p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14282" y="5357826"/>
            <a:ext cx="292895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071934" y="5286388"/>
            <a:ext cx="16430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f ( p, b, s )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6572264" y="4929198"/>
            <a:ext cx="221457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</a:t>
            </a:r>
            <a:r>
              <a:rPr lang="en-US" dirty="0" err="1" smtClean="0"/>
              <a:t>kepemimpinan</a:t>
            </a:r>
            <a:endParaRPr lang="en-US" dirty="0" smtClean="0"/>
          </a:p>
          <a:p>
            <a:pPr algn="ctr"/>
            <a:r>
              <a:rPr lang="en-US" dirty="0" smtClean="0"/>
              <a:t>f = </a:t>
            </a:r>
            <a:r>
              <a:rPr lang="en-US" dirty="0" err="1" smtClean="0"/>
              <a:t>berfungsinya</a:t>
            </a:r>
            <a:endParaRPr lang="en-US" dirty="0" smtClean="0"/>
          </a:p>
          <a:p>
            <a:pPr algn="ctr"/>
            <a:r>
              <a:rPr lang="en-US" dirty="0" smtClean="0"/>
              <a:t>P = </a:t>
            </a:r>
            <a:r>
              <a:rPr lang="en-US" dirty="0" err="1" smtClean="0"/>
              <a:t>pemimpin</a:t>
            </a:r>
            <a:endParaRPr lang="en-US" dirty="0" smtClean="0"/>
          </a:p>
          <a:p>
            <a:pPr algn="ctr"/>
            <a:r>
              <a:rPr lang="en-US" dirty="0" smtClean="0"/>
              <a:t>b = </a:t>
            </a:r>
            <a:r>
              <a:rPr lang="en-US" dirty="0" err="1" smtClean="0"/>
              <a:t>bawahan</a:t>
            </a:r>
            <a:endParaRPr lang="en-US" dirty="0" smtClean="0"/>
          </a:p>
          <a:p>
            <a:pPr algn="ctr"/>
            <a:r>
              <a:rPr lang="en-US" dirty="0" smtClean="0"/>
              <a:t>s =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endParaRPr lang="id-ID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14678" y="342900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86116" y="57150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Visioner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1.Menurut Seth </a:t>
            </a:r>
            <a:r>
              <a:rPr lang="en-US" b="1" dirty="0" err="1" smtClean="0"/>
              <a:t>Kahan</a:t>
            </a:r>
            <a:r>
              <a:rPr lang="en-US" b="1" dirty="0" smtClean="0"/>
              <a:t> (2002)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Visioner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kesanggupan</a:t>
            </a:r>
            <a:r>
              <a:rPr lang="en-US" dirty="0" smtClean="0"/>
              <a:t> ,</a:t>
            </a:r>
            <a:r>
              <a:rPr lang="en-US" dirty="0" err="1" smtClean="0"/>
              <a:t>kepiawaian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kejayaan</a:t>
            </a:r>
            <a:r>
              <a:rPr lang="en-US" dirty="0" smtClean="0"/>
              <a:t> </a:t>
            </a:r>
            <a:r>
              <a:rPr lang="en-US" dirty="0" err="1" smtClean="0"/>
              <a:t>dimasa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mengantisipasi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,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endParaRPr lang="en-US" dirty="0" smtClean="0"/>
          </a:p>
          <a:p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memposisikan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terbaiknya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..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2. Corinne Mc Laughlin </a:t>
            </a:r>
            <a:r>
              <a:rPr lang="en-US" b="1" dirty="0" err="1" smtClean="0"/>
              <a:t>mendefinisikan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“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“ ,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intuisi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imajinasi</a:t>
            </a:r>
            <a:r>
              <a:rPr lang="en-US" dirty="0" smtClean="0"/>
              <a:t> ,</a:t>
            </a:r>
            <a:r>
              <a:rPr lang="en-US" dirty="0" err="1" smtClean="0"/>
              <a:t>penghayatan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boldness</a:t>
            </a:r>
          </a:p>
          <a:p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menghadirkan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menggugah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tercerahkan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social innovator ,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,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 ( big picture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 </a:t>
            </a:r>
            <a:endParaRPr lang="id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Transformasional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Burns ( 1978 </a:t>
            </a:r>
            <a:r>
              <a:rPr lang="en-US" dirty="0" smtClean="0"/>
              <a:t>) 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transformasional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memotivasi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harapkan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transformasional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,</a:t>
            </a:r>
            <a:r>
              <a:rPr lang="en-US" dirty="0" err="1" smtClean="0"/>
              <a:t>mengkomunikasikan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mengartikulasikan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kredibilitas</a:t>
            </a:r>
            <a:r>
              <a:rPr lang="en-US" dirty="0" smtClean="0"/>
              <a:t> </a:t>
            </a:r>
            <a:r>
              <a:rPr lang="en-US" dirty="0" err="1" smtClean="0"/>
              <a:t>pemimpinnya</a:t>
            </a:r>
            <a:r>
              <a:rPr lang="en-US" dirty="0" smtClean="0"/>
              <a:t> </a:t>
            </a:r>
            <a:endParaRPr lang="id-ID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Transformasional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Yammarino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Bass (1990 )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transformasional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bawahannya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2.Pemimpin </a:t>
            </a:r>
            <a:r>
              <a:rPr lang="en-US" dirty="0" err="1" smtClean="0"/>
              <a:t>Tranformasional</a:t>
            </a:r>
            <a:r>
              <a:rPr lang="en-US" dirty="0" smtClean="0"/>
              <a:t> </a:t>
            </a:r>
            <a:r>
              <a:rPr lang="en-US" dirty="0" err="1" smtClean="0"/>
              <a:t>mengartikulasikan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realistik,menstimulasi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perbedaan-perbedaan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bawahannya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Visioner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1.Berwawasan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depan,bertindak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motivator ,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the best performance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pemberdayaan</a:t>
            </a:r>
            <a:r>
              <a:rPr lang="en-US" dirty="0" smtClean="0"/>
              <a:t> ,</a:t>
            </a:r>
            <a:r>
              <a:rPr lang="en-US" dirty="0" err="1" smtClean="0"/>
              <a:t>kesanggupan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 </a:t>
            </a:r>
            <a:r>
              <a:rPr lang="en-US" dirty="0" err="1" smtClean="0"/>
              <a:t>konkrit</a:t>
            </a:r>
            <a:r>
              <a:rPr lang="en-US" dirty="0" smtClean="0"/>
              <a:t> yang </a:t>
            </a:r>
            <a:r>
              <a:rPr lang="en-US" dirty="0" err="1" smtClean="0"/>
              <a:t>sistematis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Berani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tujuan,penuh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diri,tidak</a:t>
            </a:r>
            <a:r>
              <a:rPr lang="en-US" dirty="0" smtClean="0"/>
              <a:t> </a:t>
            </a:r>
            <a:r>
              <a:rPr lang="en-US" dirty="0" err="1" smtClean="0"/>
              <a:t>ragu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resiko.pemimpin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cermat,teliti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.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asset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berharga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menggalang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,</a:t>
            </a:r>
            <a:r>
              <a:rPr lang="en-US" dirty="0" err="1" smtClean="0"/>
              <a:t>menjadi</a:t>
            </a:r>
            <a:r>
              <a:rPr lang="en-US" dirty="0" smtClean="0"/>
              <a:t> model </a:t>
            </a:r>
            <a:r>
              <a:rPr lang="en-US" dirty="0" err="1" smtClean="0"/>
              <a:t>teladan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kepemimpinannya,memberikan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positif,selalu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siapapun</a:t>
            </a:r>
            <a:r>
              <a:rPr lang="en-US" dirty="0" smtClean="0"/>
              <a:t>, </a:t>
            </a:r>
            <a:endParaRPr lang="id-ID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r>
              <a:rPr lang="en-US" b="1" dirty="0" smtClean="0"/>
              <a:t>.. 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visioner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yang </a:t>
            </a:r>
            <a:r>
              <a:rPr lang="en-US" dirty="0" err="1" smtClean="0"/>
              <a:t>jelas,inspirasional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menggugah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mimpi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,</a:t>
            </a:r>
            <a:r>
              <a:rPr lang="en-US" dirty="0" err="1" smtClean="0"/>
              <a:t>mengajak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,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,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commited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smtClean="0"/>
              <a:t>6.Berpegang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spiritual yang </a:t>
            </a:r>
            <a:r>
              <a:rPr lang="en-US" dirty="0" err="1" smtClean="0"/>
              <a:t>diyakininya.Memiliki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kuat,memancarkan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vitalitas</a:t>
            </a:r>
            <a:r>
              <a:rPr lang="en-US" dirty="0" smtClean="0"/>
              <a:t> </a:t>
            </a:r>
            <a:r>
              <a:rPr lang="en-US" dirty="0" err="1" smtClean="0"/>
              <a:t>kemauan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segaris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spiritual.</a:t>
            </a:r>
            <a:endParaRPr lang="id-ID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..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Visioner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Membangu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,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penghargaan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respek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(</a:t>
            </a:r>
            <a:r>
              <a:rPr lang="en-US" dirty="0" err="1" smtClean="0"/>
              <a:t>bawahan</a:t>
            </a:r>
            <a:r>
              <a:rPr lang="en-US" dirty="0" smtClean="0"/>
              <a:t>).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sebagai</a:t>
            </a:r>
            <a:r>
              <a:rPr lang="en-US" dirty="0" smtClean="0"/>
              <a:t> asset </a:t>
            </a:r>
            <a:r>
              <a:rPr lang="en-US" dirty="0" err="1" smtClean="0"/>
              <a:t>berharga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diperhatikan.Sangat</a:t>
            </a:r>
            <a:r>
              <a:rPr lang="en-US" dirty="0" smtClean="0"/>
              <a:t> responsive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berkembang,mandiri,membimbing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8. Innovative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proaktif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yang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.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nterobosan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.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bersikap</a:t>
            </a:r>
            <a:r>
              <a:rPr lang="en-US" dirty="0" smtClean="0"/>
              <a:t> </a:t>
            </a:r>
            <a:r>
              <a:rPr lang="en-US" dirty="0" err="1" smtClean="0"/>
              <a:t>antisipatif</a:t>
            </a:r>
            <a:r>
              <a:rPr lang="en-US" dirty="0" smtClean="0"/>
              <a:t>.  </a:t>
            </a:r>
            <a:endParaRPr lang="id-ID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86847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Transformasional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Bass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Avolio</a:t>
            </a:r>
            <a:r>
              <a:rPr lang="en-US" b="1" dirty="0" smtClean="0"/>
              <a:t> ( 1994) </a:t>
            </a:r>
            <a:r>
              <a:rPr lang="en-US" b="1" dirty="0" err="1" smtClean="0"/>
              <a:t>mempunyai</a:t>
            </a:r>
            <a:r>
              <a:rPr lang="en-US" b="1" dirty="0" smtClean="0"/>
              <a:t> 4 </a:t>
            </a:r>
            <a:r>
              <a:rPr lang="en-US" b="1" dirty="0" err="1" smtClean="0"/>
              <a:t>dimensi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1. </a:t>
            </a:r>
            <a:r>
              <a:rPr lang="en-US" b="1" i="1" dirty="0" err="1" smtClean="0"/>
              <a:t>Dimensi</a:t>
            </a:r>
            <a:r>
              <a:rPr lang="en-US" b="1" i="1" dirty="0" smtClean="0"/>
              <a:t> </a:t>
            </a:r>
            <a:r>
              <a:rPr lang="en-US" b="1" i="1" dirty="0" err="1" smtClean="0"/>
              <a:t>Idealizzed</a:t>
            </a:r>
            <a:r>
              <a:rPr lang="en-US" b="1" i="1" dirty="0" smtClean="0"/>
              <a:t> influence </a:t>
            </a:r>
            <a:r>
              <a:rPr lang="en-US" dirty="0" smtClean="0"/>
              <a:t>(</a:t>
            </a:r>
            <a:r>
              <a:rPr lang="en-US" dirty="0" err="1" smtClean="0"/>
              <a:t>pengaruh</a:t>
            </a:r>
            <a:r>
              <a:rPr lang="en-US" dirty="0" smtClean="0"/>
              <a:t> ideal ).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pengikutnya</a:t>
            </a:r>
            <a:r>
              <a:rPr lang="en-US" dirty="0" smtClean="0"/>
              <a:t> </a:t>
            </a:r>
            <a:r>
              <a:rPr lang="en-US" dirty="0" err="1" smtClean="0"/>
              <a:t>mengagumi</a:t>
            </a:r>
            <a:r>
              <a:rPr lang="en-US" dirty="0" smtClean="0"/>
              <a:t> ,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mempercayai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2. </a:t>
            </a:r>
            <a:r>
              <a:rPr lang="en-US" b="1" i="1" dirty="0" err="1" smtClean="0"/>
              <a:t>Dimensi</a:t>
            </a:r>
            <a:r>
              <a:rPr lang="en-US" b="1" i="1" dirty="0" smtClean="0"/>
              <a:t> Inspirational motivation </a:t>
            </a:r>
            <a:r>
              <a:rPr lang="en-US" dirty="0" smtClean="0"/>
              <a:t>(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inspirasi</a:t>
            </a:r>
            <a:r>
              <a:rPr lang="en-US" dirty="0" smtClean="0"/>
              <a:t> ).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sebagi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mengartikulasikan</a:t>
            </a:r>
            <a:r>
              <a:rPr lang="en-US" dirty="0" smtClean="0"/>
              <a:t> </a:t>
            </a:r>
            <a:r>
              <a:rPr lang="en-US" dirty="0" err="1" smtClean="0"/>
              <a:t>pengharapan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b="1" dirty="0" smtClean="0"/>
              <a:t>..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err="1" smtClean="0"/>
              <a:t>pemimpin</a:t>
            </a:r>
            <a:r>
              <a:rPr lang="en-US" b="1" dirty="0" smtClean="0"/>
              <a:t> </a:t>
            </a:r>
            <a:r>
              <a:rPr lang="en-US" b="1" dirty="0" err="1" smtClean="0"/>
              <a:t>Transformasional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3. </a:t>
            </a:r>
            <a:r>
              <a:rPr lang="en-US" b="1" i="1" dirty="0" err="1" smtClean="0"/>
              <a:t>Dimensi</a:t>
            </a:r>
            <a:r>
              <a:rPr lang="en-US" b="1" i="1" dirty="0" smtClean="0"/>
              <a:t> </a:t>
            </a:r>
            <a:r>
              <a:rPr lang="en-US" b="1" i="1" dirty="0" err="1" smtClean="0"/>
              <a:t>intelectual</a:t>
            </a:r>
            <a:r>
              <a:rPr lang="en-US" b="1" i="1" dirty="0" smtClean="0"/>
              <a:t> stimulation</a:t>
            </a:r>
            <a:r>
              <a:rPr lang="en-US" dirty="0" smtClean="0"/>
              <a:t> ( </a:t>
            </a:r>
            <a:r>
              <a:rPr lang="en-US" dirty="0" err="1" smtClean="0"/>
              <a:t>stimulasi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)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menumbuhkan</a:t>
            </a:r>
            <a:r>
              <a:rPr lang="en-US" dirty="0" smtClean="0"/>
              <a:t> </a:t>
            </a:r>
            <a:r>
              <a:rPr lang="en-US" dirty="0" err="1" smtClean="0"/>
              <a:t>ide-ide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,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b="1" i="1" dirty="0" smtClean="0"/>
              <a:t>4. </a:t>
            </a:r>
            <a:r>
              <a:rPr lang="en-US" b="1" i="1" dirty="0" err="1" smtClean="0"/>
              <a:t>Dimensi</a:t>
            </a:r>
            <a:r>
              <a:rPr lang="en-US" b="1" i="1" dirty="0" smtClean="0"/>
              <a:t> Individualized consideration </a:t>
            </a:r>
            <a:r>
              <a:rPr lang="en-US" dirty="0" smtClean="0"/>
              <a:t>( </a:t>
            </a:r>
            <a:r>
              <a:rPr lang="en-US" dirty="0" err="1" smtClean="0"/>
              <a:t>konsiderasi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).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mendengarkan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bawahan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karier</a:t>
            </a:r>
            <a:r>
              <a:rPr lang="en-US" dirty="0" smtClean="0"/>
              <a:t>. 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KEPEMIMPINAN  DALAM  KERANGKA MANAJEMEN  DAN  ADMINISTRASI</a:t>
            </a:r>
            <a:endParaRPr lang="id-ID" b="1" dirty="0"/>
          </a:p>
        </p:txBody>
      </p:sp>
      <p:sp>
        <p:nvSpPr>
          <p:cNvPr id="3" name="Oval 2"/>
          <p:cNvSpPr/>
          <p:nvPr/>
        </p:nvSpPr>
        <p:spPr>
          <a:xfrm>
            <a:off x="214282" y="1571612"/>
            <a:ext cx="4572032" cy="292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kepemimpinan,dengan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administrsi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ketiganya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proses,melibatkan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71472" y="4786322"/>
            <a:ext cx="8143932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.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mengerahkan,menggerakan</a:t>
            </a:r>
            <a:r>
              <a:rPr lang="en-US" dirty="0" smtClean="0"/>
              <a:t> ,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inti</a:t>
            </a:r>
            <a:r>
              <a:rPr lang="en-US" b="1" dirty="0" smtClean="0"/>
              <a:t> </a:t>
            </a:r>
            <a:r>
              <a:rPr lang="en-US" b="1" dirty="0" err="1" smtClean="0"/>
              <a:t>daripada</a:t>
            </a:r>
            <a:r>
              <a:rPr lang="en-US" b="1" dirty="0" smtClean="0"/>
              <a:t> </a:t>
            </a:r>
            <a:r>
              <a:rPr lang="en-US" b="1" dirty="0" err="1" smtClean="0"/>
              <a:t>administrasi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5357818" y="1571612"/>
            <a:ext cx="3429024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rasionalitas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 S.P. </a:t>
            </a:r>
            <a:r>
              <a:rPr lang="en-US" dirty="0" err="1" smtClean="0"/>
              <a:t>Siagian</a:t>
            </a:r>
            <a:r>
              <a:rPr lang="en-US" dirty="0" smtClean="0"/>
              <a:t> ,</a:t>
            </a:r>
            <a:r>
              <a:rPr lang="en-US" dirty="0" err="1" smtClean="0"/>
              <a:t>M.P.A.Phd</a:t>
            </a:r>
            <a:r>
              <a:rPr lang="en-US" dirty="0" smtClean="0"/>
              <a:t> )</a:t>
            </a:r>
          </a:p>
          <a:p>
            <a:pPr algn="ctr"/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sempit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Urusan</a:t>
            </a:r>
            <a:r>
              <a:rPr lang="en-US" dirty="0" smtClean="0"/>
              <a:t> Tata Usaha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…………… 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500034" y="1357298"/>
            <a:ext cx="52864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the art of getting things done through people</a:t>
            </a:r>
            <a:r>
              <a:rPr lang="en-US" dirty="0" smtClean="0"/>
              <a:t> ( Mary Bakker Follett).</a:t>
            </a:r>
          </a:p>
          <a:p>
            <a:pPr algn="ctr"/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ketrampilan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00034" y="2928934"/>
            <a:ext cx="51435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Management is the process of </a:t>
            </a:r>
            <a:r>
              <a:rPr lang="en-US" i="1" dirty="0" err="1" smtClean="0"/>
              <a:t>planning,organizing,leading</a:t>
            </a:r>
            <a:r>
              <a:rPr lang="en-US" i="1" dirty="0" smtClean="0"/>
              <a:t> and controlling the efforts of organizational members and the use of other organizational resources in order to achieve stated organizational goals</a:t>
            </a:r>
            <a:r>
              <a:rPr lang="en-US" dirty="0" smtClean="0"/>
              <a:t> ( JAMES A.F.STONER )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0034" y="4572008"/>
            <a:ext cx="5786478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i="1" dirty="0" smtClean="0"/>
              <a:t>Encyclopedia of Professional Management </a:t>
            </a:r>
          </a:p>
          <a:p>
            <a:pPr algn="ctr"/>
            <a:r>
              <a:rPr lang="en-US" i="1" dirty="0" err="1" smtClean="0"/>
              <a:t>Kecuali</a:t>
            </a:r>
            <a:r>
              <a:rPr lang="en-US" i="1" dirty="0" smtClean="0"/>
              <a:t> </a:t>
            </a:r>
            <a:r>
              <a:rPr lang="en-US" i="1" dirty="0" err="1" smtClean="0"/>
              <a:t>fungsi</a:t>
            </a:r>
            <a:r>
              <a:rPr lang="en-US" i="1" dirty="0" smtClean="0"/>
              <a:t> </a:t>
            </a:r>
            <a:r>
              <a:rPr lang="en-US" i="1" dirty="0" err="1" smtClean="0"/>
              <a:t>planning,organizing</a:t>
            </a:r>
            <a:r>
              <a:rPr lang="en-US" i="1" dirty="0" smtClean="0"/>
              <a:t>, controlling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lain yang </a:t>
            </a:r>
            <a:r>
              <a:rPr lang="en-US" dirty="0" err="1" smtClean="0"/>
              <a:t>amat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dirty="0" err="1" smtClean="0"/>
              <a:t>Memimpin</a:t>
            </a:r>
            <a:r>
              <a:rPr lang="en-US" dirty="0" smtClean="0"/>
              <a:t>(</a:t>
            </a:r>
            <a:r>
              <a:rPr lang="en-US" i="1" dirty="0" smtClean="0"/>
              <a:t>leading</a:t>
            </a:r>
            <a:r>
              <a:rPr lang="en-US" dirty="0" smtClean="0"/>
              <a:t>),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i="1" dirty="0" smtClean="0"/>
              <a:t>(resourcing</a:t>
            </a:r>
            <a:r>
              <a:rPr lang="en-US" dirty="0" smtClean="0"/>
              <a:t>),</a:t>
            </a:r>
            <a:r>
              <a:rPr lang="en-US" dirty="0" err="1" smtClean="0"/>
              <a:t>menggerakan</a:t>
            </a:r>
            <a:r>
              <a:rPr lang="en-US" dirty="0" smtClean="0"/>
              <a:t> (  </a:t>
            </a:r>
            <a:r>
              <a:rPr lang="en-US" i="1" dirty="0" smtClean="0"/>
              <a:t>motivating </a:t>
            </a:r>
            <a:r>
              <a:rPr lang="en-US" dirty="0" smtClean="0"/>
              <a:t>),</a:t>
            </a:r>
            <a:r>
              <a:rPr lang="en-US" dirty="0" err="1" smtClean="0"/>
              <a:t>mengkoordinasikan</a:t>
            </a:r>
            <a:r>
              <a:rPr lang="en-US" dirty="0" smtClean="0"/>
              <a:t> (</a:t>
            </a:r>
            <a:r>
              <a:rPr lang="en-US" i="1" dirty="0" smtClean="0"/>
              <a:t>coordinating)</a:t>
            </a:r>
            <a:r>
              <a:rPr lang="en-US" dirty="0" smtClean="0"/>
              <a:t>,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i="1" dirty="0" smtClean="0"/>
              <a:t>(communication </a:t>
            </a:r>
            <a:r>
              <a:rPr lang="en-US" dirty="0" smtClean="0"/>
              <a:t>),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i="1" dirty="0" smtClean="0"/>
              <a:t>( decision making 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6429388" y="1428736"/>
            <a:ext cx="2500330" cy="4643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Kesimpulan</a:t>
            </a:r>
            <a:r>
              <a:rPr lang="en-US" dirty="0" smtClean="0"/>
              <a:t> :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57356" y="1571612"/>
            <a:ext cx="5857916" cy="5072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Administrasi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500298" y="2357430"/>
            <a:ext cx="4572032" cy="3714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929058" y="1714488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214678" y="3071810"/>
            <a:ext cx="3214710" cy="214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929058" y="2571744"/>
            <a:ext cx="178595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3714744" y="3643314"/>
            <a:ext cx="2143140" cy="1128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000496" y="3143248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Leadership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357158" y="214290"/>
            <a:ext cx="43577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administrasi,manajemen,kepemimpinan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Ada</a:t>
            </a:r>
            <a:r>
              <a:rPr lang="en-US" b="1" dirty="0" smtClean="0"/>
              <a:t> 3(</a:t>
            </a:r>
            <a:r>
              <a:rPr lang="en-US" b="1" dirty="0" err="1" smtClean="0"/>
              <a:t>tiga</a:t>
            </a:r>
            <a:r>
              <a:rPr lang="en-US" b="1" dirty="0" smtClean="0"/>
              <a:t> ) </a:t>
            </a:r>
            <a:r>
              <a:rPr lang="en-US" b="1" dirty="0" err="1" smtClean="0"/>
              <a:t>sasaran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 </a:t>
            </a:r>
            <a:r>
              <a:rPr lang="en-US" b="1" dirty="0" err="1" smtClean="0"/>
              <a:t>kepemimpinan</a:t>
            </a:r>
            <a:r>
              <a:rPr lang="en-US" b="1" dirty="0" smtClean="0"/>
              <a:t> </a:t>
            </a:r>
            <a:r>
              <a:rPr lang="en-US" b="1" dirty="0" err="1" smtClean="0"/>
              <a:t>yaitu</a:t>
            </a:r>
            <a:r>
              <a:rPr lang="en-US" b="1" dirty="0" smtClean="0"/>
              <a:t> : </a:t>
            </a:r>
            <a:r>
              <a:rPr lang="en-US" b="1" dirty="0" err="1" smtClean="0"/>
              <a:t>Sifat</a:t>
            </a:r>
            <a:r>
              <a:rPr lang="en-US" b="1" dirty="0" smtClean="0"/>
              <a:t>, </a:t>
            </a:r>
            <a:r>
              <a:rPr lang="en-US" b="1" dirty="0" err="1" smtClean="0"/>
              <a:t>Perilaku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Situasi</a:t>
            </a:r>
            <a:r>
              <a:rPr lang="en-US" b="1" dirty="0" smtClean="0"/>
              <a:t>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1. SIFAT 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John </a:t>
            </a:r>
            <a:r>
              <a:rPr lang="en-US" dirty="0" err="1" smtClean="0"/>
              <a:t>D.Millet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r>
              <a:rPr lang="en-US" dirty="0" smtClean="0"/>
              <a:t>b)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r>
              <a:rPr lang="en-US" dirty="0" smtClean="0"/>
              <a:t>c) 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mendelegasikan</a:t>
            </a:r>
            <a:r>
              <a:rPr lang="en-US" dirty="0" smtClean="0"/>
              <a:t> </a:t>
            </a:r>
            <a:r>
              <a:rPr lang="en-US" dirty="0" err="1" smtClean="0"/>
              <a:t>wewenang</a:t>
            </a:r>
            <a:endParaRPr lang="en-US" dirty="0" smtClean="0"/>
          </a:p>
          <a:p>
            <a:r>
              <a:rPr lang="en-US" dirty="0" smtClean="0"/>
              <a:t>d) 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menanamkan</a:t>
            </a:r>
            <a:r>
              <a:rPr lang="en-US" dirty="0" smtClean="0"/>
              <a:t> </a:t>
            </a:r>
            <a:r>
              <a:rPr lang="en-US" dirty="0" err="1" smtClean="0"/>
              <a:t>kesetiaan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kepemimpian</a:t>
            </a:r>
            <a:r>
              <a:rPr lang="en-US" dirty="0" smtClean="0"/>
              <a:t>…..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Keith Davis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Intelegensia</a:t>
            </a:r>
            <a:endParaRPr lang="en-US" dirty="0" smtClean="0"/>
          </a:p>
          <a:p>
            <a:r>
              <a:rPr lang="en-US" dirty="0" smtClean="0"/>
              <a:t>b)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keluasan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 smtClean="0"/>
          </a:p>
          <a:p>
            <a:r>
              <a:rPr lang="en-US" dirty="0" smtClean="0"/>
              <a:t>c)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endParaRPr lang="en-US" dirty="0" smtClean="0"/>
          </a:p>
          <a:p>
            <a:r>
              <a:rPr lang="en-US" dirty="0" smtClean="0"/>
              <a:t>d)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Menurut</a:t>
            </a:r>
            <a:r>
              <a:rPr lang="en-US" b="1" dirty="0" smtClean="0"/>
              <a:t> Chester I. Barnard.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(</a:t>
            </a:r>
            <a:r>
              <a:rPr lang="en-US" dirty="0" err="1" smtClean="0"/>
              <a:t>fisik,kecakapan,teknologi,daya</a:t>
            </a:r>
            <a:r>
              <a:rPr lang="en-US" dirty="0" smtClean="0"/>
              <a:t> </a:t>
            </a:r>
            <a:r>
              <a:rPr lang="en-US" dirty="0" err="1" smtClean="0"/>
              <a:t>tanggap,pengetahuan,daya</a:t>
            </a:r>
            <a:r>
              <a:rPr lang="en-US" dirty="0" smtClean="0"/>
              <a:t> </a:t>
            </a:r>
            <a:r>
              <a:rPr lang="en-US" dirty="0" err="1" smtClean="0"/>
              <a:t>ingat,imajinasi</a:t>
            </a:r>
            <a:endParaRPr lang="en-US" dirty="0" smtClean="0"/>
          </a:p>
          <a:p>
            <a:r>
              <a:rPr lang="en-US" dirty="0" smtClean="0"/>
              <a:t>b)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watak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 ( </a:t>
            </a:r>
            <a:r>
              <a:rPr lang="en-US" dirty="0" err="1" smtClean="0"/>
              <a:t>keyakinan,ketekunan,daya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, </a:t>
            </a:r>
            <a:r>
              <a:rPr lang="en-US" dirty="0" err="1" smtClean="0"/>
              <a:t>keberanian</a:t>
            </a:r>
            <a:r>
              <a:rPr lang="en-US" dirty="0" smtClean="0"/>
              <a:t> )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….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Sri </a:t>
            </a:r>
            <a:r>
              <a:rPr lang="en-US" b="1" dirty="0" err="1" smtClean="0"/>
              <a:t>Mangkunegara</a:t>
            </a:r>
            <a:r>
              <a:rPr lang="en-US" b="1" dirty="0" smtClean="0"/>
              <a:t> IV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anjuran</a:t>
            </a:r>
            <a:r>
              <a:rPr lang="en-US" dirty="0" smtClean="0"/>
              <a:t> TRILOGINYA KI HAJAR DEWANTORO : 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err="1" smtClean="0"/>
              <a:t>ngarsa</a:t>
            </a:r>
            <a:r>
              <a:rPr lang="en-US" dirty="0" smtClean="0"/>
              <a:t> sung </a:t>
            </a:r>
            <a:r>
              <a:rPr lang="en-US" dirty="0" err="1" smtClean="0"/>
              <a:t>tulodo</a:t>
            </a:r>
            <a:r>
              <a:rPr lang="en-US" dirty="0" smtClean="0"/>
              <a:t>, 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err="1" smtClean="0"/>
              <a:t>madya</a:t>
            </a:r>
            <a:r>
              <a:rPr lang="en-US" dirty="0" smtClean="0"/>
              <a:t> </a:t>
            </a:r>
            <a:r>
              <a:rPr lang="en-US" dirty="0" err="1" smtClean="0"/>
              <a:t>mangun</a:t>
            </a:r>
            <a:r>
              <a:rPr lang="en-US" dirty="0" smtClean="0"/>
              <a:t> </a:t>
            </a:r>
            <a:r>
              <a:rPr lang="en-US" dirty="0" err="1" smtClean="0"/>
              <a:t>karso</a:t>
            </a:r>
            <a:r>
              <a:rPr lang="en-US" dirty="0" smtClean="0"/>
              <a:t>, tut </a:t>
            </a:r>
            <a:r>
              <a:rPr lang="en-US" dirty="0" err="1" smtClean="0"/>
              <a:t>wuri</a:t>
            </a:r>
            <a:r>
              <a:rPr lang="en-US" dirty="0" smtClean="0"/>
              <a:t> </a:t>
            </a:r>
            <a:r>
              <a:rPr lang="en-US" dirty="0" err="1" smtClean="0"/>
              <a:t>handayani</a:t>
            </a:r>
            <a:endParaRPr lang="en-US" dirty="0" smtClean="0"/>
          </a:p>
          <a:p>
            <a:r>
              <a:rPr lang="en-US" b="1" dirty="0" err="1" smtClean="0"/>
              <a:t>Menurut</a:t>
            </a:r>
            <a:r>
              <a:rPr lang="en-US" b="1" dirty="0" smtClean="0"/>
              <a:t> RUSLAN ABDULGANI</a:t>
            </a:r>
          </a:p>
          <a:p>
            <a:r>
              <a:rPr lang="en-US" dirty="0" smtClean="0"/>
              <a:t>a) 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endParaRPr lang="en-US" dirty="0" smtClean="0"/>
          </a:p>
          <a:p>
            <a:r>
              <a:rPr lang="en-US" dirty="0" smtClean="0"/>
              <a:t>b)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endParaRPr lang="en-US" dirty="0" smtClean="0"/>
          </a:p>
          <a:p>
            <a:r>
              <a:rPr lang="en-US" dirty="0" smtClean="0"/>
              <a:t>c)  </a:t>
            </a:r>
            <a:r>
              <a:rPr lang="en-US" dirty="0" err="1" smtClean="0"/>
              <a:t>Ketajaman</a:t>
            </a:r>
            <a:r>
              <a:rPr lang="en-US" dirty="0" smtClean="0"/>
              <a:t> </a:t>
            </a:r>
            <a:r>
              <a:rPr lang="en-US" dirty="0" err="1" smtClean="0"/>
              <a:t>Intelek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endParaRPr lang="en-US" dirty="0" smtClean="0"/>
          </a:p>
          <a:p>
            <a:r>
              <a:rPr lang="en-US" dirty="0" smtClean="0"/>
              <a:t>d)  </a:t>
            </a:r>
            <a:r>
              <a:rPr lang="en-US" dirty="0" err="1" smtClean="0"/>
              <a:t>Ketekunan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keuletan</a:t>
            </a:r>
            <a:r>
              <a:rPr lang="en-US" dirty="0" smtClean="0"/>
              <a:t> </a:t>
            </a:r>
            <a:r>
              <a:rPr lang="en-US" dirty="0" err="1" smtClean="0"/>
              <a:t>jasmaniah</a:t>
            </a:r>
            <a:r>
              <a:rPr lang="en-US" dirty="0" smtClean="0"/>
              <a:t>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2155</Words>
  <Application>Microsoft Office PowerPoint</Application>
  <PresentationFormat>On-screen Show (4:3)</PresentationFormat>
  <Paragraphs>264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INTERPERSONAL SKILL</vt:lpstr>
      <vt:lpstr>DEFINISI :</vt:lpstr>
      <vt:lpstr>Lanjutan definisi………</vt:lpstr>
      <vt:lpstr>KEPEMIMPINAN  DALAM  KERANGKA MANAJEMEN  DAN  ADMINISTRASI</vt:lpstr>
      <vt:lpstr>Lanjutan kepemimpinan …………… </vt:lpstr>
      <vt:lpstr>Slide 6</vt:lpstr>
      <vt:lpstr>Ada 3(tiga ) sasaran utama teori kepemimpinan yaitu : Sifat, Perilaku dan Situasi </vt:lpstr>
      <vt:lpstr>Lanjutan teori kepemimpian…..</vt:lpstr>
      <vt:lpstr>Lanjutan teori kepemimpinan….</vt:lpstr>
      <vt:lpstr>Lanjutan teori kepemimpinan…..</vt:lpstr>
      <vt:lpstr>Slide 11</vt:lpstr>
      <vt:lpstr>TEORI PERILAKU KEPEMIMPINAN Menurut Tiga Dimensi ( The 3.D Theory)</vt:lpstr>
      <vt:lpstr>Dari tiga pola dasar dikembangkan menjadi delapan macam gaya kepemimpinan</vt:lpstr>
      <vt:lpstr>Slide 14</vt:lpstr>
      <vt:lpstr>Gaya kepemimpinan menurut  W.J. REDDIN</vt:lpstr>
      <vt:lpstr>TEORI Kepemimpinan menurut SITUASI                 </vt:lpstr>
      <vt:lpstr>Lanjutan …….Teori Kepemimpinan menurut Situasi</vt:lpstr>
      <vt:lpstr>Gaya kepemimpinan cenderung berbeda-beda dari suatu situasi ke situasi lain</vt:lpstr>
      <vt:lpstr>Dari gambar tersebut menggambarkan bahwa gaya kepemimpinan ( P1,2,3,4 ) merupakan kombinasi tiga dimensi yaitu :</vt:lpstr>
      <vt:lpstr>Penjelasan gambar …..</vt:lpstr>
      <vt:lpstr>Lanjutan penjelasan gambar…….</vt:lpstr>
      <vt:lpstr>Kesimpulan :</vt:lpstr>
      <vt:lpstr>Perilaku Pemimpin dalam proses pengambilan keputusan dan pemecahan masalah dapat diidentifikasikan sebagai berikut :</vt:lpstr>
      <vt:lpstr>Peranan pemimpin dalam konflik Organisasi menurut Hicks dan Gullett:</vt:lpstr>
      <vt:lpstr>Kemampuan pemimpin ( Leadership abilities )</vt:lpstr>
      <vt:lpstr>PERILAKU Transformational Leadership</vt:lpstr>
      <vt:lpstr>Five Leadership Pratices Common to Successful Leader</vt:lpstr>
      <vt:lpstr>LEADERSHIP</vt:lpstr>
      <vt:lpstr>Kepemimpinan masa kini yang terbaru</vt:lpstr>
      <vt:lpstr>Pengertian kepemimpinan Visioner</vt:lpstr>
      <vt:lpstr>Lanjutan.. kepemimpinan Visioner</vt:lpstr>
      <vt:lpstr> Kepemimpinan Transformasional menurut Burns ( 1978 )  </vt:lpstr>
      <vt:lpstr>Kepemimpinan Transformasional menurut Yammarino dan Bass (1990 )</vt:lpstr>
      <vt:lpstr>Karakteristik pemimpin Visioner</vt:lpstr>
      <vt:lpstr>Lanjutan.. Karakteristik kepemimpinan visioner</vt:lpstr>
      <vt:lpstr>Lanjutan ..karakteristik kepemimpinan Visioner</vt:lpstr>
      <vt:lpstr>Karakteristik pemimpin Transformasional menurut Bass dan Avolio ( 1994) mempunyai 4 dimensi</vt:lpstr>
      <vt:lpstr>Lanjutan ..karakteristik pemimpin Transformasional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SKILL</dc:title>
  <dc:creator>Aspire</dc:creator>
  <cp:lastModifiedBy>Aspire</cp:lastModifiedBy>
  <cp:revision>121</cp:revision>
  <dcterms:created xsi:type="dcterms:W3CDTF">2014-09-23T06:01:57Z</dcterms:created>
  <dcterms:modified xsi:type="dcterms:W3CDTF">2020-08-03T11:14:47Z</dcterms:modified>
</cp:coreProperties>
</file>